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323" r:id="rId8"/>
    <p:sldId id="324" r:id="rId9"/>
    <p:sldId id="262" r:id="rId10"/>
    <p:sldId id="325" r:id="rId11"/>
    <p:sldId id="263" r:id="rId12"/>
    <p:sldId id="264" r:id="rId13"/>
    <p:sldId id="326" r:id="rId14"/>
    <p:sldId id="265" r:id="rId15"/>
    <p:sldId id="322" r:id="rId16"/>
    <p:sldId id="266" r:id="rId17"/>
    <p:sldId id="267" r:id="rId18"/>
    <p:sldId id="327" r:id="rId19"/>
    <p:sldId id="268" r:id="rId20"/>
    <p:sldId id="269" r:id="rId21"/>
    <p:sldId id="270" r:id="rId22"/>
    <p:sldId id="328" r:id="rId23"/>
    <p:sldId id="271" r:id="rId24"/>
    <p:sldId id="272" r:id="rId25"/>
    <p:sldId id="329" r:id="rId26"/>
    <p:sldId id="273" r:id="rId27"/>
    <p:sldId id="320" r:id="rId28"/>
    <p:sldId id="274" r:id="rId29"/>
    <p:sldId id="321" r:id="rId30"/>
    <p:sldId id="275" r:id="rId3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70" d="100"/>
          <a:sy n="70" d="100"/>
        </p:scale>
        <p:origin x="-2814" y="-91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A97725D-2E37-4BA5-99F8-B28F4BA53DCE}" type="doc">
      <dgm:prSet loTypeId="urn:microsoft.com/office/officeart/2005/8/layout/process4" loCatId="process" qsTypeId="urn:microsoft.com/office/officeart/2005/8/quickstyle/simple1" qsCatId="simple" csTypeId="urn:microsoft.com/office/officeart/2005/8/colors/accent2_1" csCatId="accent2" phldr="1"/>
      <dgm:spPr/>
      <dgm:t>
        <a:bodyPr/>
        <a:lstStyle/>
        <a:p>
          <a:endParaRPr lang="zh-CN" altLang="en-US"/>
        </a:p>
      </dgm:t>
    </dgm:pt>
    <dgm:pt modelId="{4EA7FF98-C7FE-4928-B90E-3D067713B6FF}">
      <dgm:prSet/>
      <dgm:spPr/>
      <dgm:t>
        <a:bodyPr/>
        <a:lstStyle/>
        <a:p>
          <a:pPr algn="l" rtl="0"/>
          <a:r>
            <a:rPr lang="zh-CN" b="0" i="0" baseline="0" dirty="0" smtClean="0"/>
            <a:t>现代艺术是西方20世纪以来占主导地位的艺术形态，是区别于传统的、带有前卫和先锋色彩的各种艺术思潮和流派的总称。现代艺术通常指的是现代主义艺术，现代主义是一种思想观念，现代艺术是在这种思想观念下的艺术。</a:t>
          </a:r>
          <a:endParaRPr lang="zh-CN" b="0" i="0" baseline="0" dirty="0"/>
        </a:p>
      </dgm:t>
    </dgm:pt>
    <dgm:pt modelId="{4AD40E13-5D3F-4407-BE00-179B26521FC9}" type="parTrans" cxnId="{7B3D669E-A593-4E6D-A31E-1CA3A7BACD48}">
      <dgm:prSet/>
      <dgm:spPr/>
      <dgm:t>
        <a:bodyPr/>
        <a:lstStyle/>
        <a:p>
          <a:endParaRPr lang="zh-CN" altLang="en-US"/>
        </a:p>
      </dgm:t>
    </dgm:pt>
    <dgm:pt modelId="{F0EEC43F-FB57-4AF5-84DE-D64730BD397B}" type="sibTrans" cxnId="{7B3D669E-A593-4E6D-A31E-1CA3A7BACD48}">
      <dgm:prSet/>
      <dgm:spPr/>
      <dgm:t>
        <a:bodyPr/>
        <a:lstStyle/>
        <a:p>
          <a:endParaRPr lang="zh-CN" altLang="en-US"/>
        </a:p>
      </dgm:t>
    </dgm:pt>
    <dgm:pt modelId="{78020B7D-8227-4AE6-B1CE-E06190D54182}">
      <dgm:prSet/>
      <dgm:spPr/>
      <dgm:t>
        <a:bodyPr/>
        <a:lstStyle/>
        <a:p>
          <a:pPr algn="l" rtl="0"/>
          <a:r>
            <a:rPr lang="zh-CN" b="0" i="0" baseline="0" dirty="0" smtClean="0"/>
            <a:t>从20世纪初开始，随着西方社会进入现代时期，出现了与古典艺术和近代艺术不同风貌的现代艺术。</a:t>
          </a:r>
          <a:endParaRPr lang="en-US" b="0" i="0" baseline="0" dirty="0"/>
        </a:p>
      </dgm:t>
    </dgm:pt>
    <dgm:pt modelId="{57C339E7-3EA5-4CC4-A266-067D003E4D65}" type="parTrans" cxnId="{D933C588-EE57-4983-8EB1-9CDD1A2CCBC1}">
      <dgm:prSet/>
      <dgm:spPr/>
      <dgm:t>
        <a:bodyPr/>
        <a:lstStyle/>
        <a:p>
          <a:endParaRPr lang="zh-CN" altLang="en-US"/>
        </a:p>
      </dgm:t>
    </dgm:pt>
    <dgm:pt modelId="{6E0785D2-278D-4C84-91BD-D0CAA6A24463}" type="sibTrans" cxnId="{D933C588-EE57-4983-8EB1-9CDD1A2CCBC1}">
      <dgm:prSet/>
      <dgm:spPr/>
      <dgm:t>
        <a:bodyPr/>
        <a:lstStyle/>
        <a:p>
          <a:endParaRPr lang="zh-CN" altLang="en-US"/>
        </a:p>
      </dgm:t>
    </dgm:pt>
    <dgm:pt modelId="{DC4E9B9B-E55D-46D2-95EC-C998D56E4E98}">
      <dgm:prSet/>
      <dgm:spPr/>
      <dgm:t>
        <a:bodyPr/>
        <a:lstStyle/>
        <a:p>
          <a:pPr algn="l" rtl="0"/>
          <a:r>
            <a:rPr lang="zh-CN" b="0" i="0" baseline="0" dirty="0" smtClean="0"/>
            <a:t>它的突出特征是在艺术形式上不再以写实的风格为主，而是体现了艺术家的个性观念和形式语言，现代艺术家有意识地抛弃了古典和传统的表现方式，使艺术题材、内容、表现以及艺术作品的本质和目的等方面发生深刻的变化，并且形成了许多艺术流派。</a:t>
          </a:r>
          <a:endParaRPr lang="en-US" b="0" i="0" baseline="0" dirty="0"/>
        </a:p>
      </dgm:t>
    </dgm:pt>
    <dgm:pt modelId="{74C44CEC-1411-47FF-951B-54AE79AE67C8}" type="parTrans" cxnId="{3DDC1053-E152-4473-BA08-CA8ED9611C69}">
      <dgm:prSet/>
      <dgm:spPr/>
      <dgm:t>
        <a:bodyPr/>
        <a:lstStyle/>
        <a:p>
          <a:endParaRPr lang="zh-CN" altLang="en-US"/>
        </a:p>
      </dgm:t>
    </dgm:pt>
    <dgm:pt modelId="{1AD32056-F13A-488E-B3DF-B65CC2120F24}" type="sibTrans" cxnId="{3DDC1053-E152-4473-BA08-CA8ED9611C69}">
      <dgm:prSet/>
      <dgm:spPr/>
      <dgm:t>
        <a:bodyPr/>
        <a:lstStyle/>
        <a:p>
          <a:endParaRPr lang="zh-CN" altLang="en-US"/>
        </a:p>
      </dgm:t>
    </dgm:pt>
    <dgm:pt modelId="{C3CEB0F8-D227-4490-AE45-CE8AA28972C4}">
      <dgm:prSet/>
      <dgm:spPr/>
      <dgm:t>
        <a:bodyPr/>
        <a:lstStyle/>
        <a:p>
          <a:pPr algn="l" rtl="0"/>
          <a:r>
            <a:rPr lang="zh-CN" b="0" i="0" baseline="0" dirty="0" smtClean="0"/>
            <a:t>这些流派都反映和表现的是现代社会变化给人们带来的社会心理特征，是艺术家对艺术表现形式的探索，丰富了人们的审美经验，开拓了艺术的视觉表现空间。在各国的现代化过程中，都出现与自身社会发展特征相关的、具有自己文化内涵的现代艺术，在内容上反映社会现代化的进程，在艺术形式上体现现代精神。</a:t>
          </a:r>
          <a:endParaRPr lang="en-US" b="0" i="0" baseline="0" dirty="0"/>
        </a:p>
      </dgm:t>
    </dgm:pt>
    <dgm:pt modelId="{6D2E1D8B-5DA3-4957-9009-E392591B936C}" type="parTrans" cxnId="{8EA9A4C1-42E4-4166-9CC1-EB9830A8692F}">
      <dgm:prSet/>
      <dgm:spPr/>
      <dgm:t>
        <a:bodyPr/>
        <a:lstStyle/>
        <a:p>
          <a:endParaRPr lang="zh-CN" altLang="en-US"/>
        </a:p>
      </dgm:t>
    </dgm:pt>
    <dgm:pt modelId="{1DCC3D06-CD0A-43C0-B1E2-7543B30CD70A}" type="sibTrans" cxnId="{8EA9A4C1-42E4-4166-9CC1-EB9830A8692F}">
      <dgm:prSet/>
      <dgm:spPr/>
      <dgm:t>
        <a:bodyPr/>
        <a:lstStyle/>
        <a:p>
          <a:endParaRPr lang="zh-CN" altLang="en-US"/>
        </a:p>
      </dgm:t>
    </dgm:pt>
    <dgm:pt modelId="{CE33F3EE-C334-4C28-810A-21658B39B80D}">
      <dgm:prSet/>
      <dgm:spPr/>
      <dgm:t>
        <a:bodyPr/>
        <a:lstStyle/>
        <a:p>
          <a:pPr algn="l" rtl="0"/>
          <a:r>
            <a:rPr lang="zh-CN" b="0" i="0" baseline="0" dirty="0" smtClean="0"/>
            <a:t>由于西方发达国家在现代化进程上的先行，西方现代艺术对全球的影响是相当大的，但这并不意味着各国的艺术就是西方的翻版，各国的艺术在20世纪的百年发展中，也有自己鲜明的文化上的现代性。</a:t>
          </a:r>
          <a:endParaRPr lang="zh-CN" b="0" i="0" baseline="0" dirty="0"/>
        </a:p>
      </dgm:t>
    </dgm:pt>
    <dgm:pt modelId="{931AD3C4-0C18-4108-98B3-AB712D9A62C7}" type="parTrans" cxnId="{62F96F4C-9BE8-444A-8695-F6A2DA5F14F4}">
      <dgm:prSet/>
      <dgm:spPr/>
      <dgm:t>
        <a:bodyPr/>
        <a:lstStyle/>
        <a:p>
          <a:endParaRPr lang="zh-CN" altLang="en-US"/>
        </a:p>
      </dgm:t>
    </dgm:pt>
    <dgm:pt modelId="{5FB888CD-74FC-4239-822B-D3E68CDE59E5}" type="sibTrans" cxnId="{62F96F4C-9BE8-444A-8695-F6A2DA5F14F4}">
      <dgm:prSet/>
      <dgm:spPr/>
      <dgm:t>
        <a:bodyPr/>
        <a:lstStyle/>
        <a:p>
          <a:endParaRPr lang="zh-CN" altLang="en-US"/>
        </a:p>
      </dgm:t>
    </dgm:pt>
    <dgm:pt modelId="{9D90BB7E-7C00-4254-A272-A3BC92558228}" type="pres">
      <dgm:prSet presAssocID="{4A97725D-2E37-4BA5-99F8-B28F4BA53DCE}" presName="Name0" presStyleCnt="0">
        <dgm:presLayoutVars>
          <dgm:dir/>
          <dgm:animLvl val="lvl"/>
          <dgm:resizeHandles val="exact"/>
        </dgm:presLayoutVars>
      </dgm:prSet>
      <dgm:spPr/>
    </dgm:pt>
    <dgm:pt modelId="{C36D3CAE-D097-4BA0-845E-D8FD7F17C6D2}" type="pres">
      <dgm:prSet presAssocID="{CE33F3EE-C334-4C28-810A-21658B39B80D}" presName="boxAndChildren" presStyleCnt="0"/>
      <dgm:spPr/>
    </dgm:pt>
    <dgm:pt modelId="{0F3B0A18-7401-4E40-A29C-D08A4D383B35}" type="pres">
      <dgm:prSet presAssocID="{CE33F3EE-C334-4C28-810A-21658B39B80D}" presName="parentTextBox" presStyleLbl="node1" presStyleIdx="0" presStyleCnt="5"/>
      <dgm:spPr/>
    </dgm:pt>
    <dgm:pt modelId="{1E762CC0-D707-4C89-91E7-EB85645CE50D}" type="pres">
      <dgm:prSet presAssocID="{1DCC3D06-CD0A-43C0-B1E2-7543B30CD70A}" presName="sp" presStyleCnt="0"/>
      <dgm:spPr/>
    </dgm:pt>
    <dgm:pt modelId="{D14A3194-6FA7-4E83-ACB4-E2E072E52420}" type="pres">
      <dgm:prSet presAssocID="{C3CEB0F8-D227-4490-AE45-CE8AA28972C4}" presName="arrowAndChildren" presStyleCnt="0"/>
      <dgm:spPr/>
    </dgm:pt>
    <dgm:pt modelId="{CF2D1898-B2E6-44C5-B5C2-6DDFC06B79E2}" type="pres">
      <dgm:prSet presAssocID="{C3CEB0F8-D227-4490-AE45-CE8AA28972C4}" presName="parentTextArrow" presStyleLbl="node1" presStyleIdx="1" presStyleCnt="5"/>
      <dgm:spPr/>
      <dgm:t>
        <a:bodyPr/>
        <a:lstStyle/>
        <a:p>
          <a:endParaRPr lang="zh-CN" altLang="en-US"/>
        </a:p>
      </dgm:t>
    </dgm:pt>
    <dgm:pt modelId="{9B32A293-7DB0-4B72-876D-3EA52F748D39}" type="pres">
      <dgm:prSet presAssocID="{1AD32056-F13A-488E-B3DF-B65CC2120F24}" presName="sp" presStyleCnt="0"/>
      <dgm:spPr/>
    </dgm:pt>
    <dgm:pt modelId="{A863ACD7-AC9E-4740-8584-B8647C0DB03C}" type="pres">
      <dgm:prSet presAssocID="{DC4E9B9B-E55D-46D2-95EC-C998D56E4E98}" presName="arrowAndChildren" presStyleCnt="0"/>
      <dgm:spPr/>
    </dgm:pt>
    <dgm:pt modelId="{7D21D387-6BDE-4724-88AD-0271028ABE09}" type="pres">
      <dgm:prSet presAssocID="{DC4E9B9B-E55D-46D2-95EC-C998D56E4E98}" presName="parentTextArrow" presStyleLbl="node1" presStyleIdx="2" presStyleCnt="5"/>
      <dgm:spPr/>
    </dgm:pt>
    <dgm:pt modelId="{8EE1E4CA-E4D6-4C4F-A272-41BC820934CA}" type="pres">
      <dgm:prSet presAssocID="{6E0785D2-278D-4C84-91BD-D0CAA6A24463}" presName="sp" presStyleCnt="0"/>
      <dgm:spPr/>
    </dgm:pt>
    <dgm:pt modelId="{12719DE2-2A13-43EB-AF81-395FD1B35F7E}" type="pres">
      <dgm:prSet presAssocID="{78020B7D-8227-4AE6-B1CE-E06190D54182}" presName="arrowAndChildren" presStyleCnt="0"/>
      <dgm:spPr/>
    </dgm:pt>
    <dgm:pt modelId="{24D63029-E8A9-4A59-A063-B8BE4C7007E3}" type="pres">
      <dgm:prSet presAssocID="{78020B7D-8227-4AE6-B1CE-E06190D54182}" presName="parentTextArrow" presStyleLbl="node1" presStyleIdx="3" presStyleCnt="5"/>
      <dgm:spPr/>
    </dgm:pt>
    <dgm:pt modelId="{E672E7DB-4166-44E1-B094-D79E7261CDAD}" type="pres">
      <dgm:prSet presAssocID="{F0EEC43F-FB57-4AF5-84DE-D64730BD397B}" presName="sp" presStyleCnt="0"/>
      <dgm:spPr/>
    </dgm:pt>
    <dgm:pt modelId="{66F00604-BE64-402A-AE31-B8CF0DB0FEE2}" type="pres">
      <dgm:prSet presAssocID="{4EA7FF98-C7FE-4928-B90E-3D067713B6FF}" presName="arrowAndChildren" presStyleCnt="0"/>
      <dgm:spPr/>
    </dgm:pt>
    <dgm:pt modelId="{D7519E2F-A86A-4D26-BB53-915805C46E4F}" type="pres">
      <dgm:prSet presAssocID="{4EA7FF98-C7FE-4928-B90E-3D067713B6FF}" presName="parentTextArrow" presStyleLbl="node1" presStyleIdx="4" presStyleCnt="5"/>
      <dgm:spPr/>
      <dgm:t>
        <a:bodyPr/>
        <a:lstStyle/>
        <a:p>
          <a:endParaRPr lang="zh-CN" altLang="en-US"/>
        </a:p>
      </dgm:t>
    </dgm:pt>
  </dgm:ptLst>
  <dgm:cxnLst>
    <dgm:cxn modelId="{8EA9A4C1-42E4-4166-9CC1-EB9830A8692F}" srcId="{4A97725D-2E37-4BA5-99F8-B28F4BA53DCE}" destId="{C3CEB0F8-D227-4490-AE45-CE8AA28972C4}" srcOrd="3" destOrd="0" parTransId="{6D2E1D8B-5DA3-4957-9009-E392591B936C}" sibTransId="{1DCC3D06-CD0A-43C0-B1E2-7543B30CD70A}"/>
    <dgm:cxn modelId="{9CD4F247-4760-4F13-A397-65AA82290537}" type="presOf" srcId="{DC4E9B9B-E55D-46D2-95EC-C998D56E4E98}" destId="{7D21D387-6BDE-4724-88AD-0271028ABE09}" srcOrd="0" destOrd="0" presId="urn:microsoft.com/office/officeart/2005/8/layout/process4"/>
    <dgm:cxn modelId="{70E0DFD5-FE91-4C4A-9BC0-C2698B177BCD}" type="presOf" srcId="{4EA7FF98-C7FE-4928-B90E-3D067713B6FF}" destId="{D7519E2F-A86A-4D26-BB53-915805C46E4F}" srcOrd="0" destOrd="0" presId="urn:microsoft.com/office/officeart/2005/8/layout/process4"/>
    <dgm:cxn modelId="{7B3D669E-A593-4E6D-A31E-1CA3A7BACD48}" srcId="{4A97725D-2E37-4BA5-99F8-B28F4BA53DCE}" destId="{4EA7FF98-C7FE-4928-B90E-3D067713B6FF}" srcOrd="0" destOrd="0" parTransId="{4AD40E13-5D3F-4407-BE00-179B26521FC9}" sibTransId="{F0EEC43F-FB57-4AF5-84DE-D64730BD397B}"/>
    <dgm:cxn modelId="{F14F33E2-EDA0-4695-B9C0-3610040F5146}" type="presOf" srcId="{C3CEB0F8-D227-4490-AE45-CE8AA28972C4}" destId="{CF2D1898-B2E6-44C5-B5C2-6DDFC06B79E2}" srcOrd="0" destOrd="0" presId="urn:microsoft.com/office/officeart/2005/8/layout/process4"/>
    <dgm:cxn modelId="{D933C588-EE57-4983-8EB1-9CDD1A2CCBC1}" srcId="{4A97725D-2E37-4BA5-99F8-B28F4BA53DCE}" destId="{78020B7D-8227-4AE6-B1CE-E06190D54182}" srcOrd="1" destOrd="0" parTransId="{57C339E7-3EA5-4CC4-A266-067D003E4D65}" sibTransId="{6E0785D2-278D-4C84-91BD-D0CAA6A24463}"/>
    <dgm:cxn modelId="{3D4F2878-B565-4A6D-9FA8-D74579FAADF9}" type="presOf" srcId="{CE33F3EE-C334-4C28-810A-21658B39B80D}" destId="{0F3B0A18-7401-4E40-A29C-D08A4D383B35}" srcOrd="0" destOrd="0" presId="urn:microsoft.com/office/officeart/2005/8/layout/process4"/>
    <dgm:cxn modelId="{E6FA6382-A143-4A69-9D37-0B7CAA287674}" type="presOf" srcId="{78020B7D-8227-4AE6-B1CE-E06190D54182}" destId="{24D63029-E8A9-4A59-A063-B8BE4C7007E3}" srcOrd="0" destOrd="0" presId="urn:microsoft.com/office/officeart/2005/8/layout/process4"/>
    <dgm:cxn modelId="{ECEB1E65-1F3C-4408-8D25-689FD9DD320C}" type="presOf" srcId="{4A97725D-2E37-4BA5-99F8-B28F4BA53DCE}" destId="{9D90BB7E-7C00-4254-A272-A3BC92558228}" srcOrd="0" destOrd="0" presId="urn:microsoft.com/office/officeart/2005/8/layout/process4"/>
    <dgm:cxn modelId="{62F96F4C-9BE8-444A-8695-F6A2DA5F14F4}" srcId="{4A97725D-2E37-4BA5-99F8-B28F4BA53DCE}" destId="{CE33F3EE-C334-4C28-810A-21658B39B80D}" srcOrd="4" destOrd="0" parTransId="{931AD3C4-0C18-4108-98B3-AB712D9A62C7}" sibTransId="{5FB888CD-74FC-4239-822B-D3E68CDE59E5}"/>
    <dgm:cxn modelId="{3DDC1053-E152-4473-BA08-CA8ED9611C69}" srcId="{4A97725D-2E37-4BA5-99F8-B28F4BA53DCE}" destId="{DC4E9B9B-E55D-46D2-95EC-C998D56E4E98}" srcOrd="2" destOrd="0" parTransId="{74C44CEC-1411-47FF-951B-54AE79AE67C8}" sibTransId="{1AD32056-F13A-488E-B3DF-B65CC2120F24}"/>
    <dgm:cxn modelId="{DD6923B5-6769-42AF-90F7-FD6CD826FD3F}" type="presParOf" srcId="{9D90BB7E-7C00-4254-A272-A3BC92558228}" destId="{C36D3CAE-D097-4BA0-845E-D8FD7F17C6D2}" srcOrd="0" destOrd="0" presId="urn:microsoft.com/office/officeart/2005/8/layout/process4"/>
    <dgm:cxn modelId="{44AFCE9C-41EA-4C6F-AE24-1E6852C2106C}" type="presParOf" srcId="{C36D3CAE-D097-4BA0-845E-D8FD7F17C6D2}" destId="{0F3B0A18-7401-4E40-A29C-D08A4D383B35}" srcOrd="0" destOrd="0" presId="urn:microsoft.com/office/officeart/2005/8/layout/process4"/>
    <dgm:cxn modelId="{FC8060CF-D4B8-421E-AE90-E4A1D48050B3}" type="presParOf" srcId="{9D90BB7E-7C00-4254-A272-A3BC92558228}" destId="{1E762CC0-D707-4C89-91E7-EB85645CE50D}" srcOrd="1" destOrd="0" presId="urn:microsoft.com/office/officeart/2005/8/layout/process4"/>
    <dgm:cxn modelId="{E7E4DAEC-5B09-46F1-A264-ECD1EA961773}" type="presParOf" srcId="{9D90BB7E-7C00-4254-A272-A3BC92558228}" destId="{D14A3194-6FA7-4E83-ACB4-E2E072E52420}" srcOrd="2" destOrd="0" presId="urn:microsoft.com/office/officeart/2005/8/layout/process4"/>
    <dgm:cxn modelId="{E5444263-A517-498B-B0BF-2CD78BB82C7F}" type="presParOf" srcId="{D14A3194-6FA7-4E83-ACB4-E2E072E52420}" destId="{CF2D1898-B2E6-44C5-B5C2-6DDFC06B79E2}" srcOrd="0" destOrd="0" presId="urn:microsoft.com/office/officeart/2005/8/layout/process4"/>
    <dgm:cxn modelId="{CC0B6D3B-9B14-4323-812B-E89F723565AF}" type="presParOf" srcId="{9D90BB7E-7C00-4254-A272-A3BC92558228}" destId="{9B32A293-7DB0-4B72-876D-3EA52F748D39}" srcOrd="3" destOrd="0" presId="urn:microsoft.com/office/officeart/2005/8/layout/process4"/>
    <dgm:cxn modelId="{79983189-DBED-4CDE-B0CA-C2E388029603}" type="presParOf" srcId="{9D90BB7E-7C00-4254-A272-A3BC92558228}" destId="{A863ACD7-AC9E-4740-8584-B8647C0DB03C}" srcOrd="4" destOrd="0" presId="urn:microsoft.com/office/officeart/2005/8/layout/process4"/>
    <dgm:cxn modelId="{E0B81325-2703-4256-80D9-AB248D6933B1}" type="presParOf" srcId="{A863ACD7-AC9E-4740-8584-B8647C0DB03C}" destId="{7D21D387-6BDE-4724-88AD-0271028ABE09}" srcOrd="0" destOrd="0" presId="urn:microsoft.com/office/officeart/2005/8/layout/process4"/>
    <dgm:cxn modelId="{CA01B1C4-737A-42BA-892D-11269A19C733}" type="presParOf" srcId="{9D90BB7E-7C00-4254-A272-A3BC92558228}" destId="{8EE1E4CA-E4D6-4C4F-A272-41BC820934CA}" srcOrd="5" destOrd="0" presId="urn:microsoft.com/office/officeart/2005/8/layout/process4"/>
    <dgm:cxn modelId="{C3716C12-9777-46AF-9D22-15852FC6F455}" type="presParOf" srcId="{9D90BB7E-7C00-4254-A272-A3BC92558228}" destId="{12719DE2-2A13-43EB-AF81-395FD1B35F7E}" srcOrd="6" destOrd="0" presId="urn:microsoft.com/office/officeart/2005/8/layout/process4"/>
    <dgm:cxn modelId="{DAD719CD-7F92-4982-8F55-8C9B3C580567}" type="presParOf" srcId="{12719DE2-2A13-43EB-AF81-395FD1B35F7E}" destId="{24D63029-E8A9-4A59-A063-B8BE4C7007E3}" srcOrd="0" destOrd="0" presId="urn:microsoft.com/office/officeart/2005/8/layout/process4"/>
    <dgm:cxn modelId="{1E4C244C-18E7-4D81-AB79-5EBBC18EDD34}" type="presParOf" srcId="{9D90BB7E-7C00-4254-A272-A3BC92558228}" destId="{E672E7DB-4166-44E1-B094-D79E7261CDAD}" srcOrd="7" destOrd="0" presId="urn:microsoft.com/office/officeart/2005/8/layout/process4"/>
    <dgm:cxn modelId="{22154A2B-7EB4-4B0E-92FB-C018532D8DBE}" type="presParOf" srcId="{9D90BB7E-7C00-4254-A272-A3BC92558228}" destId="{66F00604-BE64-402A-AE31-B8CF0DB0FEE2}" srcOrd="8" destOrd="0" presId="urn:microsoft.com/office/officeart/2005/8/layout/process4"/>
    <dgm:cxn modelId="{9660DC7A-CEC5-44A2-AAC5-28B171FCAEAA}" type="presParOf" srcId="{66F00604-BE64-402A-AE31-B8CF0DB0FEE2}" destId="{D7519E2F-A86A-4D26-BB53-915805C46E4F}" srcOrd="0" destOrd="0" presId="urn:microsoft.com/office/officeart/2005/8/layout/process4"/>
  </dgm:cxnLst>
  <dgm:bg/>
  <dgm:whole/>
</dgm:dataModel>
</file>

<file path=ppt/diagrams/data2.xml><?xml version="1.0" encoding="utf-8"?>
<dgm:dataModel xmlns:dgm="http://schemas.openxmlformats.org/drawingml/2006/diagram" xmlns:a="http://schemas.openxmlformats.org/drawingml/2006/main">
  <dgm:ptLst>
    <dgm:pt modelId="{1DDFC67D-B59F-428A-8395-02A866E59DF7}" type="doc">
      <dgm:prSet loTypeId="urn:microsoft.com/office/officeart/2005/8/layout/hProcess11" loCatId="process" qsTypeId="urn:microsoft.com/office/officeart/2005/8/quickstyle/simple1" qsCatId="simple" csTypeId="urn:microsoft.com/office/officeart/2005/8/colors/accent1_2" csCatId="accent1"/>
      <dgm:spPr/>
      <dgm:t>
        <a:bodyPr/>
        <a:lstStyle/>
        <a:p>
          <a:endParaRPr lang="zh-CN" altLang="en-US"/>
        </a:p>
      </dgm:t>
    </dgm:pt>
    <dgm:pt modelId="{BD5D8B32-226E-405A-B804-E03ADABDF9BF}">
      <dgm:prSet/>
      <dgm:spPr/>
      <dgm:t>
        <a:bodyPr/>
        <a:lstStyle/>
        <a:p>
          <a:pPr algn="l" rtl="0"/>
          <a:r>
            <a:rPr lang="zh-CN" dirty="0" smtClean="0"/>
            <a:t>A、初期的立体派(1907-1910)受黑人雕刻及塞尚之影响，呈现多视点表现法；</a:t>
          </a:r>
          <a:endParaRPr lang="zh-CN" dirty="0"/>
        </a:p>
      </dgm:t>
    </dgm:pt>
    <dgm:pt modelId="{913CF965-4B05-4019-8826-BFB9D0F7F211}" type="parTrans" cxnId="{53EC0D0F-BB9C-4229-AFB3-EA201AA19EEA}">
      <dgm:prSet/>
      <dgm:spPr/>
      <dgm:t>
        <a:bodyPr/>
        <a:lstStyle/>
        <a:p>
          <a:endParaRPr lang="zh-CN" altLang="en-US"/>
        </a:p>
      </dgm:t>
    </dgm:pt>
    <dgm:pt modelId="{FC7F2032-0CB8-4B4B-9757-42ED7F710B94}" type="sibTrans" cxnId="{53EC0D0F-BB9C-4229-AFB3-EA201AA19EEA}">
      <dgm:prSet/>
      <dgm:spPr/>
      <dgm:t>
        <a:bodyPr/>
        <a:lstStyle/>
        <a:p>
          <a:endParaRPr lang="zh-CN" altLang="en-US"/>
        </a:p>
      </dgm:t>
    </dgm:pt>
    <dgm:pt modelId="{2CDE269E-97F3-42D8-8330-1F3F31D28C88}">
      <dgm:prSet/>
      <dgm:spPr/>
      <dgm:t>
        <a:bodyPr/>
        <a:lstStyle/>
        <a:p>
          <a:pPr algn="l" rtl="0"/>
          <a:r>
            <a:rPr lang="zh-CN" dirty="0" smtClean="0"/>
            <a:t>B、分析的立体派(1910-1911)彻底解体，画面的空间平面化；</a:t>
          </a:r>
          <a:endParaRPr lang="zh-CN" dirty="0"/>
        </a:p>
      </dgm:t>
    </dgm:pt>
    <dgm:pt modelId="{E3D322DC-30E1-4730-A92B-2797DEC0ADD7}" type="parTrans" cxnId="{23988998-76D2-4C42-A1EC-1E4EE413DCC3}">
      <dgm:prSet/>
      <dgm:spPr/>
      <dgm:t>
        <a:bodyPr/>
        <a:lstStyle/>
        <a:p>
          <a:endParaRPr lang="zh-CN" altLang="en-US"/>
        </a:p>
      </dgm:t>
    </dgm:pt>
    <dgm:pt modelId="{2DCFA974-36D8-4C9C-815E-325BBC9F3544}" type="sibTrans" cxnId="{23988998-76D2-4C42-A1EC-1E4EE413DCC3}">
      <dgm:prSet/>
      <dgm:spPr/>
      <dgm:t>
        <a:bodyPr/>
        <a:lstStyle/>
        <a:p>
          <a:endParaRPr lang="zh-CN" altLang="en-US"/>
        </a:p>
      </dgm:t>
    </dgm:pt>
    <dgm:pt modelId="{43119748-C6D1-4237-832F-9E2CA3EEC052}">
      <dgm:prSet/>
      <dgm:spPr/>
      <dgm:t>
        <a:bodyPr/>
        <a:lstStyle/>
        <a:p>
          <a:pPr algn="l" rtl="0"/>
          <a:r>
            <a:rPr lang="zh-CN" dirty="0" smtClean="0"/>
            <a:t>C 、综合的立体派(1912-1915)画面出现其它素材、文字。</a:t>
          </a:r>
          <a:endParaRPr lang="zh-CN" dirty="0"/>
        </a:p>
      </dgm:t>
    </dgm:pt>
    <dgm:pt modelId="{19753584-DC88-4371-B4C5-9FC4AEAA347B}" type="parTrans" cxnId="{7B6B14C2-0189-4826-9452-C5BCDF20083C}">
      <dgm:prSet/>
      <dgm:spPr/>
      <dgm:t>
        <a:bodyPr/>
        <a:lstStyle/>
        <a:p>
          <a:endParaRPr lang="zh-CN" altLang="en-US"/>
        </a:p>
      </dgm:t>
    </dgm:pt>
    <dgm:pt modelId="{051F662E-C230-4DB1-A945-4FC7429CD1D9}" type="sibTrans" cxnId="{7B6B14C2-0189-4826-9452-C5BCDF20083C}">
      <dgm:prSet/>
      <dgm:spPr/>
      <dgm:t>
        <a:bodyPr/>
        <a:lstStyle/>
        <a:p>
          <a:endParaRPr lang="zh-CN" altLang="en-US"/>
        </a:p>
      </dgm:t>
    </dgm:pt>
    <dgm:pt modelId="{197A3C1C-2CB3-4D0F-B1E2-D2ABE21436DF}" type="pres">
      <dgm:prSet presAssocID="{1DDFC67D-B59F-428A-8395-02A866E59DF7}" presName="Name0" presStyleCnt="0">
        <dgm:presLayoutVars>
          <dgm:dir/>
          <dgm:resizeHandles val="exact"/>
        </dgm:presLayoutVars>
      </dgm:prSet>
      <dgm:spPr/>
    </dgm:pt>
    <dgm:pt modelId="{774F1397-3E94-4C7E-88DF-3E06D4765112}" type="pres">
      <dgm:prSet presAssocID="{1DDFC67D-B59F-428A-8395-02A866E59DF7}" presName="arrow" presStyleLbl="bgShp" presStyleIdx="0" presStyleCnt="1"/>
      <dgm:spPr/>
    </dgm:pt>
    <dgm:pt modelId="{8DCB49D5-F4E3-4FD8-83DB-DD29C19AAE2F}" type="pres">
      <dgm:prSet presAssocID="{1DDFC67D-B59F-428A-8395-02A866E59DF7}" presName="points" presStyleCnt="0"/>
      <dgm:spPr/>
    </dgm:pt>
    <dgm:pt modelId="{4911DEBC-C2FE-40BB-AB9F-8EF3E6F9417D}" type="pres">
      <dgm:prSet presAssocID="{BD5D8B32-226E-405A-B804-E03ADABDF9BF}" presName="compositeA" presStyleCnt="0"/>
      <dgm:spPr/>
    </dgm:pt>
    <dgm:pt modelId="{FD664F2F-AC42-4575-8873-9E12E90E40E1}" type="pres">
      <dgm:prSet presAssocID="{BD5D8B32-226E-405A-B804-E03ADABDF9BF}" presName="textA" presStyleLbl="revTx" presStyleIdx="0" presStyleCnt="3">
        <dgm:presLayoutVars>
          <dgm:bulletEnabled val="1"/>
        </dgm:presLayoutVars>
      </dgm:prSet>
      <dgm:spPr/>
    </dgm:pt>
    <dgm:pt modelId="{E32DABCC-F2AC-4F4A-8FE3-61F4F33DC96C}" type="pres">
      <dgm:prSet presAssocID="{BD5D8B32-226E-405A-B804-E03ADABDF9BF}" presName="circleA" presStyleLbl="node1" presStyleIdx="0" presStyleCnt="3"/>
      <dgm:spPr/>
    </dgm:pt>
    <dgm:pt modelId="{27670C0E-3AC7-4127-81B5-F059F5EDAFE2}" type="pres">
      <dgm:prSet presAssocID="{BD5D8B32-226E-405A-B804-E03ADABDF9BF}" presName="spaceA" presStyleCnt="0"/>
      <dgm:spPr/>
    </dgm:pt>
    <dgm:pt modelId="{51E07D44-240F-4AE2-8739-09AB52CF428C}" type="pres">
      <dgm:prSet presAssocID="{FC7F2032-0CB8-4B4B-9757-42ED7F710B94}" presName="space" presStyleCnt="0"/>
      <dgm:spPr/>
    </dgm:pt>
    <dgm:pt modelId="{EDD763F2-5C78-4F75-9F4D-A7A07DA58A5C}" type="pres">
      <dgm:prSet presAssocID="{2CDE269E-97F3-42D8-8330-1F3F31D28C88}" presName="compositeB" presStyleCnt="0"/>
      <dgm:spPr/>
    </dgm:pt>
    <dgm:pt modelId="{463CA13B-4E97-4940-8226-1AE44D7C8C20}" type="pres">
      <dgm:prSet presAssocID="{2CDE269E-97F3-42D8-8330-1F3F31D28C88}" presName="textB" presStyleLbl="revTx" presStyleIdx="1" presStyleCnt="3">
        <dgm:presLayoutVars>
          <dgm:bulletEnabled val="1"/>
        </dgm:presLayoutVars>
      </dgm:prSet>
      <dgm:spPr/>
    </dgm:pt>
    <dgm:pt modelId="{4BF8CEB5-36CB-4A09-A1DD-DB7CE7F814D9}" type="pres">
      <dgm:prSet presAssocID="{2CDE269E-97F3-42D8-8330-1F3F31D28C88}" presName="circleB" presStyleLbl="node1" presStyleIdx="1" presStyleCnt="3"/>
      <dgm:spPr/>
    </dgm:pt>
    <dgm:pt modelId="{CF92B827-49C3-444E-B4F6-1C75773AD916}" type="pres">
      <dgm:prSet presAssocID="{2CDE269E-97F3-42D8-8330-1F3F31D28C88}" presName="spaceB" presStyleCnt="0"/>
      <dgm:spPr/>
    </dgm:pt>
    <dgm:pt modelId="{21DD3BC6-082C-4BF3-AD20-751EAC365BD0}" type="pres">
      <dgm:prSet presAssocID="{2DCFA974-36D8-4C9C-815E-325BBC9F3544}" presName="space" presStyleCnt="0"/>
      <dgm:spPr/>
    </dgm:pt>
    <dgm:pt modelId="{8183E592-D61E-499E-8992-C9DCC1C888FB}" type="pres">
      <dgm:prSet presAssocID="{43119748-C6D1-4237-832F-9E2CA3EEC052}" presName="compositeA" presStyleCnt="0"/>
      <dgm:spPr/>
    </dgm:pt>
    <dgm:pt modelId="{619F6DBF-F620-447C-9F0F-640EA415A3C5}" type="pres">
      <dgm:prSet presAssocID="{43119748-C6D1-4237-832F-9E2CA3EEC052}" presName="textA" presStyleLbl="revTx" presStyleIdx="2" presStyleCnt="3">
        <dgm:presLayoutVars>
          <dgm:bulletEnabled val="1"/>
        </dgm:presLayoutVars>
      </dgm:prSet>
      <dgm:spPr/>
    </dgm:pt>
    <dgm:pt modelId="{AD587E2C-129A-4039-818D-ACB9A557F7D5}" type="pres">
      <dgm:prSet presAssocID="{43119748-C6D1-4237-832F-9E2CA3EEC052}" presName="circleA" presStyleLbl="node1" presStyleIdx="2" presStyleCnt="3"/>
      <dgm:spPr/>
    </dgm:pt>
    <dgm:pt modelId="{885AAB16-4B57-42FE-AF4A-12639EF2608A}" type="pres">
      <dgm:prSet presAssocID="{43119748-C6D1-4237-832F-9E2CA3EEC052}" presName="spaceA" presStyleCnt="0"/>
      <dgm:spPr/>
    </dgm:pt>
  </dgm:ptLst>
  <dgm:cxnLst>
    <dgm:cxn modelId="{0E623B3E-2BAE-496D-B1F2-EC3A0CB72DF0}" type="presOf" srcId="{1DDFC67D-B59F-428A-8395-02A866E59DF7}" destId="{197A3C1C-2CB3-4D0F-B1E2-D2ABE21436DF}" srcOrd="0" destOrd="0" presId="urn:microsoft.com/office/officeart/2005/8/layout/hProcess11"/>
    <dgm:cxn modelId="{7B6B14C2-0189-4826-9452-C5BCDF20083C}" srcId="{1DDFC67D-B59F-428A-8395-02A866E59DF7}" destId="{43119748-C6D1-4237-832F-9E2CA3EEC052}" srcOrd="2" destOrd="0" parTransId="{19753584-DC88-4371-B4C5-9FC4AEAA347B}" sibTransId="{051F662E-C230-4DB1-A945-4FC7429CD1D9}"/>
    <dgm:cxn modelId="{459162DF-E6E1-4506-A556-CCE1B9E34BBC}" type="presOf" srcId="{BD5D8B32-226E-405A-B804-E03ADABDF9BF}" destId="{FD664F2F-AC42-4575-8873-9E12E90E40E1}" srcOrd="0" destOrd="0" presId="urn:microsoft.com/office/officeart/2005/8/layout/hProcess11"/>
    <dgm:cxn modelId="{A44358E0-26D0-48FB-9270-888650DE2C1A}" type="presOf" srcId="{43119748-C6D1-4237-832F-9E2CA3EEC052}" destId="{619F6DBF-F620-447C-9F0F-640EA415A3C5}" srcOrd="0" destOrd="0" presId="urn:microsoft.com/office/officeart/2005/8/layout/hProcess11"/>
    <dgm:cxn modelId="{23988998-76D2-4C42-A1EC-1E4EE413DCC3}" srcId="{1DDFC67D-B59F-428A-8395-02A866E59DF7}" destId="{2CDE269E-97F3-42D8-8330-1F3F31D28C88}" srcOrd="1" destOrd="0" parTransId="{E3D322DC-30E1-4730-A92B-2797DEC0ADD7}" sibTransId="{2DCFA974-36D8-4C9C-815E-325BBC9F3544}"/>
    <dgm:cxn modelId="{5DE70DE5-E115-4620-9217-D16219855CB1}" type="presOf" srcId="{2CDE269E-97F3-42D8-8330-1F3F31D28C88}" destId="{463CA13B-4E97-4940-8226-1AE44D7C8C20}" srcOrd="0" destOrd="0" presId="urn:microsoft.com/office/officeart/2005/8/layout/hProcess11"/>
    <dgm:cxn modelId="{53EC0D0F-BB9C-4229-AFB3-EA201AA19EEA}" srcId="{1DDFC67D-B59F-428A-8395-02A866E59DF7}" destId="{BD5D8B32-226E-405A-B804-E03ADABDF9BF}" srcOrd="0" destOrd="0" parTransId="{913CF965-4B05-4019-8826-BFB9D0F7F211}" sibTransId="{FC7F2032-0CB8-4B4B-9757-42ED7F710B94}"/>
    <dgm:cxn modelId="{B07597A2-F2FC-406F-982B-1DD8B31624A4}" type="presParOf" srcId="{197A3C1C-2CB3-4D0F-B1E2-D2ABE21436DF}" destId="{774F1397-3E94-4C7E-88DF-3E06D4765112}" srcOrd="0" destOrd="0" presId="urn:microsoft.com/office/officeart/2005/8/layout/hProcess11"/>
    <dgm:cxn modelId="{2B8E6F62-59B5-4A5E-AE7C-95D275A72047}" type="presParOf" srcId="{197A3C1C-2CB3-4D0F-B1E2-D2ABE21436DF}" destId="{8DCB49D5-F4E3-4FD8-83DB-DD29C19AAE2F}" srcOrd="1" destOrd="0" presId="urn:microsoft.com/office/officeart/2005/8/layout/hProcess11"/>
    <dgm:cxn modelId="{DB5770AA-647C-49BC-8F10-A4B461968052}" type="presParOf" srcId="{8DCB49D5-F4E3-4FD8-83DB-DD29C19AAE2F}" destId="{4911DEBC-C2FE-40BB-AB9F-8EF3E6F9417D}" srcOrd="0" destOrd="0" presId="urn:microsoft.com/office/officeart/2005/8/layout/hProcess11"/>
    <dgm:cxn modelId="{69877F48-AFA2-4BFF-91DD-9CE74D52BE6F}" type="presParOf" srcId="{4911DEBC-C2FE-40BB-AB9F-8EF3E6F9417D}" destId="{FD664F2F-AC42-4575-8873-9E12E90E40E1}" srcOrd="0" destOrd="0" presId="urn:microsoft.com/office/officeart/2005/8/layout/hProcess11"/>
    <dgm:cxn modelId="{25D77825-8748-4775-8907-0C02049A865B}" type="presParOf" srcId="{4911DEBC-C2FE-40BB-AB9F-8EF3E6F9417D}" destId="{E32DABCC-F2AC-4F4A-8FE3-61F4F33DC96C}" srcOrd="1" destOrd="0" presId="urn:microsoft.com/office/officeart/2005/8/layout/hProcess11"/>
    <dgm:cxn modelId="{F2BB36C8-EB76-40E8-B3E4-F9BA3FADB288}" type="presParOf" srcId="{4911DEBC-C2FE-40BB-AB9F-8EF3E6F9417D}" destId="{27670C0E-3AC7-4127-81B5-F059F5EDAFE2}" srcOrd="2" destOrd="0" presId="urn:microsoft.com/office/officeart/2005/8/layout/hProcess11"/>
    <dgm:cxn modelId="{5D4A6152-18BA-4C71-98CC-14323AE44076}" type="presParOf" srcId="{8DCB49D5-F4E3-4FD8-83DB-DD29C19AAE2F}" destId="{51E07D44-240F-4AE2-8739-09AB52CF428C}" srcOrd="1" destOrd="0" presId="urn:microsoft.com/office/officeart/2005/8/layout/hProcess11"/>
    <dgm:cxn modelId="{1D0DB771-9E4E-4CC4-8859-582A12CB1A39}" type="presParOf" srcId="{8DCB49D5-F4E3-4FD8-83DB-DD29C19AAE2F}" destId="{EDD763F2-5C78-4F75-9F4D-A7A07DA58A5C}" srcOrd="2" destOrd="0" presId="urn:microsoft.com/office/officeart/2005/8/layout/hProcess11"/>
    <dgm:cxn modelId="{5B80FA09-2229-4C47-8A67-A305CB45FA3B}" type="presParOf" srcId="{EDD763F2-5C78-4F75-9F4D-A7A07DA58A5C}" destId="{463CA13B-4E97-4940-8226-1AE44D7C8C20}" srcOrd="0" destOrd="0" presId="urn:microsoft.com/office/officeart/2005/8/layout/hProcess11"/>
    <dgm:cxn modelId="{7352DEED-4883-48D7-A258-13C676DD0067}" type="presParOf" srcId="{EDD763F2-5C78-4F75-9F4D-A7A07DA58A5C}" destId="{4BF8CEB5-36CB-4A09-A1DD-DB7CE7F814D9}" srcOrd="1" destOrd="0" presId="urn:microsoft.com/office/officeart/2005/8/layout/hProcess11"/>
    <dgm:cxn modelId="{2BD3E00A-1052-4EE8-B267-D6147C19AB34}" type="presParOf" srcId="{EDD763F2-5C78-4F75-9F4D-A7A07DA58A5C}" destId="{CF92B827-49C3-444E-B4F6-1C75773AD916}" srcOrd="2" destOrd="0" presId="urn:microsoft.com/office/officeart/2005/8/layout/hProcess11"/>
    <dgm:cxn modelId="{08CD7874-ED05-4C2F-B503-4EC74696100C}" type="presParOf" srcId="{8DCB49D5-F4E3-4FD8-83DB-DD29C19AAE2F}" destId="{21DD3BC6-082C-4BF3-AD20-751EAC365BD0}" srcOrd="3" destOrd="0" presId="urn:microsoft.com/office/officeart/2005/8/layout/hProcess11"/>
    <dgm:cxn modelId="{F0647567-9E75-4A94-976B-5E23732E06A5}" type="presParOf" srcId="{8DCB49D5-F4E3-4FD8-83DB-DD29C19AAE2F}" destId="{8183E592-D61E-499E-8992-C9DCC1C888FB}" srcOrd="4" destOrd="0" presId="urn:microsoft.com/office/officeart/2005/8/layout/hProcess11"/>
    <dgm:cxn modelId="{83702C5E-9833-46D3-BDF6-5D6714F4BD48}" type="presParOf" srcId="{8183E592-D61E-499E-8992-C9DCC1C888FB}" destId="{619F6DBF-F620-447C-9F0F-640EA415A3C5}" srcOrd="0" destOrd="0" presId="urn:microsoft.com/office/officeart/2005/8/layout/hProcess11"/>
    <dgm:cxn modelId="{768A8871-5A69-4C17-AB83-67F206A16C37}" type="presParOf" srcId="{8183E592-D61E-499E-8992-C9DCC1C888FB}" destId="{AD587E2C-129A-4039-818D-ACB9A557F7D5}" srcOrd="1" destOrd="0" presId="urn:microsoft.com/office/officeart/2005/8/layout/hProcess11"/>
    <dgm:cxn modelId="{98C89782-4EF6-4E8B-9BB0-112C8E093288}" type="presParOf" srcId="{8183E592-D61E-499E-8992-C9DCC1C888FB}" destId="{885AAB16-4B57-42FE-AF4A-12639EF2608A}" srcOrd="2" destOrd="0" presId="urn:microsoft.com/office/officeart/2005/8/layout/hProcess11"/>
  </dgm:cxnLst>
  <dgm:bg/>
  <dgm:whole/>
</dgm:dataModel>
</file>

<file path=ppt/diagrams/data3.xml><?xml version="1.0" encoding="utf-8"?>
<dgm:dataModel xmlns:dgm="http://schemas.openxmlformats.org/drawingml/2006/diagram" xmlns:a="http://schemas.openxmlformats.org/drawingml/2006/main">
  <dgm:ptLst>
    <dgm:pt modelId="{C61865E9-8F92-47E9-AE9A-812265888244}" type="doc">
      <dgm:prSet loTypeId="urn:microsoft.com/office/officeart/2005/8/layout/target3" loCatId="relationship" qsTypeId="urn:microsoft.com/office/officeart/2005/8/quickstyle/simple1" qsCatId="simple" csTypeId="urn:microsoft.com/office/officeart/2005/8/colors/colorful3" csCatId="colorful"/>
      <dgm:spPr/>
      <dgm:t>
        <a:bodyPr/>
        <a:lstStyle/>
        <a:p>
          <a:endParaRPr lang="zh-CN" altLang="en-US"/>
        </a:p>
      </dgm:t>
    </dgm:pt>
    <dgm:pt modelId="{7DD33739-FD4D-4769-8D26-4286FE37F7BC}">
      <dgm:prSet/>
      <dgm:spPr/>
      <dgm:t>
        <a:bodyPr/>
        <a:lstStyle/>
        <a:p>
          <a:pPr rtl="0"/>
          <a:r>
            <a:rPr lang="zh-CN" dirty="0" smtClean="0"/>
            <a:t>（1）不求纯粹</a:t>
          </a:r>
          <a:endParaRPr lang="zh-CN" dirty="0"/>
        </a:p>
      </dgm:t>
    </dgm:pt>
    <dgm:pt modelId="{48E746D9-F24D-450F-8B4D-C3F3D614B470}" type="parTrans" cxnId="{CFF97428-2E2E-4238-8531-A23ABA1B9F15}">
      <dgm:prSet/>
      <dgm:spPr/>
      <dgm:t>
        <a:bodyPr/>
        <a:lstStyle/>
        <a:p>
          <a:endParaRPr lang="zh-CN" altLang="en-US"/>
        </a:p>
      </dgm:t>
    </dgm:pt>
    <dgm:pt modelId="{30EA9E4C-9797-420B-9F4C-7099F7225CD5}" type="sibTrans" cxnId="{CFF97428-2E2E-4238-8531-A23ABA1B9F15}">
      <dgm:prSet/>
      <dgm:spPr/>
      <dgm:t>
        <a:bodyPr/>
        <a:lstStyle/>
        <a:p>
          <a:endParaRPr lang="zh-CN" altLang="en-US"/>
        </a:p>
      </dgm:t>
    </dgm:pt>
    <dgm:pt modelId="{C7275989-FB11-45A8-94FC-8E948E82E6DC}">
      <dgm:prSet/>
      <dgm:spPr/>
      <dgm:t>
        <a:bodyPr/>
        <a:lstStyle/>
        <a:p>
          <a:pPr rtl="0"/>
          <a:r>
            <a:rPr lang="zh-CN" dirty="0" smtClean="0"/>
            <a:t>（2）善侍传统</a:t>
          </a:r>
          <a:endParaRPr lang="zh-CN" dirty="0"/>
        </a:p>
      </dgm:t>
    </dgm:pt>
    <dgm:pt modelId="{C44D2450-8203-4DFC-A532-6897FA63CD99}" type="parTrans" cxnId="{9EBED0DD-8E7F-42FE-BBC1-D14885553020}">
      <dgm:prSet/>
      <dgm:spPr/>
      <dgm:t>
        <a:bodyPr/>
        <a:lstStyle/>
        <a:p>
          <a:endParaRPr lang="zh-CN" altLang="en-US"/>
        </a:p>
      </dgm:t>
    </dgm:pt>
    <dgm:pt modelId="{E4D6DEBE-D504-4240-9737-EA3ED40DC4AA}" type="sibTrans" cxnId="{9EBED0DD-8E7F-42FE-BBC1-D14885553020}">
      <dgm:prSet/>
      <dgm:spPr/>
      <dgm:t>
        <a:bodyPr/>
        <a:lstStyle/>
        <a:p>
          <a:endParaRPr lang="zh-CN" altLang="en-US"/>
        </a:p>
      </dgm:t>
    </dgm:pt>
    <dgm:pt modelId="{695836A7-EFC2-4EC1-8E48-9F005FC97033}">
      <dgm:prSet/>
      <dgm:spPr/>
      <dgm:t>
        <a:bodyPr/>
        <a:lstStyle/>
        <a:p>
          <a:pPr rtl="0"/>
          <a:r>
            <a:rPr lang="zh-CN" dirty="0" smtClean="0"/>
            <a:t>（3）非个人化</a:t>
          </a:r>
          <a:endParaRPr lang="zh-CN" dirty="0"/>
        </a:p>
      </dgm:t>
    </dgm:pt>
    <dgm:pt modelId="{B3A3B813-2047-4A2A-9ACE-AA185338E0E9}" type="parTrans" cxnId="{820195F1-2311-4EE7-9521-A0ED74950C82}">
      <dgm:prSet/>
      <dgm:spPr/>
      <dgm:t>
        <a:bodyPr/>
        <a:lstStyle/>
        <a:p>
          <a:endParaRPr lang="zh-CN" altLang="en-US"/>
        </a:p>
      </dgm:t>
    </dgm:pt>
    <dgm:pt modelId="{3E2A25AB-4E79-470E-931A-0BA2CA597CE9}" type="sibTrans" cxnId="{820195F1-2311-4EE7-9521-A0ED74950C82}">
      <dgm:prSet/>
      <dgm:spPr/>
      <dgm:t>
        <a:bodyPr/>
        <a:lstStyle/>
        <a:p>
          <a:endParaRPr lang="zh-CN" altLang="en-US"/>
        </a:p>
      </dgm:t>
    </dgm:pt>
    <dgm:pt modelId="{59D5092B-B9CB-4E36-AFC4-D9DAC4BB368D}">
      <dgm:prSet/>
      <dgm:spPr/>
      <dgm:t>
        <a:bodyPr/>
        <a:lstStyle/>
        <a:p>
          <a:pPr rtl="0"/>
          <a:r>
            <a:rPr lang="zh-CN" dirty="0" smtClean="0"/>
            <a:t>（4）多种标准</a:t>
          </a:r>
          <a:endParaRPr lang="zh-CN" dirty="0"/>
        </a:p>
      </dgm:t>
    </dgm:pt>
    <dgm:pt modelId="{1EA4AC5C-978D-4DDC-BFAF-AD312405D278}" type="parTrans" cxnId="{C809B926-29FB-4A87-AF77-B65D525F1703}">
      <dgm:prSet/>
      <dgm:spPr/>
      <dgm:t>
        <a:bodyPr/>
        <a:lstStyle/>
        <a:p>
          <a:endParaRPr lang="zh-CN" altLang="en-US"/>
        </a:p>
      </dgm:t>
    </dgm:pt>
    <dgm:pt modelId="{0B360864-70FE-4DD2-9EA1-62534655A0D7}" type="sibTrans" cxnId="{C809B926-29FB-4A87-AF77-B65D525F1703}">
      <dgm:prSet/>
      <dgm:spPr/>
      <dgm:t>
        <a:bodyPr/>
        <a:lstStyle/>
        <a:p>
          <a:endParaRPr lang="zh-CN" altLang="en-US"/>
        </a:p>
      </dgm:t>
    </dgm:pt>
    <dgm:pt modelId="{89CE4C7A-ED83-44EB-9D7C-239417DDDED2}" type="pres">
      <dgm:prSet presAssocID="{C61865E9-8F92-47E9-AE9A-812265888244}" presName="Name0" presStyleCnt="0">
        <dgm:presLayoutVars>
          <dgm:chMax val="7"/>
          <dgm:dir/>
          <dgm:animLvl val="lvl"/>
          <dgm:resizeHandles val="exact"/>
        </dgm:presLayoutVars>
      </dgm:prSet>
      <dgm:spPr/>
    </dgm:pt>
    <dgm:pt modelId="{A7FE7ED8-7DC4-46BC-B74A-992B31CAC981}" type="pres">
      <dgm:prSet presAssocID="{7DD33739-FD4D-4769-8D26-4286FE37F7BC}" presName="circle1" presStyleLbl="node1" presStyleIdx="0" presStyleCnt="4"/>
      <dgm:spPr/>
    </dgm:pt>
    <dgm:pt modelId="{106EAD4A-B653-45EF-A954-2C94CA654A0A}" type="pres">
      <dgm:prSet presAssocID="{7DD33739-FD4D-4769-8D26-4286FE37F7BC}" presName="space" presStyleCnt="0"/>
      <dgm:spPr/>
    </dgm:pt>
    <dgm:pt modelId="{288FE352-205B-490F-B4B6-E6717466418E}" type="pres">
      <dgm:prSet presAssocID="{7DD33739-FD4D-4769-8D26-4286FE37F7BC}" presName="rect1" presStyleLbl="alignAcc1" presStyleIdx="0" presStyleCnt="4"/>
      <dgm:spPr/>
    </dgm:pt>
    <dgm:pt modelId="{15AB6DCB-A8AE-4790-947D-F9E82DD09691}" type="pres">
      <dgm:prSet presAssocID="{C7275989-FB11-45A8-94FC-8E948E82E6DC}" presName="vertSpace2" presStyleLbl="node1" presStyleIdx="0" presStyleCnt="4"/>
      <dgm:spPr/>
    </dgm:pt>
    <dgm:pt modelId="{E57F8A32-FB56-4B74-8090-9D382BC94927}" type="pres">
      <dgm:prSet presAssocID="{C7275989-FB11-45A8-94FC-8E948E82E6DC}" presName="circle2" presStyleLbl="node1" presStyleIdx="1" presStyleCnt="4"/>
      <dgm:spPr/>
    </dgm:pt>
    <dgm:pt modelId="{17648136-F1BF-41BD-AC1F-8B8BFE157B7E}" type="pres">
      <dgm:prSet presAssocID="{C7275989-FB11-45A8-94FC-8E948E82E6DC}" presName="rect2" presStyleLbl="alignAcc1" presStyleIdx="1" presStyleCnt="4"/>
      <dgm:spPr/>
    </dgm:pt>
    <dgm:pt modelId="{2CD8DE39-DD8B-418C-B1B6-7B7D991DB897}" type="pres">
      <dgm:prSet presAssocID="{695836A7-EFC2-4EC1-8E48-9F005FC97033}" presName="vertSpace3" presStyleLbl="node1" presStyleIdx="1" presStyleCnt="4"/>
      <dgm:spPr/>
    </dgm:pt>
    <dgm:pt modelId="{DB3A3CDC-62BB-4720-882A-1B0EE9EE3BE2}" type="pres">
      <dgm:prSet presAssocID="{695836A7-EFC2-4EC1-8E48-9F005FC97033}" presName="circle3" presStyleLbl="node1" presStyleIdx="2" presStyleCnt="4"/>
      <dgm:spPr/>
    </dgm:pt>
    <dgm:pt modelId="{AB9BD462-101A-45C0-852B-A19B596705CA}" type="pres">
      <dgm:prSet presAssocID="{695836A7-EFC2-4EC1-8E48-9F005FC97033}" presName="rect3" presStyleLbl="alignAcc1" presStyleIdx="2" presStyleCnt="4"/>
      <dgm:spPr/>
    </dgm:pt>
    <dgm:pt modelId="{1C30A8D8-D2DB-481D-981A-685A289AF0F1}" type="pres">
      <dgm:prSet presAssocID="{59D5092B-B9CB-4E36-AFC4-D9DAC4BB368D}" presName="vertSpace4" presStyleLbl="node1" presStyleIdx="2" presStyleCnt="4"/>
      <dgm:spPr/>
    </dgm:pt>
    <dgm:pt modelId="{78021C27-B779-4C4B-8E43-2F6BED891716}" type="pres">
      <dgm:prSet presAssocID="{59D5092B-B9CB-4E36-AFC4-D9DAC4BB368D}" presName="circle4" presStyleLbl="node1" presStyleIdx="3" presStyleCnt="4"/>
      <dgm:spPr/>
    </dgm:pt>
    <dgm:pt modelId="{AB7DDF19-C733-4BA0-97FF-2F3607842CFC}" type="pres">
      <dgm:prSet presAssocID="{59D5092B-B9CB-4E36-AFC4-D9DAC4BB368D}" presName="rect4" presStyleLbl="alignAcc1" presStyleIdx="3" presStyleCnt="4"/>
      <dgm:spPr/>
    </dgm:pt>
    <dgm:pt modelId="{019144E2-7B90-4B90-BA57-6EB0EAD89F95}" type="pres">
      <dgm:prSet presAssocID="{7DD33739-FD4D-4769-8D26-4286FE37F7BC}" presName="rect1ParTxNoCh" presStyleLbl="alignAcc1" presStyleIdx="3" presStyleCnt="4">
        <dgm:presLayoutVars>
          <dgm:chMax val="1"/>
          <dgm:bulletEnabled val="1"/>
        </dgm:presLayoutVars>
      </dgm:prSet>
      <dgm:spPr/>
    </dgm:pt>
    <dgm:pt modelId="{67783F9E-3F8A-4C8F-A028-8D81C49E374A}" type="pres">
      <dgm:prSet presAssocID="{C7275989-FB11-45A8-94FC-8E948E82E6DC}" presName="rect2ParTxNoCh" presStyleLbl="alignAcc1" presStyleIdx="3" presStyleCnt="4">
        <dgm:presLayoutVars>
          <dgm:chMax val="1"/>
          <dgm:bulletEnabled val="1"/>
        </dgm:presLayoutVars>
      </dgm:prSet>
      <dgm:spPr/>
    </dgm:pt>
    <dgm:pt modelId="{E83DD4F3-B1CB-4FC9-AB6B-30AA1E6C0666}" type="pres">
      <dgm:prSet presAssocID="{695836A7-EFC2-4EC1-8E48-9F005FC97033}" presName="rect3ParTxNoCh" presStyleLbl="alignAcc1" presStyleIdx="3" presStyleCnt="4">
        <dgm:presLayoutVars>
          <dgm:chMax val="1"/>
          <dgm:bulletEnabled val="1"/>
        </dgm:presLayoutVars>
      </dgm:prSet>
      <dgm:spPr/>
    </dgm:pt>
    <dgm:pt modelId="{F888D472-CE02-4E6A-B43B-8C02E6274880}" type="pres">
      <dgm:prSet presAssocID="{59D5092B-B9CB-4E36-AFC4-D9DAC4BB368D}" presName="rect4ParTxNoCh" presStyleLbl="alignAcc1" presStyleIdx="3" presStyleCnt="4">
        <dgm:presLayoutVars>
          <dgm:chMax val="1"/>
          <dgm:bulletEnabled val="1"/>
        </dgm:presLayoutVars>
      </dgm:prSet>
      <dgm:spPr/>
    </dgm:pt>
  </dgm:ptLst>
  <dgm:cxnLst>
    <dgm:cxn modelId="{9EBED0DD-8E7F-42FE-BBC1-D14885553020}" srcId="{C61865E9-8F92-47E9-AE9A-812265888244}" destId="{C7275989-FB11-45A8-94FC-8E948E82E6DC}" srcOrd="1" destOrd="0" parTransId="{C44D2450-8203-4DFC-A532-6897FA63CD99}" sibTransId="{E4D6DEBE-D504-4240-9737-EA3ED40DC4AA}"/>
    <dgm:cxn modelId="{A4035F1F-1BEE-4D5B-BC71-2B25843E7FB2}" type="presOf" srcId="{59D5092B-B9CB-4E36-AFC4-D9DAC4BB368D}" destId="{F888D472-CE02-4E6A-B43B-8C02E6274880}" srcOrd="1" destOrd="0" presId="urn:microsoft.com/office/officeart/2005/8/layout/target3"/>
    <dgm:cxn modelId="{CFF97428-2E2E-4238-8531-A23ABA1B9F15}" srcId="{C61865E9-8F92-47E9-AE9A-812265888244}" destId="{7DD33739-FD4D-4769-8D26-4286FE37F7BC}" srcOrd="0" destOrd="0" parTransId="{48E746D9-F24D-450F-8B4D-C3F3D614B470}" sibTransId="{30EA9E4C-9797-420B-9F4C-7099F7225CD5}"/>
    <dgm:cxn modelId="{116F89F9-8929-48C2-BBE4-9565A95C2F8A}" type="presOf" srcId="{C7275989-FB11-45A8-94FC-8E948E82E6DC}" destId="{67783F9E-3F8A-4C8F-A028-8D81C49E374A}" srcOrd="1" destOrd="0" presId="urn:microsoft.com/office/officeart/2005/8/layout/target3"/>
    <dgm:cxn modelId="{C809B926-29FB-4A87-AF77-B65D525F1703}" srcId="{C61865E9-8F92-47E9-AE9A-812265888244}" destId="{59D5092B-B9CB-4E36-AFC4-D9DAC4BB368D}" srcOrd="3" destOrd="0" parTransId="{1EA4AC5C-978D-4DDC-BFAF-AD312405D278}" sibTransId="{0B360864-70FE-4DD2-9EA1-62534655A0D7}"/>
    <dgm:cxn modelId="{0D977F12-8166-482D-9B4B-0EF90D5E088D}" type="presOf" srcId="{C61865E9-8F92-47E9-AE9A-812265888244}" destId="{89CE4C7A-ED83-44EB-9D7C-239417DDDED2}" srcOrd="0" destOrd="0" presId="urn:microsoft.com/office/officeart/2005/8/layout/target3"/>
    <dgm:cxn modelId="{64A7739D-1053-471A-AD04-56399AF5897B}" type="presOf" srcId="{59D5092B-B9CB-4E36-AFC4-D9DAC4BB368D}" destId="{AB7DDF19-C733-4BA0-97FF-2F3607842CFC}" srcOrd="0" destOrd="0" presId="urn:microsoft.com/office/officeart/2005/8/layout/target3"/>
    <dgm:cxn modelId="{4131BA06-F607-4BC1-A8C5-65B27C4C160E}" type="presOf" srcId="{7DD33739-FD4D-4769-8D26-4286FE37F7BC}" destId="{019144E2-7B90-4B90-BA57-6EB0EAD89F95}" srcOrd="1" destOrd="0" presId="urn:microsoft.com/office/officeart/2005/8/layout/target3"/>
    <dgm:cxn modelId="{74E7DBFB-21EF-4F60-A8A8-0781321571B1}" type="presOf" srcId="{695836A7-EFC2-4EC1-8E48-9F005FC97033}" destId="{AB9BD462-101A-45C0-852B-A19B596705CA}" srcOrd="0" destOrd="0" presId="urn:microsoft.com/office/officeart/2005/8/layout/target3"/>
    <dgm:cxn modelId="{8C2FE3D6-B7FF-4374-B690-FC11F4EAAF03}" type="presOf" srcId="{695836A7-EFC2-4EC1-8E48-9F005FC97033}" destId="{E83DD4F3-B1CB-4FC9-AB6B-30AA1E6C0666}" srcOrd="1" destOrd="0" presId="urn:microsoft.com/office/officeart/2005/8/layout/target3"/>
    <dgm:cxn modelId="{820195F1-2311-4EE7-9521-A0ED74950C82}" srcId="{C61865E9-8F92-47E9-AE9A-812265888244}" destId="{695836A7-EFC2-4EC1-8E48-9F005FC97033}" srcOrd="2" destOrd="0" parTransId="{B3A3B813-2047-4A2A-9ACE-AA185338E0E9}" sibTransId="{3E2A25AB-4E79-470E-931A-0BA2CA597CE9}"/>
    <dgm:cxn modelId="{9AA51FF3-96DB-4A2E-A4AB-293F461675D4}" type="presOf" srcId="{7DD33739-FD4D-4769-8D26-4286FE37F7BC}" destId="{288FE352-205B-490F-B4B6-E6717466418E}" srcOrd="0" destOrd="0" presId="urn:microsoft.com/office/officeart/2005/8/layout/target3"/>
    <dgm:cxn modelId="{7790830D-E2E3-45AD-B626-8A3085E8E7A4}" type="presOf" srcId="{C7275989-FB11-45A8-94FC-8E948E82E6DC}" destId="{17648136-F1BF-41BD-AC1F-8B8BFE157B7E}" srcOrd="0" destOrd="0" presId="urn:microsoft.com/office/officeart/2005/8/layout/target3"/>
    <dgm:cxn modelId="{140D0945-14F8-4223-9FDD-1C69C61E19AC}" type="presParOf" srcId="{89CE4C7A-ED83-44EB-9D7C-239417DDDED2}" destId="{A7FE7ED8-7DC4-46BC-B74A-992B31CAC981}" srcOrd="0" destOrd="0" presId="urn:microsoft.com/office/officeart/2005/8/layout/target3"/>
    <dgm:cxn modelId="{049EDF6D-C4A8-419D-A8C9-23F8AE217009}" type="presParOf" srcId="{89CE4C7A-ED83-44EB-9D7C-239417DDDED2}" destId="{106EAD4A-B653-45EF-A954-2C94CA654A0A}" srcOrd="1" destOrd="0" presId="urn:microsoft.com/office/officeart/2005/8/layout/target3"/>
    <dgm:cxn modelId="{7986DB00-AC52-4CBD-A442-E45A76657780}" type="presParOf" srcId="{89CE4C7A-ED83-44EB-9D7C-239417DDDED2}" destId="{288FE352-205B-490F-B4B6-E6717466418E}" srcOrd="2" destOrd="0" presId="urn:microsoft.com/office/officeart/2005/8/layout/target3"/>
    <dgm:cxn modelId="{65621048-622D-44F0-81D5-A568E89F2D19}" type="presParOf" srcId="{89CE4C7A-ED83-44EB-9D7C-239417DDDED2}" destId="{15AB6DCB-A8AE-4790-947D-F9E82DD09691}" srcOrd="3" destOrd="0" presId="urn:microsoft.com/office/officeart/2005/8/layout/target3"/>
    <dgm:cxn modelId="{90209404-86EB-4F9C-B475-E60639E083E1}" type="presParOf" srcId="{89CE4C7A-ED83-44EB-9D7C-239417DDDED2}" destId="{E57F8A32-FB56-4B74-8090-9D382BC94927}" srcOrd="4" destOrd="0" presId="urn:microsoft.com/office/officeart/2005/8/layout/target3"/>
    <dgm:cxn modelId="{1C7E3E75-CC1E-4B37-9BED-44607EF81A02}" type="presParOf" srcId="{89CE4C7A-ED83-44EB-9D7C-239417DDDED2}" destId="{17648136-F1BF-41BD-AC1F-8B8BFE157B7E}" srcOrd="5" destOrd="0" presId="urn:microsoft.com/office/officeart/2005/8/layout/target3"/>
    <dgm:cxn modelId="{50306477-CE8F-4402-92F4-6A5D4458C911}" type="presParOf" srcId="{89CE4C7A-ED83-44EB-9D7C-239417DDDED2}" destId="{2CD8DE39-DD8B-418C-B1B6-7B7D991DB897}" srcOrd="6" destOrd="0" presId="urn:microsoft.com/office/officeart/2005/8/layout/target3"/>
    <dgm:cxn modelId="{8F40EB0F-F100-4899-AA47-1E6917D3163D}" type="presParOf" srcId="{89CE4C7A-ED83-44EB-9D7C-239417DDDED2}" destId="{DB3A3CDC-62BB-4720-882A-1B0EE9EE3BE2}" srcOrd="7" destOrd="0" presId="urn:microsoft.com/office/officeart/2005/8/layout/target3"/>
    <dgm:cxn modelId="{76DD81B5-DC72-40BE-BCA5-9E0B93C949B0}" type="presParOf" srcId="{89CE4C7A-ED83-44EB-9D7C-239417DDDED2}" destId="{AB9BD462-101A-45C0-852B-A19B596705CA}" srcOrd="8" destOrd="0" presId="urn:microsoft.com/office/officeart/2005/8/layout/target3"/>
    <dgm:cxn modelId="{1C78BF64-1C8D-4B67-A6BA-A768450B828D}" type="presParOf" srcId="{89CE4C7A-ED83-44EB-9D7C-239417DDDED2}" destId="{1C30A8D8-D2DB-481D-981A-685A289AF0F1}" srcOrd="9" destOrd="0" presId="urn:microsoft.com/office/officeart/2005/8/layout/target3"/>
    <dgm:cxn modelId="{45EC16F4-6A74-4167-963E-938506845CDE}" type="presParOf" srcId="{89CE4C7A-ED83-44EB-9D7C-239417DDDED2}" destId="{78021C27-B779-4C4B-8E43-2F6BED891716}" srcOrd="10" destOrd="0" presId="urn:microsoft.com/office/officeart/2005/8/layout/target3"/>
    <dgm:cxn modelId="{2C5797E3-6042-43A2-81C1-E5FF35DC0337}" type="presParOf" srcId="{89CE4C7A-ED83-44EB-9D7C-239417DDDED2}" destId="{AB7DDF19-C733-4BA0-97FF-2F3607842CFC}" srcOrd="11" destOrd="0" presId="urn:microsoft.com/office/officeart/2005/8/layout/target3"/>
    <dgm:cxn modelId="{F2F52DA4-C0F5-46BC-87C3-0E943748C37B}" type="presParOf" srcId="{89CE4C7A-ED83-44EB-9D7C-239417DDDED2}" destId="{019144E2-7B90-4B90-BA57-6EB0EAD89F95}" srcOrd="12" destOrd="0" presId="urn:microsoft.com/office/officeart/2005/8/layout/target3"/>
    <dgm:cxn modelId="{5AC2AC0D-EE41-457E-847E-8466AEC3728E}" type="presParOf" srcId="{89CE4C7A-ED83-44EB-9D7C-239417DDDED2}" destId="{67783F9E-3F8A-4C8F-A028-8D81C49E374A}" srcOrd="13" destOrd="0" presId="urn:microsoft.com/office/officeart/2005/8/layout/target3"/>
    <dgm:cxn modelId="{C5FFDD23-2378-4FBF-8ED9-94C73916D193}" type="presParOf" srcId="{89CE4C7A-ED83-44EB-9D7C-239417DDDED2}" destId="{E83DD4F3-B1CB-4FC9-AB6B-30AA1E6C0666}" srcOrd="14" destOrd="0" presId="urn:microsoft.com/office/officeart/2005/8/layout/target3"/>
    <dgm:cxn modelId="{278FE416-7AC1-4D41-9C79-56E1965A5003}" type="presParOf" srcId="{89CE4C7A-ED83-44EB-9D7C-239417DDDED2}" destId="{F888D472-CE02-4E6A-B43B-8C02E6274880}" srcOrd="15" destOrd="0" presId="urn:microsoft.com/office/officeart/2005/8/layout/target3"/>
  </dgm:cxnLst>
  <dgm:bg/>
  <dgm:whole/>
</dgm:dataModel>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1">
        <a:schemeClr val="bg1"/>
      </p:bgRef>
    </p:bg>
    <p:spTree>
      <p:nvGrpSpPr>
        <p:cNvPr id="1" name=""/>
        <p:cNvGrpSpPr/>
        <p:nvPr/>
      </p:nvGrpSpPr>
      <p:grpSpPr>
        <a:xfrm>
          <a:off x="0" y="0"/>
          <a:ext cx="0" cy="0"/>
          <a:chOff x="0" y="0"/>
          <a:chExt cx="0" cy="0"/>
        </a:xfrm>
      </p:grpSpPr>
      <p:sp>
        <p:nvSpPr>
          <p:cNvPr id="8" name="标题 7"/>
          <p:cNvSpPr>
            <a:spLocks noGrp="1"/>
          </p:cNvSpPr>
          <p:nvPr>
            <p:ph type="ctrTitle"/>
          </p:nvPr>
        </p:nvSpPr>
        <p:spPr>
          <a:xfrm>
            <a:off x="2286000" y="3124200"/>
            <a:ext cx="6172200" cy="1894362"/>
          </a:xfrm>
        </p:spPr>
        <p:txBody>
          <a:bodyPr/>
          <a:lstStyle>
            <a:lvl1pPr>
              <a:defRPr b="1"/>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bwMode="auto">
          <a:xfrm rot="5400000">
            <a:off x="7764621" y="1174097"/>
            <a:ext cx="2286000" cy="381000"/>
          </a:xfrm>
        </p:spPr>
        <p:txBody>
          <a:bodyPr/>
          <a:lstStyle/>
          <a:p>
            <a:fld id="{739ADC72-EBB8-4E92-B73A-637C563CF82D}" type="datetimeFigureOut">
              <a:rPr lang="zh-CN" altLang="en-US" smtClean="0"/>
              <a:t>2018/9/19</a:t>
            </a:fld>
            <a:endParaRPr lang="zh-CN" altLang="en-US"/>
          </a:p>
        </p:txBody>
      </p:sp>
      <p:sp>
        <p:nvSpPr>
          <p:cNvPr id="17" name="页脚占位符 16"/>
          <p:cNvSpPr>
            <a:spLocks noGrp="1"/>
          </p:cNvSpPr>
          <p:nvPr>
            <p:ph type="ftr" sz="quarter" idx="11"/>
          </p:nvPr>
        </p:nvSpPr>
        <p:spPr bwMode="auto">
          <a:xfrm rot="5400000">
            <a:off x="7077269" y="4181669"/>
            <a:ext cx="3657600" cy="384048"/>
          </a:xfrm>
        </p:spPr>
        <p:txBody>
          <a:bodyPr/>
          <a:lstStyle/>
          <a:p>
            <a:endParaRPr lang="zh-CN" altLang="en-US"/>
          </a:p>
        </p:txBody>
      </p:sp>
      <p:sp>
        <p:nvSpPr>
          <p:cNvPr id="10" name="矩形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矩形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矩形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直接连接符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直接连接符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直接连接符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矩形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椭圆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椭圆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椭圆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灯片编号占位符 28"/>
          <p:cNvSpPr>
            <a:spLocks noGrp="1"/>
          </p:cNvSpPr>
          <p:nvPr>
            <p:ph type="sldNum" sz="quarter" idx="12"/>
          </p:nvPr>
        </p:nvSpPr>
        <p:spPr bwMode="auto">
          <a:xfrm>
            <a:off x="1325544" y="4928702"/>
            <a:ext cx="609600" cy="517524"/>
          </a:xfrm>
        </p:spPr>
        <p:txBody>
          <a:bodyPr/>
          <a:lstStyle/>
          <a:p>
            <a:fld id="{B039440C-9996-49AF-8C12-2EC1A3E936B9}"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39ADC72-EBB8-4E92-B73A-637C563CF82D}" type="datetimeFigureOut">
              <a:rPr lang="zh-CN" altLang="en-US" smtClean="0"/>
              <a:t>2018/9/19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039440C-9996-49AF-8C12-2EC1A3E936B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1676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0198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39ADC72-EBB8-4E92-B73A-637C563CF82D}" type="datetimeFigureOut">
              <a:rPr lang="zh-CN" altLang="en-US" smtClean="0"/>
              <a:t>2018/9/19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039440C-9996-49AF-8C12-2EC1A3E936B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8" name="内容占位符 7"/>
          <p:cNvSpPr>
            <a:spLocks noGrp="1"/>
          </p:cNvSpPr>
          <p:nvPr>
            <p:ph sz="quarter" idx="1"/>
          </p:nvPr>
        </p:nvSpPr>
        <p:spPr>
          <a:xfrm>
            <a:off x="457200" y="1600200"/>
            <a:ext cx="7467600" cy="4873752"/>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4"/>
          </p:nvPr>
        </p:nvSpPr>
        <p:spPr/>
        <p:txBody>
          <a:bodyPr rtlCol="0"/>
          <a:lstStyle/>
          <a:p>
            <a:fld id="{739ADC72-EBB8-4E92-B73A-637C563CF82D}" type="datetimeFigureOut">
              <a:rPr lang="zh-CN" altLang="en-US" smtClean="0"/>
              <a:t>2018/9/19</a:t>
            </a:fld>
            <a:endParaRPr lang="zh-CN" altLang="en-US"/>
          </a:p>
        </p:txBody>
      </p:sp>
      <p:sp>
        <p:nvSpPr>
          <p:cNvPr id="9" name="灯片编号占位符 8"/>
          <p:cNvSpPr>
            <a:spLocks noGrp="1"/>
          </p:cNvSpPr>
          <p:nvPr>
            <p:ph type="sldNum" sz="quarter" idx="15"/>
          </p:nvPr>
        </p:nvSpPr>
        <p:spPr/>
        <p:txBody>
          <a:bodyPr rtlCol="0"/>
          <a:lstStyle/>
          <a:p>
            <a:fld id="{B039440C-9996-49AF-8C12-2EC1A3E936B9}" type="slidenum">
              <a:rPr lang="zh-CN" altLang="en-US" smtClean="0"/>
              <a:t>‹#›</a:t>
            </a:fld>
            <a:endParaRPr lang="zh-CN" altLang="en-US"/>
          </a:p>
        </p:txBody>
      </p:sp>
      <p:sp>
        <p:nvSpPr>
          <p:cNvPr id="10" name="页脚占位符 9"/>
          <p:cNvSpPr>
            <a:spLocks noGrp="1"/>
          </p:cNvSpPr>
          <p:nvPr>
            <p:ph type="ftr" sz="quarter" idx="16"/>
          </p:nvPr>
        </p:nvSpPr>
        <p:spPr/>
        <p:txBody>
          <a:bodyPr rtlCol="0"/>
          <a:lstStyle/>
          <a:p>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2286000" y="2895600"/>
            <a:ext cx="6172200" cy="2053590"/>
          </a:xfrm>
        </p:spPr>
        <p:txBody>
          <a:bodyPr/>
          <a:lstStyle>
            <a:lvl1pPr algn="l">
              <a:buNone/>
              <a:defRPr sz="3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bwMode="auto">
          <a:xfrm rot="5400000">
            <a:off x="7763256" y="1170432"/>
            <a:ext cx="2286000" cy="381000"/>
          </a:xfrm>
        </p:spPr>
        <p:txBody>
          <a:bodyPr/>
          <a:lstStyle/>
          <a:p>
            <a:fld id="{739ADC72-EBB8-4E92-B73A-637C563CF82D}" type="datetimeFigureOut">
              <a:rPr lang="zh-CN" altLang="en-US" smtClean="0"/>
              <a:t>2018/9/19</a:t>
            </a:fld>
            <a:endParaRPr lang="zh-CN" altLang="en-US"/>
          </a:p>
        </p:txBody>
      </p:sp>
      <p:sp>
        <p:nvSpPr>
          <p:cNvPr id="5" name="页脚占位符 4"/>
          <p:cNvSpPr>
            <a:spLocks noGrp="1"/>
          </p:cNvSpPr>
          <p:nvPr>
            <p:ph type="ftr" sz="quarter" idx="11"/>
          </p:nvPr>
        </p:nvSpPr>
        <p:spPr bwMode="auto">
          <a:xfrm rot="5400000">
            <a:off x="7077456" y="4178808"/>
            <a:ext cx="3657600" cy="384048"/>
          </a:xfrm>
        </p:spPr>
        <p:txBody>
          <a:bodyPr/>
          <a:lstStyle/>
          <a:p>
            <a:endParaRPr lang="zh-CN" altLang="en-US"/>
          </a:p>
        </p:txBody>
      </p:sp>
      <p:sp>
        <p:nvSpPr>
          <p:cNvPr id="9" name="矩形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直接连接符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直接连接符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矩形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椭圆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椭圆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椭圆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直接连接符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灯片编号占位符 5"/>
          <p:cNvSpPr>
            <a:spLocks noGrp="1"/>
          </p:cNvSpPr>
          <p:nvPr>
            <p:ph type="sldNum" sz="quarter" idx="12"/>
          </p:nvPr>
        </p:nvSpPr>
        <p:spPr bwMode="auto">
          <a:xfrm>
            <a:off x="1340616" y="4928702"/>
            <a:ext cx="609600" cy="517524"/>
          </a:xfrm>
        </p:spPr>
        <p:txBody>
          <a:bodyPr/>
          <a:lstStyle/>
          <a:p>
            <a:fld id="{B039440C-9996-49AF-8C12-2EC1A3E936B9}" type="slidenum">
              <a:rPr lang="zh-CN" altLang="en-US" smtClean="0"/>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739ADC72-EBB8-4E92-B73A-637C563CF82D}" type="datetimeFigureOut">
              <a:rPr lang="zh-CN" altLang="en-US" smtClean="0"/>
              <a:t>2018/9/19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039440C-9996-49AF-8C12-2EC1A3E936B9}" type="slidenum">
              <a:rPr lang="zh-CN" altLang="en-US" smtClean="0"/>
              <a:t>‹#›</a:t>
            </a:fld>
            <a:endParaRPr lang="zh-CN" altLang="en-US"/>
          </a:p>
        </p:txBody>
      </p:sp>
      <p:sp>
        <p:nvSpPr>
          <p:cNvPr id="9" name="内容占位符 8"/>
          <p:cNvSpPr>
            <a:spLocks noGrp="1"/>
          </p:cNvSpPr>
          <p:nvPr>
            <p:ph sz="quarter" idx="1"/>
          </p:nvPr>
        </p:nvSpPr>
        <p:spPr>
          <a:xfrm>
            <a:off x="457200"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270248"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7543800" cy="1143000"/>
          </a:xfrm>
        </p:spPr>
        <p:txBody>
          <a:bodyPr anchor="b"/>
          <a:lstStyle>
            <a:lvl1pPr>
              <a:defRPr/>
            </a:lvl1pPr>
          </a:lstStyle>
          <a:p>
            <a:r>
              <a:rPr kumimoji="0" lang="zh-CN" altLang="en-US" smtClean="0"/>
              <a:t>单击此处编辑母版标题样式</a:t>
            </a:r>
            <a:endParaRPr kumimoji="0" lang="en-US"/>
          </a:p>
        </p:txBody>
      </p:sp>
      <p:sp>
        <p:nvSpPr>
          <p:cNvPr id="7" name="日期占位符 6"/>
          <p:cNvSpPr>
            <a:spLocks noGrp="1"/>
          </p:cNvSpPr>
          <p:nvPr>
            <p:ph type="dt" sz="half" idx="10"/>
          </p:nvPr>
        </p:nvSpPr>
        <p:spPr/>
        <p:txBody>
          <a:bodyPr/>
          <a:lstStyle/>
          <a:p>
            <a:fld id="{739ADC72-EBB8-4E92-B73A-637C563CF82D}" type="datetimeFigureOut">
              <a:rPr lang="zh-CN" altLang="en-US" smtClean="0"/>
              <a:t>2018/9/19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039440C-9996-49AF-8C12-2EC1A3E936B9}" type="slidenum">
              <a:rPr lang="zh-CN" altLang="en-US" smtClean="0"/>
              <a:t>‹#›</a:t>
            </a:fld>
            <a:endParaRPr lang="zh-CN" altLang="en-US"/>
          </a:p>
        </p:txBody>
      </p:sp>
      <p:sp>
        <p:nvSpPr>
          <p:cNvPr id="11" name="内容占位符 10"/>
          <p:cNvSpPr>
            <a:spLocks noGrp="1"/>
          </p:cNvSpPr>
          <p:nvPr>
            <p:ph sz="quarter" idx="2"/>
          </p:nvPr>
        </p:nvSpPr>
        <p:spPr>
          <a:xfrm>
            <a:off x="457200"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quarter" idx="4"/>
          </p:nvPr>
        </p:nvSpPr>
        <p:spPr>
          <a:xfrm>
            <a:off x="4371975"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2" name="文本占位符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
        <p:nvSpPr>
          <p:cNvPr id="14" name="文本占位符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6" name="日期占位符 5"/>
          <p:cNvSpPr>
            <a:spLocks noGrp="1"/>
          </p:cNvSpPr>
          <p:nvPr>
            <p:ph type="dt" sz="half" idx="10"/>
          </p:nvPr>
        </p:nvSpPr>
        <p:spPr/>
        <p:txBody>
          <a:bodyPr rtlCol="0"/>
          <a:lstStyle/>
          <a:p>
            <a:fld id="{739ADC72-EBB8-4E92-B73A-637C563CF82D}" type="datetimeFigureOut">
              <a:rPr lang="zh-CN" altLang="en-US" smtClean="0"/>
              <a:t>2018/9/19</a:t>
            </a:fld>
            <a:endParaRPr lang="zh-CN" altLang="en-US"/>
          </a:p>
        </p:txBody>
      </p:sp>
      <p:sp>
        <p:nvSpPr>
          <p:cNvPr id="7" name="灯片编号占位符 6"/>
          <p:cNvSpPr>
            <a:spLocks noGrp="1"/>
          </p:cNvSpPr>
          <p:nvPr>
            <p:ph type="sldNum" sz="quarter" idx="11"/>
          </p:nvPr>
        </p:nvSpPr>
        <p:spPr/>
        <p:txBody>
          <a:bodyPr rtlCol="0"/>
          <a:lstStyle/>
          <a:p>
            <a:fld id="{B039440C-9996-49AF-8C12-2EC1A3E936B9}" type="slidenum">
              <a:rPr lang="zh-CN" altLang="en-US" smtClean="0"/>
              <a:t>‹#›</a:t>
            </a:fld>
            <a:endParaRPr lang="zh-CN" altLang="en-US"/>
          </a:p>
        </p:txBody>
      </p:sp>
      <p:sp>
        <p:nvSpPr>
          <p:cNvPr id="8" name="页脚占位符 7"/>
          <p:cNvSpPr>
            <a:spLocks noGrp="1"/>
          </p:cNvSpPr>
          <p:nvPr>
            <p:ph type="ftr" sz="quarter" idx="12"/>
          </p:nvPr>
        </p:nvSpPr>
        <p:spPr/>
        <p:txBody>
          <a:bodyPr rtlCol="0"/>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39ADC72-EBB8-4E92-B73A-637C563CF82D}" type="datetimeFigureOut">
              <a:rPr lang="zh-CN" altLang="en-US" smtClean="0"/>
              <a:t>2018/9/19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039440C-9996-49AF-8C12-2EC1A3E936B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1">
        <a:schemeClr val="bg1"/>
      </p:bgRef>
    </p:bg>
    <p:spTree>
      <p:nvGrpSpPr>
        <p:cNvPr id="1" name=""/>
        <p:cNvGrpSpPr/>
        <p:nvPr/>
      </p:nvGrpSpPr>
      <p:grpSpPr>
        <a:xfrm>
          <a:off x="0" y="0"/>
          <a:ext cx="0" cy="0"/>
          <a:chOff x="0" y="0"/>
          <a:chExt cx="0" cy="0"/>
        </a:xfrm>
      </p:grpSpPr>
      <p:sp>
        <p:nvSpPr>
          <p:cNvPr id="10" name="直接连接符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标题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8" name="直接连接符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直接连接符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直接连接符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矩形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椭圆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内容占位符 17"/>
          <p:cNvSpPr>
            <a:spLocks noGrp="1"/>
          </p:cNvSpPr>
          <p:nvPr>
            <p:ph sz="quarter" idx="1"/>
          </p:nvPr>
        </p:nvSpPr>
        <p:spPr>
          <a:xfrm>
            <a:off x="304800" y="274320"/>
            <a:ext cx="5638800" cy="6327648"/>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4"/>
          </p:nvPr>
        </p:nvSpPr>
        <p:spPr/>
        <p:txBody>
          <a:bodyPr rtlCol="0"/>
          <a:lstStyle/>
          <a:p>
            <a:fld id="{739ADC72-EBB8-4E92-B73A-637C563CF82D}" type="datetimeFigureOut">
              <a:rPr lang="zh-CN" altLang="en-US" smtClean="0"/>
              <a:t>2018/9/19</a:t>
            </a:fld>
            <a:endParaRPr lang="zh-CN" altLang="en-US"/>
          </a:p>
        </p:txBody>
      </p:sp>
      <p:sp>
        <p:nvSpPr>
          <p:cNvPr id="22" name="灯片编号占位符 21"/>
          <p:cNvSpPr>
            <a:spLocks noGrp="1"/>
          </p:cNvSpPr>
          <p:nvPr>
            <p:ph type="sldNum" sz="quarter" idx="15"/>
          </p:nvPr>
        </p:nvSpPr>
        <p:spPr/>
        <p:txBody>
          <a:bodyPr rtlCol="0"/>
          <a:lstStyle/>
          <a:p>
            <a:fld id="{B039440C-9996-49AF-8C12-2EC1A3E936B9}" type="slidenum">
              <a:rPr lang="zh-CN" altLang="en-US" smtClean="0"/>
              <a:t>‹#›</a:t>
            </a:fld>
            <a:endParaRPr lang="zh-CN" altLang="en-US"/>
          </a:p>
        </p:txBody>
      </p:sp>
      <p:sp>
        <p:nvSpPr>
          <p:cNvPr id="23" name="页脚占位符 22"/>
          <p:cNvSpPr>
            <a:spLocks noGrp="1"/>
          </p:cNvSpPr>
          <p:nvPr>
            <p:ph type="ftr" sz="quarter" idx="16"/>
          </p:nvPr>
        </p:nvSpPr>
        <p:spPr/>
        <p:txBody>
          <a:bodyPr rtlCol="0"/>
          <a:lstStyle/>
          <a:p>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直接连接符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椭圆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标题 1"/>
          <p:cNvSpPr>
            <a:spLocks noGrp="1"/>
          </p:cNvSpPr>
          <p:nvPr>
            <p:ph type="title"/>
          </p:nvPr>
        </p:nvSpPr>
        <p:spPr>
          <a:xfrm rot="5400000">
            <a:off x="3350133" y="3200400"/>
            <a:ext cx="6309360" cy="457200"/>
          </a:xfrm>
        </p:spPr>
        <p:txBody>
          <a:bodyPr anchor="b"/>
          <a:lstStyle>
            <a:lvl1pPr algn="l">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zh-CN" altLang="en-US" smtClean="0"/>
              <a:t>单击图标添加图片</a:t>
            </a:r>
            <a:endParaRPr kumimoji="0" lang="en-US" dirty="0"/>
          </a:p>
        </p:txBody>
      </p:sp>
      <p:sp>
        <p:nvSpPr>
          <p:cNvPr id="4" name="文本占位符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10" name="直接连接符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矩形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直接连接符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直接连接符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直接连接符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日期占位符 16"/>
          <p:cNvSpPr>
            <a:spLocks noGrp="1"/>
          </p:cNvSpPr>
          <p:nvPr>
            <p:ph type="dt" sz="half" idx="10"/>
          </p:nvPr>
        </p:nvSpPr>
        <p:spPr/>
        <p:txBody>
          <a:bodyPr rtlCol="0"/>
          <a:lstStyle/>
          <a:p>
            <a:fld id="{739ADC72-EBB8-4E92-B73A-637C563CF82D}" type="datetimeFigureOut">
              <a:rPr lang="zh-CN" altLang="en-US" smtClean="0"/>
              <a:t>2018/9/19</a:t>
            </a:fld>
            <a:endParaRPr lang="zh-CN" altLang="en-US"/>
          </a:p>
        </p:txBody>
      </p:sp>
      <p:sp>
        <p:nvSpPr>
          <p:cNvPr id="18" name="灯片编号占位符 17"/>
          <p:cNvSpPr>
            <a:spLocks noGrp="1"/>
          </p:cNvSpPr>
          <p:nvPr>
            <p:ph type="sldNum" sz="quarter" idx="11"/>
          </p:nvPr>
        </p:nvSpPr>
        <p:spPr/>
        <p:txBody>
          <a:bodyPr rtlCol="0"/>
          <a:lstStyle/>
          <a:p>
            <a:fld id="{B039440C-9996-49AF-8C12-2EC1A3E936B9}" type="slidenum">
              <a:rPr lang="zh-CN" altLang="en-US" smtClean="0"/>
              <a:t>‹#›</a:t>
            </a:fld>
            <a:endParaRPr lang="zh-CN" altLang="en-US"/>
          </a:p>
        </p:txBody>
      </p:sp>
      <p:sp>
        <p:nvSpPr>
          <p:cNvPr id="21" name="页脚占位符 20"/>
          <p:cNvSpPr>
            <a:spLocks noGrp="1"/>
          </p:cNvSpPr>
          <p:nvPr>
            <p:ph type="ftr" sz="quarter" idx="12"/>
          </p:nvPr>
        </p:nvSpPr>
        <p:spPr/>
        <p:txBody>
          <a:bodyPr rtlCol="0"/>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标题占位符 21"/>
          <p:cNvSpPr>
            <a:spLocks noGrp="1"/>
          </p:cNvSpPr>
          <p:nvPr>
            <p:ph type="title"/>
          </p:nvPr>
        </p:nvSpPr>
        <p:spPr>
          <a:xfrm>
            <a:off x="457200" y="274638"/>
            <a:ext cx="7467600" cy="1143000"/>
          </a:xfrm>
          <a:prstGeom prst="rect">
            <a:avLst/>
          </a:prstGeom>
        </p:spPr>
        <p:txBody>
          <a:bodyPr vert="horz" anchor="b">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739ADC72-EBB8-4E92-B73A-637C563CF82D}" type="datetimeFigureOut">
              <a:rPr lang="zh-CN" altLang="en-US" smtClean="0"/>
              <a:t>2018/9/19</a:t>
            </a:fld>
            <a:endParaRPr lang="zh-CN" altLang="en-US"/>
          </a:p>
        </p:txBody>
      </p:sp>
      <p:sp>
        <p:nvSpPr>
          <p:cNvPr id="3" name="页脚占位符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zh-CN" altLang="en-US"/>
          </a:p>
        </p:txBody>
      </p:sp>
      <p:sp>
        <p:nvSpPr>
          <p:cNvPr id="7" name="直接连接符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直接连接符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矩形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椭圆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灯片编号占位符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B039440C-9996-49AF-8C12-2EC1A3E936B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hyperlink" Target="http://baike.baidu.com/view/15419.htm" TargetMode="External"/><Relationship Id="rId3" Type="http://schemas.openxmlformats.org/officeDocument/2006/relationships/hyperlink" Target="http://baike.baidu.com/subview/17359/10147333.htm" TargetMode="External"/><Relationship Id="rId7" Type="http://schemas.openxmlformats.org/officeDocument/2006/relationships/hyperlink" Target="http://baike.baidu.com/view/17062.htm" TargetMode="External"/><Relationship Id="rId2" Type="http://schemas.openxmlformats.org/officeDocument/2006/relationships/hyperlink" Target="http://baike.baidu.com/view/419671.htm" TargetMode="External"/><Relationship Id="rId1" Type="http://schemas.openxmlformats.org/officeDocument/2006/relationships/slideLayout" Target="../slideLayouts/slideLayout7.xml"/><Relationship Id="rId6" Type="http://schemas.openxmlformats.org/officeDocument/2006/relationships/hyperlink" Target="http://baike.baidu.com/view/192973.htm" TargetMode="External"/><Relationship Id="rId11" Type="http://schemas.openxmlformats.org/officeDocument/2006/relationships/hyperlink" Target="http://baike.baidu.com/view/6757.htm" TargetMode="External"/><Relationship Id="rId5" Type="http://schemas.openxmlformats.org/officeDocument/2006/relationships/hyperlink" Target="http://baike.baidu.com/view/20959.htm" TargetMode="External"/><Relationship Id="rId10" Type="http://schemas.openxmlformats.org/officeDocument/2006/relationships/hyperlink" Target="http://baike.baidu.com/view/6938.htm" TargetMode="External"/><Relationship Id="rId4" Type="http://schemas.openxmlformats.org/officeDocument/2006/relationships/hyperlink" Target="http://baike.baidu.com/view/17656.htm" TargetMode="External"/><Relationship Id="rId9" Type="http://schemas.openxmlformats.org/officeDocument/2006/relationships/hyperlink" Target="http://baike.baidu.com/view/116879.htm"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baike.baidu.com/view/121427.htm" TargetMode="External"/><Relationship Id="rId2" Type="http://schemas.openxmlformats.org/officeDocument/2006/relationships/hyperlink" Target="http://baike.baidu.com/view/3521.htm" TargetMode="External"/><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hyperlink" Target="http://baike.baidu.com/view/1690002.htm" TargetMode="External"/></Relationships>
</file>

<file path=ppt/slides/_rels/slide14.xml.rels><?xml version="1.0" encoding="UTF-8" standalone="yes"?>
<Relationships xmlns="http://schemas.openxmlformats.org/package/2006/relationships"><Relationship Id="rId8" Type="http://schemas.openxmlformats.org/officeDocument/2006/relationships/hyperlink" Target="http://baike.baidu.com/view/67922.htm" TargetMode="External"/><Relationship Id="rId3" Type="http://schemas.openxmlformats.org/officeDocument/2006/relationships/hyperlink" Target="http://baike.baidu.com/view/3521.htm" TargetMode="External"/><Relationship Id="rId7" Type="http://schemas.openxmlformats.org/officeDocument/2006/relationships/hyperlink" Target="http://baike.baidu.com/view/355063.htm" TargetMode="External"/><Relationship Id="rId2" Type="http://schemas.openxmlformats.org/officeDocument/2006/relationships/hyperlink" Target="http://baike.baidu.com/view/42598.htm" TargetMode="External"/><Relationship Id="rId1" Type="http://schemas.openxmlformats.org/officeDocument/2006/relationships/slideLayout" Target="../slideLayouts/slideLayout7.xml"/><Relationship Id="rId6" Type="http://schemas.openxmlformats.org/officeDocument/2006/relationships/hyperlink" Target="http://baike.baidu.com/view/641551.htm" TargetMode="External"/><Relationship Id="rId5" Type="http://schemas.openxmlformats.org/officeDocument/2006/relationships/hyperlink" Target="http://baike.baidu.com/view/17062.htm" TargetMode="External"/><Relationship Id="rId10" Type="http://schemas.openxmlformats.org/officeDocument/2006/relationships/image" Target="../media/image10.jpeg"/><Relationship Id="rId4" Type="http://schemas.openxmlformats.org/officeDocument/2006/relationships/hyperlink" Target="http://baike.baidu.com/view/20857.htm" TargetMode="External"/><Relationship Id="rId9" Type="http://schemas.openxmlformats.org/officeDocument/2006/relationships/hyperlink" Target="http://baike.baidu.com/view/125486.htm"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baike.baidu.com/view/5064.htm" TargetMode="Externa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7.xml.rels><?xml version="1.0" encoding="UTF-8" standalone="yes"?>
<Relationships xmlns="http://schemas.openxmlformats.org/package/2006/relationships"><Relationship Id="rId3" Type="http://schemas.openxmlformats.org/officeDocument/2006/relationships/hyperlink" Target="http://baike.baidu.com/view/2215.htm" TargetMode="External"/><Relationship Id="rId2" Type="http://schemas.openxmlformats.org/officeDocument/2006/relationships/hyperlink" Target="http://baike.baidu.com/view/75295.htm" TargetMode="External"/><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hyperlink" Target="http://baike.baidu.com/view/20976.htm"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baike.baidu.com/view/33555.htm" TargetMode="External"/><Relationship Id="rId7" Type="http://schemas.openxmlformats.org/officeDocument/2006/relationships/hyperlink" Target="http://baike.baidu.com/view/27198.htm" TargetMode="External"/><Relationship Id="rId2" Type="http://schemas.openxmlformats.org/officeDocument/2006/relationships/hyperlink" Target="http://baike.baidu.com/view/65522.htm" TargetMode="External"/><Relationship Id="rId1" Type="http://schemas.openxmlformats.org/officeDocument/2006/relationships/slideLayout" Target="../slideLayouts/slideLayout7.xml"/><Relationship Id="rId6" Type="http://schemas.openxmlformats.org/officeDocument/2006/relationships/hyperlink" Target="http://baike.baidu.com/subview/300315/15379386.htm" TargetMode="External"/><Relationship Id="rId5" Type="http://schemas.openxmlformats.org/officeDocument/2006/relationships/hyperlink" Target="http://baike.baidu.com/view/480438.htm" TargetMode="External"/><Relationship Id="rId4" Type="http://schemas.openxmlformats.org/officeDocument/2006/relationships/hyperlink" Target="http://baike.baidu.com/view/78851.htm" TargetMode="External"/></Relationships>
</file>

<file path=ppt/slides/_rels/slide19.xml.rels><?xml version="1.0" encoding="UTF-8" standalone="yes"?>
<Relationships xmlns="http://schemas.openxmlformats.org/package/2006/relationships"><Relationship Id="rId8" Type="http://schemas.openxmlformats.org/officeDocument/2006/relationships/hyperlink" Target="http://baike.baidu.com/view/20857.htm" TargetMode="External"/><Relationship Id="rId3" Type="http://schemas.openxmlformats.org/officeDocument/2006/relationships/hyperlink" Target="http://baike.baidu.com/view/1323087.htm" TargetMode="External"/><Relationship Id="rId7" Type="http://schemas.openxmlformats.org/officeDocument/2006/relationships/hyperlink" Target="http://baike.baidu.com/view/1323090.htm" TargetMode="External"/><Relationship Id="rId12" Type="http://schemas.openxmlformats.org/officeDocument/2006/relationships/image" Target="../media/image14.jpeg"/><Relationship Id="rId2" Type="http://schemas.openxmlformats.org/officeDocument/2006/relationships/hyperlink" Target="http://baike.baidu.com/view/418503.htm" TargetMode="External"/><Relationship Id="rId1" Type="http://schemas.openxmlformats.org/officeDocument/2006/relationships/slideLayout" Target="../slideLayouts/slideLayout7.xml"/><Relationship Id="rId6" Type="http://schemas.openxmlformats.org/officeDocument/2006/relationships/hyperlink" Target="http://baike.baidu.com/view/59982.htm" TargetMode="External"/><Relationship Id="rId11" Type="http://schemas.openxmlformats.org/officeDocument/2006/relationships/image" Target="../media/image13.jpeg"/><Relationship Id="rId5" Type="http://schemas.openxmlformats.org/officeDocument/2006/relationships/hyperlink" Target="http://baike.baidu.com/view/95722.htm" TargetMode="External"/><Relationship Id="rId10" Type="http://schemas.openxmlformats.org/officeDocument/2006/relationships/hyperlink" Target="http://baike.baidu.com/view/812525.htm" TargetMode="External"/><Relationship Id="rId4" Type="http://schemas.openxmlformats.org/officeDocument/2006/relationships/hyperlink" Target="http://baike.baidu.com/view/17062.htm" TargetMode="External"/><Relationship Id="rId9" Type="http://schemas.openxmlformats.org/officeDocument/2006/relationships/hyperlink" Target="http://baike.baidu.com/view/18053.htm" TargetMode="Externa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hyperlink" Target="http://baike.baidu.com/view/452909.htm" TargetMode="External"/><Relationship Id="rId2" Type="http://schemas.openxmlformats.org/officeDocument/2006/relationships/hyperlink" Target="http://baike.baidu.com/view/8498.htm" TargetMode="Externa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22.xml.rels><?xml version="1.0" encoding="UTF-8" standalone="yes"?>
<Relationships xmlns="http://schemas.openxmlformats.org/package/2006/relationships"><Relationship Id="rId3" Type="http://schemas.openxmlformats.org/officeDocument/2006/relationships/hyperlink" Target="http://baike.baidu.com/view/871772.htm" TargetMode="External"/><Relationship Id="rId7" Type="http://schemas.openxmlformats.org/officeDocument/2006/relationships/hyperlink" Target="http://baike.baidu.com/view/488611.htm" TargetMode="External"/><Relationship Id="rId2" Type="http://schemas.openxmlformats.org/officeDocument/2006/relationships/hyperlink" Target="http://baike.baidu.com/view/18445.htm" TargetMode="External"/><Relationship Id="rId1" Type="http://schemas.openxmlformats.org/officeDocument/2006/relationships/slideLayout" Target="../slideLayouts/slideLayout7.xml"/><Relationship Id="rId6" Type="http://schemas.openxmlformats.org/officeDocument/2006/relationships/hyperlink" Target="http://baike.baidu.com/view/129797.htm" TargetMode="External"/><Relationship Id="rId5" Type="http://schemas.openxmlformats.org/officeDocument/2006/relationships/hyperlink" Target="http://baike.baidu.com/view/5025095.htm" TargetMode="External"/><Relationship Id="rId4" Type="http://schemas.openxmlformats.org/officeDocument/2006/relationships/hyperlink" Target="http://baike.baidu.com/view/1699432.htm"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baike.baidu.com/view/2188029.htm" TargetMode="External"/><Relationship Id="rId2" Type="http://schemas.openxmlformats.org/officeDocument/2006/relationships/hyperlink" Target="http://baike.baidu.com/view/27894.htm" TargetMode="External"/><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7.xml.rels><?xml version="1.0" encoding="UTF-8" standalone="yes"?>
<Relationships xmlns="http://schemas.openxmlformats.org/package/2006/relationships"><Relationship Id="rId2" Type="http://schemas.openxmlformats.org/officeDocument/2006/relationships/hyperlink" Target="http://baike.baidu.com/view/1564.htm" TargetMode="Externa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baike.sogou.com/lemma/ShowInnerLink.htm?lemmaId=7974737" TargetMode="External"/><Relationship Id="rId2" Type="http://schemas.openxmlformats.org/officeDocument/2006/relationships/hyperlink" Target="http://baike.sogou.com/lemma/ShowInnerLink.htm?lemmaId=267709" TargetMode="External"/><Relationship Id="rId1" Type="http://schemas.openxmlformats.org/officeDocument/2006/relationships/slideLayout" Target="../slideLayouts/slideLayout7.xml"/><Relationship Id="rId6" Type="http://schemas.openxmlformats.org/officeDocument/2006/relationships/hyperlink" Target="http://baike.sogou.com/lemma/ShowInnerLink.htm?lemmaId=442872" TargetMode="External"/><Relationship Id="rId5" Type="http://schemas.openxmlformats.org/officeDocument/2006/relationships/hyperlink" Target="http://baike.sogou.com/lemma/ShowInnerLink.htm?lemmaId=182991" TargetMode="External"/><Relationship Id="rId4" Type="http://schemas.openxmlformats.org/officeDocument/2006/relationships/hyperlink" Target="http://baike.sogou.com/lemma/ShowInnerLink.htm?lemmaId=732525"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hyperlink" Target="http://baike.sogou.com/lemma/ShowInnerLink.htm?lemmaId=598375&amp;ss_c=ssc.citiao.link" TargetMode="External"/><Relationship Id="rId2" Type="http://schemas.openxmlformats.org/officeDocument/2006/relationships/hyperlink" Target="http://baike.sogou.com/lemma/ShowInnerLink.htm?lemmaId=266412" TargetMode="External"/><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baike.baidu.com/view/3521.htm"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p:cNvSpPr>
            <a:spLocks noGrp="1"/>
          </p:cNvSpPr>
          <p:nvPr>
            <p:ph type="ctrTitle"/>
          </p:nvPr>
        </p:nvSpPr>
        <p:spPr>
          <a:xfrm>
            <a:off x="3286116" y="785794"/>
            <a:ext cx="3071818" cy="589430"/>
          </a:xfrm>
        </p:spPr>
        <p:txBody>
          <a:bodyPr/>
          <a:lstStyle/>
          <a:p>
            <a:r>
              <a:rPr lang="zh-CN" altLang="en-US" b="0" dirty="0" smtClean="0"/>
              <a:t>第六章  现代</a:t>
            </a:r>
            <a:r>
              <a:rPr lang="zh-CN" altLang="en-US" b="0" dirty="0" smtClean="0"/>
              <a:t>艺术</a:t>
            </a:r>
            <a:endParaRPr lang="zh-CN" altLang="en-US" dirty="0"/>
          </a:p>
        </p:txBody>
      </p:sp>
      <p:sp>
        <p:nvSpPr>
          <p:cNvPr id="11" name="副标题 10"/>
          <p:cNvSpPr>
            <a:spLocks noGrp="1"/>
          </p:cNvSpPr>
          <p:nvPr>
            <p:ph type="subTitle" idx="1"/>
          </p:nvPr>
        </p:nvSpPr>
        <p:spPr>
          <a:xfrm>
            <a:off x="2285984" y="1500174"/>
            <a:ext cx="5929354" cy="4429156"/>
          </a:xfrm>
        </p:spPr>
        <p:txBody>
          <a:bodyPr>
            <a:noAutofit/>
          </a:bodyPr>
          <a:lstStyle/>
          <a:p>
            <a:pPr>
              <a:lnSpc>
                <a:spcPts val="2200"/>
              </a:lnSpc>
            </a:pPr>
            <a:r>
              <a:rPr lang="zh-CN" altLang="en-US" sz="1400" b="0" dirty="0" smtClean="0">
                <a:latin typeface="华文仿宋" pitchFamily="2" charset="-122"/>
                <a:ea typeface="华文仿宋" pitchFamily="2" charset="-122"/>
              </a:rPr>
              <a:t>█ 目标</a:t>
            </a:r>
            <a:r>
              <a:rPr lang="zh-CN" altLang="en-US" sz="1400" b="0" dirty="0" smtClean="0">
                <a:latin typeface="华文仿宋" pitchFamily="2" charset="-122"/>
                <a:ea typeface="华文仿宋" pitchFamily="2" charset="-122"/>
              </a:rPr>
              <a:t>建议</a:t>
            </a:r>
            <a:endParaRPr lang="zh-CN" altLang="en-US" sz="1400" dirty="0" smtClean="0">
              <a:latin typeface="华文仿宋" pitchFamily="2" charset="-122"/>
              <a:ea typeface="华文仿宋" pitchFamily="2" charset="-122"/>
            </a:endParaRPr>
          </a:p>
          <a:p>
            <a:pPr>
              <a:lnSpc>
                <a:spcPts val="2200"/>
              </a:lnSpc>
              <a:buFont typeface="Wingdings" pitchFamily="2" charset="2"/>
              <a:buChar char="Ø"/>
            </a:pPr>
            <a:r>
              <a:rPr lang="zh-CN" altLang="en-US" sz="1400" b="0" dirty="0" smtClean="0">
                <a:latin typeface="华文仿宋" pitchFamily="2" charset="-122"/>
                <a:ea typeface="华文仿宋" pitchFamily="2" charset="-122"/>
              </a:rPr>
              <a:t>  </a:t>
            </a:r>
            <a:r>
              <a:rPr lang="zh-CN" altLang="en-US" sz="1400" b="0" dirty="0" smtClean="0">
                <a:latin typeface="华文仿宋" pitchFamily="2" charset="-122"/>
                <a:ea typeface="华文仿宋" pitchFamily="2" charset="-122"/>
              </a:rPr>
              <a:t>现代</a:t>
            </a:r>
            <a:r>
              <a:rPr lang="zh-CN" altLang="en-US" sz="1400" b="0" dirty="0" smtClean="0">
                <a:latin typeface="华文仿宋" pitchFamily="2" charset="-122"/>
                <a:ea typeface="华文仿宋" pitchFamily="2" charset="-122"/>
              </a:rPr>
              <a:t>艺术以全新的姿态，完全刷新了传统艺术模式</a:t>
            </a:r>
            <a:r>
              <a:rPr lang="zh-CN" altLang="en-US" sz="1400" b="0" dirty="0" smtClean="0">
                <a:latin typeface="华文仿宋" pitchFamily="2" charset="-122"/>
                <a:ea typeface="华文仿宋" pitchFamily="2" charset="-122"/>
              </a:rPr>
              <a:t>。</a:t>
            </a:r>
            <a:endParaRPr lang="en-US" altLang="zh-CN" sz="1400" b="0" dirty="0" smtClean="0">
              <a:latin typeface="华文仿宋" pitchFamily="2" charset="-122"/>
              <a:ea typeface="华文仿宋" pitchFamily="2" charset="-122"/>
            </a:endParaRPr>
          </a:p>
          <a:p>
            <a:pPr>
              <a:lnSpc>
                <a:spcPts val="2200"/>
              </a:lnSpc>
              <a:buFont typeface="Wingdings" pitchFamily="2" charset="2"/>
              <a:buChar char="Ø"/>
            </a:pPr>
            <a:r>
              <a:rPr lang="zh-CN" altLang="en-US" sz="1400" b="0" dirty="0" smtClean="0">
                <a:latin typeface="华文仿宋" pitchFamily="2" charset="-122"/>
                <a:ea typeface="华文仿宋" pitchFamily="2" charset="-122"/>
              </a:rPr>
              <a:t>本章</a:t>
            </a:r>
            <a:r>
              <a:rPr lang="zh-CN" altLang="en-US" sz="1400" b="0" dirty="0" smtClean="0">
                <a:latin typeface="华文仿宋" pitchFamily="2" charset="-122"/>
                <a:ea typeface="华文仿宋" pitchFamily="2" charset="-122"/>
              </a:rPr>
              <a:t>介绍了现代艺术的概念、成因、分类、表现、比较等，通过学习，可以对现代艺术有较全面的认识</a:t>
            </a:r>
            <a:r>
              <a:rPr lang="zh-CN" altLang="en-US" sz="1400" b="0" dirty="0" smtClean="0">
                <a:latin typeface="华文仿宋" pitchFamily="2" charset="-122"/>
                <a:ea typeface="华文仿宋" pitchFamily="2" charset="-122"/>
              </a:rPr>
              <a:t>。</a:t>
            </a:r>
            <a:endParaRPr lang="en-US" altLang="zh-CN" sz="1400" b="0" dirty="0" smtClean="0">
              <a:latin typeface="华文仿宋" pitchFamily="2" charset="-122"/>
              <a:ea typeface="华文仿宋" pitchFamily="2" charset="-122"/>
            </a:endParaRPr>
          </a:p>
          <a:p>
            <a:pPr>
              <a:lnSpc>
                <a:spcPts val="2200"/>
              </a:lnSpc>
              <a:buFont typeface="Wingdings" pitchFamily="2" charset="2"/>
              <a:buChar char="Ø"/>
            </a:pPr>
            <a:r>
              <a:rPr lang="zh-CN" altLang="en-US" sz="1400" b="0" dirty="0" smtClean="0">
                <a:latin typeface="华文仿宋" pitchFamily="2" charset="-122"/>
                <a:ea typeface="华文仿宋" pitchFamily="2" charset="-122"/>
              </a:rPr>
              <a:t>学习</a:t>
            </a:r>
            <a:r>
              <a:rPr lang="zh-CN" altLang="en-US" sz="1400" b="0" dirty="0" smtClean="0">
                <a:latin typeface="华文仿宋" pitchFamily="2" charset="-122"/>
                <a:ea typeface="华文仿宋" pitchFamily="2" charset="-122"/>
              </a:rPr>
              <a:t>本章之前，可以对应阅读诺伯特</a:t>
            </a:r>
            <a:r>
              <a:rPr lang="en-US" altLang="zh-CN" sz="1400" b="0" dirty="0" smtClean="0">
                <a:latin typeface="华文仿宋" pitchFamily="2" charset="-122"/>
                <a:ea typeface="华文仿宋" pitchFamily="2" charset="-122"/>
              </a:rPr>
              <a:t>·</a:t>
            </a:r>
            <a:r>
              <a:rPr lang="zh-CN" altLang="en-US" sz="1400" b="0" dirty="0" smtClean="0">
                <a:latin typeface="华文仿宋" pitchFamily="2" charset="-122"/>
                <a:ea typeface="华文仿宋" pitchFamily="2" charset="-122"/>
              </a:rPr>
              <a:t>林顿的</a:t>
            </a:r>
            <a:r>
              <a:rPr lang="en-US" altLang="zh-CN" sz="1400" b="0" dirty="0" smtClean="0">
                <a:latin typeface="华文仿宋" pitchFamily="2" charset="-122"/>
                <a:ea typeface="华文仿宋" pitchFamily="2" charset="-122"/>
              </a:rPr>
              <a:t>《</a:t>
            </a:r>
            <a:r>
              <a:rPr lang="zh-CN" altLang="en-US" sz="1400" b="0" dirty="0" smtClean="0">
                <a:latin typeface="华文仿宋" pitchFamily="2" charset="-122"/>
                <a:ea typeface="华文仿宋" pitchFamily="2" charset="-122"/>
              </a:rPr>
              <a:t>现代艺术的故事</a:t>
            </a:r>
            <a:r>
              <a:rPr lang="en-US" altLang="zh-CN" sz="1400" b="0" dirty="0" smtClean="0">
                <a:latin typeface="华文仿宋" pitchFamily="2" charset="-122"/>
                <a:ea typeface="华文仿宋" pitchFamily="2" charset="-122"/>
              </a:rPr>
              <a:t>》</a:t>
            </a:r>
            <a:r>
              <a:rPr lang="zh-CN" altLang="en-US" sz="1400" b="0" dirty="0" smtClean="0">
                <a:latin typeface="华文仿宋" pitchFamily="2" charset="-122"/>
                <a:ea typeface="华文仿宋" pitchFamily="2" charset="-122"/>
              </a:rPr>
              <a:t>、</a:t>
            </a:r>
            <a:r>
              <a:rPr lang="en-US" altLang="zh-CN" sz="1400" b="0" dirty="0" err="1" smtClean="0">
                <a:latin typeface="华文仿宋" pitchFamily="2" charset="-122"/>
                <a:ea typeface="华文仿宋" pitchFamily="2" charset="-122"/>
              </a:rPr>
              <a:t>H·H</a:t>
            </a:r>
            <a:r>
              <a:rPr lang="en-US" altLang="zh-CN" sz="1400" b="0" dirty="0" smtClean="0">
                <a:latin typeface="华文仿宋" pitchFamily="2" charset="-122"/>
                <a:ea typeface="华文仿宋" pitchFamily="2" charset="-122"/>
              </a:rPr>
              <a:t>·</a:t>
            </a:r>
            <a:r>
              <a:rPr lang="zh-CN" altLang="en-US" sz="1400" b="0" dirty="0" smtClean="0">
                <a:latin typeface="华文仿宋" pitchFamily="2" charset="-122"/>
                <a:ea typeface="华文仿宋" pitchFamily="2" charset="-122"/>
              </a:rPr>
              <a:t>阿纳森</a:t>
            </a:r>
            <a:r>
              <a:rPr lang="en-US" altLang="zh-CN" sz="1400" b="0" dirty="0" smtClean="0">
                <a:latin typeface="华文仿宋" pitchFamily="2" charset="-122"/>
                <a:ea typeface="华文仿宋" pitchFamily="2" charset="-122"/>
              </a:rPr>
              <a:t>《</a:t>
            </a:r>
            <a:r>
              <a:rPr lang="zh-CN" altLang="en-US" sz="1400" b="0" dirty="0" smtClean="0">
                <a:latin typeface="华文仿宋" pitchFamily="2" charset="-122"/>
                <a:ea typeface="华文仿宋" pitchFamily="2" charset="-122"/>
              </a:rPr>
              <a:t>西方现代艺术史</a:t>
            </a:r>
            <a:r>
              <a:rPr lang="en-US" altLang="zh-CN" sz="1400" b="0" dirty="0" smtClean="0">
                <a:latin typeface="华文仿宋" pitchFamily="2" charset="-122"/>
                <a:ea typeface="华文仿宋" pitchFamily="2" charset="-122"/>
              </a:rPr>
              <a:t>》</a:t>
            </a:r>
            <a:r>
              <a:rPr lang="zh-CN" altLang="en-US" sz="1400" b="0" dirty="0" smtClean="0">
                <a:latin typeface="华文仿宋" pitchFamily="2" charset="-122"/>
                <a:ea typeface="华文仿宋" pitchFamily="2" charset="-122"/>
              </a:rPr>
              <a:t>、王受之</a:t>
            </a:r>
            <a:r>
              <a:rPr lang="en-US" altLang="zh-CN" sz="1400" b="0" dirty="0" smtClean="0">
                <a:latin typeface="华文仿宋" pitchFamily="2" charset="-122"/>
                <a:ea typeface="华文仿宋" pitchFamily="2" charset="-122"/>
              </a:rPr>
              <a:t>《</a:t>
            </a:r>
            <a:r>
              <a:rPr lang="zh-CN" altLang="en-US" sz="1400" b="0" dirty="0" smtClean="0">
                <a:latin typeface="华文仿宋" pitchFamily="2" charset="-122"/>
                <a:ea typeface="华文仿宋" pitchFamily="2" charset="-122"/>
              </a:rPr>
              <a:t>世界当代艺术史</a:t>
            </a:r>
            <a:r>
              <a:rPr lang="en-US" altLang="zh-CN" sz="1400" b="0" dirty="0" smtClean="0">
                <a:latin typeface="华文仿宋" pitchFamily="2" charset="-122"/>
                <a:ea typeface="华文仿宋" pitchFamily="2" charset="-122"/>
              </a:rPr>
              <a:t>》</a:t>
            </a:r>
            <a:r>
              <a:rPr lang="zh-CN" altLang="en-US" sz="1400" b="0" dirty="0" smtClean="0">
                <a:latin typeface="华文仿宋" pitchFamily="2" charset="-122"/>
                <a:ea typeface="华文仿宋" pitchFamily="2" charset="-122"/>
              </a:rPr>
              <a:t>等。</a:t>
            </a:r>
            <a:endParaRPr lang="zh-CN" altLang="en-US" sz="1400" dirty="0" smtClean="0">
              <a:latin typeface="华文仿宋" pitchFamily="2" charset="-122"/>
              <a:ea typeface="华文仿宋" pitchFamily="2" charset="-122"/>
            </a:endParaRPr>
          </a:p>
          <a:p>
            <a:pPr>
              <a:lnSpc>
                <a:spcPts val="2200"/>
              </a:lnSpc>
            </a:pPr>
            <a:r>
              <a:rPr lang="zh-CN" altLang="en-US" sz="1400" b="0" dirty="0" smtClean="0">
                <a:latin typeface="华文仿宋" pitchFamily="2" charset="-122"/>
                <a:ea typeface="华文仿宋" pitchFamily="2" charset="-122"/>
              </a:rPr>
              <a:t>█ 任务</a:t>
            </a:r>
            <a:endParaRPr lang="zh-CN" altLang="en-US" sz="1400" dirty="0" smtClean="0">
              <a:latin typeface="华文仿宋" pitchFamily="2" charset="-122"/>
              <a:ea typeface="华文仿宋" pitchFamily="2" charset="-122"/>
            </a:endParaRPr>
          </a:p>
          <a:p>
            <a:pPr>
              <a:lnSpc>
                <a:spcPts val="2200"/>
              </a:lnSpc>
              <a:buFont typeface="Wingdings" pitchFamily="2" charset="2"/>
              <a:buChar char="u"/>
            </a:pPr>
            <a:r>
              <a:rPr lang="zh-CN" altLang="en-US" sz="1400" b="0" dirty="0" smtClean="0">
                <a:latin typeface="华文仿宋" pitchFamily="2" charset="-122"/>
                <a:ea typeface="华文仿宋" pitchFamily="2" charset="-122"/>
              </a:rPr>
              <a:t>    任务一：</a:t>
            </a:r>
            <a:r>
              <a:rPr lang="zh-CN" altLang="en-US" sz="1400" b="0" dirty="0" smtClean="0">
                <a:latin typeface="华文仿宋" pitchFamily="2" charset="-122"/>
                <a:ea typeface="华文仿宋" pitchFamily="2" charset="-122"/>
              </a:rPr>
              <a:t>理解</a:t>
            </a:r>
            <a:r>
              <a:rPr lang="zh-CN" altLang="en-US" sz="1400" b="0" dirty="0" smtClean="0">
                <a:latin typeface="华文仿宋" pitchFamily="2" charset="-122"/>
                <a:ea typeface="华文仿宋" pitchFamily="2" charset="-122"/>
              </a:rPr>
              <a:t>现代艺术的</a:t>
            </a:r>
            <a:r>
              <a:rPr lang="zh-CN" altLang="en-US" sz="1400" b="0" dirty="0" smtClean="0">
                <a:latin typeface="华文仿宋" pitchFamily="2" charset="-122"/>
                <a:ea typeface="华文仿宋" pitchFamily="2" charset="-122"/>
              </a:rPr>
              <a:t>分类</a:t>
            </a:r>
            <a:r>
              <a:rPr lang="zh-CN" altLang="en-US" sz="1400" b="0" dirty="0" smtClean="0">
                <a:latin typeface="华文仿宋" pitchFamily="2" charset="-122"/>
                <a:ea typeface="华文仿宋" pitchFamily="2" charset="-122"/>
              </a:rPr>
              <a:t/>
            </a:r>
            <a:br>
              <a:rPr lang="zh-CN" altLang="en-US" sz="1400" b="0" dirty="0" smtClean="0">
                <a:latin typeface="华文仿宋" pitchFamily="2" charset="-122"/>
                <a:ea typeface="华文仿宋" pitchFamily="2" charset="-122"/>
              </a:rPr>
            </a:br>
            <a:r>
              <a:rPr lang="zh-CN" altLang="en-US" sz="1400" b="0" dirty="0" smtClean="0">
                <a:latin typeface="华文仿宋" pitchFamily="2" charset="-122"/>
                <a:ea typeface="华文仿宋" pitchFamily="2" charset="-122"/>
              </a:rPr>
              <a:t>  </a:t>
            </a:r>
            <a:r>
              <a:rPr lang="en-US" altLang="zh-CN" sz="1400" b="0" dirty="0" smtClean="0">
                <a:latin typeface="华文仿宋" pitchFamily="2" charset="-122"/>
                <a:ea typeface="华文仿宋" pitchFamily="2" charset="-122"/>
              </a:rPr>
              <a:t>1</a:t>
            </a:r>
            <a:r>
              <a:rPr lang="zh-CN" altLang="en-US" sz="1400" b="0" dirty="0" smtClean="0">
                <a:latin typeface="华文仿宋" pitchFamily="2" charset="-122"/>
                <a:ea typeface="华文仿宋" pitchFamily="2" charset="-122"/>
              </a:rPr>
              <a:t>．现代艺术</a:t>
            </a:r>
            <a:br>
              <a:rPr lang="zh-CN" altLang="en-US" sz="1400" b="0" dirty="0" smtClean="0">
                <a:latin typeface="华文仿宋" pitchFamily="2" charset="-122"/>
                <a:ea typeface="华文仿宋" pitchFamily="2" charset="-122"/>
              </a:rPr>
            </a:br>
            <a:r>
              <a:rPr lang="zh-CN" altLang="en-US" sz="1400" b="0" dirty="0" smtClean="0">
                <a:latin typeface="华文仿宋" pitchFamily="2" charset="-122"/>
                <a:ea typeface="华文仿宋" pitchFamily="2" charset="-122"/>
              </a:rPr>
              <a:t>  </a:t>
            </a:r>
            <a:r>
              <a:rPr lang="en-US" altLang="zh-CN" sz="1400" b="0" dirty="0" smtClean="0">
                <a:latin typeface="华文仿宋" pitchFamily="2" charset="-122"/>
                <a:ea typeface="华文仿宋" pitchFamily="2" charset="-122"/>
              </a:rPr>
              <a:t>2</a:t>
            </a:r>
            <a:r>
              <a:rPr lang="zh-CN" altLang="en-US" sz="1400" b="0" dirty="0" smtClean="0">
                <a:latin typeface="华文仿宋" pitchFamily="2" charset="-122"/>
                <a:ea typeface="华文仿宋" pitchFamily="2" charset="-122"/>
              </a:rPr>
              <a:t>．后现代艺术</a:t>
            </a:r>
            <a:br>
              <a:rPr lang="zh-CN" altLang="en-US" sz="1400" b="0" dirty="0" smtClean="0">
                <a:latin typeface="华文仿宋" pitchFamily="2" charset="-122"/>
                <a:ea typeface="华文仿宋" pitchFamily="2" charset="-122"/>
              </a:rPr>
            </a:br>
            <a:r>
              <a:rPr lang="zh-CN" altLang="en-US" sz="1400" b="0" dirty="0" smtClean="0">
                <a:latin typeface="华文仿宋" pitchFamily="2" charset="-122"/>
                <a:ea typeface="华文仿宋" pitchFamily="2" charset="-122"/>
              </a:rPr>
              <a:t>  </a:t>
            </a:r>
            <a:r>
              <a:rPr lang="en-US" altLang="zh-CN" sz="1400" b="0" dirty="0" smtClean="0">
                <a:latin typeface="华文仿宋" pitchFamily="2" charset="-122"/>
                <a:ea typeface="华文仿宋" pitchFamily="2" charset="-122"/>
              </a:rPr>
              <a:t>3</a:t>
            </a:r>
            <a:r>
              <a:rPr lang="zh-CN" altLang="en-US" sz="1400" b="0" dirty="0" smtClean="0">
                <a:latin typeface="华文仿宋" pitchFamily="2" charset="-122"/>
                <a:ea typeface="华文仿宋" pitchFamily="2" charset="-122"/>
              </a:rPr>
              <a:t>．当代艺术</a:t>
            </a:r>
            <a:endParaRPr lang="zh-CN" altLang="en-US" sz="1400" dirty="0" smtClean="0">
              <a:latin typeface="华文仿宋" pitchFamily="2" charset="-122"/>
              <a:ea typeface="华文仿宋" pitchFamily="2" charset="-122"/>
            </a:endParaRPr>
          </a:p>
          <a:p>
            <a:pPr>
              <a:lnSpc>
                <a:spcPts val="2200"/>
              </a:lnSpc>
              <a:buFont typeface="Wingdings" pitchFamily="2" charset="2"/>
              <a:buChar char="u"/>
            </a:pPr>
            <a:r>
              <a:rPr lang="zh-CN" altLang="en-US" sz="1400" b="0" dirty="0" smtClean="0">
                <a:latin typeface="华文仿宋" pitchFamily="2" charset="-122"/>
                <a:ea typeface="华文仿宋" pitchFamily="2" charset="-122"/>
              </a:rPr>
              <a:t>任务二</a:t>
            </a:r>
            <a:r>
              <a:rPr lang="zh-CN" altLang="en-US" sz="1400" b="0" dirty="0" smtClean="0">
                <a:latin typeface="华文仿宋" pitchFamily="2" charset="-122"/>
                <a:ea typeface="华文仿宋" pitchFamily="2" charset="-122"/>
              </a:rPr>
              <a:t>：传统</a:t>
            </a:r>
            <a:r>
              <a:rPr lang="zh-CN" altLang="en-US" sz="1400" b="0" dirty="0" smtClean="0">
                <a:latin typeface="华文仿宋" pitchFamily="2" charset="-122"/>
                <a:ea typeface="华文仿宋" pitchFamily="2" charset="-122"/>
              </a:rPr>
              <a:t>艺术与现代艺术的区别</a:t>
            </a:r>
            <a:endParaRPr lang="zh-CN" altLang="en-US" sz="1400" dirty="0">
              <a:latin typeface="华文仿宋" pitchFamily="2" charset="-122"/>
              <a:ea typeface="华文仿宋"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6</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57" y="4357694"/>
            <a:ext cx="492443" cy="1500198"/>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cap="all"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现代</a:t>
            </a: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7" name="矩形 6"/>
          <p:cNvSpPr/>
          <p:nvPr/>
        </p:nvSpPr>
        <p:spPr>
          <a:xfrm>
            <a:off x="8715404" y="2357430"/>
            <a:ext cx="492443" cy="1785950"/>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cap="all" dirty="0" err="1" smtClean="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xiandai</a:t>
            </a:r>
            <a:endParaRPr lang="zh-CN" altLang="en-US" sz="2000" b="1" cap="all" spc="0" dirty="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grpSp>
        <p:nvGrpSpPr>
          <p:cNvPr id="10" name="组合 9"/>
          <p:cNvGrpSpPr/>
          <p:nvPr/>
        </p:nvGrpSpPr>
        <p:grpSpPr>
          <a:xfrm>
            <a:off x="1071538" y="1428736"/>
            <a:ext cx="6500858" cy="3357586"/>
            <a:chOff x="1142976" y="1714488"/>
            <a:chExt cx="6500858" cy="3357586"/>
          </a:xfrm>
        </p:grpSpPr>
        <p:sp>
          <p:nvSpPr>
            <p:cNvPr id="9" name="折角形 8"/>
            <p:cNvSpPr/>
            <p:nvPr/>
          </p:nvSpPr>
          <p:spPr>
            <a:xfrm>
              <a:off x="1142976" y="1714488"/>
              <a:ext cx="6500858" cy="3357586"/>
            </a:xfrm>
            <a:prstGeom prst="foldedCorner">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59393" name="Rectangle 1"/>
            <p:cNvSpPr>
              <a:spLocks noChangeArrowheads="1"/>
            </p:cNvSpPr>
            <p:nvPr/>
          </p:nvSpPr>
          <p:spPr bwMode="auto">
            <a:xfrm>
              <a:off x="1500166" y="2469998"/>
              <a:ext cx="5786478" cy="188769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indent="266700" algn="just" eaLnBrk="0" fontAlgn="base" hangingPunct="0">
                <a:lnSpc>
                  <a:spcPts val="2000"/>
                </a:lnSpc>
                <a:spcBef>
                  <a:spcPct val="0"/>
                </a:spcBef>
                <a:spcAft>
                  <a:spcPct val="0"/>
                </a:spcAft>
                <a:buClrTx/>
                <a:buSzTx/>
                <a:buFontTx/>
                <a:buNone/>
                <a:tabLst/>
              </a:pPr>
              <a:r>
                <a:rPr lang="zh-CN" sz="1400" dirty="0" smtClean="0">
                  <a:solidFill>
                    <a:srgbClr val="000000"/>
                  </a:solidFill>
                  <a:latin typeface="华文中宋" pitchFamily="2" charset="-122"/>
                  <a:ea typeface="华文中宋" pitchFamily="2" charset="-122"/>
                  <a:cs typeface="宋体" pitchFamily="2" charset="-122"/>
                </a:rPr>
                <a:t>当</a:t>
              </a:r>
              <a:r>
                <a:rPr lang="zh-CN" sz="1400" dirty="0">
                  <a:solidFill>
                    <a:srgbClr val="000000"/>
                  </a:solidFill>
                  <a:latin typeface="华文中宋" pitchFamily="2" charset="-122"/>
                  <a:ea typeface="华文中宋" pitchFamily="2" charset="-122"/>
                  <a:cs typeface="宋体" pitchFamily="2" charset="-122"/>
                </a:rPr>
                <a:t>艺术家面对社会和现代物质文明进行思考后得出的结论是传统已经过时，现代是不完整不健康的，产生了破坏一切打倒一切的达达派，他们希望在纯粹空白的基础上建立一种新文明</a:t>
              </a:r>
              <a:r>
                <a:rPr lang="zh-CN" sz="1400" dirty="0" smtClean="0">
                  <a:solidFill>
                    <a:srgbClr val="000000"/>
                  </a:solidFill>
                  <a:latin typeface="华文中宋" pitchFamily="2" charset="-122"/>
                  <a:ea typeface="华文中宋" pitchFamily="2" charset="-122"/>
                  <a:cs typeface="宋体" pitchFamily="2" charset="-122"/>
                </a:rPr>
                <a:t>。</a:t>
              </a:r>
              <a:endParaRPr lang="en-US" altLang="zh-CN" sz="1400" dirty="0" smtClean="0">
                <a:solidFill>
                  <a:srgbClr val="000000"/>
                </a:solidFill>
                <a:latin typeface="华文中宋" pitchFamily="2" charset="-122"/>
                <a:ea typeface="华文中宋" pitchFamily="2" charset="-122"/>
                <a:cs typeface="宋体" pitchFamily="2" charset="-122"/>
              </a:endParaRPr>
            </a:p>
            <a:p>
              <a:pPr marR="0" indent="266700" algn="just" eaLnBrk="0" fontAlgn="base" hangingPunct="0">
                <a:lnSpc>
                  <a:spcPts val="2000"/>
                </a:lnSpc>
                <a:spcBef>
                  <a:spcPct val="0"/>
                </a:spcBef>
                <a:spcAft>
                  <a:spcPct val="0"/>
                </a:spcAft>
                <a:buClrTx/>
                <a:buSzTx/>
                <a:buFontTx/>
                <a:buNone/>
                <a:tabLst/>
              </a:pPr>
              <a:r>
                <a:rPr lang="zh-CN" sz="1400" dirty="0" smtClean="0">
                  <a:solidFill>
                    <a:srgbClr val="000000"/>
                  </a:solidFill>
                  <a:latin typeface="华文中宋" pitchFamily="2" charset="-122"/>
                  <a:ea typeface="华文中宋" pitchFamily="2" charset="-122"/>
                  <a:cs typeface="宋体" pitchFamily="2" charset="-122"/>
                </a:rPr>
                <a:t>当</a:t>
              </a:r>
              <a:r>
                <a:rPr lang="zh-CN" sz="1400" dirty="0">
                  <a:solidFill>
                    <a:srgbClr val="000000"/>
                  </a:solidFill>
                  <a:latin typeface="华文中宋" pitchFamily="2" charset="-122"/>
                  <a:ea typeface="华文中宋" pitchFamily="2" charset="-122"/>
                  <a:cs typeface="宋体" pitchFamily="2" charset="-122"/>
                </a:rPr>
                <a:t>艺术家面对人生时，认为人的意识被过多的概念装饰得已经不真实了，只有潜意识领域才是最实的领域，这个领域从未被表现过，画家着意于这个精神世界，创造了超现实主义绘画，这种绘画以表现反逻辑常理的物象组合展现一个鲜为人知的潜意识世界。</a:t>
              </a: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6</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57" y="4357694"/>
            <a:ext cx="492443" cy="1500198"/>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cap="all"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现代</a:t>
            </a: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7" name="矩形 6"/>
          <p:cNvSpPr/>
          <p:nvPr/>
        </p:nvSpPr>
        <p:spPr>
          <a:xfrm>
            <a:off x="8715404" y="2357430"/>
            <a:ext cx="492443" cy="1785950"/>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cap="all" dirty="0" err="1" smtClean="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xiandai</a:t>
            </a:r>
            <a:endParaRPr lang="zh-CN" altLang="en-US" sz="2000" b="1" cap="all" spc="0" dirty="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58369" name="Rectangle 1"/>
          <p:cNvSpPr>
            <a:spLocks noChangeArrowheads="1"/>
          </p:cNvSpPr>
          <p:nvPr/>
        </p:nvSpPr>
        <p:spPr bwMode="auto">
          <a:xfrm>
            <a:off x="642910" y="500042"/>
            <a:ext cx="7429552" cy="547842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266700" algn="just" eaLnBrk="0" fontAlgn="base" hangingPunct="0">
              <a:lnSpc>
                <a:spcPts val="2000"/>
              </a:lnSpc>
              <a:spcBef>
                <a:spcPct val="0"/>
              </a:spcBef>
              <a:spcAft>
                <a:spcPct val="0"/>
              </a:spcAft>
              <a:buFontTx/>
              <a:buChar char="•"/>
            </a:pPr>
            <a:r>
              <a:rPr lang="zh-CN" sz="1600" dirty="0">
                <a:solidFill>
                  <a:schemeClr val="accent1">
                    <a:lumMod val="75000"/>
                  </a:schemeClr>
                </a:solidFill>
                <a:latin typeface="华文中宋" pitchFamily="2" charset="-122"/>
                <a:ea typeface="华文中宋" pitchFamily="2" charset="-122"/>
                <a:cs typeface="宋体" pitchFamily="2" charset="-122"/>
              </a:rPr>
              <a:t>三、现代艺术</a:t>
            </a:r>
          </a:p>
          <a:p>
            <a:pPr indent="266700" algn="just" eaLnBrk="0" fontAlgn="base" hangingPunct="0">
              <a:lnSpc>
                <a:spcPts val="2000"/>
              </a:lnSpc>
              <a:spcBef>
                <a:spcPct val="0"/>
              </a:spcBef>
              <a:spcAft>
                <a:spcPct val="0"/>
              </a:spcAft>
              <a:buFontTx/>
              <a:buChar char="•"/>
            </a:pPr>
            <a:r>
              <a:rPr lang="zh-CN" sz="1600" dirty="0">
                <a:solidFill>
                  <a:schemeClr val="accent1">
                    <a:lumMod val="75000"/>
                  </a:schemeClr>
                </a:solidFill>
                <a:latin typeface="华文中宋" pitchFamily="2" charset="-122"/>
                <a:ea typeface="华文中宋" pitchFamily="2" charset="-122"/>
                <a:cs typeface="宋体" pitchFamily="2" charset="-122"/>
              </a:rPr>
              <a:t>（一）现代艺术的特点</a:t>
            </a:r>
          </a:p>
          <a:p>
            <a:pPr marR="0" indent="266700" algn="just" eaLnBrk="0" fontAlgn="base" hangingPunct="0">
              <a:lnSpc>
                <a:spcPts val="2000"/>
              </a:lnSpc>
              <a:spcBef>
                <a:spcPct val="0"/>
              </a:spcBef>
              <a:spcAft>
                <a:spcPct val="0"/>
              </a:spcAft>
              <a:buClrTx/>
              <a:buSzTx/>
              <a:buFontTx/>
              <a:buNone/>
              <a:tabLst/>
            </a:pPr>
            <a:r>
              <a:rPr lang="zh-CN" sz="1400" dirty="0">
                <a:solidFill>
                  <a:srgbClr val="000000"/>
                </a:solidFill>
                <a:latin typeface="华文中宋" pitchFamily="2" charset="-122"/>
                <a:ea typeface="华文中宋" pitchFamily="2" charset="-122"/>
                <a:cs typeface="宋体" pitchFamily="2" charset="-122"/>
              </a:rPr>
              <a:t>现代艺术深受现代社会文化影响又立足批判现实社会对人性的压抑，打破艺术家、作品和观众之间的区别，主张艺术干预生活。</a:t>
            </a:r>
          </a:p>
          <a:p>
            <a:pPr marR="0" indent="266700" algn="just" eaLnBrk="0" fontAlgn="base" hangingPunct="0">
              <a:lnSpc>
                <a:spcPts val="2000"/>
              </a:lnSpc>
              <a:spcBef>
                <a:spcPct val="0"/>
              </a:spcBef>
              <a:spcAft>
                <a:spcPct val="0"/>
              </a:spcAft>
              <a:buClrTx/>
              <a:buSzTx/>
              <a:buFontTx/>
              <a:buNone/>
              <a:tabLst/>
            </a:pPr>
            <a:r>
              <a:rPr lang="zh-CN" sz="1400" dirty="0">
                <a:solidFill>
                  <a:srgbClr val="000000"/>
                </a:solidFill>
                <a:latin typeface="华文中宋" pitchFamily="2" charset="-122"/>
                <a:ea typeface="华文中宋" pitchFamily="2" charset="-122"/>
                <a:cs typeface="宋体" pitchFamily="2" charset="-122"/>
              </a:rPr>
              <a:t> 现代艺术的特点表现在以下几个方面：</a:t>
            </a:r>
          </a:p>
          <a:p>
            <a:pPr marR="0" indent="266700" algn="just" eaLnBrk="0" fontAlgn="base" hangingPunct="0">
              <a:lnSpc>
                <a:spcPts val="2000"/>
              </a:lnSpc>
              <a:spcBef>
                <a:spcPct val="0"/>
              </a:spcBef>
              <a:spcAft>
                <a:spcPct val="0"/>
              </a:spcAft>
              <a:buClrTx/>
              <a:buSzTx/>
              <a:buFontTx/>
              <a:buChar char="•"/>
              <a:tabLst/>
            </a:pPr>
            <a:r>
              <a:rPr lang="zh-CN" sz="1400" dirty="0">
                <a:solidFill>
                  <a:schemeClr val="accent1">
                    <a:lumMod val="75000"/>
                  </a:schemeClr>
                </a:solidFill>
                <a:latin typeface="华文中宋" pitchFamily="2" charset="-122"/>
                <a:ea typeface="华文中宋" pitchFamily="2" charset="-122"/>
                <a:cs typeface="宋体" pitchFamily="2" charset="-122"/>
              </a:rPr>
              <a:t>追求纯粹</a:t>
            </a:r>
          </a:p>
          <a:p>
            <a:pPr marR="0" indent="266700" algn="just" eaLnBrk="0" fontAlgn="base" hangingPunct="0">
              <a:lnSpc>
                <a:spcPts val="2000"/>
              </a:lnSpc>
              <a:spcBef>
                <a:spcPct val="0"/>
              </a:spcBef>
              <a:spcAft>
                <a:spcPct val="0"/>
              </a:spcAft>
              <a:buClrTx/>
              <a:buSzTx/>
              <a:buFontTx/>
              <a:buNone/>
              <a:tabLst/>
            </a:pPr>
            <a:r>
              <a:rPr lang="zh-CN" sz="1400" dirty="0">
                <a:solidFill>
                  <a:srgbClr val="000000"/>
                </a:solidFill>
                <a:latin typeface="华文中宋" pitchFamily="2" charset="-122"/>
                <a:ea typeface="华文中宋" pitchFamily="2" charset="-122"/>
                <a:cs typeface="宋体" pitchFamily="2" charset="-122"/>
              </a:rPr>
              <a:t>现代艺术追求视觉产品的纯粹性，在创作中只考虑形式要素，忽略其他因素，如历史、宗教、文学等内容的介入，因而促成抽象艺术的发展；</a:t>
            </a:r>
          </a:p>
          <a:p>
            <a:pPr marR="0" indent="266700" algn="just" eaLnBrk="0" fontAlgn="base" hangingPunct="0">
              <a:lnSpc>
                <a:spcPts val="2000"/>
              </a:lnSpc>
              <a:spcBef>
                <a:spcPct val="0"/>
              </a:spcBef>
              <a:spcAft>
                <a:spcPct val="0"/>
              </a:spcAft>
              <a:buClrTx/>
              <a:buSzTx/>
              <a:buFontTx/>
              <a:buChar char="•"/>
              <a:tabLst/>
            </a:pPr>
            <a:r>
              <a:rPr lang="zh-CN" sz="1400" dirty="0">
                <a:solidFill>
                  <a:srgbClr val="000000"/>
                </a:solidFill>
                <a:latin typeface="华文中宋" pitchFamily="2" charset="-122"/>
                <a:ea typeface="华文中宋" pitchFamily="2" charset="-122"/>
                <a:cs typeface="宋体" pitchFamily="2" charset="-122"/>
              </a:rPr>
              <a:t>提倡原创</a:t>
            </a:r>
          </a:p>
          <a:p>
            <a:pPr marR="0" indent="266700" algn="just" eaLnBrk="0" fontAlgn="base" hangingPunct="0">
              <a:lnSpc>
                <a:spcPts val="2000"/>
              </a:lnSpc>
              <a:spcBef>
                <a:spcPct val="0"/>
              </a:spcBef>
              <a:spcAft>
                <a:spcPct val="0"/>
              </a:spcAft>
              <a:buClrTx/>
              <a:buSzTx/>
              <a:buFontTx/>
              <a:buNone/>
              <a:tabLst/>
            </a:pPr>
            <a:r>
              <a:rPr lang="zh-CN" sz="1400" dirty="0">
                <a:solidFill>
                  <a:srgbClr val="000000"/>
                </a:solidFill>
                <a:latin typeface="华文中宋" pitchFamily="2" charset="-122"/>
                <a:ea typeface="华文中宋" pitchFamily="2" charset="-122"/>
                <a:cs typeface="宋体" pitchFamily="2" charset="-122"/>
              </a:rPr>
              <a:t>    将艺术的发展看做艺术史上的破纪录竞争，艺术的发展不是进步，而是改变。</a:t>
            </a:r>
          </a:p>
          <a:p>
            <a:pPr indent="266700" algn="just" eaLnBrk="0" fontAlgn="base" hangingPunct="0">
              <a:lnSpc>
                <a:spcPts val="2000"/>
              </a:lnSpc>
              <a:spcBef>
                <a:spcPct val="0"/>
              </a:spcBef>
              <a:spcAft>
                <a:spcPct val="0"/>
              </a:spcAft>
              <a:buFontTx/>
              <a:buChar char="•"/>
            </a:pPr>
            <a:r>
              <a:rPr lang="zh-CN" sz="1400" dirty="0">
                <a:solidFill>
                  <a:schemeClr val="accent1">
                    <a:lumMod val="75000"/>
                  </a:schemeClr>
                </a:solidFill>
                <a:latin typeface="华文中宋" pitchFamily="2" charset="-122"/>
                <a:ea typeface="华文中宋" pitchFamily="2" charset="-122"/>
                <a:cs typeface="宋体" pitchFamily="2" charset="-122"/>
              </a:rPr>
              <a:t>形式至上</a:t>
            </a:r>
          </a:p>
          <a:p>
            <a:pPr marR="0" indent="266700" algn="just" eaLnBrk="0" fontAlgn="base" hangingPunct="0">
              <a:lnSpc>
                <a:spcPts val="2000"/>
              </a:lnSpc>
              <a:spcBef>
                <a:spcPct val="0"/>
              </a:spcBef>
              <a:spcAft>
                <a:spcPct val="0"/>
              </a:spcAft>
              <a:buClrTx/>
              <a:buSzTx/>
              <a:buFontTx/>
              <a:buNone/>
              <a:tabLst/>
            </a:pPr>
            <a:r>
              <a:rPr lang="zh-CN" sz="1400" dirty="0">
                <a:solidFill>
                  <a:srgbClr val="000000"/>
                </a:solidFill>
                <a:latin typeface="华文中宋" pitchFamily="2" charset="-122"/>
                <a:ea typeface="华文中宋" pitchFamily="2" charset="-122"/>
                <a:cs typeface="宋体" pitchFamily="2" charset="-122"/>
              </a:rPr>
              <a:t>重视形式，不是现代艺术特有的习性，古典艺术也非常重视形式感，但现在艺术的形式服从内容表现，或者说形式隐藏在形象的后面，而现代艺术是为形式而形式，赋予形式以独立价值和功能。</a:t>
            </a:r>
          </a:p>
          <a:p>
            <a:pPr indent="266700" algn="just" eaLnBrk="0" fontAlgn="base" hangingPunct="0">
              <a:lnSpc>
                <a:spcPts val="2000"/>
              </a:lnSpc>
              <a:spcBef>
                <a:spcPct val="0"/>
              </a:spcBef>
              <a:spcAft>
                <a:spcPct val="0"/>
              </a:spcAft>
              <a:buFontTx/>
              <a:buChar char="•"/>
            </a:pPr>
            <a:r>
              <a:rPr lang="zh-CN" sz="1400" dirty="0">
                <a:solidFill>
                  <a:schemeClr val="accent1">
                    <a:lumMod val="75000"/>
                  </a:schemeClr>
                </a:solidFill>
                <a:latin typeface="华文中宋" pitchFamily="2" charset="-122"/>
                <a:ea typeface="华文中宋" pitchFamily="2" charset="-122"/>
                <a:cs typeface="宋体" pitchFamily="2" charset="-122"/>
              </a:rPr>
              <a:t>自我中心</a:t>
            </a:r>
          </a:p>
          <a:p>
            <a:pPr marR="0" indent="266700" algn="just" eaLnBrk="0" fontAlgn="base" hangingPunct="0">
              <a:lnSpc>
                <a:spcPts val="2000"/>
              </a:lnSpc>
              <a:spcBef>
                <a:spcPct val="0"/>
              </a:spcBef>
              <a:spcAft>
                <a:spcPct val="0"/>
              </a:spcAft>
              <a:buClrTx/>
              <a:buSzTx/>
              <a:buFontTx/>
              <a:buNone/>
              <a:tabLst/>
            </a:pPr>
            <a:r>
              <a:rPr lang="zh-CN" sz="1400" dirty="0">
                <a:solidFill>
                  <a:srgbClr val="000000"/>
                </a:solidFill>
                <a:latin typeface="华文中宋" pitchFamily="2" charset="-122"/>
                <a:ea typeface="华文中宋" pitchFamily="2" charset="-122"/>
                <a:cs typeface="宋体" pitchFamily="2" charset="-122"/>
              </a:rPr>
              <a:t>现代艺术家多闭门造车、表现自我，不考虑观众，与众不同，因而作品也十分个人化不容易理解，也因此帮助美术批评家获得了解释词类作品的特权；</a:t>
            </a:r>
          </a:p>
          <a:p>
            <a:pPr indent="266700" algn="just" eaLnBrk="0" fontAlgn="base" hangingPunct="0">
              <a:lnSpc>
                <a:spcPts val="2000"/>
              </a:lnSpc>
              <a:spcBef>
                <a:spcPct val="0"/>
              </a:spcBef>
              <a:spcAft>
                <a:spcPct val="0"/>
              </a:spcAft>
              <a:buFontTx/>
              <a:buChar char="•"/>
            </a:pPr>
            <a:r>
              <a:rPr lang="zh-CN" sz="1400" dirty="0">
                <a:solidFill>
                  <a:schemeClr val="accent1">
                    <a:lumMod val="75000"/>
                  </a:schemeClr>
                </a:solidFill>
                <a:latin typeface="华文中宋" pitchFamily="2" charset="-122"/>
                <a:ea typeface="华文中宋" pitchFamily="2" charset="-122"/>
                <a:cs typeface="宋体" pitchFamily="2" charset="-122"/>
              </a:rPr>
              <a:t>整体单一</a:t>
            </a:r>
          </a:p>
          <a:p>
            <a:pPr marR="0" indent="266700" algn="just" eaLnBrk="0" fontAlgn="base" hangingPunct="0">
              <a:lnSpc>
                <a:spcPts val="2000"/>
              </a:lnSpc>
              <a:spcBef>
                <a:spcPct val="0"/>
              </a:spcBef>
              <a:spcAft>
                <a:spcPct val="0"/>
              </a:spcAft>
              <a:buClrTx/>
              <a:buSzTx/>
              <a:buFontTx/>
              <a:buNone/>
              <a:tabLst/>
            </a:pPr>
            <a:r>
              <a:rPr lang="zh-CN" sz="1400" dirty="0">
                <a:solidFill>
                  <a:srgbClr val="000000"/>
                </a:solidFill>
                <a:latin typeface="华文中宋" pitchFamily="2" charset="-122"/>
                <a:ea typeface="华文中宋" pitchFamily="2" charset="-122"/>
                <a:cs typeface="宋体" pitchFamily="2" charset="-122"/>
              </a:rPr>
              <a:t>现代艺术流行时期一切非现代的作品，如传统写实手法的、有民族地域特征的、非发达国家的作品均被排斥，全球艺术家都要使用现代艺术的“跨国界语言”，因而造成了一定程度的全球性艺术语言贫乏。</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6</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57" y="4357694"/>
            <a:ext cx="492443" cy="1500198"/>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cap="all"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现代</a:t>
            </a: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7" name="矩形 6"/>
          <p:cNvSpPr/>
          <p:nvPr/>
        </p:nvSpPr>
        <p:spPr>
          <a:xfrm>
            <a:off x="8715404" y="2357430"/>
            <a:ext cx="492443" cy="1785950"/>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cap="all" dirty="0" err="1" smtClean="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xiandai</a:t>
            </a:r>
            <a:endParaRPr lang="zh-CN" altLang="en-US" sz="2000" b="1" cap="all" spc="0" dirty="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57345" name="Rectangle 1"/>
          <p:cNvSpPr>
            <a:spLocks noChangeArrowheads="1"/>
          </p:cNvSpPr>
          <p:nvPr/>
        </p:nvSpPr>
        <p:spPr bwMode="auto">
          <a:xfrm>
            <a:off x="1000100" y="214290"/>
            <a:ext cx="6715172" cy="522194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indent="266700" algn="just" eaLnBrk="0" fontAlgn="base" hangingPunct="0">
              <a:lnSpc>
                <a:spcPts val="2000"/>
              </a:lnSpc>
              <a:spcBef>
                <a:spcPct val="0"/>
              </a:spcBef>
              <a:spcAft>
                <a:spcPct val="0"/>
              </a:spcAft>
              <a:buClrTx/>
              <a:buSzTx/>
              <a:buFontTx/>
              <a:buNone/>
              <a:tabLst/>
            </a:pPr>
            <a:r>
              <a:rPr lang="zh-CN" sz="1400" dirty="0">
                <a:solidFill>
                  <a:srgbClr val="000000"/>
                </a:solidFill>
                <a:latin typeface="华文中宋" pitchFamily="2" charset="-122"/>
                <a:ea typeface="华文中宋" pitchFamily="2" charset="-122"/>
                <a:cs typeface="宋体" pitchFamily="2" charset="-122"/>
              </a:rPr>
              <a:t>（二）现代艺术的分类</a:t>
            </a:r>
          </a:p>
          <a:p>
            <a:pPr marR="0" indent="266700" algn="just" eaLnBrk="0" fontAlgn="base" hangingPunct="0">
              <a:lnSpc>
                <a:spcPts val="2000"/>
              </a:lnSpc>
              <a:spcBef>
                <a:spcPct val="0"/>
              </a:spcBef>
              <a:spcAft>
                <a:spcPct val="0"/>
              </a:spcAft>
              <a:buClrTx/>
              <a:buSzTx/>
              <a:buFontTx/>
              <a:buNone/>
              <a:tabLst/>
            </a:pPr>
            <a:r>
              <a:rPr lang="zh-CN" sz="1400" dirty="0">
                <a:solidFill>
                  <a:srgbClr val="000000"/>
                </a:solidFill>
                <a:latin typeface="华文中宋" pitchFamily="2" charset="-122"/>
                <a:ea typeface="华文中宋" pitchFamily="2" charset="-122"/>
                <a:cs typeface="宋体" pitchFamily="2" charset="-122"/>
              </a:rPr>
              <a:t>    不同的学者对现代艺术的分类也略有</a:t>
            </a:r>
            <a:r>
              <a:rPr lang="zh-CN" sz="1400" dirty="0" smtClean="0">
                <a:solidFill>
                  <a:srgbClr val="000000"/>
                </a:solidFill>
                <a:latin typeface="华文中宋" pitchFamily="2" charset="-122"/>
                <a:ea typeface="华文中宋" pitchFamily="2" charset="-122"/>
                <a:cs typeface="宋体" pitchFamily="2" charset="-122"/>
              </a:rPr>
              <a:t>不同</a:t>
            </a:r>
            <a:r>
              <a:rPr lang="zh-CN" altLang="en-US" sz="1400" dirty="0" smtClean="0">
                <a:solidFill>
                  <a:srgbClr val="000000"/>
                </a:solidFill>
                <a:latin typeface="华文中宋" pitchFamily="2" charset="-122"/>
                <a:ea typeface="华文中宋" pitchFamily="2" charset="-122"/>
                <a:cs typeface="宋体" pitchFamily="2" charset="-122"/>
              </a:rPr>
              <a:t>。</a:t>
            </a:r>
            <a:r>
              <a:rPr lang="zh-CN" sz="1400" dirty="0" smtClean="0">
                <a:solidFill>
                  <a:srgbClr val="000000"/>
                </a:solidFill>
                <a:latin typeface="华文中宋" pitchFamily="2" charset="-122"/>
                <a:ea typeface="华文中宋" pitchFamily="2" charset="-122"/>
                <a:cs typeface="宋体" pitchFamily="2" charset="-122"/>
              </a:rPr>
              <a:t>通常</a:t>
            </a:r>
            <a:r>
              <a:rPr lang="zh-CN" sz="1400" dirty="0">
                <a:solidFill>
                  <a:srgbClr val="000000"/>
                </a:solidFill>
                <a:latin typeface="华文中宋" pitchFamily="2" charset="-122"/>
                <a:ea typeface="华文中宋" pitchFamily="2" charset="-122"/>
                <a:cs typeface="宋体" pitchFamily="2" charset="-122"/>
              </a:rPr>
              <a:t>来说，现代艺术可分为现代艺术、后现代艺术、当代艺术，或者现代艺术，后现代艺术（包括当代艺术），或者现代艺术，当代艺术（包括后现代艺术</a:t>
            </a:r>
            <a:r>
              <a:rPr lang="zh-CN" sz="1400" dirty="0" smtClean="0">
                <a:solidFill>
                  <a:srgbClr val="000000"/>
                </a:solidFill>
                <a:latin typeface="华文中宋" pitchFamily="2" charset="-122"/>
                <a:ea typeface="华文中宋" pitchFamily="2" charset="-122"/>
                <a:cs typeface="宋体" pitchFamily="2" charset="-122"/>
              </a:rPr>
              <a:t>）</a:t>
            </a:r>
            <a:r>
              <a:rPr lang="zh-CN" altLang="en-US" sz="1400" dirty="0" smtClean="0">
                <a:solidFill>
                  <a:srgbClr val="000000"/>
                </a:solidFill>
                <a:latin typeface="华文中宋" pitchFamily="2" charset="-122"/>
                <a:ea typeface="华文中宋" pitchFamily="2" charset="-122"/>
                <a:cs typeface="宋体" pitchFamily="2" charset="-122"/>
              </a:rPr>
              <a:t>。</a:t>
            </a:r>
            <a:endParaRPr lang="zh-CN" sz="1400" dirty="0">
              <a:solidFill>
                <a:srgbClr val="000000"/>
              </a:solidFill>
              <a:latin typeface="华文中宋" pitchFamily="2" charset="-122"/>
              <a:ea typeface="华文中宋" pitchFamily="2" charset="-122"/>
              <a:cs typeface="宋体" pitchFamily="2" charset="-122"/>
            </a:endParaRPr>
          </a:p>
          <a:p>
            <a:pPr marR="0" indent="266700" algn="just" eaLnBrk="0" fontAlgn="base" hangingPunct="0">
              <a:lnSpc>
                <a:spcPts val="2000"/>
              </a:lnSpc>
              <a:spcBef>
                <a:spcPct val="0"/>
              </a:spcBef>
              <a:spcAft>
                <a:spcPct val="0"/>
              </a:spcAft>
              <a:buClrTx/>
              <a:buSzTx/>
              <a:buFontTx/>
              <a:buNone/>
              <a:tabLst/>
            </a:pPr>
            <a:r>
              <a:rPr lang="zh-CN" sz="1400" dirty="0">
                <a:solidFill>
                  <a:srgbClr val="000000"/>
                </a:solidFill>
                <a:latin typeface="华文中宋" pitchFamily="2" charset="-122"/>
                <a:ea typeface="华文中宋" pitchFamily="2" charset="-122"/>
                <a:cs typeface="宋体" pitchFamily="2" charset="-122"/>
              </a:rPr>
              <a:t>    </a:t>
            </a:r>
            <a:r>
              <a:rPr lang="zh-CN" altLang="zh-CN" sz="1400" dirty="0">
                <a:solidFill>
                  <a:srgbClr val="000000"/>
                </a:solidFill>
                <a:latin typeface="华文中宋" pitchFamily="2" charset="-122"/>
                <a:ea typeface="华文中宋" pitchFamily="2" charset="-122"/>
                <a:cs typeface="宋体" pitchFamily="2" charset="-122"/>
              </a:rPr>
              <a:t>1</a:t>
            </a:r>
            <a:r>
              <a:rPr lang="zh-CN" sz="1400" dirty="0">
                <a:solidFill>
                  <a:srgbClr val="000000"/>
                </a:solidFill>
                <a:latin typeface="华文中宋" pitchFamily="2" charset="-122"/>
                <a:ea typeface="华文中宋" pitchFamily="2" charset="-122"/>
                <a:cs typeface="宋体" pitchFamily="2" charset="-122"/>
              </a:rPr>
              <a:t>、现代艺术</a:t>
            </a:r>
          </a:p>
          <a:p>
            <a:pPr marR="0" indent="266700" algn="just" eaLnBrk="0" fontAlgn="base" hangingPunct="0">
              <a:lnSpc>
                <a:spcPts val="2000"/>
              </a:lnSpc>
              <a:spcBef>
                <a:spcPct val="0"/>
              </a:spcBef>
              <a:spcAft>
                <a:spcPct val="0"/>
              </a:spcAft>
              <a:buClrTx/>
              <a:buSzTx/>
              <a:buFontTx/>
              <a:buNone/>
              <a:tabLst/>
            </a:pPr>
            <a:r>
              <a:rPr lang="zh-CN" sz="1400" dirty="0">
                <a:solidFill>
                  <a:srgbClr val="000000"/>
                </a:solidFill>
                <a:latin typeface="华文中宋" pitchFamily="2" charset="-122"/>
                <a:ea typeface="华文中宋" pitchFamily="2" charset="-122"/>
                <a:cs typeface="宋体" pitchFamily="2" charset="-122"/>
              </a:rPr>
              <a:t>     现代艺术在时间上指资本主义工业革命时期的</a:t>
            </a:r>
            <a:r>
              <a:rPr lang="zh-CN" altLang="zh-CN" sz="1400" dirty="0">
                <a:solidFill>
                  <a:srgbClr val="000000"/>
                </a:solidFill>
                <a:latin typeface="华文中宋" pitchFamily="2" charset="-122"/>
                <a:ea typeface="华文中宋" pitchFamily="2" charset="-122"/>
                <a:cs typeface="宋体" pitchFamily="2" charset="-122"/>
              </a:rPr>
              <a:t>1874</a:t>
            </a:r>
            <a:r>
              <a:rPr lang="zh-CN" sz="1400" dirty="0">
                <a:solidFill>
                  <a:srgbClr val="000000"/>
                </a:solidFill>
                <a:latin typeface="华文中宋" pitchFamily="2" charset="-122"/>
                <a:ea typeface="华文中宋" pitchFamily="2" charset="-122"/>
                <a:cs typeface="宋体" pitchFamily="2" charset="-122"/>
              </a:rPr>
              <a:t>年至</a:t>
            </a:r>
            <a:r>
              <a:rPr lang="zh-CN" altLang="zh-CN" sz="1400" dirty="0">
                <a:solidFill>
                  <a:srgbClr val="000000"/>
                </a:solidFill>
                <a:latin typeface="华文中宋" pitchFamily="2" charset="-122"/>
                <a:ea typeface="华文中宋" pitchFamily="2" charset="-122"/>
                <a:cs typeface="宋体" pitchFamily="2" charset="-122"/>
              </a:rPr>
              <a:t>1960</a:t>
            </a:r>
            <a:r>
              <a:rPr lang="zh-CN" sz="1400" dirty="0">
                <a:solidFill>
                  <a:srgbClr val="000000"/>
                </a:solidFill>
                <a:latin typeface="华文中宋" pitchFamily="2" charset="-122"/>
                <a:ea typeface="华文中宋" pitchFamily="2" charset="-122"/>
                <a:cs typeface="宋体" pitchFamily="2" charset="-122"/>
              </a:rPr>
              <a:t>年，是资本主义现代工业化的体现，发端于</a:t>
            </a:r>
            <a:r>
              <a:rPr lang="zh-CN" altLang="zh-CN" sz="1400" dirty="0">
                <a:solidFill>
                  <a:srgbClr val="000000"/>
                </a:solidFill>
                <a:latin typeface="华文中宋" pitchFamily="2" charset="-122"/>
                <a:ea typeface="华文中宋" pitchFamily="2" charset="-122"/>
                <a:cs typeface="宋体" pitchFamily="2" charset="-122"/>
              </a:rPr>
              <a:t>1874</a:t>
            </a:r>
            <a:r>
              <a:rPr lang="zh-CN" sz="1400" dirty="0">
                <a:solidFill>
                  <a:srgbClr val="000000"/>
                </a:solidFill>
                <a:latin typeface="华文中宋" pitchFamily="2" charset="-122"/>
                <a:ea typeface="华文中宋" pitchFamily="2" charset="-122"/>
                <a:cs typeface="宋体" pitchFamily="2" charset="-122"/>
              </a:rPr>
              <a:t>年印象派时期，历经印象派（</a:t>
            </a:r>
            <a:r>
              <a:rPr lang="zh-CN" altLang="zh-CN" sz="1400" dirty="0">
                <a:solidFill>
                  <a:srgbClr val="000000"/>
                </a:solidFill>
                <a:latin typeface="华文中宋" pitchFamily="2" charset="-122"/>
                <a:ea typeface="华文中宋" pitchFamily="2" charset="-122"/>
                <a:cs typeface="宋体" pitchFamily="2" charset="-122"/>
              </a:rPr>
              <a:t>1870</a:t>
            </a:r>
            <a:r>
              <a:rPr lang="zh-CN" sz="1400" dirty="0">
                <a:solidFill>
                  <a:srgbClr val="000000"/>
                </a:solidFill>
                <a:latin typeface="华文中宋" pitchFamily="2" charset="-122"/>
                <a:ea typeface="华文中宋" pitchFamily="2" charset="-122"/>
                <a:cs typeface="宋体" pitchFamily="2" charset="-122"/>
              </a:rPr>
              <a:t>起）、后印象派、野兽派（</a:t>
            </a:r>
            <a:r>
              <a:rPr lang="zh-CN" altLang="zh-CN" sz="1400" dirty="0">
                <a:solidFill>
                  <a:srgbClr val="000000"/>
                </a:solidFill>
                <a:latin typeface="华文中宋" pitchFamily="2" charset="-122"/>
                <a:ea typeface="华文中宋" pitchFamily="2" charset="-122"/>
                <a:cs typeface="宋体" pitchFamily="2" charset="-122"/>
              </a:rPr>
              <a:t>1900-1910</a:t>
            </a:r>
            <a:r>
              <a:rPr lang="zh-CN" sz="1400" dirty="0">
                <a:solidFill>
                  <a:srgbClr val="000000"/>
                </a:solidFill>
                <a:latin typeface="华文中宋" pitchFamily="2" charset="-122"/>
                <a:ea typeface="华文中宋" pitchFamily="2" charset="-122"/>
                <a:cs typeface="宋体" pitchFamily="2" charset="-122"/>
              </a:rPr>
              <a:t>起）、立体派、表现主义（</a:t>
            </a:r>
            <a:r>
              <a:rPr lang="zh-CN" altLang="zh-CN" sz="1400" dirty="0">
                <a:solidFill>
                  <a:srgbClr val="000000"/>
                </a:solidFill>
                <a:latin typeface="华文中宋" pitchFamily="2" charset="-122"/>
                <a:ea typeface="华文中宋" pitchFamily="2" charset="-122"/>
                <a:cs typeface="宋体" pitchFamily="2" charset="-122"/>
              </a:rPr>
              <a:t>1910-1940</a:t>
            </a:r>
            <a:r>
              <a:rPr lang="zh-CN" sz="1400" dirty="0">
                <a:solidFill>
                  <a:srgbClr val="000000"/>
                </a:solidFill>
                <a:latin typeface="华文中宋" pitchFamily="2" charset="-122"/>
                <a:ea typeface="华文中宋" pitchFamily="2" charset="-122"/>
                <a:cs typeface="宋体" pitchFamily="2" charset="-122"/>
              </a:rPr>
              <a:t>）、未来派（</a:t>
            </a:r>
            <a:r>
              <a:rPr lang="zh-CN" altLang="zh-CN" sz="1400" dirty="0">
                <a:solidFill>
                  <a:srgbClr val="000000"/>
                </a:solidFill>
                <a:latin typeface="华文中宋" pitchFamily="2" charset="-122"/>
                <a:ea typeface="华文中宋" pitchFamily="2" charset="-122"/>
                <a:cs typeface="宋体" pitchFamily="2" charset="-122"/>
              </a:rPr>
              <a:t>1900</a:t>
            </a:r>
            <a:r>
              <a:rPr lang="zh-CN" sz="1400" dirty="0">
                <a:solidFill>
                  <a:srgbClr val="000000"/>
                </a:solidFill>
                <a:latin typeface="华文中宋" pitchFamily="2" charset="-122"/>
                <a:ea typeface="华文中宋" pitchFamily="2" charset="-122"/>
                <a:cs typeface="宋体" pitchFamily="2" charset="-122"/>
              </a:rPr>
              <a:t>起）、超现实主义（</a:t>
            </a:r>
            <a:r>
              <a:rPr lang="zh-CN" altLang="zh-CN" sz="1400" dirty="0">
                <a:solidFill>
                  <a:srgbClr val="000000"/>
                </a:solidFill>
                <a:latin typeface="华文中宋" pitchFamily="2" charset="-122"/>
                <a:ea typeface="华文中宋" pitchFamily="2" charset="-122"/>
                <a:cs typeface="宋体" pitchFamily="2" charset="-122"/>
              </a:rPr>
              <a:t>1920-1940</a:t>
            </a:r>
            <a:r>
              <a:rPr lang="zh-CN" sz="1400" dirty="0">
                <a:solidFill>
                  <a:srgbClr val="000000"/>
                </a:solidFill>
                <a:latin typeface="华文中宋" pitchFamily="2" charset="-122"/>
                <a:ea typeface="华文中宋" pitchFamily="2" charset="-122"/>
                <a:cs typeface="宋体" pitchFamily="2" charset="-122"/>
              </a:rPr>
              <a:t>）、抽象派（</a:t>
            </a:r>
            <a:r>
              <a:rPr lang="zh-CN" altLang="zh-CN" sz="1400" dirty="0">
                <a:solidFill>
                  <a:srgbClr val="000000"/>
                </a:solidFill>
                <a:latin typeface="华文中宋" pitchFamily="2" charset="-122"/>
                <a:ea typeface="华文中宋" pitchFamily="2" charset="-122"/>
                <a:cs typeface="宋体" pitchFamily="2" charset="-122"/>
              </a:rPr>
              <a:t>1940-1960</a:t>
            </a:r>
            <a:r>
              <a:rPr lang="zh-CN" sz="1400" dirty="0">
                <a:solidFill>
                  <a:srgbClr val="000000"/>
                </a:solidFill>
                <a:latin typeface="华文中宋" pitchFamily="2" charset="-122"/>
                <a:ea typeface="华文中宋" pitchFamily="2" charset="-122"/>
                <a:cs typeface="宋体" pitchFamily="2" charset="-122"/>
              </a:rPr>
              <a:t>）。现代艺术中超现实主义、抽象表现主义艺术与后现代艺术中的达达、新大地艺术在时间上交叉重叠。</a:t>
            </a:r>
          </a:p>
          <a:p>
            <a:pPr marR="0" indent="266700" algn="just" eaLnBrk="0" fontAlgn="base" hangingPunct="0">
              <a:lnSpc>
                <a:spcPts val="2000"/>
              </a:lnSpc>
              <a:spcBef>
                <a:spcPct val="0"/>
              </a:spcBef>
              <a:spcAft>
                <a:spcPct val="0"/>
              </a:spcAft>
              <a:buClrTx/>
              <a:buSzTx/>
              <a:buFontTx/>
              <a:buNone/>
              <a:tabLst/>
            </a:pPr>
            <a:r>
              <a:rPr lang="zh-CN" sz="1400" dirty="0">
                <a:solidFill>
                  <a:srgbClr val="000000"/>
                </a:solidFill>
                <a:latin typeface="华文中宋" pitchFamily="2" charset="-122"/>
                <a:ea typeface="华文中宋" pitchFamily="2" charset="-122"/>
                <a:cs typeface="宋体" pitchFamily="2" charset="-122"/>
              </a:rPr>
              <a:t>①印象派（</a:t>
            </a:r>
            <a:r>
              <a:rPr lang="zh-CN" altLang="zh-CN" sz="1400" dirty="0">
                <a:solidFill>
                  <a:srgbClr val="000000"/>
                </a:solidFill>
                <a:latin typeface="华文中宋" pitchFamily="2" charset="-122"/>
                <a:ea typeface="华文中宋" pitchFamily="2" charset="-122"/>
                <a:cs typeface="宋体" pitchFamily="2" charset="-122"/>
              </a:rPr>
              <a:t>Impressionism</a:t>
            </a:r>
            <a:r>
              <a:rPr lang="zh-CN" sz="1400" dirty="0">
                <a:solidFill>
                  <a:srgbClr val="000000"/>
                </a:solidFill>
                <a:latin typeface="华文中宋" pitchFamily="2" charset="-122"/>
                <a:ea typeface="华文中宋" pitchFamily="2" charset="-122"/>
                <a:cs typeface="宋体" pitchFamily="2" charset="-122"/>
              </a:rPr>
              <a:t>）于</a:t>
            </a:r>
            <a:r>
              <a:rPr lang="zh-CN" altLang="zh-CN" sz="1400" dirty="0">
                <a:solidFill>
                  <a:srgbClr val="000000"/>
                </a:solidFill>
                <a:latin typeface="华文中宋" pitchFamily="2" charset="-122"/>
                <a:ea typeface="华文中宋" pitchFamily="2" charset="-122"/>
                <a:cs typeface="宋体" pitchFamily="2" charset="-122"/>
              </a:rPr>
              <a:t>19</a:t>
            </a:r>
            <a:r>
              <a:rPr lang="zh-CN" sz="1400" dirty="0">
                <a:solidFill>
                  <a:srgbClr val="000000"/>
                </a:solidFill>
                <a:latin typeface="华文中宋" pitchFamily="2" charset="-122"/>
                <a:ea typeface="华文中宋" pitchFamily="2" charset="-122"/>
                <a:cs typeface="宋体" pitchFamily="2" charset="-122"/>
              </a:rPr>
              <a:t>世纪</a:t>
            </a:r>
            <a:r>
              <a:rPr lang="zh-CN" altLang="zh-CN" sz="1400" dirty="0">
                <a:solidFill>
                  <a:srgbClr val="000000"/>
                </a:solidFill>
                <a:latin typeface="华文中宋" pitchFamily="2" charset="-122"/>
                <a:ea typeface="华文中宋" pitchFamily="2" charset="-122"/>
                <a:cs typeface="宋体" pitchFamily="2" charset="-122"/>
              </a:rPr>
              <a:t>60</a:t>
            </a:r>
            <a:r>
              <a:rPr lang="zh-CN" sz="1400" dirty="0">
                <a:solidFill>
                  <a:srgbClr val="000000"/>
                </a:solidFill>
                <a:latin typeface="华文中宋" pitchFamily="2" charset="-122"/>
                <a:ea typeface="华文中宋" pitchFamily="2" charset="-122"/>
                <a:cs typeface="宋体" pitchFamily="2" charset="-122"/>
              </a:rPr>
              <a:t>至</a:t>
            </a:r>
            <a:r>
              <a:rPr lang="zh-CN" altLang="zh-CN" sz="1400" dirty="0">
                <a:solidFill>
                  <a:srgbClr val="000000"/>
                </a:solidFill>
                <a:latin typeface="华文中宋" pitchFamily="2" charset="-122"/>
                <a:ea typeface="华文中宋" pitchFamily="2" charset="-122"/>
                <a:cs typeface="宋体" pitchFamily="2" charset="-122"/>
              </a:rPr>
              <a:t>90</a:t>
            </a:r>
            <a:r>
              <a:rPr lang="zh-CN" sz="1400" dirty="0">
                <a:solidFill>
                  <a:srgbClr val="000000"/>
                </a:solidFill>
                <a:latin typeface="华文中宋" pitchFamily="2" charset="-122"/>
                <a:ea typeface="华文中宋" pitchFamily="2" charset="-122"/>
                <a:cs typeface="宋体" pitchFamily="2" charset="-122"/>
              </a:rPr>
              <a:t>年代在法国兴起，得名于莫奈的油画</a:t>
            </a:r>
            <a:r>
              <a:rPr lang="zh-CN" alt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hlinkClick r:id="rId2"/>
              </a:rPr>
              <a:t>日出</a:t>
            </a:r>
            <a:r>
              <a:rPr lang="zh-CN" altLang="zh-CN" sz="1400" dirty="0">
                <a:solidFill>
                  <a:srgbClr val="000000"/>
                </a:solidFill>
                <a:latin typeface="华文中宋" pitchFamily="2" charset="-122"/>
                <a:ea typeface="华文中宋" pitchFamily="2" charset="-122"/>
                <a:cs typeface="宋体" pitchFamily="2" charset="-122"/>
                <a:hlinkClick r:id="rId2"/>
              </a:rPr>
              <a:t>·</a:t>
            </a:r>
            <a:r>
              <a:rPr lang="zh-CN" sz="1400" dirty="0">
                <a:solidFill>
                  <a:srgbClr val="000000"/>
                </a:solidFill>
                <a:latin typeface="华文中宋" pitchFamily="2" charset="-122"/>
                <a:ea typeface="华文中宋" pitchFamily="2" charset="-122"/>
                <a:cs typeface="宋体" pitchFamily="2" charset="-122"/>
                <a:hlinkClick r:id="rId2"/>
              </a:rPr>
              <a:t>印象</a:t>
            </a:r>
            <a:r>
              <a:rPr lang="zh-CN" alt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rPr>
              <a:t>。</a:t>
            </a:r>
            <a:r>
              <a:rPr lang="zh-CN" altLang="zh-CN" sz="1400" dirty="0">
                <a:solidFill>
                  <a:srgbClr val="000000"/>
                </a:solidFill>
                <a:latin typeface="华文中宋" pitchFamily="2" charset="-122"/>
                <a:ea typeface="华文中宋" pitchFamily="2" charset="-122"/>
                <a:cs typeface="宋体" pitchFamily="2" charset="-122"/>
              </a:rPr>
              <a:t>1874</a:t>
            </a:r>
            <a:r>
              <a:rPr lang="zh-CN" sz="1400" dirty="0">
                <a:solidFill>
                  <a:srgbClr val="000000"/>
                </a:solidFill>
                <a:latin typeface="华文中宋" pitchFamily="2" charset="-122"/>
                <a:ea typeface="华文中宋" pitchFamily="2" charset="-122"/>
                <a:cs typeface="宋体" pitchFamily="2" charset="-122"/>
              </a:rPr>
              <a:t>年，多位印象派画家在巴黎举办了第一届印象派画展，包括</a:t>
            </a:r>
            <a:r>
              <a:rPr lang="zh-CN" sz="1400" dirty="0">
                <a:solidFill>
                  <a:srgbClr val="000000"/>
                </a:solidFill>
                <a:latin typeface="华文中宋" pitchFamily="2" charset="-122"/>
                <a:ea typeface="华文中宋" pitchFamily="2" charset="-122"/>
                <a:cs typeface="宋体" pitchFamily="2" charset="-122"/>
                <a:hlinkClick r:id="rId3"/>
              </a:rPr>
              <a:t>莫奈</a:t>
            </a:r>
            <a:r>
              <a:rPr 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hlinkClick r:id="rId4"/>
              </a:rPr>
              <a:t>雷诺阿</a:t>
            </a:r>
            <a:r>
              <a:rPr lang="zh-CN" altLang="zh-CN" sz="1400" dirty="0">
                <a:solidFill>
                  <a:srgbClr val="000000"/>
                </a:solidFill>
                <a:latin typeface="华文中宋" pitchFamily="2" charset="-122"/>
                <a:ea typeface="华文中宋" pitchFamily="2" charset="-122"/>
                <a:cs typeface="宋体" pitchFamily="2" charset="-122"/>
              </a:rPr>
              <a:t>( Renoir</a:t>
            </a:r>
            <a:r>
              <a:rPr lang="zh-CN" sz="1400" dirty="0">
                <a:solidFill>
                  <a:srgbClr val="000000"/>
                </a:solidFill>
                <a:latin typeface="华文中宋" pitchFamily="2" charset="-122"/>
                <a:ea typeface="华文中宋" pitchFamily="2" charset="-122"/>
                <a:cs typeface="宋体" pitchFamily="2" charset="-122"/>
              </a:rPr>
              <a:t>，</a:t>
            </a:r>
            <a:r>
              <a:rPr lang="zh-CN" altLang="zh-CN" sz="1400" dirty="0">
                <a:solidFill>
                  <a:srgbClr val="000000"/>
                </a:solidFill>
                <a:latin typeface="华文中宋" pitchFamily="2" charset="-122"/>
                <a:ea typeface="华文中宋" pitchFamily="2" charset="-122"/>
                <a:cs typeface="宋体" pitchFamily="2" charset="-122"/>
              </a:rPr>
              <a:t>1841-1919)</a:t>
            </a:r>
            <a:r>
              <a:rPr 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hlinkClick r:id="rId5"/>
              </a:rPr>
              <a:t>毕沙罗</a:t>
            </a:r>
            <a:r>
              <a:rPr lang="zh-CN" sz="1400" dirty="0">
                <a:solidFill>
                  <a:srgbClr val="000000"/>
                </a:solidFill>
                <a:latin typeface="华文中宋" pitchFamily="2" charset="-122"/>
                <a:ea typeface="华文中宋" pitchFamily="2" charset="-122"/>
                <a:cs typeface="宋体" pitchFamily="2" charset="-122"/>
              </a:rPr>
              <a:t>（</a:t>
            </a:r>
            <a:r>
              <a:rPr lang="zh-CN" altLang="zh-CN" sz="1400" dirty="0">
                <a:solidFill>
                  <a:srgbClr val="000000"/>
                </a:solidFill>
                <a:latin typeface="华文中宋" pitchFamily="2" charset="-122"/>
                <a:ea typeface="华文中宋" pitchFamily="2" charset="-122"/>
                <a:cs typeface="宋体" pitchFamily="2" charset="-122"/>
              </a:rPr>
              <a:t>Pissarro</a:t>
            </a:r>
            <a:r>
              <a:rPr lang="zh-CN" sz="1400" dirty="0">
                <a:solidFill>
                  <a:srgbClr val="000000"/>
                </a:solidFill>
                <a:latin typeface="华文中宋" pitchFamily="2" charset="-122"/>
                <a:ea typeface="华文中宋" pitchFamily="2" charset="-122"/>
                <a:cs typeface="宋体" pitchFamily="2" charset="-122"/>
              </a:rPr>
              <a:t>，</a:t>
            </a:r>
            <a:r>
              <a:rPr lang="zh-CN" altLang="zh-CN" sz="1400" dirty="0">
                <a:solidFill>
                  <a:srgbClr val="000000"/>
                </a:solidFill>
                <a:latin typeface="华文中宋" pitchFamily="2" charset="-122"/>
                <a:ea typeface="华文中宋" pitchFamily="2" charset="-122"/>
                <a:cs typeface="宋体" pitchFamily="2" charset="-122"/>
              </a:rPr>
              <a:t>1830-1903</a:t>
            </a:r>
            <a:r>
              <a:rPr 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hlinkClick r:id="rId6"/>
              </a:rPr>
              <a:t>德加</a:t>
            </a:r>
            <a:r>
              <a:rPr lang="zh-CN" altLang="zh-CN" sz="1400" dirty="0">
                <a:solidFill>
                  <a:srgbClr val="000000"/>
                </a:solidFill>
                <a:latin typeface="华文中宋" pitchFamily="2" charset="-122"/>
                <a:ea typeface="华文中宋" pitchFamily="2" charset="-122"/>
                <a:cs typeface="宋体" pitchFamily="2" charset="-122"/>
              </a:rPr>
              <a:t>(Degas</a:t>
            </a:r>
            <a:r>
              <a:rPr lang="zh-CN" sz="1400" dirty="0">
                <a:solidFill>
                  <a:srgbClr val="000000"/>
                </a:solidFill>
                <a:latin typeface="华文中宋" pitchFamily="2" charset="-122"/>
                <a:ea typeface="华文中宋" pitchFamily="2" charset="-122"/>
                <a:cs typeface="宋体" pitchFamily="2" charset="-122"/>
              </a:rPr>
              <a:t>，</a:t>
            </a:r>
            <a:r>
              <a:rPr lang="zh-CN" altLang="zh-CN" sz="1400" dirty="0">
                <a:solidFill>
                  <a:srgbClr val="000000"/>
                </a:solidFill>
                <a:latin typeface="华文中宋" pitchFamily="2" charset="-122"/>
                <a:ea typeface="华文中宋" pitchFamily="2" charset="-122"/>
                <a:cs typeface="宋体" pitchFamily="2" charset="-122"/>
              </a:rPr>
              <a:t>1834-1917)</a:t>
            </a:r>
            <a:r>
              <a:rPr 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hlinkClick r:id="rId7"/>
              </a:rPr>
              <a:t>塞尚</a:t>
            </a:r>
            <a:r>
              <a:rPr lang="zh-CN" sz="1400" dirty="0">
                <a:solidFill>
                  <a:srgbClr val="000000"/>
                </a:solidFill>
                <a:latin typeface="华文中宋" pitchFamily="2" charset="-122"/>
                <a:ea typeface="华文中宋" pitchFamily="2" charset="-122"/>
                <a:cs typeface="宋体" pitchFamily="2" charset="-122"/>
              </a:rPr>
              <a:t>等。印象派画家反对当时占正统地位的古典</a:t>
            </a:r>
            <a:r>
              <a:rPr lang="zh-CN" sz="1400" dirty="0">
                <a:solidFill>
                  <a:srgbClr val="000000"/>
                </a:solidFill>
                <a:latin typeface="华文中宋" pitchFamily="2" charset="-122"/>
                <a:ea typeface="华文中宋" pitchFamily="2" charset="-122"/>
                <a:cs typeface="宋体" pitchFamily="2" charset="-122"/>
                <a:hlinkClick r:id="rId8"/>
              </a:rPr>
              <a:t>学院派</a:t>
            </a:r>
            <a:r>
              <a:rPr lang="zh-CN" sz="1400" dirty="0">
                <a:solidFill>
                  <a:srgbClr val="000000"/>
                </a:solidFill>
                <a:latin typeface="华文中宋" pitchFamily="2" charset="-122"/>
                <a:ea typeface="华文中宋" pitchFamily="2" charset="-122"/>
                <a:cs typeface="宋体" pitchFamily="2" charset="-122"/>
              </a:rPr>
              <a:t>，反对矫揉造作的浪漫主义绘画，而是在</a:t>
            </a:r>
            <a:r>
              <a:rPr lang="zh-CN" sz="1400" dirty="0">
                <a:solidFill>
                  <a:srgbClr val="000000"/>
                </a:solidFill>
                <a:latin typeface="华文中宋" pitchFamily="2" charset="-122"/>
                <a:ea typeface="华文中宋" pitchFamily="2" charset="-122"/>
                <a:cs typeface="宋体" pitchFamily="2" charset="-122"/>
                <a:hlinkClick r:id="rId9"/>
              </a:rPr>
              <a:t>柯罗</a:t>
            </a:r>
            <a:r>
              <a:rPr lang="zh-CN" sz="1400" dirty="0">
                <a:solidFill>
                  <a:srgbClr val="000000"/>
                </a:solidFill>
                <a:latin typeface="华文中宋" pitchFamily="2" charset="-122"/>
                <a:ea typeface="华文中宋" pitchFamily="2" charset="-122"/>
                <a:cs typeface="宋体" pitchFamily="2" charset="-122"/>
              </a:rPr>
              <a:t>（</a:t>
            </a:r>
            <a:r>
              <a:rPr lang="zh-CN" altLang="zh-CN" sz="1400" dirty="0">
                <a:solidFill>
                  <a:srgbClr val="000000"/>
                </a:solidFill>
                <a:latin typeface="华文中宋" pitchFamily="2" charset="-122"/>
                <a:ea typeface="华文中宋" pitchFamily="2" charset="-122"/>
                <a:cs typeface="宋体" pitchFamily="2" charset="-122"/>
              </a:rPr>
              <a:t>Corot</a:t>
            </a:r>
            <a:r>
              <a:rPr lang="zh-CN" sz="1400" dirty="0">
                <a:solidFill>
                  <a:srgbClr val="000000"/>
                </a:solidFill>
                <a:latin typeface="华文中宋" pitchFamily="2" charset="-122"/>
                <a:ea typeface="华文中宋" pitchFamily="2" charset="-122"/>
                <a:cs typeface="宋体" pitchFamily="2" charset="-122"/>
              </a:rPr>
              <a:t>，</a:t>
            </a:r>
            <a:r>
              <a:rPr lang="zh-CN" altLang="zh-CN" sz="1400" dirty="0">
                <a:solidFill>
                  <a:srgbClr val="000000"/>
                </a:solidFill>
                <a:latin typeface="华文中宋" pitchFamily="2" charset="-122"/>
                <a:ea typeface="华文中宋" pitchFamily="2" charset="-122"/>
                <a:cs typeface="宋体" pitchFamily="2" charset="-122"/>
              </a:rPr>
              <a:t>1796-1875</a:t>
            </a:r>
            <a:r>
              <a:rPr 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hlinkClick r:id="rId10"/>
              </a:rPr>
              <a:t>巴比松画派</a:t>
            </a:r>
            <a:r>
              <a:rPr lang="zh-CN" sz="1400" dirty="0">
                <a:solidFill>
                  <a:srgbClr val="000000"/>
                </a:solidFill>
                <a:latin typeface="华文中宋" pitchFamily="2" charset="-122"/>
                <a:ea typeface="华文中宋" pitchFamily="2" charset="-122"/>
                <a:cs typeface="宋体" pitchFamily="2" charset="-122"/>
              </a:rPr>
              <a:t>和</a:t>
            </a:r>
            <a:r>
              <a:rPr lang="zh-CN" sz="1400" dirty="0">
                <a:solidFill>
                  <a:srgbClr val="000000"/>
                </a:solidFill>
                <a:latin typeface="华文中宋" pitchFamily="2" charset="-122"/>
                <a:ea typeface="华文中宋" pitchFamily="2" charset="-122"/>
                <a:cs typeface="宋体" pitchFamily="2" charset="-122"/>
                <a:hlinkClick r:id="rId11"/>
              </a:rPr>
              <a:t>库尔贝</a:t>
            </a:r>
            <a:r>
              <a:rPr lang="zh-CN" altLang="zh-CN" sz="1400" dirty="0">
                <a:solidFill>
                  <a:srgbClr val="000000"/>
                </a:solidFill>
                <a:latin typeface="华文中宋" pitchFamily="2" charset="-122"/>
                <a:ea typeface="华文中宋" pitchFamily="2" charset="-122"/>
                <a:cs typeface="宋体" pitchFamily="2" charset="-122"/>
              </a:rPr>
              <a:t>(Courbet</a:t>
            </a:r>
            <a:r>
              <a:rPr lang="zh-CN" sz="1400" dirty="0">
                <a:solidFill>
                  <a:srgbClr val="000000"/>
                </a:solidFill>
                <a:latin typeface="华文中宋" pitchFamily="2" charset="-122"/>
                <a:ea typeface="华文中宋" pitchFamily="2" charset="-122"/>
                <a:cs typeface="宋体" pitchFamily="2" charset="-122"/>
              </a:rPr>
              <a:t>，</a:t>
            </a:r>
            <a:r>
              <a:rPr lang="zh-CN" altLang="zh-CN" sz="1400" dirty="0">
                <a:solidFill>
                  <a:srgbClr val="000000"/>
                </a:solidFill>
                <a:latin typeface="华文中宋" pitchFamily="2" charset="-122"/>
                <a:ea typeface="华文中宋" pitchFamily="2" charset="-122"/>
                <a:cs typeface="宋体" pitchFamily="2" charset="-122"/>
              </a:rPr>
              <a:t>1819-1877)</a:t>
            </a:r>
            <a:r>
              <a:rPr lang="zh-CN" sz="1400" dirty="0">
                <a:solidFill>
                  <a:srgbClr val="000000"/>
                </a:solidFill>
                <a:latin typeface="华文中宋" pitchFamily="2" charset="-122"/>
                <a:ea typeface="华文中宋" pitchFamily="2" charset="-122"/>
                <a:cs typeface="宋体" pitchFamily="2" charset="-122"/>
              </a:rPr>
              <a:t>等人的写实画风的推动下，吸收荷兰、英国、西班牙、日本、中国等国家绘画的营养，同时受现代光学的启发，认为只有捕捉瞬息间光的照耀才能揭示自然界的奥妙，因此在绘画中注重对外光的研究和表现，表现物象在光的照射下，色彩的微妙变化</a:t>
            </a:r>
            <a:r>
              <a:rPr lang="zh-CN" sz="1400" dirty="0" smtClean="0">
                <a:solidFill>
                  <a:srgbClr val="000000"/>
                </a:solidFill>
                <a:latin typeface="华文中宋" pitchFamily="2" charset="-122"/>
                <a:ea typeface="华文中宋" pitchFamily="2" charset="-122"/>
                <a:cs typeface="宋体" pitchFamily="2" charset="-122"/>
              </a:rPr>
              <a:t>。</a:t>
            </a:r>
            <a:endParaRPr lang="zh-CN" sz="1400" dirty="0">
              <a:solidFill>
                <a:srgbClr val="000000"/>
              </a:solidFill>
              <a:latin typeface="华文中宋" pitchFamily="2" charset="-122"/>
              <a:ea typeface="华文中宋" pitchFamily="2" charset="-122"/>
              <a:cs typeface="宋体"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6</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57" y="4357694"/>
            <a:ext cx="492443" cy="1500198"/>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cap="all"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现代</a:t>
            </a: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7" name="矩形 6"/>
          <p:cNvSpPr/>
          <p:nvPr/>
        </p:nvSpPr>
        <p:spPr>
          <a:xfrm>
            <a:off x="8715404" y="2357430"/>
            <a:ext cx="492443" cy="1785950"/>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cap="all" dirty="0" err="1" smtClean="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xiandai</a:t>
            </a:r>
            <a:endParaRPr lang="zh-CN" altLang="en-US" sz="2000" b="1" cap="all" spc="0" dirty="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57345" name="Rectangle 1"/>
          <p:cNvSpPr>
            <a:spLocks noChangeArrowheads="1"/>
          </p:cNvSpPr>
          <p:nvPr/>
        </p:nvSpPr>
        <p:spPr bwMode="auto">
          <a:xfrm>
            <a:off x="4857752" y="642918"/>
            <a:ext cx="3571900" cy="29136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indent="266700" algn="just" eaLnBrk="0" fontAlgn="base" hangingPunct="0">
              <a:lnSpc>
                <a:spcPts val="2000"/>
              </a:lnSpc>
              <a:spcBef>
                <a:spcPct val="0"/>
              </a:spcBef>
              <a:spcAft>
                <a:spcPct val="0"/>
              </a:spcAft>
              <a:buClrTx/>
              <a:buSzTx/>
              <a:buFontTx/>
              <a:buNone/>
              <a:tabLst/>
            </a:pPr>
            <a:r>
              <a:rPr lang="zh-CN" sz="1400" dirty="0" smtClean="0">
                <a:solidFill>
                  <a:srgbClr val="000000"/>
                </a:solidFill>
                <a:latin typeface="华文中宋" pitchFamily="2" charset="-122"/>
                <a:ea typeface="华文中宋" pitchFamily="2" charset="-122"/>
                <a:cs typeface="宋体" pitchFamily="2" charset="-122"/>
              </a:rPr>
              <a:t>②</a:t>
            </a:r>
            <a:r>
              <a:rPr lang="zh-CN" sz="1400" dirty="0">
                <a:solidFill>
                  <a:srgbClr val="000000"/>
                </a:solidFill>
                <a:latin typeface="华文中宋" pitchFamily="2" charset="-122"/>
                <a:ea typeface="华文中宋" pitchFamily="2" charset="-122"/>
                <a:cs typeface="宋体" pitchFamily="2" charset="-122"/>
              </a:rPr>
              <a:t>后印象派</a:t>
            </a:r>
          </a:p>
          <a:p>
            <a:pPr marR="0" indent="266700" algn="just" eaLnBrk="0" fontAlgn="base" hangingPunct="0">
              <a:lnSpc>
                <a:spcPts val="2000"/>
              </a:lnSpc>
              <a:spcBef>
                <a:spcPct val="0"/>
              </a:spcBef>
              <a:spcAft>
                <a:spcPct val="0"/>
              </a:spcAft>
              <a:buClrTx/>
              <a:buSzTx/>
              <a:buFontTx/>
              <a:buNone/>
              <a:tabLst/>
            </a:pPr>
            <a:r>
              <a:rPr lang="zh-CN" sz="1400" dirty="0">
                <a:solidFill>
                  <a:srgbClr val="000000"/>
                </a:solidFill>
                <a:latin typeface="华文中宋" pitchFamily="2" charset="-122"/>
                <a:ea typeface="华文中宋" pitchFamily="2" charset="-122"/>
                <a:cs typeface="宋体" pitchFamily="2" charset="-122"/>
              </a:rPr>
              <a:t>    后印象派（</a:t>
            </a:r>
            <a:r>
              <a:rPr lang="zh-CN" altLang="zh-CN" sz="1400" dirty="0">
                <a:solidFill>
                  <a:srgbClr val="000000"/>
                </a:solidFill>
                <a:latin typeface="华文中宋" pitchFamily="2" charset="-122"/>
                <a:ea typeface="华文中宋" pitchFamily="2" charset="-122"/>
                <a:cs typeface="宋体" pitchFamily="2" charset="-122"/>
              </a:rPr>
              <a:t>Post-Impressionism</a:t>
            </a:r>
            <a:r>
              <a:rPr lang="zh-CN" sz="1400" dirty="0">
                <a:solidFill>
                  <a:srgbClr val="000000"/>
                </a:solidFill>
                <a:latin typeface="华文中宋" pitchFamily="2" charset="-122"/>
                <a:ea typeface="华文中宋" pitchFamily="2" charset="-122"/>
                <a:cs typeface="宋体" pitchFamily="2" charset="-122"/>
              </a:rPr>
              <a:t>）后印象派是由英国艺术评论家提出的，目的是为将塞尚、高更及</a:t>
            </a:r>
            <a:r>
              <a:rPr lang="zh-CN" sz="1400" dirty="0">
                <a:solidFill>
                  <a:srgbClr val="000000"/>
                </a:solidFill>
                <a:latin typeface="华文中宋" pitchFamily="2" charset="-122"/>
                <a:ea typeface="华文中宋" pitchFamily="2" charset="-122"/>
                <a:cs typeface="宋体" pitchFamily="2" charset="-122"/>
                <a:hlinkClick r:id="rId2"/>
              </a:rPr>
              <a:t>梵</a:t>
            </a:r>
            <a:r>
              <a:rPr lang="zh-CN" altLang="zh-CN" sz="1400" dirty="0">
                <a:solidFill>
                  <a:srgbClr val="000000"/>
                </a:solidFill>
                <a:latin typeface="华文中宋" pitchFamily="2" charset="-122"/>
                <a:ea typeface="华文中宋" pitchFamily="2" charset="-122"/>
                <a:cs typeface="宋体" pitchFamily="2" charset="-122"/>
                <a:hlinkClick r:id="rId2"/>
              </a:rPr>
              <a:t>·</a:t>
            </a:r>
            <a:r>
              <a:rPr lang="zh-CN" sz="1400" dirty="0">
                <a:solidFill>
                  <a:srgbClr val="000000"/>
                </a:solidFill>
                <a:latin typeface="华文中宋" pitchFamily="2" charset="-122"/>
                <a:ea typeface="华文中宋" pitchFamily="2" charset="-122"/>
                <a:cs typeface="宋体" pitchFamily="2" charset="-122"/>
                <a:hlinkClick r:id="rId2"/>
              </a:rPr>
              <a:t>高</a:t>
            </a:r>
            <a:r>
              <a:rPr lang="zh-CN" sz="1400" dirty="0">
                <a:solidFill>
                  <a:srgbClr val="000000"/>
                </a:solidFill>
                <a:latin typeface="华文中宋" pitchFamily="2" charset="-122"/>
                <a:ea typeface="华文中宋" pitchFamily="2" charset="-122"/>
                <a:cs typeface="宋体" pitchFamily="2" charset="-122"/>
              </a:rPr>
              <a:t>和印象主义区别出来。后印象派艺术家既不同于印象派狂热地追求外光和色彩，也不同于新印象派</a:t>
            </a:r>
            <a:r>
              <a:rPr lang="zh-CN" sz="1400" dirty="0">
                <a:solidFill>
                  <a:srgbClr val="000000"/>
                </a:solidFill>
                <a:latin typeface="华文中宋" pitchFamily="2" charset="-122"/>
                <a:ea typeface="华文中宋" pitchFamily="2" charset="-122"/>
                <a:cs typeface="宋体" pitchFamily="2" charset="-122"/>
                <a:hlinkClick r:id="rId3"/>
              </a:rPr>
              <a:t>修拉</a:t>
            </a:r>
            <a:r>
              <a:rPr lang="zh-CN" altLang="zh-CN" sz="1400" dirty="0">
                <a:solidFill>
                  <a:srgbClr val="000000"/>
                </a:solidFill>
                <a:latin typeface="华文中宋" pitchFamily="2" charset="-122"/>
                <a:ea typeface="华文中宋" pitchFamily="2" charset="-122"/>
                <a:cs typeface="宋体" pitchFamily="2" charset="-122"/>
              </a:rPr>
              <a:t>(Seurat</a:t>
            </a:r>
            <a:r>
              <a:rPr lang="zh-CN" sz="1400" dirty="0">
                <a:solidFill>
                  <a:srgbClr val="000000"/>
                </a:solidFill>
                <a:latin typeface="华文中宋" pitchFamily="2" charset="-122"/>
                <a:ea typeface="华文中宋" pitchFamily="2" charset="-122"/>
                <a:cs typeface="宋体" pitchFamily="2" charset="-122"/>
              </a:rPr>
              <a:t>，</a:t>
            </a:r>
            <a:r>
              <a:rPr lang="zh-CN" altLang="zh-CN" sz="1400" dirty="0">
                <a:solidFill>
                  <a:srgbClr val="000000"/>
                </a:solidFill>
                <a:latin typeface="华文中宋" pitchFamily="2" charset="-122"/>
                <a:ea typeface="华文中宋" pitchFamily="2" charset="-122"/>
                <a:cs typeface="宋体" pitchFamily="2" charset="-122"/>
              </a:rPr>
              <a:t>1859-1891)</a:t>
            </a:r>
            <a:r>
              <a:rPr lang="zh-CN" sz="1400" dirty="0">
                <a:solidFill>
                  <a:srgbClr val="000000"/>
                </a:solidFill>
                <a:latin typeface="华文中宋" pitchFamily="2" charset="-122"/>
                <a:ea typeface="华文中宋" pitchFamily="2" charset="-122"/>
                <a:cs typeface="宋体" pitchFamily="2" charset="-122"/>
              </a:rPr>
              <a:t>的</a:t>
            </a:r>
            <a:r>
              <a:rPr lang="zh-CN" sz="1400" dirty="0">
                <a:solidFill>
                  <a:srgbClr val="000000"/>
                </a:solidFill>
                <a:latin typeface="华文中宋" pitchFamily="2" charset="-122"/>
                <a:ea typeface="华文中宋" pitchFamily="2" charset="-122"/>
                <a:cs typeface="宋体" pitchFamily="2" charset="-122"/>
                <a:hlinkClick r:id="rId4"/>
              </a:rPr>
              <a:t>点彩派</a:t>
            </a:r>
            <a:r>
              <a:rPr lang="zh-CN" alt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rPr>
              <a:t>对光色进行分析和运用逻辑思维进行艺术创作。他们主张重新重视美术中形的观念，重视作者的主观个性，注意在作品中表现作者的主观感情和情绪，注意形式的表现力</a:t>
            </a:r>
            <a:r>
              <a:rPr lang="zh-CN" sz="1400" dirty="0" smtClean="0">
                <a:solidFill>
                  <a:srgbClr val="000000"/>
                </a:solidFill>
                <a:latin typeface="华文中宋" pitchFamily="2" charset="-122"/>
                <a:ea typeface="华文中宋" pitchFamily="2" charset="-122"/>
                <a:cs typeface="宋体" pitchFamily="2" charset="-122"/>
              </a:rPr>
              <a:t>。</a:t>
            </a:r>
            <a:endParaRPr lang="zh-CN" sz="1400" dirty="0">
              <a:solidFill>
                <a:srgbClr val="000000"/>
              </a:solidFill>
              <a:latin typeface="华文中宋" pitchFamily="2" charset="-122"/>
              <a:ea typeface="华文中宋" pitchFamily="2" charset="-122"/>
              <a:cs typeface="宋体" pitchFamily="2" charset="-122"/>
            </a:endParaRPr>
          </a:p>
        </p:txBody>
      </p:sp>
      <p:pic>
        <p:nvPicPr>
          <p:cNvPr id="8" name="图片 7" descr="50585898_9"/>
          <p:cNvPicPr>
            <a:picLocks noChangeAspect="1"/>
          </p:cNvPicPr>
          <p:nvPr/>
        </p:nvPicPr>
        <p:blipFill>
          <a:blip r:embed="rId5"/>
          <a:stretch>
            <a:fillRect/>
          </a:stretch>
        </p:blipFill>
        <p:spPr>
          <a:xfrm>
            <a:off x="357158" y="714356"/>
            <a:ext cx="4033480" cy="3429024"/>
          </a:xfrm>
          <a:prstGeom prst="rect">
            <a:avLst/>
          </a:prstGeom>
        </p:spPr>
      </p:pic>
      <p:sp>
        <p:nvSpPr>
          <p:cNvPr id="9" name="矩形 8"/>
          <p:cNvSpPr/>
          <p:nvPr/>
        </p:nvSpPr>
        <p:spPr>
          <a:xfrm>
            <a:off x="714348" y="4643446"/>
            <a:ext cx="3113353" cy="338554"/>
          </a:xfrm>
          <a:prstGeom prst="rect">
            <a:avLst/>
          </a:prstGeom>
        </p:spPr>
        <p:txBody>
          <a:bodyPr wrap="none">
            <a:spAutoFit/>
          </a:bodyPr>
          <a:lstStyle/>
          <a:p>
            <a:r>
              <a:rPr lang="zh-CN" sz="1600" dirty="0" smtClean="0">
                <a:solidFill>
                  <a:schemeClr val="accent1">
                    <a:lumMod val="75000"/>
                  </a:schemeClr>
                </a:solidFill>
                <a:latin typeface="华文中宋" pitchFamily="2" charset="-122"/>
                <a:ea typeface="华文中宋" pitchFamily="2" charset="-122"/>
                <a:cs typeface="宋体" pitchFamily="2" charset="-122"/>
              </a:rPr>
              <a:t>（图</a:t>
            </a:r>
            <a:r>
              <a:rPr lang="zh-CN" altLang="zh-CN" sz="1600" dirty="0" smtClean="0">
                <a:solidFill>
                  <a:schemeClr val="accent1">
                    <a:lumMod val="75000"/>
                  </a:schemeClr>
                </a:solidFill>
                <a:latin typeface="华文中宋" pitchFamily="2" charset="-122"/>
                <a:ea typeface="华文中宋" pitchFamily="2" charset="-122"/>
                <a:cs typeface="宋体" pitchFamily="2" charset="-122"/>
              </a:rPr>
              <a:t>6-2 </a:t>
            </a:r>
            <a:r>
              <a:rPr lang="en-US" altLang="zh-CN" sz="1600" dirty="0" smtClean="0">
                <a:solidFill>
                  <a:schemeClr val="accent1">
                    <a:lumMod val="75000"/>
                  </a:schemeClr>
                </a:solidFill>
                <a:latin typeface="华文中宋" pitchFamily="2" charset="-122"/>
                <a:ea typeface="华文中宋" pitchFamily="2" charset="-122"/>
                <a:cs typeface="宋体" pitchFamily="2" charset="-122"/>
              </a:rPr>
              <a:t> </a:t>
            </a:r>
            <a:r>
              <a:rPr lang="zh-CN" sz="1600" dirty="0" smtClean="0">
                <a:solidFill>
                  <a:schemeClr val="accent1">
                    <a:lumMod val="75000"/>
                  </a:schemeClr>
                </a:solidFill>
                <a:latin typeface="华文中宋" pitchFamily="2" charset="-122"/>
                <a:ea typeface="华文中宋" pitchFamily="2" charset="-122"/>
                <a:cs typeface="宋体" pitchFamily="2" charset="-122"/>
              </a:rPr>
              <a:t>塞尚</a:t>
            </a:r>
            <a:r>
              <a:rPr lang="zh-CN" altLang="zh-CN" sz="1600" dirty="0" smtClean="0">
                <a:solidFill>
                  <a:schemeClr val="accent1">
                    <a:lumMod val="75000"/>
                  </a:schemeClr>
                </a:solidFill>
                <a:latin typeface="华文中宋" pitchFamily="2" charset="-122"/>
                <a:ea typeface="华文中宋" pitchFamily="2" charset="-122"/>
                <a:cs typeface="宋体" pitchFamily="2" charset="-122"/>
              </a:rPr>
              <a:t>《</a:t>
            </a:r>
            <a:r>
              <a:rPr lang="zh-CN" sz="1600" dirty="0" smtClean="0">
                <a:solidFill>
                  <a:schemeClr val="accent1">
                    <a:lumMod val="75000"/>
                  </a:schemeClr>
                </a:solidFill>
                <a:latin typeface="华文中宋" pitchFamily="2" charset="-122"/>
                <a:ea typeface="华文中宋" pitchFamily="2" charset="-122"/>
                <a:cs typeface="宋体" pitchFamily="2" charset="-122"/>
              </a:rPr>
              <a:t>圣维克多山</a:t>
            </a:r>
            <a:r>
              <a:rPr lang="zh-CN" altLang="zh-CN" sz="1600" dirty="0" smtClean="0">
                <a:solidFill>
                  <a:schemeClr val="accent1">
                    <a:lumMod val="75000"/>
                  </a:schemeClr>
                </a:solidFill>
                <a:latin typeface="华文中宋" pitchFamily="2" charset="-122"/>
                <a:ea typeface="华文中宋" pitchFamily="2" charset="-122"/>
                <a:cs typeface="宋体" pitchFamily="2" charset="-122"/>
              </a:rPr>
              <a:t>》</a:t>
            </a:r>
            <a:r>
              <a:rPr lang="zh-CN" sz="1600" dirty="0" smtClean="0">
                <a:solidFill>
                  <a:schemeClr val="accent1">
                    <a:lumMod val="75000"/>
                  </a:schemeClr>
                </a:solidFill>
                <a:latin typeface="华文中宋" pitchFamily="2" charset="-122"/>
                <a:ea typeface="华文中宋" pitchFamily="2" charset="-122"/>
                <a:cs typeface="宋体" pitchFamily="2" charset="-122"/>
              </a:rPr>
              <a:t>）</a:t>
            </a:r>
            <a:endParaRPr lang="zh-CN" altLang="en-US" sz="1600" dirty="0">
              <a:solidFill>
                <a:schemeClr val="accent1">
                  <a:lumMod val="75000"/>
                </a:schemeClr>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6</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57" y="4357694"/>
            <a:ext cx="492443" cy="1500198"/>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cap="all"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现代</a:t>
            </a: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7" name="矩形 6"/>
          <p:cNvSpPr/>
          <p:nvPr/>
        </p:nvSpPr>
        <p:spPr>
          <a:xfrm>
            <a:off x="8715404" y="2357430"/>
            <a:ext cx="492443" cy="1785950"/>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cap="all" dirty="0" err="1" smtClean="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xiandai</a:t>
            </a:r>
            <a:endParaRPr lang="zh-CN" altLang="en-US" sz="2000" b="1" cap="all" spc="0" dirty="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8" name="矩形 7"/>
          <p:cNvSpPr/>
          <p:nvPr/>
        </p:nvSpPr>
        <p:spPr>
          <a:xfrm>
            <a:off x="1142976" y="928670"/>
            <a:ext cx="3714776" cy="3683060"/>
          </a:xfrm>
          <a:prstGeom prst="rect">
            <a:avLst/>
          </a:prstGeom>
        </p:spPr>
        <p:txBody>
          <a:bodyPr wrap="square">
            <a:spAutoFit/>
          </a:bodyPr>
          <a:lstStyle/>
          <a:p>
            <a:pPr indent="266700" algn="just" eaLnBrk="0" fontAlgn="base" hangingPunct="0">
              <a:lnSpc>
                <a:spcPts val="2000"/>
              </a:lnSpc>
              <a:spcBef>
                <a:spcPct val="0"/>
              </a:spcBef>
              <a:spcAft>
                <a:spcPct val="0"/>
              </a:spcAft>
            </a:pPr>
            <a:r>
              <a:rPr lang="zh-CN" sz="1400" dirty="0">
                <a:solidFill>
                  <a:srgbClr val="000000"/>
                </a:solidFill>
                <a:latin typeface="华文中宋" pitchFamily="2" charset="-122"/>
                <a:ea typeface="华文中宋" pitchFamily="2" charset="-122"/>
                <a:cs typeface="宋体" pitchFamily="2" charset="-122"/>
              </a:rPr>
              <a:t>③野兽派</a:t>
            </a:r>
          </a:p>
          <a:p>
            <a:pPr indent="266700" algn="just" eaLnBrk="0" fontAlgn="base" hangingPunct="0">
              <a:lnSpc>
                <a:spcPts val="2000"/>
              </a:lnSpc>
              <a:spcBef>
                <a:spcPct val="0"/>
              </a:spcBef>
              <a:spcAft>
                <a:spcPct val="0"/>
              </a:spcAft>
            </a:pPr>
            <a:r>
              <a:rPr lang="zh-CN" sz="1400" dirty="0">
                <a:solidFill>
                  <a:srgbClr val="000000"/>
                </a:solidFill>
                <a:latin typeface="华文中宋" pitchFamily="2" charset="-122"/>
                <a:ea typeface="华文中宋" pitchFamily="2" charset="-122"/>
                <a:cs typeface="宋体" pitchFamily="2" charset="-122"/>
              </a:rPr>
              <a:t>野兽派</a:t>
            </a:r>
            <a:r>
              <a:rPr lang="zh-CN" altLang="zh-CN" sz="1400" dirty="0">
                <a:solidFill>
                  <a:srgbClr val="000000"/>
                </a:solidFill>
                <a:latin typeface="华文中宋" pitchFamily="2" charset="-122"/>
                <a:ea typeface="华文中宋" pitchFamily="2" charset="-122"/>
                <a:cs typeface="宋体" pitchFamily="2" charset="-122"/>
              </a:rPr>
              <a:t>(Fauvism)</a:t>
            </a:r>
            <a:r>
              <a:rPr lang="zh-CN" sz="1400" dirty="0">
                <a:solidFill>
                  <a:srgbClr val="000000"/>
                </a:solidFill>
                <a:latin typeface="华文中宋" pitchFamily="2" charset="-122"/>
                <a:ea typeface="华文中宋" pitchFamily="2" charset="-122"/>
                <a:cs typeface="宋体" pitchFamily="2" charset="-122"/>
              </a:rPr>
              <a:t>是自</a:t>
            </a:r>
            <a:r>
              <a:rPr lang="zh-CN" altLang="zh-CN" sz="1400" dirty="0">
                <a:solidFill>
                  <a:srgbClr val="000000"/>
                </a:solidFill>
                <a:latin typeface="华文中宋" pitchFamily="2" charset="-122"/>
                <a:ea typeface="华文中宋" pitchFamily="2" charset="-122"/>
                <a:cs typeface="宋体" pitchFamily="2" charset="-122"/>
              </a:rPr>
              <a:t>1898</a:t>
            </a:r>
            <a:r>
              <a:rPr lang="zh-CN" sz="1400" dirty="0">
                <a:solidFill>
                  <a:srgbClr val="000000"/>
                </a:solidFill>
                <a:latin typeface="华文中宋" pitchFamily="2" charset="-122"/>
                <a:ea typeface="华文中宋" pitchFamily="2" charset="-122"/>
                <a:cs typeface="宋体" pitchFamily="2" charset="-122"/>
              </a:rPr>
              <a:t>至</a:t>
            </a:r>
            <a:r>
              <a:rPr lang="zh-CN" altLang="zh-CN" sz="1400" dirty="0">
                <a:solidFill>
                  <a:srgbClr val="000000"/>
                </a:solidFill>
                <a:latin typeface="华文中宋" pitchFamily="2" charset="-122"/>
                <a:ea typeface="华文中宋" pitchFamily="2" charset="-122"/>
                <a:cs typeface="宋体" pitchFamily="2" charset="-122"/>
              </a:rPr>
              <a:t>1908</a:t>
            </a:r>
            <a:r>
              <a:rPr lang="zh-CN" sz="1400" dirty="0">
                <a:solidFill>
                  <a:srgbClr val="000000"/>
                </a:solidFill>
                <a:latin typeface="华文中宋" pitchFamily="2" charset="-122"/>
                <a:ea typeface="华文中宋" pitchFamily="2" charset="-122"/>
                <a:cs typeface="宋体" pitchFamily="2" charset="-122"/>
              </a:rPr>
              <a:t>年盛行于法国一时，</a:t>
            </a:r>
            <a:r>
              <a:rPr lang="zh-CN" altLang="zh-CN" sz="1400" dirty="0">
                <a:solidFill>
                  <a:srgbClr val="000000"/>
                </a:solidFill>
                <a:latin typeface="华文中宋" pitchFamily="2" charset="-122"/>
                <a:ea typeface="华文中宋" pitchFamily="2" charset="-122"/>
                <a:cs typeface="宋体" pitchFamily="2" charset="-122"/>
              </a:rPr>
              <a:t>1905</a:t>
            </a:r>
            <a:r>
              <a:rPr lang="zh-CN" sz="1400" dirty="0">
                <a:solidFill>
                  <a:srgbClr val="000000"/>
                </a:solidFill>
                <a:latin typeface="华文中宋" pitchFamily="2" charset="-122"/>
                <a:ea typeface="华文中宋" pitchFamily="2" charset="-122"/>
                <a:cs typeface="宋体" pitchFamily="2" charset="-122"/>
              </a:rPr>
              <a:t>年巴黎的秋季沙龙展览，以</a:t>
            </a:r>
            <a:r>
              <a:rPr lang="zh-CN" sz="1400" dirty="0">
                <a:solidFill>
                  <a:srgbClr val="000000"/>
                </a:solidFill>
                <a:latin typeface="华文中宋" pitchFamily="2" charset="-122"/>
                <a:ea typeface="华文中宋" pitchFamily="2" charset="-122"/>
                <a:cs typeface="宋体" pitchFamily="2" charset="-122"/>
                <a:hlinkClick r:id="rId2"/>
              </a:rPr>
              <a:t>马蒂斯</a:t>
            </a:r>
            <a:r>
              <a:rPr lang="zh-CN" sz="1400" dirty="0">
                <a:solidFill>
                  <a:srgbClr val="000000"/>
                </a:solidFill>
                <a:latin typeface="华文中宋" pitchFamily="2" charset="-122"/>
                <a:ea typeface="华文中宋" pitchFamily="2" charset="-122"/>
                <a:cs typeface="宋体" pitchFamily="2" charset="-122"/>
              </a:rPr>
              <a:t>（</a:t>
            </a:r>
            <a:r>
              <a:rPr lang="zh-CN" altLang="zh-CN" sz="1400" dirty="0">
                <a:solidFill>
                  <a:srgbClr val="000000"/>
                </a:solidFill>
                <a:latin typeface="华文中宋" pitchFamily="2" charset="-122"/>
                <a:ea typeface="华文中宋" pitchFamily="2" charset="-122"/>
                <a:cs typeface="宋体" pitchFamily="2" charset="-122"/>
              </a:rPr>
              <a:t>Henri Mantisse</a:t>
            </a:r>
            <a:r>
              <a:rPr lang="zh-CN" sz="1400" dirty="0">
                <a:solidFill>
                  <a:srgbClr val="000000"/>
                </a:solidFill>
                <a:latin typeface="华文中宋" pitchFamily="2" charset="-122"/>
                <a:ea typeface="华文中宋" pitchFamily="2" charset="-122"/>
                <a:cs typeface="宋体" pitchFamily="2" charset="-122"/>
              </a:rPr>
              <a:t>，</a:t>
            </a:r>
            <a:r>
              <a:rPr lang="zh-CN" altLang="zh-CN" sz="1400" dirty="0">
                <a:solidFill>
                  <a:srgbClr val="000000"/>
                </a:solidFill>
                <a:latin typeface="华文中宋" pitchFamily="2" charset="-122"/>
                <a:ea typeface="华文中宋" pitchFamily="2" charset="-122"/>
                <a:cs typeface="宋体" pitchFamily="2" charset="-122"/>
              </a:rPr>
              <a:t>1869-1954</a:t>
            </a:r>
            <a:r>
              <a:rPr lang="zh-CN" sz="1400" dirty="0">
                <a:solidFill>
                  <a:srgbClr val="000000"/>
                </a:solidFill>
                <a:latin typeface="华文中宋" pitchFamily="2" charset="-122"/>
                <a:ea typeface="华文中宋" pitchFamily="2" charset="-122"/>
                <a:cs typeface="宋体" pitchFamily="2" charset="-122"/>
              </a:rPr>
              <a:t>）为首的一批前卫艺术家的作品引起轩然大波，野兽派得以名。野兽派继续着后印象主义</a:t>
            </a:r>
            <a:r>
              <a:rPr lang="zh-CN" sz="1400" dirty="0">
                <a:solidFill>
                  <a:srgbClr val="000000"/>
                </a:solidFill>
                <a:latin typeface="华文中宋" pitchFamily="2" charset="-122"/>
                <a:ea typeface="华文中宋" pitchFamily="2" charset="-122"/>
                <a:cs typeface="宋体" pitchFamily="2" charset="-122"/>
                <a:hlinkClick r:id="rId3"/>
              </a:rPr>
              <a:t>梵高</a:t>
            </a:r>
            <a:r>
              <a:rPr lang="zh-CN" alt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hlinkClick r:id="rId4"/>
              </a:rPr>
              <a:t>高更</a:t>
            </a:r>
            <a:r>
              <a:rPr lang="zh-CN" alt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hlinkClick r:id="rId5"/>
              </a:rPr>
              <a:t>塞尚</a:t>
            </a:r>
            <a:r>
              <a:rPr lang="zh-CN" sz="1400" dirty="0">
                <a:solidFill>
                  <a:srgbClr val="000000"/>
                </a:solidFill>
                <a:latin typeface="华文中宋" pitchFamily="2" charset="-122"/>
                <a:ea typeface="华文中宋" pitchFamily="2" charset="-122"/>
                <a:cs typeface="宋体" pitchFamily="2" charset="-122"/>
              </a:rPr>
              <a:t>等人的探索，放弃传统的透视与明暗关系，采用更加平面化的构图、明暗的强烈对比，以</a:t>
            </a:r>
            <a:r>
              <a:rPr lang="zh-CN" sz="1400" dirty="0">
                <a:solidFill>
                  <a:srgbClr val="000000"/>
                </a:solidFill>
                <a:latin typeface="华文中宋" pitchFamily="2" charset="-122"/>
                <a:ea typeface="华文中宋" pitchFamily="2" charset="-122"/>
                <a:cs typeface="宋体" pitchFamily="2" charset="-122"/>
                <a:hlinkClick r:id="rId6"/>
              </a:rPr>
              <a:t>直率</a:t>
            </a:r>
            <a:r>
              <a:rPr 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hlinkClick r:id="rId7"/>
              </a:rPr>
              <a:t>粗放</a:t>
            </a:r>
            <a:r>
              <a:rPr lang="zh-CN" sz="1400" dirty="0">
                <a:solidFill>
                  <a:srgbClr val="000000"/>
                </a:solidFill>
                <a:latin typeface="华文中宋" pitchFamily="2" charset="-122"/>
                <a:ea typeface="华文中宋" pitchFamily="2" charset="-122"/>
                <a:cs typeface="宋体" pitchFamily="2" charset="-122"/>
              </a:rPr>
              <a:t>的笔法，鲜艳浓重的色彩创造强烈的画面效果，充分显示出追求情感表达的</a:t>
            </a:r>
            <a:r>
              <a:rPr lang="zh-CN" sz="1400" dirty="0">
                <a:solidFill>
                  <a:srgbClr val="000000"/>
                </a:solidFill>
                <a:latin typeface="华文中宋" pitchFamily="2" charset="-122"/>
                <a:ea typeface="华文中宋" pitchFamily="2" charset="-122"/>
                <a:cs typeface="宋体" pitchFamily="2" charset="-122"/>
                <a:hlinkClick r:id="rId8"/>
              </a:rPr>
              <a:t>表现主义</a:t>
            </a:r>
            <a:r>
              <a:rPr lang="zh-CN" sz="1400" dirty="0">
                <a:solidFill>
                  <a:srgbClr val="000000"/>
                </a:solidFill>
                <a:latin typeface="华文中宋" pitchFamily="2" charset="-122"/>
                <a:ea typeface="华文中宋" pitchFamily="2" charset="-122"/>
                <a:cs typeface="宋体" pitchFamily="2" charset="-122"/>
              </a:rPr>
              <a:t>倾向。野兽派吸收了东方和非洲艺术的表现手法</a:t>
            </a:r>
            <a:r>
              <a:rPr lang="zh-CN" alt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rPr>
              <a:t>在绘画中注意创造一种有别于西方古典绘画的疏</a:t>
            </a:r>
            <a:r>
              <a:rPr lang="zh-CN" alt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rPr>
              <a:t>简的意境</a:t>
            </a:r>
            <a:r>
              <a:rPr lang="zh-CN" alt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rPr>
              <a:t>有明显的</a:t>
            </a:r>
            <a:r>
              <a:rPr lang="zh-CN" sz="1400" dirty="0">
                <a:solidFill>
                  <a:srgbClr val="000000"/>
                </a:solidFill>
                <a:latin typeface="华文中宋" pitchFamily="2" charset="-122"/>
                <a:ea typeface="华文中宋" pitchFamily="2" charset="-122"/>
                <a:cs typeface="宋体" pitchFamily="2" charset="-122"/>
                <a:hlinkClick r:id="rId9"/>
              </a:rPr>
              <a:t>写意</a:t>
            </a:r>
            <a:r>
              <a:rPr lang="zh-CN" sz="1400" dirty="0">
                <a:solidFill>
                  <a:srgbClr val="000000"/>
                </a:solidFill>
                <a:latin typeface="华文中宋" pitchFamily="2" charset="-122"/>
                <a:ea typeface="华文中宋" pitchFamily="2" charset="-122"/>
                <a:cs typeface="宋体" pitchFamily="2" charset="-122"/>
              </a:rPr>
              <a:t>倾向</a:t>
            </a:r>
            <a:r>
              <a:rPr lang="zh-CN" sz="1400" dirty="0" smtClean="0">
                <a:solidFill>
                  <a:srgbClr val="000000"/>
                </a:solidFill>
                <a:latin typeface="华文中宋" pitchFamily="2" charset="-122"/>
                <a:ea typeface="华文中宋" pitchFamily="2" charset="-122"/>
                <a:cs typeface="宋体" pitchFamily="2" charset="-122"/>
              </a:rPr>
              <a:t>。</a:t>
            </a:r>
            <a:endParaRPr lang="zh-CN" sz="1400" dirty="0">
              <a:solidFill>
                <a:srgbClr val="000000"/>
              </a:solidFill>
              <a:latin typeface="华文中宋" pitchFamily="2" charset="-122"/>
              <a:ea typeface="华文中宋" pitchFamily="2" charset="-122"/>
              <a:cs typeface="宋体" pitchFamily="2" charset="-122"/>
            </a:endParaRPr>
          </a:p>
        </p:txBody>
      </p:sp>
      <p:pic>
        <p:nvPicPr>
          <p:cNvPr id="10" name="图片 9" descr="马蒂斯2"/>
          <p:cNvPicPr>
            <a:picLocks noChangeAspect="1"/>
          </p:cNvPicPr>
          <p:nvPr/>
        </p:nvPicPr>
        <p:blipFill>
          <a:blip r:embed="rId10"/>
          <a:stretch>
            <a:fillRect/>
          </a:stretch>
        </p:blipFill>
        <p:spPr>
          <a:xfrm>
            <a:off x="5429256" y="857232"/>
            <a:ext cx="3124993" cy="3929090"/>
          </a:xfrm>
          <a:prstGeom prst="rect">
            <a:avLst/>
          </a:prstGeom>
        </p:spPr>
      </p:pic>
      <p:sp>
        <p:nvSpPr>
          <p:cNvPr id="11" name="矩形 10"/>
          <p:cNvSpPr/>
          <p:nvPr/>
        </p:nvSpPr>
        <p:spPr>
          <a:xfrm>
            <a:off x="5572132" y="5000636"/>
            <a:ext cx="2842445" cy="338554"/>
          </a:xfrm>
          <a:prstGeom prst="rect">
            <a:avLst/>
          </a:prstGeom>
        </p:spPr>
        <p:txBody>
          <a:bodyPr wrap="none">
            <a:spAutoFit/>
          </a:bodyPr>
          <a:lstStyle/>
          <a:p>
            <a:r>
              <a:rPr lang="zh-CN" sz="1600" dirty="0" smtClean="0">
                <a:solidFill>
                  <a:schemeClr val="accent1">
                    <a:lumMod val="75000"/>
                  </a:schemeClr>
                </a:solidFill>
                <a:latin typeface="华文中宋" pitchFamily="2" charset="-122"/>
                <a:ea typeface="华文中宋" pitchFamily="2" charset="-122"/>
                <a:cs typeface="宋体" pitchFamily="2" charset="-122"/>
              </a:rPr>
              <a:t>（图</a:t>
            </a:r>
            <a:r>
              <a:rPr lang="zh-CN" altLang="zh-CN" sz="1600" dirty="0" smtClean="0">
                <a:solidFill>
                  <a:schemeClr val="accent1">
                    <a:lumMod val="75000"/>
                  </a:schemeClr>
                </a:solidFill>
                <a:latin typeface="华文中宋" pitchFamily="2" charset="-122"/>
                <a:ea typeface="华文中宋" pitchFamily="2" charset="-122"/>
                <a:cs typeface="宋体" pitchFamily="2" charset="-122"/>
              </a:rPr>
              <a:t>6-3 </a:t>
            </a:r>
            <a:r>
              <a:rPr lang="zh-CN" sz="1600" dirty="0" smtClean="0">
                <a:solidFill>
                  <a:schemeClr val="accent1">
                    <a:lumMod val="75000"/>
                  </a:schemeClr>
                </a:solidFill>
                <a:latin typeface="华文中宋" pitchFamily="2" charset="-122"/>
                <a:ea typeface="华文中宋" pitchFamily="2" charset="-122"/>
                <a:cs typeface="宋体" pitchFamily="2" charset="-122"/>
              </a:rPr>
              <a:t>马蒂斯</a:t>
            </a:r>
            <a:r>
              <a:rPr lang="zh-CN" altLang="zh-CN" sz="1600" dirty="0" smtClean="0">
                <a:solidFill>
                  <a:schemeClr val="accent1">
                    <a:lumMod val="75000"/>
                  </a:schemeClr>
                </a:solidFill>
                <a:latin typeface="华文中宋" pitchFamily="2" charset="-122"/>
                <a:ea typeface="华文中宋" pitchFamily="2" charset="-122"/>
                <a:cs typeface="宋体" pitchFamily="2" charset="-122"/>
              </a:rPr>
              <a:t>《</a:t>
            </a:r>
            <a:r>
              <a:rPr lang="zh-CN" sz="1600" dirty="0" smtClean="0">
                <a:solidFill>
                  <a:schemeClr val="accent1">
                    <a:lumMod val="75000"/>
                  </a:schemeClr>
                </a:solidFill>
                <a:latin typeface="华文中宋" pitchFamily="2" charset="-122"/>
                <a:ea typeface="华文中宋" pitchFamily="2" charset="-122"/>
                <a:cs typeface="宋体" pitchFamily="2" charset="-122"/>
              </a:rPr>
              <a:t>女子像</a:t>
            </a:r>
            <a:r>
              <a:rPr lang="zh-CN" altLang="zh-CN" sz="1600" dirty="0" smtClean="0">
                <a:solidFill>
                  <a:schemeClr val="accent1">
                    <a:lumMod val="75000"/>
                  </a:schemeClr>
                </a:solidFill>
                <a:latin typeface="华文中宋" pitchFamily="2" charset="-122"/>
                <a:ea typeface="华文中宋" pitchFamily="2" charset="-122"/>
                <a:cs typeface="宋体" pitchFamily="2" charset="-122"/>
              </a:rPr>
              <a:t>》</a:t>
            </a:r>
            <a:r>
              <a:rPr lang="zh-CN" sz="1600" dirty="0" smtClean="0">
                <a:solidFill>
                  <a:schemeClr val="accent1">
                    <a:lumMod val="75000"/>
                  </a:schemeClr>
                </a:solidFill>
                <a:latin typeface="华文中宋" pitchFamily="2" charset="-122"/>
                <a:ea typeface="华文中宋" pitchFamily="2" charset="-122"/>
                <a:cs typeface="宋体" pitchFamily="2" charset="-122"/>
              </a:rPr>
              <a:t>）</a:t>
            </a:r>
            <a:endParaRPr lang="zh-CN" altLang="en-US" sz="1600" dirty="0">
              <a:solidFill>
                <a:schemeClr val="accent1">
                  <a:lumMod val="75000"/>
                </a:schemeClr>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6</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57" y="4357694"/>
            <a:ext cx="492443" cy="1500198"/>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cap="all"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现代</a:t>
            </a: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7" name="矩形 6"/>
          <p:cNvSpPr/>
          <p:nvPr/>
        </p:nvSpPr>
        <p:spPr>
          <a:xfrm>
            <a:off x="8715404" y="2357430"/>
            <a:ext cx="492443" cy="1785950"/>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cap="all" dirty="0" err="1" smtClean="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xiandai</a:t>
            </a:r>
            <a:endParaRPr lang="zh-CN" altLang="en-US" sz="2000" b="1" cap="all" spc="0" dirty="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8" name="矩形 7"/>
          <p:cNvSpPr/>
          <p:nvPr/>
        </p:nvSpPr>
        <p:spPr>
          <a:xfrm>
            <a:off x="571472" y="1142984"/>
            <a:ext cx="2928958" cy="3939540"/>
          </a:xfrm>
          <a:prstGeom prst="rect">
            <a:avLst/>
          </a:prstGeom>
        </p:spPr>
        <p:txBody>
          <a:bodyPr wrap="square">
            <a:spAutoFit/>
          </a:bodyPr>
          <a:lstStyle/>
          <a:p>
            <a:pPr indent="266700" algn="just" eaLnBrk="0" fontAlgn="base" hangingPunct="0">
              <a:lnSpc>
                <a:spcPts val="2000"/>
              </a:lnSpc>
              <a:spcBef>
                <a:spcPct val="0"/>
              </a:spcBef>
              <a:spcAft>
                <a:spcPct val="0"/>
              </a:spcAft>
            </a:pPr>
            <a:r>
              <a:rPr lang="zh-CN" sz="1400" dirty="0">
                <a:solidFill>
                  <a:srgbClr val="000000"/>
                </a:solidFill>
                <a:latin typeface="华文中宋" pitchFamily="2" charset="-122"/>
                <a:ea typeface="华文中宋" pitchFamily="2" charset="-122"/>
                <a:cs typeface="宋体" pitchFamily="2" charset="-122"/>
              </a:rPr>
              <a:t>④立体派</a:t>
            </a:r>
          </a:p>
          <a:p>
            <a:pPr indent="266700" algn="just" eaLnBrk="0" fontAlgn="base" hangingPunct="0">
              <a:lnSpc>
                <a:spcPts val="2000"/>
              </a:lnSpc>
              <a:spcBef>
                <a:spcPct val="0"/>
              </a:spcBef>
              <a:spcAft>
                <a:spcPct val="0"/>
              </a:spcAft>
            </a:pPr>
            <a:r>
              <a:rPr lang="zh-CN" sz="1400" dirty="0">
                <a:solidFill>
                  <a:srgbClr val="000000"/>
                </a:solidFill>
                <a:latin typeface="华文中宋" pitchFamily="2" charset="-122"/>
                <a:ea typeface="华文中宋" pitchFamily="2" charset="-122"/>
                <a:cs typeface="宋体" pitchFamily="2" charset="-122"/>
              </a:rPr>
              <a:t>立体派（</a:t>
            </a:r>
            <a:r>
              <a:rPr lang="zh-CN" altLang="zh-CN" sz="1400" dirty="0">
                <a:solidFill>
                  <a:srgbClr val="000000"/>
                </a:solidFill>
                <a:latin typeface="华文中宋" pitchFamily="2" charset="-122"/>
                <a:ea typeface="华文中宋" pitchFamily="2" charset="-122"/>
                <a:cs typeface="宋体" pitchFamily="2" charset="-122"/>
              </a:rPr>
              <a:t>Cubism</a:t>
            </a:r>
            <a:r>
              <a:rPr lang="zh-CN" sz="1400" dirty="0">
                <a:solidFill>
                  <a:srgbClr val="000000"/>
                </a:solidFill>
                <a:latin typeface="华文中宋" pitchFamily="2" charset="-122"/>
                <a:ea typeface="华文中宋" pitchFamily="2" charset="-122"/>
                <a:cs typeface="宋体" pitchFamily="2" charset="-122"/>
              </a:rPr>
              <a:t>）</a:t>
            </a:r>
            <a:r>
              <a:rPr lang="zh-CN" altLang="zh-CN" sz="1400" dirty="0">
                <a:solidFill>
                  <a:srgbClr val="000000"/>
                </a:solidFill>
                <a:latin typeface="华文中宋" pitchFamily="2" charset="-122"/>
                <a:ea typeface="华文中宋" pitchFamily="2" charset="-122"/>
                <a:cs typeface="宋体" pitchFamily="2" charset="-122"/>
              </a:rPr>
              <a:t>1908</a:t>
            </a:r>
            <a:r>
              <a:rPr lang="zh-CN" sz="1400" dirty="0">
                <a:solidFill>
                  <a:srgbClr val="000000"/>
                </a:solidFill>
                <a:latin typeface="华文中宋" pitchFamily="2" charset="-122"/>
                <a:ea typeface="华文中宋" pitchFamily="2" charset="-122"/>
                <a:cs typeface="宋体" pitchFamily="2" charset="-122"/>
              </a:rPr>
              <a:t>年始于法国，</a:t>
            </a:r>
            <a:r>
              <a:rPr lang="zh-CN" altLang="zh-CN" sz="1400" dirty="0">
                <a:solidFill>
                  <a:srgbClr val="000000"/>
                </a:solidFill>
                <a:latin typeface="华文中宋" pitchFamily="2" charset="-122"/>
                <a:ea typeface="华文中宋" pitchFamily="2" charset="-122"/>
                <a:cs typeface="宋体" pitchFamily="2" charset="-122"/>
              </a:rPr>
              <a:t>20</a:t>
            </a:r>
            <a:r>
              <a:rPr lang="zh-CN" sz="1400" dirty="0">
                <a:solidFill>
                  <a:srgbClr val="000000"/>
                </a:solidFill>
                <a:latin typeface="华文中宋" pitchFamily="2" charset="-122"/>
                <a:ea typeface="华文中宋" pitchFamily="2" charset="-122"/>
                <a:cs typeface="宋体" pitchFamily="2" charset="-122"/>
              </a:rPr>
              <a:t>世纪初巴黎画坛异常活跃，继后</a:t>
            </a:r>
            <a:r>
              <a:rPr lang="zh-CN" sz="1400" dirty="0">
                <a:solidFill>
                  <a:srgbClr val="000000"/>
                </a:solidFill>
                <a:latin typeface="华文中宋" pitchFamily="2" charset="-122"/>
                <a:ea typeface="华文中宋" pitchFamily="2" charset="-122"/>
                <a:cs typeface="宋体" pitchFamily="2" charset="-122"/>
                <a:hlinkClick r:id="rId2"/>
              </a:rPr>
              <a:t>印象主义</a:t>
            </a:r>
            <a:r>
              <a:rPr lang="zh-CN" sz="1400" dirty="0">
                <a:solidFill>
                  <a:srgbClr val="000000"/>
                </a:solidFill>
                <a:latin typeface="华文中宋" pitchFamily="2" charset="-122"/>
                <a:ea typeface="华文中宋" pitchFamily="2" charset="-122"/>
                <a:cs typeface="宋体" pitchFamily="2" charset="-122"/>
              </a:rPr>
              <a:t>、象征主义之后</a:t>
            </a:r>
            <a:r>
              <a:rPr lang="zh-CN" alt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rPr>
              <a:t>年轻的艺术家们普遍关注的是如何革新形式</a:t>
            </a:r>
            <a:r>
              <a:rPr lang="zh-CN" alt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rPr>
              <a:t>来表现在迅猛变革的工业社会里人们的内在情绪和心理。立体派画家们将不同状态及不同视角所观察到的对象</a:t>
            </a:r>
            <a:r>
              <a:rPr lang="zh-CN" alt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rPr>
              <a:t>集中地表现于单一的平面上，在破碎而又剔透的结构中</a:t>
            </a:r>
            <a:r>
              <a:rPr lang="zh-CN" alt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rPr>
              <a:t>保留着强烈的光线和空间感，代表画家有西班牙画家巴伯罗</a:t>
            </a:r>
            <a:r>
              <a:rPr lang="zh-CN" alt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rPr>
              <a:t>毕加索</a:t>
            </a:r>
            <a:r>
              <a:rPr lang="zh-CN" altLang="zh-CN" sz="1400" dirty="0">
                <a:solidFill>
                  <a:srgbClr val="000000"/>
                </a:solidFill>
                <a:latin typeface="华文中宋" pitchFamily="2" charset="-122"/>
                <a:ea typeface="华文中宋" pitchFamily="2" charset="-122"/>
                <a:cs typeface="宋体" pitchFamily="2" charset="-122"/>
              </a:rPr>
              <a:t>(Pablo Picasso</a:t>
            </a:r>
            <a:r>
              <a:rPr lang="zh-CN" sz="1400" dirty="0">
                <a:solidFill>
                  <a:srgbClr val="000000"/>
                </a:solidFill>
                <a:latin typeface="华文中宋" pitchFamily="2" charset="-122"/>
                <a:ea typeface="华文中宋" pitchFamily="2" charset="-122"/>
                <a:cs typeface="宋体" pitchFamily="2" charset="-122"/>
              </a:rPr>
              <a:t>，</a:t>
            </a:r>
            <a:r>
              <a:rPr lang="zh-CN" altLang="zh-CN" sz="1400" dirty="0">
                <a:solidFill>
                  <a:srgbClr val="000000"/>
                </a:solidFill>
                <a:latin typeface="华文中宋" pitchFamily="2" charset="-122"/>
                <a:ea typeface="华文中宋" pitchFamily="2" charset="-122"/>
                <a:cs typeface="宋体" pitchFamily="2" charset="-122"/>
              </a:rPr>
              <a:t>1881-1973)</a:t>
            </a:r>
            <a:r>
              <a:rPr lang="zh-CN" sz="1400" dirty="0">
                <a:solidFill>
                  <a:srgbClr val="000000"/>
                </a:solidFill>
                <a:latin typeface="华文中宋" pitchFamily="2" charset="-122"/>
                <a:ea typeface="华文中宋" pitchFamily="2" charset="-122"/>
                <a:cs typeface="宋体" pitchFamily="2" charset="-122"/>
              </a:rPr>
              <a:t>、法国画家乔治</a:t>
            </a:r>
            <a:r>
              <a:rPr lang="zh-CN" alt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rPr>
              <a:t>布拉克</a:t>
            </a:r>
            <a:r>
              <a:rPr lang="zh-CN" altLang="zh-CN" sz="1400" dirty="0">
                <a:solidFill>
                  <a:srgbClr val="000000"/>
                </a:solidFill>
                <a:latin typeface="华文中宋" pitchFamily="2" charset="-122"/>
                <a:ea typeface="华文中宋" pitchFamily="2" charset="-122"/>
                <a:cs typeface="宋体" pitchFamily="2" charset="-122"/>
              </a:rPr>
              <a:t>(Georges Braque</a:t>
            </a:r>
            <a:r>
              <a:rPr lang="zh-CN" sz="1400" dirty="0">
                <a:solidFill>
                  <a:srgbClr val="000000"/>
                </a:solidFill>
                <a:latin typeface="华文中宋" pitchFamily="2" charset="-122"/>
                <a:ea typeface="华文中宋" pitchFamily="2" charset="-122"/>
                <a:cs typeface="宋体" pitchFamily="2" charset="-122"/>
              </a:rPr>
              <a:t>，</a:t>
            </a:r>
            <a:r>
              <a:rPr lang="zh-CN" altLang="zh-CN" sz="1400" dirty="0">
                <a:solidFill>
                  <a:srgbClr val="000000"/>
                </a:solidFill>
                <a:latin typeface="华文中宋" pitchFamily="2" charset="-122"/>
                <a:ea typeface="华文中宋" pitchFamily="2" charset="-122"/>
                <a:cs typeface="宋体" pitchFamily="2" charset="-122"/>
              </a:rPr>
              <a:t>1882—1963)</a:t>
            </a:r>
            <a:r>
              <a:rPr lang="zh-CN" sz="1400" dirty="0">
                <a:solidFill>
                  <a:srgbClr val="000000"/>
                </a:solidFill>
                <a:latin typeface="华文中宋" pitchFamily="2" charset="-122"/>
                <a:ea typeface="华文中宋" pitchFamily="2" charset="-122"/>
                <a:cs typeface="宋体" pitchFamily="2" charset="-122"/>
              </a:rPr>
              <a:t>等</a:t>
            </a:r>
            <a:r>
              <a:rPr lang="zh-CN" sz="1400" dirty="0" smtClean="0">
                <a:solidFill>
                  <a:srgbClr val="000000"/>
                </a:solidFill>
                <a:latin typeface="华文中宋" pitchFamily="2" charset="-122"/>
                <a:ea typeface="华文中宋" pitchFamily="2" charset="-122"/>
                <a:cs typeface="宋体" pitchFamily="2" charset="-122"/>
              </a:rPr>
              <a:t>。</a:t>
            </a:r>
            <a:endParaRPr lang="zh-CN" sz="1400" dirty="0">
              <a:solidFill>
                <a:srgbClr val="000000"/>
              </a:solidFill>
              <a:latin typeface="华文中宋" pitchFamily="2" charset="-122"/>
              <a:ea typeface="华文中宋" pitchFamily="2" charset="-122"/>
              <a:cs typeface="宋体" pitchFamily="2" charset="-122"/>
            </a:endParaRPr>
          </a:p>
        </p:txBody>
      </p:sp>
      <p:pic>
        <p:nvPicPr>
          <p:cNvPr id="9" name="图片 8" descr="毕加索4"/>
          <p:cNvPicPr>
            <a:picLocks noChangeAspect="1"/>
          </p:cNvPicPr>
          <p:nvPr/>
        </p:nvPicPr>
        <p:blipFill>
          <a:blip r:embed="rId3"/>
          <a:stretch>
            <a:fillRect/>
          </a:stretch>
        </p:blipFill>
        <p:spPr>
          <a:xfrm>
            <a:off x="3929058" y="571480"/>
            <a:ext cx="4237189" cy="5143536"/>
          </a:xfrm>
          <a:prstGeom prst="rect">
            <a:avLst/>
          </a:prstGeom>
        </p:spPr>
      </p:pic>
      <p:sp>
        <p:nvSpPr>
          <p:cNvPr id="11" name="矩形 10"/>
          <p:cNvSpPr/>
          <p:nvPr/>
        </p:nvSpPr>
        <p:spPr>
          <a:xfrm>
            <a:off x="4429124" y="5929330"/>
            <a:ext cx="3522118" cy="333425"/>
          </a:xfrm>
          <a:prstGeom prst="rect">
            <a:avLst/>
          </a:prstGeom>
        </p:spPr>
        <p:txBody>
          <a:bodyPr wrap="none">
            <a:spAutoFit/>
          </a:bodyPr>
          <a:lstStyle/>
          <a:p>
            <a:pPr indent="266700" algn="just" eaLnBrk="0" fontAlgn="base" hangingPunct="0">
              <a:lnSpc>
                <a:spcPts val="2000"/>
              </a:lnSpc>
              <a:spcBef>
                <a:spcPct val="0"/>
              </a:spcBef>
              <a:spcAft>
                <a:spcPct val="0"/>
              </a:spcAft>
            </a:pPr>
            <a:r>
              <a:rPr lang="zh-CN" sz="1600" dirty="0" smtClean="0">
                <a:solidFill>
                  <a:schemeClr val="accent1">
                    <a:lumMod val="75000"/>
                  </a:schemeClr>
                </a:solidFill>
                <a:latin typeface="华文中宋" pitchFamily="2" charset="-122"/>
                <a:ea typeface="华文中宋" pitchFamily="2" charset="-122"/>
                <a:cs typeface="宋体" pitchFamily="2" charset="-122"/>
              </a:rPr>
              <a:t>（图</a:t>
            </a:r>
            <a:r>
              <a:rPr lang="zh-CN" altLang="zh-CN" sz="1600" dirty="0" smtClean="0">
                <a:solidFill>
                  <a:schemeClr val="accent1">
                    <a:lumMod val="75000"/>
                  </a:schemeClr>
                </a:solidFill>
                <a:latin typeface="华文中宋" pitchFamily="2" charset="-122"/>
                <a:ea typeface="华文中宋" pitchFamily="2" charset="-122"/>
                <a:cs typeface="宋体" pitchFamily="2" charset="-122"/>
              </a:rPr>
              <a:t>6-4 </a:t>
            </a:r>
            <a:r>
              <a:rPr lang="zh-CN" sz="1600" dirty="0" smtClean="0">
                <a:solidFill>
                  <a:schemeClr val="accent1">
                    <a:lumMod val="75000"/>
                  </a:schemeClr>
                </a:solidFill>
                <a:latin typeface="华文中宋" pitchFamily="2" charset="-122"/>
                <a:ea typeface="华文中宋" pitchFamily="2" charset="-122"/>
                <a:cs typeface="宋体" pitchFamily="2" charset="-122"/>
              </a:rPr>
              <a:t>毕加索</a:t>
            </a:r>
            <a:r>
              <a:rPr lang="zh-CN" altLang="zh-CN" sz="1600" dirty="0" smtClean="0">
                <a:solidFill>
                  <a:schemeClr val="accent1">
                    <a:lumMod val="75000"/>
                  </a:schemeClr>
                </a:solidFill>
                <a:latin typeface="华文中宋" pitchFamily="2" charset="-122"/>
                <a:ea typeface="华文中宋" pitchFamily="2" charset="-122"/>
                <a:cs typeface="宋体" pitchFamily="2" charset="-122"/>
              </a:rPr>
              <a:t>《</a:t>
            </a:r>
            <a:r>
              <a:rPr lang="zh-CN" sz="1600" dirty="0" smtClean="0">
                <a:solidFill>
                  <a:schemeClr val="accent1">
                    <a:lumMod val="75000"/>
                  </a:schemeClr>
                </a:solidFill>
                <a:latin typeface="华文中宋" pitchFamily="2" charset="-122"/>
                <a:ea typeface="华文中宋" pitchFamily="2" charset="-122"/>
                <a:cs typeface="宋体" pitchFamily="2" charset="-122"/>
              </a:rPr>
              <a:t>哭泣的女人</a:t>
            </a:r>
            <a:r>
              <a:rPr lang="zh-CN" altLang="zh-CN" sz="1600" dirty="0" smtClean="0">
                <a:solidFill>
                  <a:schemeClr val="accent1">
                    <a:lumMod val="75000"/>
                  </a:schemeClr>
                </a:solidFill>
                <a:latin typeface="华文中宋" pitchFamily="2" charset="-122"/>
                <a:ea typeface="华文中宋" pitchFamily="2" charset="-122"/>
                <a:cs typeface="宋体" pitchFamily="2" charset="-122"/>
              </a:rPr>
              <a:t>》</a:t>
            </a:r>
            <a:r>
              <a:rPr lang="zh-CN" sz="1600" dirty="0" smtClean="0">
                <a:solidFill>
                  <a:schemeClr val="accent1">
                    <a:lumMod val="75000"/>
                  </a:schemeClr>
                </a:solidFill>
                <a:latin typeface="华文中宋" pitchFamily="2" charset="-122"/>
                <a:ea typeface="华文中宋" pitchFamily="2" charset="-122"/>
                <a:cs typeface="宋体" pitchFamily="2" charset="-122"/>
              </a:rPr>
              <a:t>）</a:t>
            </a:r>
            <a:endParaRPr lang="zh-CN" sz="1600" dirty="0">
              <a:solidFill>
                <a:schemeClr val="accent1">
                  <a:lumMod val="75000"/>
                </a:schemeClr>
              </a:solidFill>
              <a:latin typeface="华文中宋" pitchFamily="2" charset="-122"/>
              <a:ea typeface="华文中宋" pitchFamily="2" charset="-122"/>
              <a:cs typeface="宋体"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6</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57" y="4357694"/>
            <a:ext cx="492443" cy="1500198"/>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cap="all"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现代</a:t>
            </a: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7" name="矩形 6"/>
          <p:cNvSpPr/>
          <p:nvPr/>
        </p:nvSpPr>
        <p:spPr>
          <a:xfrm>
            <a:off x="8715404" y="2357430"/>
            <a:ext cx="492443" cy="1785950"/>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cap="all" dirty="0" err="1" smtClean="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xiandai</a:t>
            </a:r>
            <a:endParaRPr lang="zh-CN" altLang="en-US" sz="2000" b="1" cap="all" spc="0" dirty="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graphicFrame>
        <p:nvGraphicFramePr>
          <p:cNvPr id="8" name="图示 7"/>
          <p:cNvGraphicFramePr/>
          <p:nvPr/>
        </p:nvGraphicFramePr>
        <p:xfrm>
          <a:off x="500034" y="1357298"/>
          <a:ext cx="7929618" cy="44291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9" name="组合 8"/>
          <p:cNvGrpSpPr/>
          <p:nvPr/>
        </p:nvGrpSpPr>
        <p:grpSpPr>
          <a:xfrm>
            <a:off x="857223" y="428604"/>
            <a:ext cx="4326118" cy="3275343"/>
            <a:chOff x="-365122" y="-2725449"/>
            <a:chExt cx="1590345" cy="3275343"/>
          </a:xfrm>
        </p:grpSpPr>
        <p:sp>
          <p:nvSpPr>
            <p:cNvPr id="10" name="矩形 9"/>
            <p:cNvSpPr/>
            <p:nvPr/>
          </p:nvSpPr>
          <p:spPr>
            <a:xfrm>
              <a:off x="2542" y="0"/>
              <a:ext cx="1222681" cy="549894"/>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1" name="矩形 10"/>
            <p:cNvSpPr/>
            <p:nvPr/>
          </p:nvSpPr>
          <p:spPr>
            <a:xfrm>
              <a:off x="-365122" y="-2725449"/>
              <a:ext cx="1222681" cy="549894"/>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49784" tIns="49784" rIns="49784" bIns="49784" numCol="1" spcCol="1270" anchor="b" anchorCtr="0">
              <a:noAutofit/>
            </a:bodyPr>
            <a:lstStyle/>
            <a:p>
              <a:pPr lvl="0" algn="ctr" defTabSz="311150" rtl="0">
                <a:lnSpc>
                  <a:spcPct val="90000"/>
                </a:lnSpc>
                <a:spcBef>
                  <a:spcPct val="0"/>
                </a:spcBef>
                <a:spcAft>
                  <a:spcPct val="35000"/>
                </a:spcAft>
              </a:pPr>
              <a:endParaRPr lang="zh-CN" sz="700" kern="1200" dirty="0"/>
            </a:p>
          </p:txBody>
        </p:sp>
      </p:grpSp>
      <p:sp>
        <p:nvSpPr>
          <p:cNvPr id="12" name="矩形 11"/>
          <p:cNvSpPr/>
          <p:nvPr/>
        </p:nvSpPr>
        <p:spPr>
          <a:xfrm>
            <a:off x="928662" y="571480"/>
            <a:ext cx="3262432" cy="369332"/>
          </a:xfrm>
          <a:prstGeom prst="rect">
            <a:avLst/>
          </a:prstGeom>
        </p:spPr>
        <p:txBody>
          <a:bodyPr wrap="none">
            <a:spAutoFit/>
          </a:bodyPr>
          <a:lstStyle/>
          <a:p>
            <a:pPr lvl="0" algn="ctr" defTabSz="311150">
              <a:lnSpc>
                <a:spcPct val="90000"/>
              </a:lnSpc>
              <a:spcBef>
                <a:spcPct val="0"/>
              </a:spcBef>
              <a:spcAft>
                <a:spcPct val="35000"/>
              </a:spcAft>
            </a:pPr>
            <a:r>
              <a:rPr lang="zh-CN" altLang="en-US" sz="2000" dirty="0"/>
              <a:t>立体派分成以下几个阶段：</a:t>
            </a:r>
            <a:endParaRPr lang="zh-CN" altLang="en-US" sz="20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6</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57" y="4357694"/>
            <a:ext cx="492443" cy="1500198"/>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cap="all"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现代</a:t>
            </a: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7" name="矩形 6"/>
          <p:cNvSpPr/>
          <p:nvPr/>
        </p:nvSpPr>
        <p:spPr>
          <a:xfrm>
            <a:off x="8715404" y="2357430"/>
            <a:ext cx="492443" cy="1785950"/>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cap="all" dirty="0" err="1" smtClean="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xiandai</a:t>
            </a:r>
            <a:endParaRPr lang="zh-CN" altLang="en-US" sz="2000" b="1" cap="all" spc="0" dirty="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54273" name="Rectangle 1"/>
          <p:cNvSpPr>
            <a:spLocks noChangeArrowheads="1"/>
          </p:cNvSpPr>
          <p:nvPr/>
        </p:nvSpPr>
        <p:spPr bwMode="auto">
          <a:xfrm>
            <a:off x="4500562" y="1357298"/>
            <a:ext cx="3357618" cy="3939540"/>
          </a:xfrm>
          <a:prstGeom prst="rect">
            <a:avLst/>
          </a:prstGeom>
          <a:solidFill>
            <a:schemeClr val="accent1">
              <a:lumMod val="20000"/>
              <a:lumOff val="80000"/>
            </a:schemeClr>
          </a:solidFill>
          <a:ln w="9525">
            <a:solidFill>
              <a:srgbClr val="C00000"/>
            </a:solidFill>
            <a:miter lim="800000"/>
            <a:headEnd/>
            <a:tailEnd/>
          </a:ln>
          <a:effectLst/>
        </p:spPr>
        <p:txBody>
          <a:bodyPr vert="horz" wrap="square" lIns="91440" tIns="45720" rIns="91440" bIns="45720" numCol="1" anchor="ctr" anchorCtr="0" compatLnSpc="1">
            <a:prstTxWarp prst="textNoShape">
              <a:avLst/>
            </a:prstTxWarp>
            <a:spAutoFit/>
          </a:bodyPr>
          <a:lstStyle/>
          <a:p>
            <a:pPr marR="0" indent="266700" algn="just" eaLnBrk="0" fontAlgn="base" hangingPunct="0">
              <a:lnSpc>
                <a:spcPts val="2000"/>
              </a:lnSpc>
              <a:spcBef>
                <a:spcPct val="0"/>
              </a:spcBef>
              <a:spcAft>
                <a:spcPct val="0"/>
              </a:spcAft>
              <a:buClrTx/>
              <a:buSzTx/>
              <a:buFontTx/>
              <a:buNone/>
              <a:tabLst/>
            </a:pPr>
            <a:r>
              <a:rPr lang="zh-CN" altLang="zh-CN" sz="1400" dirty="0">
                <a:solidFill>
                  <a:srgbClr val="000000"/>
                </a:solidFill>
                <a:latin typeface="华文中宋" pitchFamily="2" charset="-122"/>
                <a:ea typeface="华文中宋" pitchFamily="2" charset="-122"/>
                <a:cs typeface="宋体" pitchFamily="2" charset="-122"/>
              </a:rPr>
              <a:t>⑤</a:t>
            </a:r>
            <a:r>
              <a:rPr lang="zh-CN" sz="1400" dirty="0">
                <a:solidFill>
                  <a:srgbClr val="000000"/>
                </a:solidFill>
                <a:latin typeface="华文中宋" pitchFamily="2" charset="-122"/>
                <a:ea typeface="华文中宋" pitchFamily="2" charset="-122"/>
                <a:cs typeface="宋体" pitchFamily="2" charset="-122"/>
              </a:rPr>
              <a:t>表现主义</a:t>
            </a:r>
          </a:p>
          <a:p>
            <a:pPr marR="0" indent="266700" algn="just" eaLnBrk="0" fontAlgn="base" hangingPunct="0">
              <a:lnSpc>
                <a:spcPts val="2000"/>
              </a:lnSpc>
              <a:spcBef>
                <a:spcPct val="0"/>
              </a:spcBef>
              <a:spcAft>
                <a:spcPct val="0"/>
              </a:spcAft>
              <a:buClrTx/>
              <a:buSzTx/>
              <a:buFontTx/>
              <a:buNone/>
              <a:tabLst/>
            </a:pPr>
            <a:r>
              <a:rPr lang="zh-CN" sz="1400" dirty="0">
                <a:solidFill>
                  <a:srgbClr val="000000"/>
                </a:solidFill>
                <a:latin typeface="华文中宋" pitchFamily="2" charset="-122"/>
                <a:ea typeface="华文中宋" pitchFamily="2" charset="-122"/>
                <a:cs typeface="宋体" pitchFamily="2" charset="-122"/>
              </a:rPr>
              <a:t>表现主义（</a:t>
            </a:r>
            <a:r>
              <a:rPr lang="zh-CN" altLang="zh-CN" sz="1400" dirty="0">
                <a:solidFill>
                  <a:srgbClr val="000000"/>
                </a:solidFill>
                <a:latin typeface="华文中宋" pitchFamily="2" charset="-122"/>
                <a:ea typeface="华文中宋" pitchFamily="2" charset="-122"/>
                <a:cs typeface="宋体" pitchFamily="2" charset="-122"/>
              </a:rPr>
              <a:t>Expressionism</a:t>
            </a:r>
            <a:r>
              <a:rPr lang="zh-CN" sz="1400" dirty="0">
                <a:solidFill>
                  <a:srgbClr val="000000"/>
                </a:solidFill>
                <a:latin typeface="华文中宋" pitchFamily="2" charset="-122"/>
                <a:ea typeface="华文中宋" pitchFamily="2" charset="-122"/>
                <a:cs typeface="宋体" pitchFamily="2" charset="-122"/>
              </a:rPr>
              <a:t>）是</a:t>
            </a:r>
            <a:r>
              <a:rPr lang="zh-CN" altLang="zh-CN" sz="1400" dirty="0">
                <a:solidFill>
                  <a:srgbClr val="000000"/>
                </a:solidFill>
                <a:latin typeface="华文中宋" pitchFamily="2" charset="-122"/>
                <a:ea typeface="华文中宋" pitchFamily="2" charset="-122"/>
                <a:cs typeface="宋体" pitchFamily="2" charset="-122"/>
              </a:rPr>
              <a:t>19</a:t>
            </a:r>
            <a:r>
              <a:rPr lang="zh-CN" sz="1400" dirty="0">
                <a:solidFill>
                  <a:srgbClr val="000000"/>
                </a:solidFill>
                <a:latin typeface="华文中宋" pitchFamily="2" charset="-122"/>
                <a:ea typeface="华文中宋" pitchFamily="2" charset="-122"/>
                <a:cs typeface="宋体" pitchFamily="2" charset="-122"/>
              </a:rPr>
              <a:t>世纪末、</a:t>
            </a:r>
            <a:r>
              <a:rPr lang="zh-CN" altLang="zh-CN" sz="1400" dirty="0">
                <a:solidFill>
                  <a:srgbClr val="000000"/>
                </a:solidFill>
                <a:latin typeface="华文中宋" pitchFamily="2" charset="-122"/>
                <a:ea typeface="华文中宋" pitchFamily="2" charset="-122"/>
                <a:cs typeface="宋体" pitchFamily="2" charset="-122"/>
              </a:rPr>
              <a:t>20</a:t>
            </a:r>
            <a:r>
              <a:rPr lang="zh-CN" sz="1400" dirty="0">
                <a:solidFill>
                  <a:srgbClr val="000000"/>
                </a:solidFill>
                <a:latin typeface="华文中宋" pitchFamily="2" charset="-122"/>
                <a:ea typeface="华文中宋" pitchFamily="2" charset="-122"/>
                <a:cs typeface="宋体" pitchFamily="2" charset="-122"/>
              </a:rPr>
              <a:t>世纪初流行于德国、法国、奥地利等的文学艺术</a:t>
            </a:r>
            <a:r>
              <a:rPr lang="zh-CN" sz="1400" dirty="0" smtClean="0">
                <a:solidFill>
                  <a:srgbClr val="000000"/>
                </a:solidFill>
                <a:latin typeface="华文中宋" pitchFamily="2" charset="-122"/>
                <a:ea typeface="华文中宋" pitchFamily="2" charset="-122"/>
                <a:cs typeface="宋体" pitchFamily="2" charset="-122"/>
              </a:rPr>
              <a:t>流派</a:t>
            </a:r>
            <a:r>
              <a:rPr lang="zh-CN" altLang="en-US" sz="1400" dirty="0" smtClean="0">
                <a:solidFill>
                  <a:srgbClr val="000000"/>
                </a:solidFill>
                <a:latin typeface="华文中宋" pitchFamily="2" charset="-122"/>
                <a:ea typeface="华文中宋" pitchFamily="2" charset="-122"/>
                <a:cs typeface="宋体" pitchFamily="2" charset="-122"/>
              </a:rPr>
              <a:t>。</a:t>
            </a:r>
            <a:r>
              <a:rPr lang="zh-CN" sz="1400" dirty="0" smtClean="0">
                <a:solidFill>
                  <a:srgbClr val="000000"/>
                </a:solidFill>
                <a:latin typeface="华文中宋" pitchFamily="2" charset="-122"/>
                <a:ea typeface="华文中宋" pitchFamily="2" charset="-122"/>
                <a:cs typeface="宋体" pitchFamily="2" charset="-122"/>
              </a:rPr>
              <a:t>表现主义</a:t>
            </a:r>
            <a:r>
              <a:rPr lang="zh-CN" sz="1400" dirty="0">
                <a:solidFill>
                  <a:srgbClr val="000000"/>
                </a:solidFill>
                <a:latin typeface="华文中宋" pitchFamily="2" charset="-122"/>
                <a:ea typeface="华文中宋" pitchFamily="2" charset="-122"/>
                <a:cs typeface="宋体" pitchFamily="2" charset="-122"/>
              </a:rPr>
              <a:t>艺术家受康德哲学、</a:t>
            </a:r>
            <a:r>
              <a:rPr lang="zh-CN" sz="1400" dirty="0">
                <a:solidFill>
                  <a:srgbClr val="000000"/>
                </a:solidFill>
                <a:latin typeface="华文中宋" pitchFamily="2" charset="-122"/>
                <a:ea typeface="华文中宋" pitchFamily="2" charset="-122"/>
                <a:cs typeface="宋体" pitchFamily="2" charset="-122"/>
                <a:hlinkClick r:id="rId2"/>
              </a:rPr>
              <a:t>柏格森</a:t>
            </a:r>
            <a:r>
              <a:rPr lang="zh-CN" altLang="zh-CN" sz="1400" dirty="0">
                <a:solidFill>
                  <a:srgbClr val="000000"/>
                </a:solidFill>
                <a:latin typeface="华文中宋" pitchFamily="2" charset="-122"/>
                <a:ea typeface="华文中宋" pitchFamily="2" charset="-122"/>
                <a:cs typeface="宋体" pitchFamily="2" charset="-122"/>
              </a:rPr>
              <a:t>(Henri Bergson,1859-1941)</a:t>
            </a:r>
            <a:r>
              <a:rPr lang="zh-CN" sz="1400" dirty="0">
                <a:solidFill>
                  <a:srgbClr val="000000"/>
                </a:solidFill>
                <a:latin typeface="华文中宋" pitchFamily="2" charset="-122"/>
                <a:ea typeface="华文中宋" pitchFamily="2" charset="-122"/>
                <a:cs typeface="宋体" pitchFamily="2" charset="-122"/>
              </a:rPr>
              <a:t>的直觉主义和</a:t>
            </a:r>
            <a:r>
              <a:rPr lang="zh-CN" sz="1400" dirty="0">
                <a:solidFill>
                  <a:srgbClr val="000000"/>
                </a:solidFill>
                <a:latin typeface="华文中宋" pitchFamily="2" charset="-122"/>
                <a:ea typeface="华文中宋" pitchFamily="2" charset="-122"/>
                <a:cs typeface="宋体" pitchFamily="2" charset="-122"/>
                <a:hlinkClick r:id="rId3"/>
              </a:rPr>
              <a:t>弗洛伊德</a:t>
            </a:r>
            <a:r>
              <a:rPr lang="zh-CN" sz="1400" dirty="0">
                <a:solidFill>
                  <a:srgbClr val="000000"/>
                </a:solidFill>
                <a:latin typeface="华文中宋" pitchFamily="2" charset="-122"/>
                <a:ea typeface="华文中宋" pitchFamily="2" charset="-122"/>
                <a:cs typeface="宋体" pitchFamily="2" charset="-122"/>
              </a:rPr>
              <a:t>精神分析学的影响，强调反传统，不满于社会现状，在创作上，不满足于对客观事物的摹写，强调艺术家的主观感受，着重表现内心的情感，往往用对现实的扭曲和抽象化来表达恐惧的情感，导致对客观形态夸张变形乃至怪诞处理。代表画家有挪威画家</a:t>
            </a:r>
            <a:r>
              <a:rPr lang="zh-CN" sz="1400" dirty="0">
                <a:solidFill>
                  <a:srgbClr val="000000"/>
                </a:solidFill>
                <a:latin typeface="华文中宋" pitchFamily="2" charset="-122"/>
                <a:ea typeface="华文中宋" pitchFamily="2" charset="-122"/>
                <a:cs typeface="宋体" pitchFamily="2" charset="-122"/>
                <a:hlinkClick r:id="rId4"/>
              </a:rPr>
              <a:t>蒙克</a:t>
            </a:r>
            <a:r>
              <a:rPr lang="zh-CN" sz="1400" dirty="0">
                <a:solidFill>
                  <a:srgbClr val="000000"/>
                </a:solidFill>
                <a:latin typeface="华文中宋" pitchFamily="2" charset="-122"/>
                <a:ea typeface="华文中宋" pitchFamily="2" charset="-122"/>
                <a:cs typeface="宋体" pitchFamily="2" charset="-122"/>
              </a:rPr>
              <a:t>、德国画家埃米尔</a:t>
            </a:r>
            <a:r>
              <a:rPr lang="zh-CN" alt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rPr>
              <a:t>诺尔德（</a:t>
            </a:r>
            <a:r>
              <a:rPr lang="zh-CN" altLang="zh-CN" sz="1400" dirty="0">
                <a:solidFill>
                  <a:srgbClr val="000000"/>
                </a:solidFill>
                <a:latin typeface="华文中宋" pitchFamily="2" charset="-122"/>
                <a:ea typeface="华文中宋" pitchFamily="2" charset="-122"/>
                <a:cs typeface="宋体" pitchFamily="2" charset="-122"/>
              </a:rPr>
              <a:t>Emil Nolde</a:t>
            </a:r>
            <a:r>
              <a:rPr lang="zh-CN" sz="1400" dirty="0">
                <a:solidFill>
                  <a:srgbClr val="000000"/>
                </a:solidFill>
                <a:latin typeface="华文中宋" pitchFamily="2" charset="-122"/>
                <a:ea typeface="华文中宋" pitchFamily="2" charset="-122"/>
                <a:cs typeface="宋体" pitchFamily="2" charset="-122"/>
              </a:rPr>
              <a:t>，</a:t>
            </a:r>
            <a:r>
              <a:rPr lang="zh-CN" altLang="zh-CN" sz="1400" dirty="0">
                <a:solidFill>
                  <a:srgbClr val="000000"/>
                </a:solidFill>
                <a:latin typeface="华文中宋" pitchFamily="2" charset="-122"/>
                <a:ea typeface="华文中宋" pitchFamily="2" charset="-122"/>
                <a:cs typeface="宋体" pitchFamily="2" charset="-122"/>
              </a:rPr>
              <a:t>1867-1956</a:t>
            </a:r>
            <a:r>
              <a:rPr lang="zh-CN" sz="1400" dirty="0">
                <a:solidFill>
                  <a:srgbClr val="000000"/>
                </a:solidFill>
                <a:latin typeface="华文中宋" pitchFamily="2" charset="-122"/>
                <a:ea typeface="华文中宋" pitchFamily="2" charset="-122"/>
                <a:cs typeface="宋体" pitchFamily="2" charset="-122"/>
              </a:rPr>
              <a:t>）等</a:t>
            </a:r>
            <a:r>
              <a:rPr lang="zh-CN" sz="1400" dirty="0" smtClean="0">
                <a:solidFill>
                  <a:srgbClr val="000000"/>
                </a:solidFill>
                <a:latin typeface="华文中宋" pitchFamily="2" charset="-122"/>
                <a:ea typeface="华文中宋" pitchFamily="2" charset="-122"/>
                <a:cs typeface="宋体" pitchFamily="2" charset="-122"/>
              </a:rPr>
              <a:t>。</a:t>
            </a:r>
            <a:endParaRPr lang="zh-CN" sz="1400" dirty="0">
              <a:solidFill>
                <a:srgbClr val="000000"/>
              </a:solidFill>
              <a:latin typeface="华文中宋" pitchFamily="2" charset="-122"/>
              <a:ea typeface="华文中宋" pitchFamily="2" charset="-122"/>
              <a:cs typeface="宋体" pitchFamily="2" charset="-122"/>
            </a:endParaRPr>
          </a:p>
        </p:txBody>
      </p:sp>
      <p:pic>
        <p:nvPicPr>
          <p:cNvPr id="54275" name="Picture 3" descr="http://news.cnhubei.com/ctdsb/ctdsbsgk/ctdsb46/201102/W020110225222090086598.jpg"/>
          <p:cNvPicPr>
            <a:picLocks noChangeAspect="1" noChangeArrowheads="1"/>
          </p:cNvPicPr>
          <p:nvPr/>
        </p:nvPicPr>
        <p:blipFill>
          <a:blip r:embed="rId5"/>
          <a:srcRect/>
          <a:stretch>
            <a:fillRect/>
          </a:stretch>
        </p:blipFill>
        <p:spPr bwMode="auto">
          <a:xfrm>
            <a:off x="428596" y="1285860"/>
            <a:ext cx="3714776" cy="3956863"/>
          </a:xfrm>
          <a:prstGeom prst="rect">
            <a:avLst/>
          </a:prstGeom>
          <a:noFill/>
        </p:spPr>
      </p:pic>
      <p:sp>
        <p:nvSpPr>
          <p:cNvPr id="8" name="矩形 7"/>
          <p:cNvSpPr/>
          <p:nvPr/>
        </p:nvSpPr>
        <p:spPr>
          <a:xfrm>
            <a:off x="428596" y="5572140"/>
            <a:ext cx="1895279" cy="338554"/>
          </a:xfrm>
          <a:prstGeom prst="rect">
            <a:avLst/>
          </a:prstGeom>
        </p:spPr>
        <p:txBody>
          <a:bodyPr wrap="square">
            <a:spAutoFit/>
          </a:bodyPr>
          <a:lstStyle/>
          <a:p>
            <a:r>
              <a:rPr lang="zh-CN" sz="1600" dirty="0" smtClean="0">
                <a:solidFill>
                  <a:schemeClr val="accent1">
                    <a:lumMod val="75000"/>
                  </a:schemeClr>
                </a:solidFill>
                <a:latin typeface="华文中宋" pitchFamily="2" charset="-122"/>
                <a:ea typeface="华文中宋" pitchFamily="2" charset="-122"/>
                <a:cs typeface="宋体" pitchFamily="2" charset="-122"/>
                <a:hlinkClick r:id="rId4"/>
              </a:rPr>
              <a:t>蒙克</a:t>
            </a:r>
            <a:r>
              <a:rPr lang="en-US" altLang="zh-CN" sz="1600" dirty="0" smtClean="0">
                <a:solidFill>
                  <a:schemeClr val="accent1">
                    <a:lumMod val="75000"/>
                  </a:schemeClr>
                </a:solidFill>
                <a:latin typeface="华文中宋" pitchFamily="2" charset="-122"/>
                <a:ea typeface="华文中宋" pitchFamily="2" charset="-122"/>
                <a:cs typeface="宋体" pitchFamily="2" charset="-122"/>
              </a:rPr>
              <a:t>  《</a:t>
            </a:r>
            <a:r>
              <a:rPr lang="zh-CN" altLang="en-US" sz="1600" dirty="0" smtClean="0">
                <a:solidFill>
                  <a:schemeClr val="accent1">
                    <a:lumMod val="75000"/>
                  </a:schemeClr>
                </a:solidFill>
                <a:latin typeface="华文中宋" pitchFamily="2" charset="-122"/>
                <a:ea typeface="华文中宋" pitchFamily="2" charset="-122"/>
                <a:cs typeface="宋体" pitchFamily="2" charset="-122"/>
              </a:rPr>
              <a:t>呐喊</a:t>
            </a:r>
            <a:r>
              <a:rPr lang="en-US" altLang="zh-CN" sz="1600" dirty="0" smtClean="0">
                <a:solidFill>
                  <a:schemeClr val="accent1">
                    <a:lumMod val="75000"/>
                  </a:schemeClr>
                </a:solidFill>
                <a:latin typeface="华文中宋" pitchFamily="2" charset="-122"/>
                <a:ea typeface="华文中宋" pitchFamily="2" charset="-122"/>
                <a:cs typeface="宋体" pitchFamily="2" charset="-122"/>
              </a:rPr>
              <a:t>》》</a:t>
            </a:r>
            <a:endParaRPr lang="zh-CN" altLang="en-US" sz="1600" dirty="0">
              <a:solidFill>
                <a:schemeClr val="accent1">
                  <a:lumMod val="75000"/>
                </a:schemeClr>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6</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57" y="4357694"/>
            <a:ext cx="492443" cy="1500198"/>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cap="all"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现代</a:t>
            </a: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7" name="矩形 6"/>
          <p:cNvSpPr/>
          <p:nvPr/>
        </p:nvSpPr>
        <p:spPr>
          <a:xfrm>
            <a:off x="8715404" y="2357430"/>
            <a:ext cx="492443" cy="1785950"/>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cap="all" dirty="0" err="1" smtClean="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xiandai</a:t>
            </a:r>
            <a:endParaRPr lang="zh-CN" altLang="en-US" sz="2000" b="1" cap="all" spc="0" dirty="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54273" name="Rectangle 1"/>
          <p:cNvSpPr>
            <a:spLocks noChangeArrowheads="1"/>
          </p:cNvSpPr>
          <p:nvPr/>
        </p:nvSpPr>
        <p:spPr bwMode="auto">
          <a:xfrm>
            <a:off x="785786" y="857232"/>
            <a:ext cx="7429552" cy="41960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indent="266700" algn="just" eaLnBrk="0" fontAlgn="base" hangingPunct="0">
              <a:lnSpc>
                <a:spcPts val="2000"/>
              </a:lnSpc>
              <a:spcBef>
                <a:spcPct val="0"/>
              </a:spcBef>
              <a:spcAft>
                <a:spcPct val="0"/>
              </a:spcAft>
              <a:buClrTx/>
              <a:buSzTx/>
              <a:buFontTx/>
              <a:buNone/>
              <a:tabLst/>
            </a:pPr>
            <a:r>
              <a:rPr lang="zh-CN" sz="1400" dirty="0" smtClean="0">
                <a:solidFill>
                  <a:srgbClr val="000000"/>
                </a:solidFill>
                <a:latin typeface="华文中宋" pitchFamily="2" charset="-122"/>
                <a:ea typeface="华文中宋" pitchFamily="2" charset="-122"/>
                <a:cs typeface="宋体" pitchFamily="2" charset="-122"/>
              </a:rPr>
              <a:t>⑥</a:t>
            </a:r>
            <a:r>
              <a:rPr lang="zh-CN" sz="1400" dirty="0">
                <a:solidFill>
                  <a:srgbClr val="000000"/>
                </a:solidFill>
                <a:latin typeface="华文中宋" pitchFamily="2" charset="-122"/>
                <a:ea typeface="华文中宋" pitchFamily="2" charset="-122"/>
                <a:cs typeface="宋体" pitchFamily="2" charset="-122"/>
              </a:rPr>
              <a:t>未来派</a:t>
            </a:r>
          </a:p>
          <a:p>
            <a:pPr marR="0" indent="266700" algn="just" eaLnBrk="0" fontAlgn="base" hangingPunct="0">
              <a:lnSpc>
                <a:spcPts val="2000"/>
              </a:lnSpc>
              <a:spcBef>
                <a:spcPct val="0"/>
              </a:spcBef>
              <a:spcAft>
                <a:spcPct val="0"/>
              </a:spcAft>
              <a:buClrTx/>
              <a:buSzTx/>
              <a:buFontTx/>
              <a:buNone/>
              <a:tabLst/>
            </a:pPr>
            <a:r>
              <a:rPr lang="zh-CN" sz="1400" dirty="0">
                <a:solidFill>
                  <a:srgbClr val="000000"/>
                </a:solidFill>
                <a:latin typeface="华文中宋" pitchFamily="2" charset="-122"/>
                <a:ea typeface="华文中宋" pitchFamily="2" charset="-122"/>
                <a:cs typeface="宋体" pitchFamily="2" charset="-122"/>
              </a:rPr>
              <a:t>未来派（</a:t>
            </a:r>
            <a:r>
              <a:rPr lang="zh-CN" altLang="zh-CN" sz="1400" dirty="0">
                <a:solidFill>
                  <a:srgbClr val="000000"/>
                </a:solidFill>
                <a:latin typeface="华文中宋" pitchFamily="2" charset="-122"/>
                <a:ea typeface="华文中宋" pitchFamily="2" charset="-122"/>
                <a:cs typeface="宋体" pitchFamily="2" charset="-122"/>
              </a:rPr>
              <a:t>Futurism</a:t>
            </a:r>
            <a:r>
              <a:rPr lang="zh-CN" sz="1400" dirty="0">
                <a:solidFill>
                  <a:srgbClr val="000000"/>
                </a:solidFill>
                <a:latin typeface="华文中宋" pitchFamily="2" charset="-122"/>
                <a:ea typeface="华文中宋" pitchFamily="2" charset="-122"/>
                <a:cs typeface="宋体" pitchFamily="2" charset="-122"/>
              </a:rPr>
              <a:t>）</a:t>
            </a:r>
            <a:r>
              <a:rPr lang="zh-CN" altLang="zh-CN" sz="1400" dirty="0">
                <a:solidFill>
                  <a:srgbClr val="000000"/>
                </a:solidFill>
                <a:latin typeface="华文中宋" pitchFamily="2" charset="-122"/>
                <a:ea typeface="华文中宋" pitchFamily="2" charset="-122"/>
                <a:cs typeface="宋体" pitchFamily="2" charset="-122"/>
              </a:rPr>
              <a:t>1911</a:t>
            </a:r>
            <a:r>
              <a:rPr lang="zh-CN" sz="1400" dirty="0">
                <a:solidFill>
                  <a:srgbClr val="000000"/>
                </a:solidFill>
                <a:latin typeface="华文中宋" pitchFamily="2" charset="-122"/>
                <a:ea typeface="华文中宋" pitchFamily="2" charset="-122"/>
                <a:cs typeface="宋体" pitchFamily="2" charset="-122"/>
              </a:rPr>
              <a:t>年至</a:t>
            </a:r>
            <a:r>
              <a:rPr lang="zh-CN" altLang="zh-CN" sz="1400" dirty="0">
                <a:solidFill>
                  <a:srgbClr val="000000"/>
                </a:solidFill>
                <a:latin typeface="华文中宋" pitchFamily="2" charset="-122"/>
                <a:ea typeface="华文中宋" pitchFamily="2" charset="-122"/>
                <a:cs typeface="宋体" pitchFamily="2" charset="-122"/>
              </a:rPr>
              <a:t>1915</a:t>
            </a:r>
            <a:r>
              <a:rPr lang="zh-CN" sz="1400" dirty="0">
                <a:solidFill>
                  <a:srgbClr val="000000"/>
                </a:solidFill>
                <a:latin typeface="华文中宋" pitchFamily="2" charset="-122"/>
                <a:ea typeface="华文中宋" pitchFamily="2" charset="-122"/>
                <a:cs typeface="宋体" pitchFamily="2" charset="-122"/>
              </a:rPr>
              <a:t>年流行于意大利，是由诗人马利涅蒂</a:t>
            </a:r>
            <a:r>
              <a:rPr lang="zh-CN" altLang="zh-CN" sz="1400" dirty="0">
                <a:solidFill>
                  <a:srgbClr val="000000"/>
                </a:solidFill>
                <a:latin typeface="华文中宋" pitchFamily="2" charset="-122"/>
                <a:ea typeface="华文中宋" pitchFamily="2" charset="-122"/>
                <a:cs typeface="宋体" pitchFamily="2" charset="-122"/>
              </a:rPr>
              <a:t>( Marinetti,1876-1944 )</a:t>
            </a:r>
            <a:r>
              <a:rPr lang="zh-CN" sz="1400" dirty="0">
                <a:solidFill>
                  <a:srgbClr val="000000"/>
                </a:solidFill>
                <a:latin typeface="华文中宋" pitchFamily="2" charset="-122"/>
                <a:ea typeface="华文中宋" pitchFamily="2" charset="-122"/>
                <a:cs typeface="宋体" pitchFamily="2" charset="-122"/>
              </a:rPr>
              <a:t>和画家</a:t>
            </a:r>
            <a:r>
              <a:rPr lang="zh-CN" sz="1400" dirty="0">
                <a:solidFill>
                  <a:srgbClr val="000000"/>
                </a:solidFill>
                <a:latin typeface="华文中宋" pitchFamily="2" charset="-122"/>
                <a:ea typeface="华文中宋" pitchFamily="2" charset="-122"/>
                <a:cs typeface="宋体" pitchFamily="2" charset="-122"/>
                <a:hlinkClick r:id="rId2"/>
              </a:rPr>
              <a:t>巴拉</a:t>
            </a:r>
            <a:r>
              <a:rPr lang="zh-CN" altLang="zh-CN" sz="1400" dirty="0">
                <a:solidFill>
                  <a:srgbClr val="000000"/>
                </a:solidFill>
                <a:latin typeface="华文中宋" pitchFamily="2" charset="-122"/>
                <a:ea typeface="华文中宋" pitchFamily="2" charset="-122"/>
                <a:cs typeface="宋体" pitchFamily="2" charset="-122"/>
              </a:rPr>
              <a:t>(Balla,1871-1958)</a:t>
            </a:r>
            <a:r>
              <a:rPr lang="zh-CN" sz="1400" dirty="0">
                <a:solidFill>
                  <a:srgbClr val="000000"/>
                </a:solidFill>
                <a:latin typeface="华文中宋" pitchFamily="2" charset="-122"/>
                <a:ea typeface="华文中宋" pitchFamily="2" charset="-122"/>
                <a:cs typeface="宋体" pitchFamily="2" charset="-122"/>
              </a:rPr>
              <a:t>所领导的。未来派艺术家深感现代机器的不安定活动、当代生活的速度与暴力在人类生活中的影响，试图表现从现代机器中感觉到的活动与美，运用颤动的线条与块面创造出动力运动的效果和画面内部的张力。他们激活了立体派的某些静态的几何形，带来比较丰富的色彩。</a:t>
            </a:r>
            <a:r>
              <a:rPr lang="zh-CN" sz="1400" dirty="0">
                <a:solidFill>
                  <a:srgbClr val="000000"/>
                </a:solidFill>
                <a:latin typeface="华文中宋" pitchFamily="2" charset="-122"/>
                <a:ea typeface="华文中宋" pitchFamily="2" charset="-122"/>
                <a:cs typeface="宋体" pitchFamily="2" charset="-122"/>
                <a:hlinkClick r:id="rId3"/>
              </a:rPr>
              <a:t>未来派</a:t>
            </a:r>
            <a:r>
              <a:rPr lang="zh-CN" sz="1400" dirty="0">
                <a:solidFill>
                  <a:srgbClr val="000000"/>
                </a:solidFill>
                <a:latin typeface="华文中宋" pitchFamily="2" charset="-122"/>
                <a:ea typeface="华文中宋" pitchFamily="2" charset="-122"/>
                <a:cs typeface="宋体" pitchFamily="2" charset="-122"/>
              </a:rPr>
              <a:t>画家表现的是“速度”和“进行”，现代生活的“动荡”的感觉。在绘画上，他们的形象是重复的，重叠的、模仿影片的方式，以表现运动中的概念。代表人物有赛弗里尼</a:t>
            </a:r>
            <a:r>
              <a:rPr lang="zh-CN" altLang="zh-CN" sz="1400" dirty="0">
                <a:solidFill>
                  <a:srgbClr val="000000"/>
                </a:solidFill>
                <a:latin typeface="华文中宋" pitchFamily="2" charset="-122"/>
                <a:ea typeface="华文中宋" pitchFamily="2" charset="-122"/>
                <a:cs typeface="宋体" pitchFamily="2" charset="-122"/>
              </a:rPr>
              <a:t>( Severini</a:t>
            </a:r>
            <a:r>
              <a:rPr lang="zh-CN" sz="1400" dirty="0">
                <a:solidFill>
                  <a:srgbClr val="000000"/>
                </a:solidFill>
                <a:latin typeface="华文中宋" pitchFamily="2" charset="-122"/>
                <a:ea typeface="华文中宋" pitchFamily="2" charset="-122"/>
                <a:cs typeface="宋体" pitchFamily="2" charset="-122"/>
              </a:rPr>
              <a:t>，</a:t>
            </a:r>
            <a:r>
              <a:rPr lang="zh-CN" altLang="zh-CN" sz="1400" dirty="0">
                <a:solidFill>
                  <a:srgbClr val="000000"/>
                </a:solidFill>
                <a:latin typeface="华文中宋" pitchFamily="2" charset="-122"/>
                <a:ea typeface="华文中宋" pitchFamily="2" charset="-122"/>
                <a:cs typeface="宋体" pitchFamily="2" charset="-122"/>
              </a:rPr>
              <a:t>1883-1966 )</a:t>
            </a:r>
            <a:r>
              <a:rPr lang="zh-CN" sz="1400" dirty="0">
                <a:solidFill>
                  <a:srgbClr val="000000"/>
                </a:solidFill>
                <a:latin typeface="华文中宋" pitchFamily="2" charset="-122"/>
                <a:ea typeface="华文中宋" pitchFamily="2" charset="-122"/>
                <a:cs typeface="宋体" pitchFamily="2" charset="-122"/>
              </a:rPr>
              <a:t>和波爵奥尼</a:t>
            </a:r>
            <a:r>
              <a:rPr lang="zh-CN" altLang="zh-CN" sz="1400" dirty="0">
                <a:solidFill>
                  <a:srgbClr val="000000"/>
                </a:solidFill>
                <a:latin typeface="华文中宋" pitchFamily="2" charset="-122"/>
                <a:ea typeface="华文中宋" pitchFamily="2" charset="-122"/>
                <a:cs typeface="宋体" pitchFamily="2" charset="-122"/>
              </a:rPr>
              <a:t>( Boccioni</a:t>
            </a:r>
            <a:r>
              <a:rPr lang="zh-CN" sz="1400" dirty="0">
                <a:solidFill>
                  <a:srgbClr val="000000"/>
                </a:solidFill>
                <a:latin typeface="华文中宋" pitchFamily="2" charset="-122"/>
                <a:ea typeface="华文中宋" pitchFamily="2" charset="-122"/>
                <a:cs typeface="宋体" pitchFamily="2" charset="-122"/>
              </a:rPr>
              <a:t>，</a:t>
            </a:r>
            <a:r>
              <a:rPr lang="zh-CN" altLang="zh-CN" sz="1400" dirty="0">
                <a:solidFill>
                  <a:srgbClr val="000000"/>
                </a:solidFill>
                <a:latin typeface="华文中宋" pitchFamily="2" charset="-122"/>
                <a:ea typeface="华文中宋" pitchFamily="2" charset="-122"/>
                <a:cs typeface="宋体" pitchFamily="2" charset="-122"/>
              </a:rPr>
              <a:t>1882-1916) </a:t>
            </a:r>
            <a:r>
              <a:rPr lang="zh-CN" sz="1400" dirty="0">
                <a:solidFill>
                  <a:srgbClr val="000000"/>
                </a:solidFill>
                <a:latin typeface="华文中宋" pitchFamily="2" charset="-122"/>
                <a:ea typeface="华文中宋" pitchFamily="2" charset="-122"/>
                <a:cs typeface="宋体" pitchFamily="2" charset="-122"/>
              </a:rPr>
              <a:t>等。</a:t>
            </a:r>
          </a:p>
          <a:p>
            <a:pPr marR="0" indent="266700" algn="just" eaLnBrk="0" fontAlgn="base" hangingPunct="0">
              <a:lnSpc>
                <a:spcPts val="2000"/>
              </a:lnSpc>
              <a:spcBef>
                <a:spcPct val="0"/>
              </a:spcBef>
              <a:spcAft>
                <a:spcPct val="0"/>
              </a:spcAft>
              <a:buClrTx/>
              <a:buSzTx/>
              <a:buFontTx/>
              <a:buNone/>
              <a:tabLst/>
            </a:pPr>
            <a:r>
              <a:rPr lang="zh-CN" sz="1400" dirty="0">
                <a:solidFill>
                  <a:srgbClr val="000000"/>
                </a:solidFill>
                <a:latin typeface="华文中宋" pitchFamily="2" charset="-122"/>
                <a:ea typeface="华文中宋" pitchFamily="2" charset="-122"/>
                <a:cs typeface="宋体" pitchFamily="2" charset="-122"/>
              </a:rPr>
              <a:t>⑦超现实主义</a:t>
            </a:r>
          </a:p>
          <a:p>
            <a:pPr marR="0" indent="266700" algn="just" eaLnBrk="0" fontAlgn="base" hangingPunct="0">
              <a:lnSpc>
                <a:spcPts val="2000"/>
              </a:lnSpc>
              <a:spcBef>
                <a:spcPct val="0"/>
              </a:spcBef>
              <a:spcAft>
                <a:spcPct val="0"/>
              </a:spcAft>
              <a:buClrTx/>
              <a:buSzTx/>
              <a:buFontTx/>
              <a:buNone/>
              <a:tabLst/>
            </a:pPr>
            <a:r>
              <a:rPr lang="zh-CN" sz="1400" dirty="0">
                <a:solidFill>
                  <a:srgbClr val="000000"/>
                </a:solidFill>
                <a:latin typeface="华文中宋" pitchFamily="2" charset="-122"/>
                <a:ea typeface="华文中宋" pitchFamily="2" charset="-122"/>
                <a:cs typeface="宋体" pitchFamily="2" charset="-122"/>
              </a:rPr>
              <a:t>超现实主义（</a:t>
            </a:r>
            <a:r>
              <a:rPr lang="zh-CN" altLang="zh-CN" sz="1400" dirty="0">
                <a:solidFill>
                  <a:srgbClr val="000000"/>
                </a:solidFill>
                <a:latin typeface="华文中宋" pitchFamily="2" charset="-122"/>
                <a:ea typeface="华文中宋" pitchFamily="2" charset="-122"/>
                <a:cs typeface="宋体" pitchFamily="2" charset="-122"/>
              </a:rPr>
              <a:t>surrealism</a:t>
            </a:r>
            <a:r>
              <a:rPr lang="zh-CN" sz="1400" dirty="0">
                <a:solidFill>
                  <a:srgbClr val="000000"/>
                </a:solidFill>
                <a:latin typeface="华文中宋" pitchFamily="2" charset="-122"/>
                <a:ea typeface="华文中宋" pitchFamily="2" charset="-122"/>
                <a:cs typeface="宋体" pitchFamily="2" charset="-122"/>
              </a:rPr>
              <a:t>）于</a:t>
            </a:r>
            <a:r>
              <a:rPr lang="zh-CN" altLang="zh-CN" sz="1400" dirty="0">
                <a:solidFill>
                  <a:srgbClr val="000000"/>
                </a:solidFill>
                <a:latin typeface="华文中宋" pitchFamily="2" charset="-122"/>
                <a:ea typeface="华文中宋" pitchFamily="2" charset="-122"/>
                <a:cs typeface="宋体" pitchFamily="2" charset="-122"/>
              </a:rPr>
              <a:t>1920</a:t>
            </a:r>
            <a:r>
              <a:rPr lang="zh-CN" sz="1400" dirty="0">
                <a:solidFill>
                  <a:srgbClr val="000000"/>
                </a:solidFill>
                <a:latin typeface="华文中宋" pitchFamily="2" charset="-122"/>
                <a:ea typeface="华文中宋" pitchFamily="2" charset="-122"/>
                <a:cs typeface="宋体" pitchFamily="2" charset="-122"/>
              </a:rPr>
              <a:t>年至</a:t>
            </a:r>
            <a:r>
              <a:rPr lang="zh-CN" altLang="zh-CN" sz="1400" dirty="0">
                <a:solidFill>
                  <a:srgbClr val="000000"/>
                </a:solidFill>
                <a:latin typeface="华文中宋" pitchFamily="2" charset="-122"/>
                <a:ea typeface="华文中宋" pitchFamily="2" charset="-122"/>
                <a:cs typeface="宋体" pitchFamily="2" charset="-122"/>
              </a:rPr>
              <a:t>1930</a:t>
            </a:r>
            <a:r>
              <a:rPr lang="zh-CN" sz="1400" dirty="0">
                <a:solidFill>
                  <a:srgbClr val="000000"/>
                </a:solidFill>
                <a:latin typeface="华文中宋" pitchFamily="2" charset="-122"/>
                <a:ea typeface="华文中宋" pitchFamily="2" charset="-122"/>
                <a:cs typeface="宋体" pitchFamily="2" charset="-122"/>
              </a:rPr>
              <a:t>年间盛行于欧洲文学及艺术界中，是在法国开始的文学</a:t>
            </a:r>
            <a:r>
              <a:rPr lang="zh-CN" sz="1400" dirty="0">
                <a:solidFill>
                  <a:srgbClr val="000000"/>
                </a:solidFill>
                <a:latin typeface="华文中宋" pitchFamily="2" charset="-122"/>
                <a:ea typeface="华文中宋" pitchFamily="2" charset="-122"/>
                <a:cs typeface="宋体" pitchFamily="2" charset="-122"/>
                <a:hlinkClick r:id="rId4"/>
              </a:rPr>
              <a:t>艺术流派</a:t>
            </a:r>
            <a:r>
              <a:rPr lang="zh-CN" sz="1400" dirty="0">
                <a:solidFill>
                  <a:srgbClr val="000000"/>
                </a:solidFill>
                <a:latin typeface="华文中宋" pitchFamily="2" charset="-122"/>
                <a:ea typeface="华文中宋" pitchFamily="2" charset="-122"/>
                <a:cs typeface="宋体" pitchFamily="2" charset="-122"/>
              </a:rPr>
              <a:t>，并且对于</a:t>
            </a:r>
            <a:r>
              <a:rPr lang="zh-CN" sz="1400" dirty="0">
                <a:solidFill>
                  <a:srgbClr val="000000"/>
                </a:solidFill>
                <a:latin typeface="华文中宋" pitchFamily="2" charset="-122"/>
                <a:ea typeface="华文中宋" pitchFamily="2" charset="-122"/>
                <a:cs typeface="宋体" pitchFamily="2" charset="-122"/>
                <a:hlinkClick r:id="rId5"/>
              </a:rPr>
              <a:t>视觉艺术</a:t>
            </a:r>
            <a:r>
              <a:rPr lang="zh-CN" sz="1400" dirty="0">
                <a:solidFill>
                  <a:srgbClr val="000000"/>
                </a:solidFill>
                <a:latin typeface="华文中宋" pitchFamily="2" charset="-122"/>
                <a:ea typeface="华文中宋" pitchFamily="2" charset="-122"/>
                <a:cs typeface="宋体" pitchFamily="2" charset="-122"/>
              </a:rPr>
              <a:t>的影响力深远。超现实主义来自于达达主义，又有其自身独立的特点。超现实主义用超现实、超理智的</a:t>
            </a:r>
            <a:r>
              <a:rPr lang="zh-CN" sz="1400" dirty="0">
                <a:solidFill>
                  <a:srgbClr val="000000"/>
                </a:solidFill>
                <a:latin typeface="华文中宋" pitchFamily="2" charset="-122"/>
                <a:ea typeface="华文中宋" pitchFamily="2" charset="-122"/>
                <a:cs typeface="宋体" pitchFamily="2" charset="-122"/>
                <a:hlinkClick r:id="rId6"/>
              </a:rPr>
              <a:t>梦境</a:t>
            </a:r>
            <a:r>
              <a:rPr lang="zh-CN" sz="1400" dirty="0">
                <a:solidFill>
                  <a:srgbClr val="000000"/>
                </a:solidFill>
                <a:latin typeface="华文中宋" pitchFamily="2" charset="-122"/>
                <a:ea typeface="华文中宋" pitchFamily="2" charset="-122"/>
                <a:cs typeface="宋体" pitchFamily="2" charset="-122"/>
              </a:rPr>
              <a:t>、幻觉等作为艺术创作的源泉，只有这种超越现实的无意识”世界才能摆脱一切束缚，最真实地显示客观事实的真面目，超现实主义给传统对艺术的有巨大的影响。代表画家有米罗</a:t>
            </a:r>
            <a:r>
              <a:rPr lang="zh-CN" altLang="zh-CN" sz="1400" dirty="0">
                <a:solidFill>
                  <a:srgbClr val="000000"/>
                </a:solidFill>
                <a:latin typeface="华文中宋" pitchFamily="2" charset="-122"/>
                <a:ea typeface="华文中宋" pitchFamily="2" charset="-122"/>
                <a:cs typeface="宋体" pitchFamily="2" charset="-122"/>
              </a:rPr>
              <a:t>(Joan Mior,1839-1983)</a:t>
            </a:r>
            <a:r>
              <a:rPr 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hlinkClick r:id="rId7"/>
              </a:rPr>
              <a:t>达利</a:t>
            </a:r>
            <a:r>
              <a:rPr lang="zh-CN" altLang="zh-CN" sz="1400" dirty="0">
                <a:solidFill>
                  <a:srgbClr val="000000"/>
                </a:solidFill>
                <a:latin typeface="华文中宋" pitchFamily="2" charset="-122"/>
                <a:ea typeface="华文中宋" pitchFamily="2" charset="-122"/>
                <a:cs typeface="宋体" pitchFamily="2" charset="-122"/>
              </a:rPr>
              <a:t>(Salvador Dali</a:t>
            </a:r>
            <a:r>
              <a:rPr lang="zh-CN" sz="1400" dirty="0">
                <a:solidFill>
                  <a:srgbClr val="000000"/>
                </a:solidFill>
                <a:latin typeface="华文中宋" pitchFamily="2" charset="-122"/>
                <a:ea typeface="华文中宋" pitchFamily="2" charset="-122"/>
                <a:cs typeface="宋体" pitchFamily="2" charset="-122"/>
              </a:rPr>
              <a:t>，</a:t>
            </a:r>
            <a:r>
              <a:rPr lang="zh-CN" altLang="zh-CN" sz="1400" dirty="0">
                <a:solidFill>
                  <a:srgbClr val="000000"/>
                </a:solidFill>
                <a:latin typeface="华文中宋" pitchFamily="2" charset="-122"/>
                <a:ea typeface="华文中宋" pitchFamily="2" charset="-122"/>
                <a:cs typeface="宋体" pitchFamily="2" charset="-122"/>
              </a:rPr>
              <a:t>1904-1989)</a:t>
            </a:r>
            <a:r>
              <a:rPr lang="zh-CN" sz="1400" dirty="0">
                <a:solidFill>
                  <a:srgbClr val="000000"/>
                </a:solidFill>
                <a:latin typeface="华文中宋" pitchFamily="2" charset="-122"/>
                <a:ea typeface="华文中宋" pitchFamily="2" charset="-122"/>
                <a:cs typeface="宋体" pitchFamily="2" charset="-122"/>
              </a:rPr>
              <a:t>等。</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6</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57" y="4357694"/>
            <a:ext cx="492443" cy="1500198"/>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cap="all"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现代</a:t>
            </a: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7" name="矩形 6"/>
          <p:cNvSpPr/>
          <p:nvPr/>
        </p:nvSpPr>
        <p:spPr>
          <a:xfrm>
            <a:off x="8715404" y="2357430"/>
            <a:ext cx="492443" cy="1785950"/>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cap="all" dirty="0" err="1" smtClean="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xiandai</a:t>
            </a:r>
            <a:endParaRPr lang="zh-CN" altLang="en-US" sz="2000" b="1" cap="all" spc="0" dirty="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53249" name="Rectangle 1"/>
          <p:cNvSpPr>
            <a:spLocks noChangeArrowheads="1"/>
          </p:cNvSpPr>
          <p:nvPr/>
        </p:nvSpPr>
        <p:spPr bwMode="auto">
          <a:xfrm>
            <a:off x="642910" y="928670"/>
            <a:ext cx="4286280" cy="41960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indent="266700" algn="just" eaLnBrk="0" fontAlgn="base" hangingPunct="0">
              <a:lnSpc>
                <a:spcPts val="2000"/>
              </a:lnSpc>
              <a:spcBef>
                <a:spcPct val="0"/>
              </a:spcBef>
              <a:spcAft>
                <a:spcPct val="0"/>
              </a:spcAft>
              <a:buClrTx/>
              <a:buSzTx/>
              <a:buFontTx/>
              <a:buNone/>
              <a:tabLst/>
            </a:pPr>
            <a:r>
              <a:rPr lang="zh-CN" altLang="zh-CN" sz="1400" dirty="0">
                <a:solidFill>
                  <a:srgbClr val="000000"/>
                </a:solidFill>
                <a:latin typeface="华文中宋" pitchFamily="2" charset="-122"/>
                <a:ea typeface="华文中宋" pitchFamily="2" charset="-122"/>
                <a:cs typeface="宋体" pitchFamily="2" charset="-122"/>
              </a:rPr>
              <a:t>⑧</a:t>
            </a:r>
            <a:r>
              <a:rPr lang="zh-CN" sz="1400" dirty="0">
                <a:solidFill>
                  <a:srgbClr val="000000"/>
                </a:solidFill>
                <a:latin typeface="华文中宋" pitchFamily="2" charset="-122"/>
                <a:ea typeface="华文中宋" pitchFamily="2" charset="-122"/>
                <a:cs typeface="宋体" pitchFamily="2" charset="-122"/>
              </a:rPr>
              <a:t>抽象派</a:t>
            </a:r>
          </a:p>
          <a:p>
            <a:pPr marR="0" indent="266700" algn="just" eaLnBrk="0" fontAlgn="base" hangingPunct="0">
              <a:lnSpc>
                <a:spcPts val="2000"/>
              </a:lnSpc>
              <a:spcBef>
                <a:spcPct val="0"/>
              </a:spcBef>
              <a:spcAft>
                <a:spcPct val="0"/>
              </a:spcAft>
              <a:buClrTx/>
              <a:buSzTx/>
              <a:buFontTx/>
              <a:buNone/>
              <a:tabLst/>
            </a:pPr>
            <a:r>
              <a:rPr lang="zh-CN" sz="1400" dirty="0">
                <a:solidFill>
                  <a:srgbClr val="000000"/>
                </a:solidFill>
                <a:latin typeface="华文中宋" pitchFamily="2" charset="-122"/>
                <a:ea typeface="华文中宋" pitchFamily="2" charset="-122"/>
                <a:cs typeface="宋体" pitchFamily="2" charset="-122"/>
              </a:rPr>
              <a:t>抽象绘画（</a:t>
            </a:r>
            <a:r>
              <a:rPr lang="zh-CN" altLang="zh-CN" sz="1400" dirty="0">
                <a:solidFill>
                  <a:srgbClr val="000000"/>
                </a:solidFill>
                <a:latin typeface="华文中宋" pitchFamily="2" charset="-122"/>
                <a:ea typeface="华文中宋" pitchFamily="2" charset="-122"/>
                <a:cs typeface="宋体" pitchFamily="2" charset="-122"/>
              </a:rPr>
              <a:t>Abstract Painting</a:t>
            </a:r>
            <a:r>
              <a:rPr lang="zh-CN" sz="1400" dirty="0">
                <a:solidFill>
                  <a:srgbClr val="000000"/>
                </a:solidFill>
                <a:latin typeface="华文中宋" pitchFamily="2" charset="-122"/>
                <a:ea typeface="华文中宋" pitchFamily="2" charset="-122"/>
                <a:cs typeface="宋体" pitchFamily="2" charset="-122"/>
              </a:rPr>
              <a:t>）是泛指二十世纪想脱离模仿自然的绘画风格而言，包含多种</a:t>
            </a:r>
            <a:r>
              <a:rPr lang="zh-CN" sz="1400" dirty="0">
                <a:solidFill>
                  <a:srgbClr val="000000"/>
                </a:solidFill>
                <a:latin typeface="华文中宋" pitchFamily="2" charset="-122"/>
                <a:ea typeface="华文中宋" pitchFamily="2" charset="-122"/>
                <a:cs typeface="宋体" pitchFamily="2" charset="-122"/>
                <a:hlinkClick r:id="rId2"/>
              </a:rPr>
              <a:t>流派</a:t>
            </a:r>
            <a:r>
              <a:rPr lang="zh-CN" sz="1400" dirty="0">
                <a:solidFill>
                  <a:srgbClr val="000000"/>
                </a:solidFill>
                <a:latin typeface="华文中宋" pitchFamily="2" charset="-122"/>
                <a:ea typeface="华文中宋" pitchFamily="2" charset="-122"/>
                <a:cs typeface="宋体" pitchFamily="2" charset="-122"/>
              </a:rPr>
              <a:t>，并非某一个派别的名称：它的形成是经过长期持续演进而来的。但无论其派别如何，其共同的特质都在于尝试打破绘画必须模仿自然的传统观念。</a:t>
            </a:r>
            <a:r>
              <a:rPr lang="zh-CN" altLang="zh-CN" sz="1400" dirty="0">
                <a:solidFill>
                  <a:srgbClr val="000000"/>
                </a:solidFill>
                <a:latin typeface="华文中宋" pitchFamily="2" charset="-122"/>
                <a:ea typeface="华文中宋" pitchFamily="2" charset="-122"/>
                <a:cs typeface="宋体" pitchFamily="2" charset="-122"/>
              </a:rPr>
              <a:t>1930</a:t>
            </a:r>
            <a:r>
              <a:rPr lang="zh-CN" sz="1400" dirty="0">
                <a:solidFill>
                  <a:srgbClr val="000000"/>
                </a:solidFill>
                <a:latin typeface="华文中宋" pitchFamily="2" charset="-122"/>
                <a:ea typeface="华文中宋" pitchFamily="2" charset="-122"/>
                <a:cs typeface="宋体" pitchFamily="2" charset="-122"/>
              </a:rPr>
              <a:t>年代和二次大战以后，由抽象观念衍生的各种形式，成为二十世纪最流行、最具特色的艺术风格。</a:t>
            </a:r>
          </a:p>
          <a:p>
            <a:pPr marR="0" indent="266700" algn="just" eaLnBrk="0" fontAlgn="base" hangingPunct="0">
              <a:lnSpc>
                <a:spcPts val="2000"/>
              </a:lnSpc>
              <a:spcBef>
                <a:spcPct val="0"/>
              </a:spcBef>
              <a:spcAft>
                <a:spcPct val="0"/>
              </a:spcAft>
              <a:buClrTx/>
              <a:buSzTx/>
              <a:buFontTx/>
              <a:buNone/>
              <a:tabLst/>
            </a:pPr>
            <a:r>
              <a:rPr lang="zh-CN" sz="1400" dirty="0">
                <a:solidFill>
                  <a:srgbClr val="000000"/>
                </a:solidFill>
                <a:latin typeface="华文中宋" pitchFamily="2" charset="-122"/>
                <a:ea typeface="华文中宋" pitchFamily="2" charset="-122"/>
                <a:cs typeface="宋体" pitchFamily="2" charset="-122"/>
              </a:rPr>
              <a:t>抽象绘画的发展趋势，大致可分为：</a:t>
            </a:r>
          </a:p>
          <a:p>
            <a:pPr marR="0" indent="266700" algn="just" eaLnBrk="0" fontAlgn="base" hangingPunct="0">
              <a:lnSpc>
                <a:spcPts val="2000"/>
              </a:lnSpc>
              <a:spcBef>
                <a:spcPct val="0"/>
              </a:spcBef>
              <a:spcAft>
                <a:spcPct val="0"/>
              </a:spcAft>
              <a:buClrTx/>
              <a:buSzTx/>
              <a:buFontTx/>
              <a:buChar char="•"/>
              <a:tabLst/>
            </a:pPr>
            <a:r>
              <a:rPr lang="en-US" altLang="zh-CN" sz="1400" dirty="0">
                <a:solidFill>
                  <a:srgbClr val="000000"/>
                </a:solidFill>
                <a:latin typeface="华文中宋" pitchFamily="2" charset="-122"/>
                <a:ea typeface="华文中宋" pitchFamily="2" charset="-122"/>
                <a:cs typeface="宋体" pitchFamily="2" charset="-122"/>
              </a:rPr>
              <a:t>A</a:t>
            </a:r>
            <a:r>
              <a:rPr lang="zh-CN" sz="1400" dirty="0">
                <a:solidFill>
                  <a:srgbClr val="000000"/>
                </a:solidFill>
                <a:latin typeface="华文中宋" pitchFamily="2" charset="-122"/>
                <a:ea typeface="华文中宋" pitchFamily="2" charset="-122"/>
                <a:cs typeface="宋体" pitchFamily="2" charset="-122"/>
              </a:rPr>
              <a:t>几何抽象（或称</a:t>
            </a:r>
            <a:r>
              <a:rPr lang="zh-CN" sz="1400" dirty="0">
                <a:solidFill>
                  <a:srgbClr val="000000"/>
                </a:solidFill>
                <a:latin typeface="华文中宋" pitchFamily="2" charset="-122"/>
                <a:ea typeface="华文中宋" pitchFamily="2" charset="-122"/>
                <a:cs typeface="宋体" pitchFamily="2" charset="-122"/>
                <a:hlinkClick r:id="rId3"/>
              </a:rPr>
              <a:t>冷抽象</a:t>
            </a:r>
            <a:r>
              <a:rPr lang="zh-CN" sz="1400" dirty="0">
                <a:solidFill>
                  <a:srgbClr val="000000"/>
                </a:solidFill>
                <a:latin typeface="华文中宋" pitchFamily="2" charset="-122"/>
                <a:ea typeface="华文中宋" pitchFamily="2" charset="-122"/>
                <a:cs typeface="宋体" pitchFamily="2" charset="-122"/>
              </a:rPr>
              <a:t>），这是以</a:t>
            </a:r>
            <a:r>
              <a:rPr lang="zh-CN" sz="1400" dirty="0">
                <a:solidFill>
                  <a:srgbClr val="000000"/>
                </a:solidFill>
                <a:latin typeface="华文中宋" pitchFamily="2" charset="-122"/>
                <a:ea typeface="华文中宋" pitchFamily="2" charset="-122"/>
                <a:cs typeface="宋体" pitchFamily="2" charset="-122"/>
                <a:hlinkClick r:id="rId4"/>
              </a:rPr>
              <a:t>塞尚</a:t>
            </a:r>
            <a:r>
              <a:rPr lang="zh-CN" sz="1400" dirty="0">
                <a:solidFill>
                  <a:srgbClr val="000000"/>
                </a:solidFill>
                <a:latin typeface="华文中宋" pitchFamily="2" charset="-122"/>
                <a:ea typeface="华文中宋" pitchFamily="2" charset="-122"/>
                <a:cs typeface="宋体" pitchFamily="2" charset="-122"/>
              </a:rPr>
              <a:t>的理论为出发点，经</a:t>
            </a:r>
            <a:r>
              <a:rPr lang="zh-CN" sz="1400" dirty="0">
                <a:solidFill>
                  <a:srgbClr val="000000"/>
                </a:solidFill>
                <a:latin typeface="华文中宋" pitchFamily="2" charset="-122"/>
                <a:ea typeface="华文中宋" pitchFamily="2" charset="-122"/>
                <a:cs typeface="宋体" pitchFamily="2" charset="-122"/>
                <a:hlinkClick r:id="rId5"/>
              </a:rPr>
              <a:t>立体主义</a:t>
            </a:r>
            <a:r>
              <a:rPr lang="zh-CN" sz="1400" dirty="0">
                <a:solidFill>
                  <a:srgbClr val="000000"/>
                </a:solidFill>
                <a:latin typeface="华文中宋" pitchFamily="2" charset="-122"/>
                <a:ea typeface="华文中宋" pitchFamily="2" charset="-122"/>
                <a:cs typeface="宋体" pitchFamily="2" charset="-122"/>
              </a:rPr>
              <a:t>、构成主义、新造形主义等发展出来。其特色为带有几何学的倾向。这个画派可以</a:t>
            </a:r>
            <a:r>
              <a:rPr lang="zh-CN" sz="1400" dirty="0">
                <a:solidFill>
                  <a:srgbClr val="000000"/>
                </a:solidFill>
                <a:latin typeface="华文中宋" pitchFamily="2" charset="-122"/>
                <a:ea typeface="华文中宋" pitchFamily="2" charset="-122"/>
                <a:cs typeface="宋体" pitchFamily="2" charset="-122"/>
                <a:hlinkClick r:id="rId6"/>
              </a:rPr>
              <a:t>蒙德里安</a:t>
            </a:r>
            <a:r>
              <a:rPr lang="zh-CN" sz="1400" dirty="0">
                <a:solidFill>
                  <a:srgbClr val="000000"/>
                </a:solidFill>
                <a:latin typeface="华文中宋" pitchFamily="2" charset="-122"/>
                <a:ea typeface="华文中宋" pitchFamily="2" charset="-122"/>
                <a:cs typeface="宋体" pitchFamily="2" charset="-122"/>
              </a:rPr>
              <a:t>（</a:t>
            </a:r>
            <a:r>
              <a:rPr lang="zh-CN" altLang="zh-CN" sz="1400" dirty="0">
                <a:solidFill>
                  <a:srgbClr val="000000"/>
                </a:solidFill>
                <a:latin typeface="华文中宋" pitchFamily="2" charset="-122"/>
                <a:ea typeface="华文中宋" pitchFamily="2" charset="-122"/>
                <a:cs typeface="宋体" pitchFamily="2" charset="-122"/>
              </a:rPr>
              <a:t>Mondrian</a:t>
            </a:r>
            <a:r>
              <a:rPr lang="zh-CN" sz="1400" dirty="0">
                <a:solidFill>
                  <a:srgbClr val="000000"/>
                </a:solidFill>
                <a:latin typeface="华文中宋" pitchFamily="2" charset="-122"/>
                <a:ea typeface="华文中宋" pitchFamily="2" charset="-122"/>
                <a:cs typeface="宋体" pitchFamily="2" charset="-122"/>
              </a:rPr>
              <a:t>，</a:t>
            </a:r>
            <a:r>
              <a:rPr lang="zh-CN" altLang="zh-CN" sz="1400" dirty="0">
                <a:solidFill>
                  <a:srgbClr val="000000"/>
                </a:solidFill>
                <a:latin typeface="华文中宋" pitchFamily="2" charset="-122"/>
                <a:ea typeface="华文中宋" pitchFamily="2" charset="-122"/>
                <a:cs typeface="宋体" pitchFamily="2" charset="-122"/>
              </a:rPr>
              <a:t>1872-1944</a:t>
            </a:r>
            <a:r>
              <a:rPr lang="zh-CN" sz="1400" dirty="0">
                <a:solidFill>
                  <a:srgbClr val="000000"/>
                </a:solidFill>
                <a:latin typeface="华文中宋" pitchFamily="2" charset="-122"/>
                <a:ea typeface="华文中宋" pitchFamily="2" charset="-122"/>
                <a:cs typeface="宋体" pitchFamily="2" charset="-122"/>
              </a:rPr>
              <a:t>）为代表</a:t>
            </a:r>
            <a:r>
              <a:rPr lang="zh-CN" sz="1400" dirty="0" smtClean="0">
                <a:solidFill>
                  <a:srgbClr val="000000"/>
                </a:solidFill>
                <a:latin typeface="华文中宋" pitchFamily="2" charset="-122"/>
                <a:ea typeface="华文中宋" pitchFamily="2" charset="-122"/>
                <a:cs typeface="宋体" pitchFamily="2" charset="-122"/>
              </a:rPr>
              <a:t>。</a:t>
            </a:r>
            <a:endParaRPr lang="zh-CN" sz="1400" dirty="0">
              <a:solidFill>
                <a:srgbClr val="000000"/>
              </a:solidFill>
              <a:latin typeface="华文中宋" pitchFamily="2" charset="-122"/>
              <a:ea typeface="华文中宋" pitchFamily="2" charset="-122"/>
              <a:cs typeface="宋体" pitchFamily="2" charset="-122"/>
            </a:endParaRPr>
          </a:p>
          <a:p>
            <a:pPr marR="0" indent="266700" algn="just" eaLnBrk="0" fontAlgn="base" hangingPunct="0">
              <a:lnSpc>
                <a:spcPts val="2000"/>
              </a:lnSpc>
              <a:spcBef>
                <a:spcPct val="0"/>
              </a:spcBef>
              <a:spcAft>
                <a:spcPct val="0"/>
              </a:spcAft>
              <a:buClrTx/>
              <a:buSzTx/>
              <a:buFontTx/>
              <a:buChar char="•"/>
              <a:tabLst/>
            </a:pPr>
            <a:r>
              <a:rPr lang="zh-CN" sz="1400" dirty="0">
                <a:solidFill>
                  <a:srgbClr val="000000"/>
                </a:solidFill>
                <a:latin typeface="华文中宋" pitchFamily="2" charset="-122"/>
                <a:ea typeface="华文中宋" pitchFamily="2" charset="-122"/>
                <a:cs typeface="宋体" pitchFamily="2" charset="-122"/>
              </a:rPr>
              <a:t>抒情抽象（或称</a:t>
            </a:r>
            <a:r>
              <a:rPr lang="zh-CN" sz="1400" dirty="0">
                <a:solidFill>
                  <a:srgbClr val="000000"/>
                </a:solidFill>
                <a:latin typeface="华文中宋" pitchFamily="2" charset="-122"/>
                <a:ea typeface="华文中宋" pitchFamily="2" charset="-122"/>
                <a:cs typeface="宋体" pitchFamily="2" charset="-122"/>
                <a:hlinkClick r:id="rId7"/>
              </a:rPr>
              <a:t>热抽象</a:t>
            </a:r>
            <a:r>
              <a:rPr lang="zh-CN" sz="1400" dirty="0">
                <a:solidFill>
                  <a:srgbClr val="000000"/>
                </a:solidFill>
                <a:latin typeface="华文中宋" pitchFamily="2" charset="-122"/>
                <a:ea typeface="华文中宋" pitchFamily="2" charset="-122"/>
                <a:cs typeface="宋体" pitchFamily="2" charset="-122"/>
              </a:rPr>
              <a:t>），这是以</a:t>
            </a:r>
            <a:r>
              <a:rPr lang="zh-CN" sz="1400" dirty="0">
                <a:solidFill>
                  <a:srgbClr val="000000"/>
                </a:solidFill>
                <a:latin typeface="华文中宋" pitchFamily="2" charset="-122"/>
                <a:ea typeface="华文中宋" pitchFamily="2" charset="-122"/>
                <a:cs typeface="宋体" pitchFamily="2" charset="-122"/>
                <a:hlinkClick r:id="rId8"/>
              </a:rPr>
              <a:t>高更</a:t>
            </a:r>
            <a:r>
              <a:rPr lang="zh-CN" sz="1400" dirty="0">
                <a:solidFill>
                  <a:srgbClr val="000000"/>
                </a:solidFill>
                <a:latin typeface="华文中宋" pitchFamily="2" charset="-122"/>
                <a:ea typeface="华文中宋" pitchFamily="2" charset="-122"/>
                <a:cs typeface="宋体" pitchFamily="2" charset="-122"/>
              </a:rPr>
              <a:t>的艺术理念为出发点，经</a:t>
            </a:r>
            <a:r>
              <a:rPr lang="zh-CN" sz="1400" dirty="0">
                <a:solidFill>
                  <a:srgbClr val="000000"/>
                </a:solidFill>
                <a:latin typeface="华文中宋" pitchFamily="2" charset="-122"/>
                <a:ea typeface="华文中宋" pitchFamily="2" charset="-122"/>
                <a:cs typeface="宋体" pitchFamily="2" charset="-122"/>
                <a:hlinkClick r:id="rId9"/>
              </a:rPr>
              <a:t>野兽派</a:t>
            </a:r>
            <a:r>
              <a:rPr lang="zh-CN" sz="1400" dirty="0">
                <a:solidFill>
                  <a:srgbClr val="000000"/>
                </a:solidFill>
                <a:latin typeface="华文中宋" pitchFamily="2" charset="-122"/>
                <a:ea typeface="华文中宋" pitchFamily="2" charset="-122"/>
                <a:cs typeface="宋体" pitchFamily="2" charset="-122"/>
              </a:rPr>
              <a:t>、表现主义发展出来，带有浪漫的倾向。这个画派可以</a:t>
            </a:r>
            <a:r>
              <a:rPr lang="zh-CN" sz="1400" dirty="0">
                <a:solidFill>
                  <a:srgbClr val="000000"/>
                </a:solidFill>
                <a:latin typeface="华文中宋" pitchFamily="2" charset="-122"/>
                <a:ea typeface="华文中宋" pitchFamily="2" charset="-122"/>
                <a:cs typeface="宋体" pitchFamily="2" charset="-122"/>
                <a:hlinkClick r:id="rId10"/>
              </a:rPr>
              <a:t>康丁斯基</a:t>
            </a:r>
            <a:r>
              <a:rPr lang="zh-CN" sz="1400" dirty="0">
                <a:solidFill>
                  <a:srgbClr val="000000"/>
                </a:solidFill>
                <a:latin typeface="华文中宋" pitchFamily="2" charset="-122"/>
                <a:ea typeface="华文中宋" pitchFamily="2" charset="-122"/>
                <a:cs typeface="宋体" pitchFamily="2" charset="-122"/>
              </a:rPr>
              <a:t>为代表</a:t>
            </a:r>
            <a:r>
              <a:rPr lang="zh-CN" sz="1400" dirty="0" smtClean="0">
                <a:solidFill>
                  <a:srgbClr val="000000"/>
                </a:solidFill>
                <a:latin typeface="华文中宋" pitchFamily="2" charset="-122"/>
                <a:ea typeface="华文中宋" pitchFamily="2" charset="-122"/>
                <a:cs typeface="宋体" pitchFamily="2" charset="-122"/>
              </a:rPr>
              <a:t>。</a:t>
            </a:r>
            <a:endParaRPr lang="zh-CN" sz="1400" dirty="0">
              <a:solidFill>
                <a:srgbClr val="000000"/>
              </a:solidFill>
              <a:latin typeface="华文中宋" pitchFamily="2" charset="-122"/>
              <a:ea typeface="华文中宋" pitchFamily="2" charset="-122"/>
              <a:cs typeface="宋体" pitchFamily="2" charset="-122"/>
            </a:endParaRPr>
          </a:p>
        </p:txBody>
      </p:sp>
      <p:pic>
        <p:nvPicPr>
          <p:cNvPr id="8" name="图片 7" descr="蒙特里安构成A"/>
          <p:cNvPicPr>
            <a:picLocks noChangeAspect="1"/>
          </p:cNvPicPr>
          <p:nvPr/>
        </p:nvPicPr>
        <p:blipFill>
          <a:blip r:embed="rId11"/>
          <a:stretch>
            <a:fillRect/>
          </a:stretch>
        </p:blipFill>
        <p:spPr>
          <a:xfrm>
            <a:off x="5357818" y="428604"/>
            <a:ext cx="2643206" cy="2637306"/>
          </a:xfrm>
          <a:prstGeom prst="rect">
            <a:avLst/>
          </a:prstGeom>
        </p:spPr>
      </p:pic>
      <p:pic>
        <p:nvPicPr>
          <p:cNvPr id="9" name="图片 8" descr="康定斯基黄红蓝"/>
          <p:cNvPicPr>
            <a:picLocks noChangeAspect="1"/>
          </p:cNvPicPr>
          <p:nvPr/>
        </p:nvPicPr>
        <p:blipFill>
          <a:blip r:embed="rId12"/>
          <a:stretch>
            <a:fillRect/>
          </a:stretch>
        </p:blipFill>
        <p:spPr>
          <a:xfrm>
            <a:off x="5286380" y="3571876"/>
            <a:ext cx="3286148" cy="2080147"/>
          </a:xfrm>
          <a:prstGeom prst="rect">
            <a:avLst/>
          </a:prstGeom>
        </p:spPr>
      </p:pic>
      <p:sp>
        <p:nvSpPr>
          <p:cNvPr id="10" name="矩形 9"/>
          <p:cNvSpPr/>
          <p:nvPr/>
        </p:nvSpPr>
        <p:spPr>
          <a:xfrm>
            <a:off x="5357818" y="3143248"/>
            <a:ext cx="2632452" cy="307777"/>
          </a:xfrm>
          <a:prstGeom prst="rect">
            <a:avLst/>
          </a:prstGeom>
        </p:spPr>
        <p:txBody>
          <a:bodyPr wrap="none">
            <a:spAutoFit/>
          </a:bodyPr>
          <a:lstStyle/>
          <a:p>
            <a:r>
              <a:rPr lang="zh-CN" sz="1400" dirty="0" smtClean="0">
                <a:solidFill>
                  <a:schemeClr val="accent1">
                    <a:lumMod val="75000"/>
                  </a:schemeClr>
                </a:solidFill>
                <a:latin typeface="华文中宋" pitchFamily="2" charset="-122"/>
                <a:ea typeface="华文中宋" pitchFamily="2" charset="-122"/>
                <a:cs typeface="宋体" pitchFamily="2" charset="-122"/>
              </a:rPr>
              <a:t>（图</a:t>
            </a:r>
            <a:r>
              <a:rPr lang="zh-CN" altLang="zh-CN" sz="1400" dirty="0" smtClean="0">
                <a:solidFill>
                  <a:schemeClr val="accent1">
                    <a:lumMod val="75000"/>
                  </a:schemeClr>
                </a:solidFill>
                <a:latin typeface="华文中宋" pitchFamily="2" charset="-122"/>
                <a:ea typeface="华文中宋" pitchFamily="2" charset="-122"/>
                <a:cs typeface="宋体" pitchFamily="2" charset="-122"/>
              </a:rPr>
              <a:t>6-5 </a:t>
            </a:r>
            <a:r>
              <a:rPr lang="zh-CN" sz="1400" dirty="0" smtClean="0">
                <a:solidFill>
                  <a:schemeClr val="accent1">
                    <a:lumMod val="75000"/>
                  </a:schemeClr>
                </a:solidFill>
                <a:latin typeface="华文中宋" pitchFamily="2" charset="-122"/>
                <a:ea typeface="华文中宋" pitchFamily="2" charset="-122"/>
                <a:cs typeface="宋体" pitchFamily="2" charset="-122"/>
                <a:hlinkClick r:id="rId6"/>
              </a:rPr>
              <a:t>蒙德里安</a:t>
            </a:r>
            <a:r>
              <a:rPr lang="zh-CN" altLang="zh-CN" sz="1400" dirty="0" smtClean="0">
                <a:solidFill>
                  <a:schemeClr val="accent1">
                    <a:lumMod val="75000"/>
                  </a:schemeClr>
                </a:solidFill>
                <a:latin typeface="华文中宋" pitchFamily="2" charset="-122"/>
                <a:ea typeface="华文中宋" pitchFamily="2" charset="-122"/>
                <a:cs typeface="宋体" pitchFamily="2" charset="-122"/>
              </a:rPr>
              <a:t>《</a:t>
            </a:r>
            <a:r>
              <a:rPr lang="zh-CN" sz="1400" dirty="0" smtClean="0">
                <a:solidFill>
                  <a:schemeClr val="accent1">
                    <a:lumMod val="75000"/>
                  </a:schemeClr>
                </a:solidFill>
                <a:latin typeface="华文中宋" pitchFamily="2" charset="-122"/>
                <a:ea typeface="华文中宋" pitchFamily="2" charset="-122"/>
                <a:cs typeface="宋体" pitchFamily="2" charset="-122"/>
              </a:rPr>
              <a:t>构成</a:t>
            </a:r>
            <a:r>
              <a:rPr lang="zh-CN" altLang="zh-CN" sz="1400" dirty="0" smtClean="0">
                <a:solidFill>
                  <a:schemeClr val="accent1">
                    <a:lumMod val="75000"/>
                  </a:schemeClr>
                </a:solidFill>
                <a:latin typeface="华文中宋" pitchFamily="2" charset="-122"/>
                <a:ea typeface="华文中宋" pitchFamily="2" charset="-122"/>
                <a:cs typeface="宋体" pitchFamily="2" charset="-122"/>
              </a:rPr>
              <a:t>A》</a:t>
            </a:r>
            <a:r>
              <a:rPr lang="zh-CN" sz="1400" dirty="0" smtClean="0">
                <a:solidFill>
                  <a:schemeClr val="accent1">
                    <a:lumMod val="75000"/>
                  </a:schemeClr>
                </a:solidFill>
                <a:latin typeface="华文中宋" pitchFamily="2" charset="-122"/>
                <a:ea typeface="华文中宋" pitchFamily="2" charset="-122"/>
                <a:cs typeface="宋体" pitchFamily="2" charset="-122"/>
              </a:rPr>
              <a:t>）</a:t>
            </a:r>
            <a:endParaRPr lang="zh-CN" altLang="en-US" sz="1400" dirty="0">
              <a:solidFill>
                <a:schemeClr val="accent1">
                  <a:lumMod val="75000"/>
                </a:schemeClr>
              </a:solidFill>
            </a:endParaRPr>
          </a:p>
        </p:txBody>
      </p:sp>
      <p:sp>
        <p:nvSpPr>
          <p:cNvPr id="11" name="矩形 10"/>
          <p:cNvSpPr/>
          <p:nvPr/>
        </p:nvSpPr>
        <p:spPr>
          <a:xfrm>
            <a:off x="5286380" y="5786454"/>
            <a:ext cx="3049233" cy="307777"/>
          </a:xfrm>
          <a:prstGeom prst="rect">
            <a:avLst/>
          </a:prstGeom>
        </p:spPr>
        <p:txBody>
          <a:bodyPr wrap="none">
            <a:spAutoFit/>
          </a:bodyPr>
          <a:lstStyle/>
          <a:p>
            <a:r>
              <a:rPr lang="zh-CN" sz="1400" dirty="0" smtClean="0">
                <a:solidFill>
                  <a:schemeClr val="accent1">
                    <a:lumMod val="75000"/>
                  </a:schemeClr>
                </a:solidFill>
                <a:latin typeface="华文中宋" pitchFamily="2" charset="-122"/>
                <a:ea typeface="华文中宋" pitchFamily="2" charset="-122"/>
                <a:cs typeface="宋体" pitchFamily="2" charset="-122"/>
              </a:rPr>
              <a:t>（图</a:t>
            </a:r>
            <a:r>
              <a:rPr lang="zh-CN" altLang="zh-CN" sz="1400" dirty="0" smtClean="0">
                <a:solidFill>
                  <a:schemeClr val="accent1">
                    <a:lumMod val="75000"/>
                  </a:schemeClr>
                </a:solidFill>
                <a:latin typeface="华文中宋" pitchFamily="2" charset="-122"/>
                <a:ea typeface="华文中宋" pitchFamily="2" charset="-122"/>
                <a:cs typeface="宋体" pitchFamily="2" charset="-122"/>
              </a:rPr>
              <a:t>6-6 </a:t>
            </a:r>
            <a:r>
              <a:rPr lang="zh-CN" sz="1400" dirty="0" smtClean="0">
                <a:solidFill>
                  <a:schemeClr val="accent1">
                    <a:lumMod val="75000"/>
                  </a:schemeClr>
                </a:solidFill>
                <a:latin typeface="华文中宋" pitchFamily="2" charset="-122"/>
                <a:ea typeface="华文中宋" pitchFamily="2" charset="-122"/>
                <a:cs typeface="宋体" pitchFamily="2" charset="-122"/>
                <a:hlinkClick r:id="rId10"/>
              </a:rPr>
              <a:t>康丁斯基</a:t>
            </a:r>
            <a:r>
              <a:rPr lang="zh-CN" altLang="zh-CN" sz="1400" dirty="0" smtClean="0">
                <a:solidFill>
                  <a:schemeClr val="accent1">
                    <a:lumMod val="75000"/>
                  </a:schemeClr>
                </a:solidFill>
                <a:latin typeface="华文中宋" pitchFamily="2" charset="-122"/>
                <a:ea typeface="华文中宋" pitchFamily="2" charset="-122"/>
                <a:cs typeface="宋体" pitchFamily="2" charset="-122"/>
              </a:rPr>
              <a:t>《</a:t>
            </a:r>
            <a:r>
              <a:rPr lang="zh-CN" sz="1400" dirty="0" smtClean="0">
                <a:solidFill>
                  <a:schemeClr val="accent1">
                    <a:lumMod val="75000"/>
                  </a:schemeClr>
                </a:solidFill>
                <a:latin typeface="华文中宋" pitchFamily="2" charset="-122"/>
                <a:ea typeface="华文中宋" pitchFamily="2" charset="-122"/>
                <a:cs typeface="宋体" pitchFamily="2" charset="-122"/>
              </a:rPr>
              <a:t>黄</a:t>
            </a:r>
            <a:r>
              <a:rPr lang="zh-CN" altLang="zh-CN" sz="1400" dirty="0" smtClean="0">
                <a:solidFill>
                  <a:schemeClr val="accent1">
                    <a:lumMod val="75000"/>
                  </a:schemeClr>
                </a:solidFill>
                <a:latin typeface="华文中宋" pitchFamily="2" charset="-122"/>
                <a:ea typeface="华文中宋" pitchFamily="2" charset="-122"/>
                <a:cs typeface="宋体" pitchFamily="2" charset="-122"/>
              </a:rPr>
              <a:t>·</a:t>
            </a:r>
            <a:r>
              <a:rPr lang="zh-CN" sz="1400" dirty="0" smtClean="0">
                <a:solidFill>
                  <a:schemeClr val="accent1">
                    <a:lumMod val="75000"/>
                  </a:schemeClr>
                </a:solidFill>
                <a:latin typeface="华文中宋" pitchFamily="2" charset="-122"/>
                <a:ea typeface="华文中宋" pitchFamily="2" charset="-122"/>
                <a:cs typeface="宋体" pitchFamily="2" charset="-122"/>
              </a:rPr>
              <a:t>红</a:t>
            </a:r>
            <a:r>
              <a:rPr lang="zh-CN" altLang="zh-CN" sz="1400" dirty="0" smtClean="0">
                <a:solidFill>
                  <a:schemeClr val="accent1">
                    <a:lumMod val="75000"/>
                  </a:schemeClr>
                </a:solidFill>
                <a:latin typeface="华文中宋" pitchFamily="2" charset="-122"/>
                <a:ea typeface="华文中宋" pitchFamily="2" charset="-122"/>
                <a:cs typeface="宋体" pitchFamily="2" charset="-122"/>
              </a:rPr>
              <a:t>·</a:t>
            </a:r>
            <a:r>
              <a:rPr lang="zh-CN" sz="1400" dirty="0" smtClean="0">
                <a:solidFill>
                  <a:schemeClr val="accent1">
                    <a:lumMod val="75000"/>
                  </a:schemeClr>
                </a:solidFill>
                <a:latin typeface="华文中宋" pitchFamily="2" charset="-122"/>
                <a:ea typeface="华文中宋" pitchFamily="2" charset="-122"/>
                <a:cs typeface="宋体" pitchFamily="2" charset="-122"/>
              </a:rPr>
              <a:t>蓝</a:t>
            </a:r>
            <a:r>
              <a:rPr lang="zh-CN" altLang="zh-CN" sz="1400" dirty="0" smtClean="0">
                <a:solidFill>
                  <a:schemeClr val="accent1">
                    <a:lumMod val="75000"/>
                  </a:schemeClr>
                </a:solidFill>
                <a:latin typeface="华文中宋" pitchFamily="2" charset="-122"/>
                <a:ea typeface="华文中宋" pitchFamily="2" charset="-122"/>
                <a:cs typeface="宋体" pitchFamily="2" charset="-122"/>
              </a:rPr>
              <a:t>》</a:t>
            </a:r>
            <a:r>
              <a:rPr lang="zh-CN" sz="1400" dirty="0" smtClean="0">
                <a:solidFill>
                  <a:schemeClr val="accent1">
                    <a:lumMod val="75000"/>
                  </a:schemeClr>
                </a:solidFill>
                <a:latin typeface="华文中宋" pitchFamily="2" charset="-122"/>
                <a:ea typeface="华文中宋" pitchFamily="2" charset="-122"/>
                <a:cs typeface="宋体" pitchFamily="2" charset="-122"/>
              </a:rPr>
              <a:t>）</a:t>
            </a:r>
            <a:endParaRPr lang="zh-CN" altLang="en-US" sz="1400" dirty="0">
              <a:solidFill>
                <a:schemeClr val="accent1">
                  <a:lumMod val="75000"/>
                </a:schemeClr>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6</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57" y="4357694"/>
            <a:ext cx="492443" cy="1500198"/>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cap="all"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现代</a:t>
            </a: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7" name="矩形 6"/>
          <p:cNvSpPr/>
          <p:nvPr/>
        </p:nvSpPr>
        <p:spPr>
          <a:xfrm>
            <a:off x="8715404" y="2357430"/>
            <a:ext cx="492443" cy="1785950"/>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cap="all" dirty="0" err="1" smtClean="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xiandai</a:t>
            </a:r>
            <a:endParaRPr lang="zh-CN" altLang="en-US" sz="2000" b="1" cap="all" spc="0" dirty="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graphicFrame>
        <p:nvGraphicFramePr>
          <p:cNvPr id="8" name="图示 7"/>
          <p:cNvGraphicFramePr/>
          <p:nvPr/>
        </p:nvGraphicFramePr>
        <p:xfrm>
          <a:off x="928662" y="1000108"/>
          <a:ext cx="7072362" cy="52149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矩形 8"/>
          <p:cNvSpPr/>
          <p:nvPr/>
        </p:nvSpPr>
        <p:spPr>
          <a:xfrm>
            <a:off x="785786" y="428604"/>
            <a:ext cx="2031325" cy="369332"/>
          </a:xfrm>
          <a:prstGeom prst="rect">
            <a:avLst/>
          </a:prstGeom>
        </p:spPr>
        <p:txBody>
          <a:bodyPr wrap="none">
            <a:spAutoFit/>
          </a:bodyPr>
          <a:lstStyle/>
          <a:p>
            <a:pPr lvl="0"/>
            <a:r>
              <a:rPr lang="zh-CN" b="0" i="0" baseline="0" dirty="0" smtClean="0"/>
              <a:t>一、何谓现代艺术</a:t>
            </a:r>
            <a:endParaRPr lang="zh-CN" b="0" i="0" baseline="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6</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57" y="4357694"/>
            <a:ext cx="492443" cy="1500198"/>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cap="all"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现代</a:t>
            </a: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7" name="矩形 6"/>
          <p:cNvSpPr/>
          <p:nvPr/>
        </p:nvSpPr>
        <p:spPr>
          <a:xfrm>
            <a:off x="8715404" y="2357430"/>
            <a:ext cx="492443" cy="1785950"/>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cap="all" dirty="0" err="1" smtClean="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xiandai</a:t>
            </a:r>
            <a:endParaRPr lang="zh-CN" altLang="en-US" sz="2000" b="1" cap="all" spc="0" dirty="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52225" name="Rectangle 1"/>
          <p:cNvSpPr>
            <a:spLocks noChangeArrowheads="1"/>
          </p:cNvSpPr>
          <p:nvPr/>
        </p:nvSpPr>
        <p:spPr bwMode="auto">
          <a:xfrm>
            <a:off x="357158" y="571480"/>
            <a:ext cx="6072230" cy="522194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indent="266700" algn="just" eaLnBrk="0" fontAlgn="base" hangingPunct="0">
              <a:lnSpc>
                <a:spcPts val="2000"/>
              </a:lnSpc>
              <a:spcBef>
                <a:spcPct val="0"/>
              </a:spcBef>
              <a:spcAft>
                <a:spcPct val="0"/>
              </a:spcAft>
              <a:buClrTx/>
              <a:buSzTx/>
              <a:buFontTx/>
              <a:buNone/>
              <a:tabLst/>
            </a:pPr>
            <a:r>
              <a:rPr lang="zh-CN" altLang="zh-CN" sz="1400" dirty="0">
                <a:solidFill>
                  <a:srgbClr val="000000"/>
                </a:solidFill>
                <a:latin typeface="华文中宋" pitchFamily="2" charset="-122"/>
                <a:ea typeface="华文中宋" pitchFamily="2" charset="-122"/>
                <a:cs typeface="宋体" pitchFamily="2" charset="-122"/>
              </a:rPr>
              <a:t>2</a:t>
            </a:r>
            <a:r>
              <a:rPr lang="zh-CN" sz="1400" dirty="0">
                <a:solidFill>
                  <a:srgbClr val="000000"/>
                </a:solidFill>
                <a:latin typeface="华文中宋" pitchFamily="2" charset="-122"/>
                <a:ea typeface="华文中宋" pitchFamily="2" charset="-122"/>
                <a:cs typeface="宋体" pitchFamily="2" charset="-122"/>
              </a:rPr>
              <a:t>、后现代艺术</a:t>
            </a:r>
          </a:p>
          <a:p>
            <a:pPr marR="0" indent="266700" algn="just" eaLnBrk="0" fontAlgn="base" hangingPunct="0">
              <a:lnSpc>
                <a:spcPts val="2000"/>
              </a:lnSpc>
              <a:spcBef>
                <a:spcPct val="0"/>
              </a:spcBef>
              <a:spcAft>
                <a:spcPct val="0"/>
              </a:spcAft>
              <a:buClrTx/>
              <a:buSzTx/>
              <a:buFontTx/>
              <a:buNone/>
              <a:tabLst/>
            </a:pPr>
            <a:r>
              <a:rPr lang="zh-CN" sz="1400" dirty="0">
                <a:solidFill>
                  <a:srgbClr val="000000"/>
                </a:solidFill>
                <a:latin typeface="华文中宋" pitchFamily="2" charset="-122"/>
                <a:ea typeface="华文中宋" pitchFamily="2" charset="-122"/>
                <a:cs typeface="宋体" pitchFamily="2" charset="-122"/>
              </a:rPr>
              <a:t>后现代艺术，自资本主义后工业革命时期的</a:t>
            </a:r>
            <a:r>
              <a:rPr lang="zh-CN" altLang="zh-CN" sz="1400" dirty="0">
                <a:solidFill>
                  <a:srgbClr val="000000"/>
                </a:solidFill>
                <a:latin typeface="华文中宋" pitchFamily="2" charset="-122"/>
                <a:ea typeface="华文中宋" pitchFamily="2" charset="-122"/>
                <a:cs typeface="宋体" pitchFamily="2" charset="-122"/>
              </a:rPr>
              <a:t>1913</a:t>
            </a:r>
            <a:r>
              <a:rPr lang="zh-CN" sz="1400" dirty="0">
                <a:solidFill>
                  <a:srgbClr val="000000"/>
                </a:solidFill>
                <a:latin typeface="华文中宋" pitchFamily="2" charset="-122"/>
                <a:ea typeface="华文中宋" pitchFamily="2" charset="-122"/>
                <a:cs typeface="宋体" pitchFamily="2" charset="-122"/>
              </a:rPr>
              <a:t>年开始至冷战结束的</a:t>
            </a:r>
            <a:r>
              <a:rPr lang="zh-CN" altLang="zh-CN" sz="1400" dirty="0">
                <a:solidFill>
                  <a:srgbClr val="000000"/>
                </a:solidFill>
                <a:latin typeface="华文中宋" pitchFamily="2" charset="-122"/>
                <a:ea typeface="华文中宋" pitchFamily="2" charset="-122"/>
                <a:cs typeface="宋体" pitchFamily="2" charset="-122"/>
              </a:rPr>
              <a:t>1989</a:t>
            </a:r>
            <a:r>
              <a:rPr lang="zh-CN" sz="1400" dirty="0">
                <a:solidFill>
                  <a:srgbClr val="000000"/>
                </a:solidFill>
                <a:latin typeface="华文中宋" pitchFamily="2" charset="-122"/>
                <a:ea typeface="华文中宋" pitchFamily="2" charset="-122"/>
                <a:cs typeface="宋体" pitchFamily="2" charset="-122"/>
              </a:rPr>
              <a:t>年，或第二次世界大战后（一说是</a:t>
            </a:r>
            <a:r>
              <a:rPr lang="zh-CN" altLang="zh-CN" sz="1400" dirty="0">
                <a:solidFill>
                  <a:srgbClr val="000000"/>
                </a:solidFill>
                <a:latin typeface="华文中宋" pitchFamily="2" charset="-122"/>
                <a:ea typeface="华文中宋" pitchFamily="2" charset="-122"/>
                <a:cs typeface="宋体" pitchFamily="2" charset="-122"/>
              </a:rPr>
              <a:t>20</a:t>
            </a:r>
            <a:r>
              <a:rPr lang="zh-CN" sz="1400" dirty="0">
                <a:solidFill>
                  <a:srgbClr val="000000"/>
                </a:solidFill>
                <a:latin typeface="华文中宋" pitchFamily="2" charset="-122"/>
                <a:ea typeface="华文中宋" pitchFamily="2" charset="-122"/>
                <a:cs typeface="宋体" pitchFamily="2" charset="-122"/>
              </a:rPr>
              <a:t>世纪</a:t>
            </a:r>
            <a:r>
              <a:rPr lang="zh-CN" altLang="zh-CN" sz="1400" dirty="0">
                <a:solidFill>
                  <a:srgbClr val="000000"/>
                </a:solidFill>
                <a:latin typeface="华文中宋" pitchFamily="2" charset="-122"/>
                <a:ea typeface="华文中宋" pitchFamily="2" charset="-122"/>
                <a:cs typeface="宋体" pitchFamily="2" charset="-122"/>
              </a:rPr>
              <a:t>60</a:t>
            </a:r>
            <a:r>
              <a:rPr lang="zh-CN" sz="1400" dirty="0">
                <a:solidFill>
                  <a:srgbClr val="000000"/>
                </a:solidFill>
                <a:latin typeface="华文中宋" pitchFamily="2" charset="-122"/>
                <a:ea typeface="华文中宋" pitchFamily="2" charset="-122"/>
                <a:cs typeface="宋体" pitchFamily="2" charset="-122"/>
              </a:rPr>
              <a:t>年代始）到</a:t>
            </a:r>
            <a:r>
              <a:rPr lang="zh-CN" altLang="zh-CN" sz="1400" dirty="0">
                <a:solidFill>
                  <a:srgbClr val="000000"/>
                </a:solidFill>
                <a:latin typeface="华文中宋" pitchFamily="2" charset="-122"/>
                <a:ea typeface="华文中宋" pitchFamily="2" charset="-122"/>
                <a:cs typeface="宋体" pitchFamily="2" charset="-122"/>
              </a:rPr>
              <a:t>20</a:t>
            </a:r>
            <a:r>
              <a:rPr lang="zh-CN" sz="1400" dirty="0">
                <a:solidFill>
                  <a:srgbClr val="000000"/>
                </a:solidFill>
                <a:latin typeface="华文中宋" pitchFamily="2" charset="-122"/>
                <a:ea typeface="华文中宋" pitchFamily="2" charset="-122"/>
                <a:cs typeface="宋体" pitchFamily="2" charset="-122"/>
              </a:rPr>
              <a:t>世纪</a:t>
            </a:r>
            <a:r>
              <a:rPr lang="zh-CN" altLang="zh-CN" sz="1400" dirty="0">
                <a:solidFill>
                  <a:srgbClr val="000000"/>
                </a:solidFill>
                <a:latin typeface="华文中宋" pitchFamily="2" charset="-122"/>
                <a:ea typeface="华文中宋" pitchFamily="2" charset="-122"/>
                <a:cs typeface="宋体" pitchFamily="2" charset="-122"/>
              </a:rPr>
              <a:t>80</a:t>
            </a:r>
            <a:r>
              <a:rPr lang="zh-CN" sz="1400" dirty="0">
                <a:solidFill>
                  <a:srgbClr val="000000"/>
                </a:solidFill>
                <a:latin typeface="华文中宋" pitchFamily="2" charset="-122"/>
                <a:ea typeface="华文中宋" pitchFamily="2" charset="-122"/>
                <a:cs typeface="宋体" pitchFamily="2" charset="-122"/>
              </a:rPr>
              <a:t>年代，以波普、概念、行为、装置艺术为主，是资本主义后工业化的体现，虽然后现代主义艺术打着对传统与现代的批判与质疑，但未来派、超现实、冷抽象、抽象表现主义的行动特点依然影响着后现代主义艺术的发展。</a:t>
            </a:r>
          </a:p>
          <a:p>
            <a:pPr marR="0" indent="266700" algn="just" eaLnBrk="0" fontAlgn="base" hangingPunct="0">
              <a:lnSpc>
                <a:spcPts val="2000"/>
              </a:lnSpc>
              <a:spcBef>
                <a:spcPct val="0"/>
              </a:spcBef>
              <a:spcAft>
                <a:spcPct val="0"/>
              </a:spcAft>
              <a:buClrTx/>
              <a:buSzTx/>
              <a:buFontTx/>
              <a:buNone/>
              <a:tabLst/>
            </a:pPr>
            <a:r>
              <a:rPr lang="zh-CN" sz="1400" dirty="0">
                <a:solidFill>
                  <a:srgbClr val="000000"/>
                </a:solidFill>
                <a:latin typeface="华文中宋" pitchFamily="2" charset="-122"/>
                <a:ea typeface="华文中宋" pitchFamily="2" charset="-122"/>
                <a:cs typeface="宋体" pitchFamily="2" charset="-122"/>
              </a:rPr>
              <a:t>（</a:t>
            </a:r>
            <a:r>
              <a:rPr lang="zh-CN" altLang="zh-CN" sz="1400" dirty="0">
                <a:solidFill>
                  <a:srgbClr val="000000"/>
                </a:solidFill>
                <a:latin typeface="华文中宋" pitchFamily="2" charset="-122"/>
                <a:ea typeface="华文中宋" pitchFamily="2" charset="-122"/>
                <a:cs typeface="宋体" pitchFamily="2" charset="-122"/>
              </a:rPr>
              <a:t>1</a:t>
            </a:r>
            <a:r>
              <a:rPr lang="zh-CN" sz="1400" dirty="0">
                <a:solidFill>
                  <a:srgbClr val="000000"/>
                </a:solidFill>
                <a:latin typeface="华文中宋" pitchFamily="2" charset="-122"/>
                <a:ea typeface="华文中宋" pitchFamily="2" charset="-122"/>
                <a:cs typeface="宋体" pitchFamily="2" charset="-122"/>
              </a:rPr>
              <a:t>）后现代艺术阶段分类</a:t>
            </a:r>
          </a:p>
          <a:p>
            <a:pPr marR="0" indent="266700" algn="just" eaLnBrk="0" fontAlgn="base" hangingPunct="0">
              <a:lnSpc>
                <a:spcPts val="2000"/>
              </a:lnSpc>
              <a:spcBef>
                <a:spcPct val="0"/>
              </a:spcBef>
              <a:spcAft>
                <a:spcPct val="0"/>
              </a:spcAft>
              <a:buClrTx/>
              <a:buSzTx/>
              <a:buFontTx/>
              <a:buNone/>
              <a:tabLst/>
            </a:pPr>
            <a:r>
              <a:rPr lang="zh-CN" sz="1400" dirty="0">
                <a:solidFill>
                  <a:srgbClr val="000000"/>
                </a:solidFill>
                <a:latin typeface="华文中宋" pitchFamily="2" charset="-122"/>
                <a:ea typeface="华文中宋" pitchFamily="2" charset="-122"/>
                <a:cs typeface="宋体" pitchFamily="2" charset="-122"/>
              </a:rPr>
              <a:t>    ①第一阶段，</a:t>
            </a:r>
            <a:r>
              <a:rPr lang="zh-CN" altLang="zh-CN" sz="1400" dirty="0">
                <a:solidFill>
                  <a:srgbClr val="000000"/>
                </a:solidFill>
                <a:latin typeface="华文中宋" pitchFamily="2" charset="-122"/>
                <a:ea typeface="华文中宋" pitchFamily="2" charset="-122"/>
                <a:cs typeface="宋体" pitchFamily="2" charset="-122"/>
              </a:rPr>
              <a:t>1913-1960</a:t>
            </a:r>
          </a:p>
          <a:p>
            <a:pPr marR="0" indent="266700" algn="just" eaLnBrk="0" fontAlgn="base" hangingPunct="0">
              <a:lnSpc>
                <a:spcPts val="2000"/>
              </a:lnSpc>
              <a:spcBef>
                <a:spcPct val="0"/>
              </a:spcBef>
              <a:spcAft>
                <a:spcPct val="0"/>
              </a:spcAft>
              <a:buClrTx/>
              <a:buSzTx/>
              <a:buFontTx/>
              <a:buNone/>
              <a:tabLst/>
            </a:pPr>
            <a:r>
              <a:rPr lang="zh-CN" altLang="zh-CN" sz="1400" dirty="0" smtClean="0">
                <a:solidFill>
                  <a:srgbClr val="000000"/>
                </a:solidFill>
                <a:latin typeface="华文中宋" pitchFamily="2" charset="-122"/>
                <a:ea typeface="华文中宋" pitchFamily="2" charset="-122"/>
                <a:cs typeface="宋体" pitchFamily="2" charset="-122"/>
              </a:rPr>
              <a:t>1913</a:t>
            </a:r>
            <a:r>
              <a:rPr lang="zh-CN" sz="1400" dirty="0" smtClean="0">
                <a:solidFill>
                  <a:srgbClr val="000000"/>
                </a:solidFill>
                <a:latin typeface="华文中宋" pitchFamily="2" charset="-122"/>
                <a:ea typeface="华文中宋" pitchFamily="2" charset="-122"/>
                <a:cs typeface="宋体" pitchFamily="2" charset="-122"/>
              </a:rPr>
              <a:t>年</a:t>
            </a:r>
            <a:r>
              <a:rPr lang="zh-CN" sz="1400" dirty="0">
                <a:solidFill>
                  <a:srgbClr val="000000"/>
                </a:solidFill>
                <a:latin typeface="华文中宋" pitchFamily="2" charset="-122"/>
                <a:ea typeface="华文中宋" pitchFamily="2" charset="-122"/>
                <a:cs typeface="宋体" pitchFamily="2" charset="-122"/>
              </a:rPr>
              <a:t>杜尚（</a:t>
            </a:r>
            <a:r>
              <a:rPr lang="zh-CN" altLang="zh-CN" sz="1400" dirty="0">
                <a:solidFill>
                  <a:srgbClr val="000000"/>
                </a:solidFill>
                <a:latin typeface="华文中宋" pitchFamily="2" charset="-122"/>
                <a:ea typeface="华文中宋" pitchFamily="2" charset="-122"/>
                <a:cs typeface="宋体" pitchFamily="2" charset="-122"/>
              </a:rPr>
              <a:t>Marcel Duchamp</a:t>
            </a:r>
            <a:r>
              <a:rPr lang="zh-CN" sz="1400" dirty="0">
                <a:solidFill>
                  <a:srgbClr val="000000"/>
                </a:solidFill>
                <a:latin typeface="华文中宋" pitchFamily="2" charset="-122"/>
                <a:ea typeface="华文中宋" pitchFamily="2" charset="-122"/>
                <a:cs typeface="宋体" pitchFamily="2" charset="-122"/>
              </a:rPr>
              <a:t>，</a:t>
            </a:r>
            <a:r>
              <a:rPr lang="zh-CN" altLang="zh-CN" sz="1400" dirty="0">
                <a:solidFill>
                  <a:srgbClr val="000000"/>
                </a:solidFill>
                <a:latin typeface="华文中宋" pitchFamily="2" charset="-122"/>
                <a:ea typeface="华文中宋" pitchFamily="2" charset="-122"/>
                <a:cs typeface="宋体" pitchFamily="2" charset="-122"/>
              </a:rPr>
              <a:t>1887-1968</a:t>
            </a:r>
            <a:r>
              <a:rPr lang="zh-CN" sz="1400" dirty="0">
                <a:solidFill>
                  <a:srgbClr val="000000"/>
                </a:solidFill>
                <a:latin typeface="华文中宋" pitchFamily="2" charset="-122"/>
                <a:ea typeface="华文中宋" pitchFamily="2" charset="-122"/>
                <a:cs typeface="宋体" pitchFamily="2" charset="-122"/>
              </a:rPr>
              <a:t>）的装置作品</a:t>
            </a:r>
            <a:r>
              <a:rPr lang="zh-CN" alt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rPr>
              <a:t>自行车轮</a:t>
            </a:r>
            <a:r>
              <a:rPr lang="zh-CN" alt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rPr>
              <a:t>出现，</a:t>
            </a:r>
            <a:r>
              <a:rPr lang="zh-CN" altLang="zh-CN" sz="1400" dirty="0">
                <a:solidFill>
                  <a:srgbClr val="000000"/>
                </a:solidFill>
                <a:latin typeface="华文中宋" pitchFamily="2" charset="-122"/>
                <a:ea typeface="华文中宋" pitchFamily="2" charset="-122"/>
                <a:cs typeface="宋体" pitchFamily="2" charset="-122"/>
              </a:rPr>
              <a:t>1916</a:t>
            </a:r>
            <a:r>
              <a:rPr lang="zh-CN" sz="1400" dirty="0">
                <a:solidFill>
                  <a:srgbClr val="000000"/>
                </a:solidFill>
                <a:latin typeface="华文中宋" pitchFamily="2" charset="-122"/>
                <a:ea typeface="华文中宋" pitchFamily="2" charset="-122"/>
                <a:cs typeface="宋体" pitchFamily="2" charset="-122"/>
              </a:rPr>
              <a:t>年至</a:t>
            </a:r>
            <a:r>
              <a:rPr lang="zh-CN" altLang="zh-CN" sz="1400" dirty="0">
                <a:solidFill>
                  <a:srgbClr val="000000"/>
                </a:solidFill>
                <a:latin typeface="华文中宋" pitchFamily="2" charset="-122"/>
                <a:ea typeface="华文中宋" pitchFamily="2" charset="-122"/>
                <a:cs typeface="宋体" pitchFamily="2" charset="-122"/>
              </a:rPr>
              <a:t>1923</a:t>
            </a:r>
            <a:r>
              <a:rPr lang="zh-CN" sz="1400" dirty="0">
                <a:solidFill>
                  <a:srgbClr val="000000"/>
                </a:solidFill>
                <a:latin typeface="华文中宋" pitchFamily="2" charset="-122"/>
                <a:ea typeface="华文中宋" pitchFamily="2" charset="-122"/>
                <a:cs typeface="宋体" pitchFamily="2" charset="-122"/>
              </a:rPr>
              <a:t>年达达主义艺术运动及</a:t>
            </a:r>
            <a:r>
              <a:rPr lang="zh-CN" altLang="zh-CN" sz="1400" dirty="0">
                <a:solidFill>
                  <a:srgbClr val="000000"/>
                </a:solidFill>
                <a:latin typeface="华文中宋" pitchFamily="2" charset="-122"/>
                <a:ea typeface="华文中宋" pitchFamily="2" charset="-122"/>
                <a:cs typeface="宋体" pitchFamily="2" charset="-122"/>
              </a:rPr>
              <a:t>1917</a:t>
            </a:r>
            <a:r>
              <a:rPr lang="zh-CN" sz="1400" dirty="0">
                <a:solidFill>
                  <a:srgbClr val="000000"/>
                </a:solidFill>
                <a:latin typeface="华文中宋" pitchFamily="2" charset="-122"/>
                <a:ea typeface="华文中宋" pitchFamily="2" charset="-122"/>
                <a:cs typeface="宋体" pitchFamily="2" charset="-122"/>
              </a:rPr>
              <a:t>年杜尚</a:t>
            </a:r>
            <a:r>
              <a:rPr lang="zh-CN" alt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rPr>
              <a:t>泉</a:t>
            </a:r>
            <a:r>
              <a:rPr lang="zh-CN" alt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rPr>
              <a:t>作品创作。</a:t>
            </a:r>
          </a:p>
          <a:p>
            <a:pPr marR="0" indent="266700" algn="just" eaLnBrk="0" fontAlgn="base" hangingPunct="0">
              <a:lnSpc>
                <a:spcPts val="2000"/>
              </a:lnSpc>
              <a:spcBef>
                <a:spcPct val="0"/>
              </a:spcBef>
              <a:spcAft>
                <a:spcPct val="0"/>
              </a:spcAft>
              <a:buClrTx/>
              <a:buSzTx/>
              <a:buFontTx/>
              <a:buNone/>
              <a:tabLst/>
            </a:pPr>
            <a:r>
              <a:rPr lang="zh-CN" sz="1400" dirty="0" smtClean="0">
                <a:solidFill>
                  <a:srgbClr val="000000"/>
                </a:solidFill>
                <a:latin typeface="华文中宋" pitchFamily="2" charset="-122"/>
                <a:ea typeface="华文中宋" pitchFamily="2" charset="-122"/>
                <a:cs typeface="宋体" pitchFamily="2" charset="-122"/>
              </a:rPr>
              <a:t>②</a:t>
            </a:r>
            <a:r>
              <a:rPr lang="zh-CN" sz="1400" dirty="0">
                <a:solidFill>
                  <a:srgbClr val="000000"/>
                </a:solidFill>
                <a:latin typeface="华文中宋" pitchFamily="2" charset="-122"/>
                <a:ea typeface="华文中宋" pitchFamily="2" charset="-122"/>
                <a:cs typeface="宋体" pitchFamily="2" charset="-122"/>
              </a:rPr>
              <a:t>第二阶段</a:t>
            </a:r>
            <a:r>
              <a:rPr lang="zh-CN" altLang="zh-CN" sz="1400" dirty="0">
                <a:solidFill>
                  <a:srgbClr val="000000"/>
                </a:solidFill>
                <a:latin typeface="华文中宋" pitchFamily="2" charset="-122"/>
                <a:ea typeface="华文中宋" pitchFamily="2" charset="-122"/>
                <a:cs typeface="宋体" pitchFamily="2" charset="-122"/>
              </a:rPr>
              <a:t>1960-1970</a:t>
            </a:r>
          </a:p>
          <a:p>
            <a:pPr marR="0" indent="266700" algn="just" eaLnBrk="0" fontAlgn="base" hangingPunct="0">
              <a:lnSpc>
                <a:spcPts val="2000"/>
              </a:lnSpc>
              <a:spcBef>
                <a:spcPct val="0"/>
              </a:spcBef>
              <a:spcAft>
                <a:spcPct val="0"/>
              </a:spcAft>
              <a:buClrTx/>
              <a:buSzTx/>
              <a:buFontTx/>
              <a:buNone/>
              <a:tabLst/>
            </a:pPr>
            <a:r>
              <a:rPr lang="zh-CN" sz="1400" dirty="0">
                <a:solidFill>
                  <a:srgbClr val="000000"/>
                </a:solidFill>
                <a:latin typeface="华文中宋" pitchFamily="2" charset="-122"/>
                <a:ea typeface="华文中宋" pitchFamily="2" charset="-122"/>
                <a:cs typeface="宋体" pitchFamily="2" charset="-122"/>
              </a:rPr>
              <a:t>二十世纪六十年代，出现了波普艺术、极简艺术、观念艺术、女权主义艺术、后现代主义艺术、大色域艺术、大地艺术、表演艺术、超写实艺术、身体艺术、欧普艺术、录像艺术、贫穷艺术等。</a:t>
            </a:r>
          </a:p>
          <a:p>
            <a:pPr marR="0" indent="266700" algn="just" eaLnBrk="0" fontAlgn="base" hangingPunct="0">
              <a:lnSpc>
                <a:spcPts val="2000"/>
              </a:lnSpc>
              <a:spcBef>
                <a:spcPct val="0"/>
              </a:spcBef>
              <a:spcAft>
                <a:spcPct val="0"/>
              </a:spcAft>
              <a:buClrTx/>
              <a:buSzTx/>
              <a:buFontTx/>
              <a:buNone/>
              <a:tabLst/>
            </a:pPr>
            <a:r>
              <a:rPr lang="zh-CN" sz="1400" dirty="0">
                <a:solidFill>
                  <a:srgbClr val="000000"/>
                </a:solidFill>
                <a:latin typeface="华文中宋" pitchFamily="2" charset="-122"/>
                <a:ea typeface="华文中宋" pitchFamily="2" charset="-122"/>
                <a:cs typeface="宋体" pitchFamily="2" charset="-122"/>
              </a:rPr>
              <a:t>③第三阶段</a:t>
            </a:r>
            <a:r>
              <a:rPr lang="zh-CN" altLang="zh-CN" sz="1400" dirty="0">
                <a:solidFill>
                  <a:srgbClr val="000000"/>
                </a:solidFill>
                <a:latin typeface="华文中宋" pitchFamily="2" charset="-122"/>
                <a:ea typeface="华文中宋" pitchFamily="2" charset="-122"/>
                <a:cs typeface="宋体" pitchFamily="2" charset="-122"/>
              </a:rPr>
              <a:t>1980-1989</a:t>
            </a:r>
          </a:p>
          <a:p>
            <a:pPr marR="0" indent="266700" algn="just" eaLnBrk="0" fontAlgn="base" hangingPunct="0">
              <a:lnSpc>
                <a:spcPts val="2000"/>
              </a:lnSpc>
              <a:spcBef>
                <a:spcPct val="0"/>
              </a:spcBef>
              <a:spcAft>
                <a:spcPct val="0"/>
              </a:spcAft>
              <a:buClrTx/>
              <a:buSzTx/>
              <a:buFontTx/>
              <a:buNone/>
              <a:tabLst/>
            </a:pPr>
            <a:r>
              <a:rPr lang="zh-CN" sz="1400" dirty="0">
                <a:solidFill>
                  <a:srgbClr val="000000"/>
                </a:solidFill>
                <a:latin typeface="华文中宋" pitchFamily="2" charset="-122"/>
                <a:ea typeface="华文中宋" pitchFamily="2" charset="-122"/>
                <a:cs typeface="宋体" pitchFamily="2" charset="-122"/>
              </a:rPr>
              <a:t>在科技强权席卷一切，精英化，纯粹化的艺术山穷水尽的时候，新的艺术形式出现了，这些形式当时的潮流不同，使西方艺术另开局面，出现了新表现、意大利超前卫、英国新雕塑、纽约新艺术、法国新自由形象与新生代艺术、西班牙新艺术、东欧苏联艺术、美国涂鸦等。</a:t>
            </a:r>
          </a:p>
        </p:txBody>
      </p:sp>
      <p:pic>
        <p:nvPicPr>
          <p:cNvPr id="8" name="图片 7" descr="杜尚"/>
          <p:cNvPicPr>
            <a:picLocks noChangeAspect="1"/>
          </p:cNvPicPr>
          <p:nvPr/>
        </p:nvPicPr>
        <p:blipFill>
          <a:blip r:embed="rId2"/>
          <a:srcRect l="13411" t="887" r="11856" b="21099"/>
          <a:stretch>
            <a:fillRect/>
          </a:stretch>
        </p:blipFill>
        <p:spPr>
          <a:xfrm>
            <a:off x="6643702" y="571480"/>
            <a:ext cx="1464945" cy="1955800"/>
          </a:xfrm>
          <a:prstGeom prst="rect">
            <a:avLst/>
          </a:prstGeom>
        </p:spPr>
      </p:pic>
      <p:sp>
        <p:nvSpPr>
          <p:cNvPr id="9" name="矩形 8"/>
          <p:cNvSpPr/>
          <p:nvPr/>
        </p:nvSpPr>
        <p:spPr>
          <a:xfrm>
            <a:off x="7000892" y="2643182"/>
            <a:ext cx="902811" cy="307777"/>
          </a:xfrm>
          <a:prstGeom prst="rect">
            <a:avLst/>
          </a:prstGeom>
        </p:spPr>
        <p:txBody>
          <a:bodyPr wrap="none">
            <a:spAutoFit/>
          </a:bodyPr>
          <a:lstStyle/>
          <a:p>
            <a:r>
              <a:rPr kumimoji="0" lang="zh-CN" sz="1400" b="0" i="0" u="none" strike="noStrike" cap="none" normalizeH="0" baseline="0" dirty="0" smtClean="0">
                <a:ln>
                  <a:noFill/>
                </a:ln>
                <a:solidFill>
                  <a:schemeClr val="accent1">
                    <a:lumMod val="75000"/>
                  </a:schemeClr>
                </a:solidFill>
                <a:effectLst/>
                <a:latin typeface="宋体" pitchFamily="2" charset="-122"/>
                <a:ea typeface="宋体" pitchFamily="2" charset="-122"/>
                <a:cs typeface="Times New Roman" pitchFamily="18" charset="0"/>
              </a:rPr>
              <a:t>（杜尚）</a:t>
            </a:r>
            <a:endParaRPr lang="zh-CN" altLang="en-US" sz="1400" dirty="0">
              <a:solidFill>
                <a:schemeClr val="accent1">
                  <a:lumMod val="75000"/>
                </a:schemeClr>
              </a:solidFill>
            </a:endParaRPr>
          </a:p>
        </p:txBody>
      </p:sp>
      <p:pic>
        <p:nvPicPr>
          <p:cNvPr id="10" name="图片 9" descr="杜尚泉"/>
          <p:cNvPicPr>
            <a:picLocks noChangeAspect="1"/>
          </p:cNvPicPr>
          <p:nvPr/>
        </p:nvPicPr>
        <p:blipFill>
          <a:blip r:embed="rId3" cstate="print"/>
          <a:stretch>
            <a:fillRect/>
          </a:stretch>
        </p:blipFill>
        <p:spPr>
          <a:xfrm>
            <a:off x="6572264" y="3143248"/>
            <a:ext cx="1708376" cy="1928826"/>
          </a:xfrm>
          <a:prstGeom prst="rect">
            <a:avLst/>
          </a:prstGeom>
        </p:spPr>
      </p:pic>
      <p:sp>
        <p:nvSpPr>
          <p:cNvPr id="52226" name="Rectangle 2"/>
          <p:cNvSpPr>
            <a:spLocks noChangeArrowheads="1"/>
          </p:cNvSpPr>
          <p:nvPr/>
        </p:nvSpPr>
        <p:spPr bwMode="auto">
          <a:xfrm>
            <a:off x="6643702" y="5643578"/>
            <a:ext cx="1571604"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dirty="0" smtClean="0">
                <a:ln>
                  <a:noFill/>
                </a:ln>
                <a:solidFill>
                  <a:schemeClr val="accent1">
                    <a:lumMod val="75000"/>
                  </a:schemeClr>
                </a:solidFill>
                <a:effectLst/>
                <a:latin typeface="宋体" pitchFamily="2" charset="-122"/>
                <a:ea typeface="宋体" pitchFamily="2" charset="-122"/>
                <a:cs typeface="Arial" pitchFamily="34" charset="0"/>
              </a:rPr>
              <a:t>《</a:t>
            </a:r>
            <a:r>
              <a:rPr kumimoji="0" lang="zh-CN" sz="1400" b="0" i="0" u="none" strike="noStrike" cap="none" normalizeH="0" baseline="0" dirty="0" smtClean="0">
                <a:ln>
                  <a:noFill/>
                </a:ln>
                <a:solidFill>
                  <a:schemeClr val="accent1">
                    <a:lumMod val="75000"/>
                  </a:schemeClr>
                </a:solidFill>
                <a:effectLst/>
                <a:latin typeface="宋体" pitchFamily="2" charset="-122"/>
                <a:ea typeface="宋体" pitchFamily="2" charset="-122"/>
                <a:cs typeface="Arial" pitchFamily="34" charset="0"/>
              </a:rPr>
              <a:t>泉</a:t>
            </a:r>
            <a:r>
              <a:rPr kumimoji="0" lang="zh-CN" altLang="zh-CN" sz="1400" b="0" i="0" u="none" strike="noStrike" cap="none" normalizeH="0" baseline="0" dirty="0" smtClean="0">
                <a:ln>
                  <a:noFill/>
                </a:ln>
                <a:solidFill>
                  <a:schemeClr val="accent1">
                    <a:lumMod val="75000"/>
                  </a:schemeClr>
                </a:solidFill>
                <a:effectLst/>
                <a:latin typeface="宋体" pitchFamily="2" charset="-122"/>
                <a:ea typeface="宋体" pitchFamily="2" charset="-122"/>
                <a:cs typeface="Arial" pitchFamily="34" charset="0"/>
              </a:rPr>
              <a:t>》</a:t>
            </a:r>
            <a:r>
              <a:rPr kumimoji="0" lang="zh-CN" altLang="zh-CN" sz="1400" b="0" i="0" u="none" strike="noStrike" cap="none" normalizeH="0" baseline="0" dirty="0" smtClean="0">
                <a:ln>
                  <a:noFill/>
                </a:ln>
                <a:solidFill>
                  <a:schemeClr val="accent1">
                    <a:lumMod val="75000"/>
                  </a:schemeClr>
                </a:solidFill>
                <a:effectLst/>
                <a:latin typeface="Arial" pitchFamily="34" charset="0"/>
                <a:ea typeface="宋体" pitchFamily="2" charset="-122"/>
                <a:cs typeface="Arial" pitchFamily="34" charset="0"/>
              </a:rPr>
              <a:t>1917</a:t>
            </a:r>
            <a:r>
              <a:rPr kumimoji="0" lang="zh-CN" sz="1400" b="0" i="0" u="none" strike="noStrike" cap="none" normalizeH="0" baseline="0" dirty="0" smtClean="0">
                <a:ln>
                  <a:noFill/>
                </a:ln>
                <a:solidFill>
                  <a:schemeClr val="accent1">
                    <a:lumMod val="75000"/>
                  </a:schemeClr>
                </a:solidFill>
                <a:effectLst/>
                <a:latin typeface="宋体" pitchFamily="2" charset="-122"/>
                <a:ea typeface="宋体" pitchFamily="2" charset="-122"/>
                <a:cs typeface="Arial" pitchFamily="34" charset="0"/>
              </a:rPr>
              <a:t>年</a:t>
            </a:r>
            <a:endParaRPr kumimoji="0" lang="zh-CN" sz="3200" b="0" i="0" u="none" strike="noStrike" cap="none" normalizeH="0" baseline="0" dirty="0" smtClean="0">
              <a:ln>
                <a:noFill/>
              </a:ln>
              <a:solidFill>
                <a:schemeClr val="accent1">
                  <a:lumMod val="75000"/>
                </a:schemeClr>
              </a:solidFill>
              <a:effectLst/>
              <a:latin typeface="Arial" pitchFamily="34" charset="0"/>
              <a:ea typeface="宋体" pitchFamily="2" charset="-122"/>
              <a:cs typeface="宋体"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6</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57" y="4357694"/>
            <a:ext cx="492443" cy="1500198"/>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cap="all"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现代</a:t>
            </a: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7" name="矩形 6"/>
          <p:cNvSpPr/>
          <p:nvPr/>
        </p:nvSpPr>
        <p:spPr>
          <a:xfrm>
            <a:off x="8715404" y="2357430"/>
            <a:ext cx="492443" cy="1785950"/>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cap="all" dirty="0" err="1" smtClean="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xiandai</a:t>
            </a:r>
            <a:endParaRPr lang="zh-CN" altLang="en-US" sz="2000" b="1" cap="all" spc="0" dirty="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51201" name="Rectangle 1"/>
          <p:cNvSpPr>
            <a:spLocks noChangeArrowheads="1"/>
          </p:cNvSpPr>
          <p:nvPr/>
        </p:nvSpPr>
        <p:spPr bwMode="auto">
          <a:xfrm>
            <a:off x="857224" y="571480"/>
            <a:ext cx="7072362" cy="16312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indent="266700" algn="just" eaLnBrk="0" fontAlgn="base" hangingPunct="0">
              <a:lnSpc>
                <a:spcPts val="2000"/>
              </a:lnSpc>
              <a:spcBef>
                <a:spcPct val="0"/>
              </a:spcBef>
              <a:spcAft>
                <a:spcPct val="0"/>
              </a:spcAft>
              <a:buClrTx/>
              <a:buSzTx/>
              <a:buFontTx/>
              <a:buNone/>
              <a:tabLst/>
            </a:pPr>
            <a:r>
              <a:rPr lang="zh-CN" altLang="en-US" sz="1400" dirty="0" smtClean="0">
                <a:solidFill>
                  <a:srgbClr val="000000"/>
                </a:solidFill>
                <a:latin typeface="华文中宋" pitchFamily="2" charset="-122"/>
                <a:ea typeface="华文中宋" pitchFamily="2" charset="-122"/>
                <a:cs typeface="宋体" pitchFamily="2" charset="-122"/>
              </a:rPr>
              <a:t>（</a:t>
            </a:r>
            <a:r>
              <a:rPr lang="zh-CN" altLang="zh-CN" sz="1400" dirty="0" smtClean="0">
                <a:solidFill>
                  <a:srgbClr val="000000"/>
                </a:solidFill>
                <a:latin typeface="华文中宋" pitchFamily="2" charset="-122"/>
                <a:ea typeface="华文中宋" pitchFamily="2" charset="-122"/>
                <a:cs typeface="宋体" pitchFamily="2" charset="-122"/>
              </a:rPr>
              <a:t>2</a:t>
            </a:r>
            <a:r>
              <a:rPr lang="zh-CN" sz="1400" dirty="0">
                <a:solidFill>
                  <a:srgbClr val="000000"/>
                </a:solidFill>
                <a:latin typeface="华文中宋" pitchFamily="2" charset="-122"/>
                <a:ea typeface="华文中宋" pitchFamily="2" charset="-122"/>
                <a:cs typeface="宋体" pitchFamily="2" charset="-122"/>
              </a:rPr>
              <a:t>）后现代艺术典型形式</a:t>
            </a:r>
          </a:p>
          <a:p>
            <a:pPr marR="0" indent="266700" algn="just" eaLnBrk="0" fontAlgn="base" hangingPunct="0">
              <a:lnSpc>
                <a:spcPts val="2000"/>
              </a:lnSpc>
              <a:spcBef>
                <a:spcPct val="0"/>
              </a:spcBef>
              <a:spcAft>
                <a:spcPct val="0"/>
              </a:spcAft>
              <a:buClrTx/>
              <a:buSzTx/>
              <a:buFontTx/>
              <a:buNone/>
              <a:tabLst/>
            </a:pPr>
            <a:r>
              <a:rPr lang="zh-CN" sz="1400" dirty="0">
                <a:solidFill>
                  <a:srgbClr val="000000"/>
                </a:solidFill>
                <a:latin typeface="华文中宋" pitchFamily="2" charset="-122"/>
                <a:ea typeface="华文中宋" pitchFamily="2" charset="-122"/>
                <a:cs typeface="宋体" pitchFamily="2" charset="-122"/>
              </a:rPr>
              <a:t>①大地艺术（</a:t>
            </a:r>
            <a:r>
              <a:rPr lang="zh-CN" altLang="zh-CN" sz="1400" dirty="0">
                <a:solidFill>
                  <a:srgbClr val="000000"/>
                </a:solidFill>
                <a:latin typeface="华文中宋" pitchFamily="2" charset="-122"/>
                <a:ea typeface="华文中宋" pitchFamily="2" charset="-122"/>
                <a:cs typeface="宋体" pitchFamily="2" charset="-122"/>
              </a:rPr>
              <a:t>Land Art</a:t>
            </a:r>
            <a:r>
              <a:rPr lang="zh-CN" sz="1400" dirty="0">
                <a:solidFill>
                  <a:srgbClr val="000000"/>
                </a:solidFill>
                <a:latin typeface="华文中宋" pitchFamily="2" charset="-122"/>
                <a:ea typeface="华文中宋" pitchFamily="2" charset="-122"/>
                <a:cs typeface="宋体" pitchFamily="2" charset="-122"/>
              </a:rPr>
              <a:t>或</a:t>
            </a:r>
            <a:r>
              <a:rPr lang="zh-CN" altLang="zh-CN" sz="1400" dirty="0">
                <a:solidFill>
                  <a:srgbClr val="000000"/>
                </a:solidFill>
                <a:latin typeface="华文中宋" pitchFamily="2" charset="-122"/>
                <a:ea typeface="华文中宋" pitchFamily="2" charset="-122"/>
                <a:cs typeface="宋体" pitchFamily="2" charset="-122"/>
              </a:rPr>
              <a:t>Earth Art</a:t>
            </a:r>
            <a:r>
              <a:rPr lang="zh-CN" sz="1400" dirty="0">
                <a:solidFill>
                  <a:srgbClr val="000000"/>
                </a:solidFill>
                <a:latin typeface="华文中宋" pitchFamily="2" charset="-122"/>
                <a:ea typeface="华文中宋" pitchFamily="2" charset="-122"/>
                <a:cs typeface="宋体" pitchFamily="2" charset="-122"/>
              </a:rPr>
              <a:t>），是室内装置作品向户外发展的结果，最早的样式可以追溯到</a:t>
            </a:r>
            <a:r>
              <a:rPr lang="zh-CN" sz="1400" dirty="0">
                <a:solidFill>
                  <a:srgbClr val="000000"/>
                </a:solidFill>
                <a:latin typeface="华文中宋" pitchFamily="2" charset="-122"/>
                <a:ea typeface="华文中宋" pitchFamily="2" charset="-122"/>
                <a:cs typeface="宋体" pitchFamily="2" charset="-122"/>
                <a:hlinkClick r:id="rId2"/>
              </a:rPr>
              <a:t>古埃及</a:t>
            </a:r>
            <a:r>
              <a:rPr lang="zh-CN" sz="1400" dirty="0">
                <a:solidFill>
                  <a:srgbClr val="000000"/>
                </a:solidFill>
                <a:latin typeface="华文中宋" pitchFamily="2" charset="-122"/>
                <a:ea typeface="华文中宋" pitchFamily="2" charset="-122"/>
                <a:cs typeface="宋体" pitchFamily="2" charset="-122"/>
              </a:rPr>
              <a:t>的金字塔和英国的斯通亨治圆形石柱，而美洲的广阔土地为当代艺术家提供了展示才能的舞台。以沙漠、高山和草原为原始材料，修整出或附加上巨大的几何形式，是大地艺术的早期特色，如罗怕特</a:t>
            </a:r>
            <a:r>
              <a:rPr lang="zh-CN" alt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rPr>
              <a:t>斯迈森（</a:t>
            </a:r>
            <a:r>
              <a:rPr lang="zh-CN" altLang="zh-CN" sz="1400" dirty="0">
                <a:solidFill>
                  <a:srgbClr val="000000"/>
                </a:solidFill>
                <a:latin typeface="华文中宋" pitchFamily="2" charset="-122"/>
                <a:ea typeface="华文中宋" pitchFamily="2" charset="-122"/>
                <a:cs typeface="宋体" pitchFamily="2" charset="-122"/>
              </a:rPr>
              <a:t>Robert Smithson</a:t>
            </a:r>
            <a:r>
              <a:rPr lang="zh-CN" sz="1400" dirty="0">
                <a:solidFill>
                  <a:srgbClr val="000000"/>
                </a:solidFill>
                <a:latin typeface="华文中宋" pitchFamily="2" charset="-122"/>
                <a:ea typeface="华文中宋" pitchFamily="2" charset="-122"/>
                <a:cs typeface="宋体" pitchFamily="2" charset="-122"/>
              </a:rPr>
              <a:t>）的宽</a:t>
            </a:r>
            <a:r>
              <a:rPr lang="zh-CN" altLang="zh-CN" sz="1400" dirty="0">
                <a:solidFill>
                  <a:srgbClr val="000000"/>
                </a:solidFill>
                <a:latin typeface="华文中宋" pitchFamily="2" charset="-122"/>
                <a:ea typeface="华文中宋" pitchFamily="2" charset="-122"/>
                <a:cs typeface="宋体" pitchFamily="2" charset="-122"/>
              </a:rPr>
              <a:t>15</a:t>
            </a:r>
            <a:r>
              <a:rPr lang="zh-CN" sz="1400" dirty="0">
                <a:solidFill>
                  <a:srgbClr val="000000"/>
                </a:solidFill>
                <a:latin typeface="华文中宋" pitchFamily="2" charset="-122"/>
                <a:ea typeface="华文中宋" pitchFamily="2" charset="-122"/>
                <a:cs typeface="宋体" pitchFamily="2" charset="-122"/>
              </a:rPr>
              <a:t>英尺</a:t>
            </a:r>
            <a:r>
              <a:rPr lang="zh-CN" alt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hlinkClick r:id="rId3"/>
              </a:rPr>
              <a:t>螺旋形防波堤</a:t>
            </a:r>
            <a:r>
              <a:rPr lang="zh-CN" altLang="zh-CN" sz="1400" dirty="0">
                <a:solidFill>
                  <a:srgbClr val="000000"/>
                </a:solidFill>
                <a:latin typeface="华文中宋" pitchFamily="2" charset="-122"/>
                <a:ea typeface="华文中宋" pitchFamily="2" charset="-122"/>
                <a:cs typeface="宋体" pitchFamily="2" charset="-122"/>
              </a:rPr>
              <a:t>》</a:t>
            </a:r>
            <a:r>
              <a:rPr lang="zh-CN" sz="1400" dirty="0" smtClean="0">
                <a:solidFill>
                  <a:srgbClr val="000000"/>
                </a:solidFill>
                <a:latin typeface="华文中宋" pitchFamily="2" charset="-122"/>
                <a:ea typeface="华文中宋" pitchFamily="2" charset="-122"/>
                <a:cs typeface="宋体" pitchFamily="2" charset="-122"/>
              </a:rPr>
              <a:t>。</a:t>
            </a:r>
            <a:endParaRPr lang="zh-CN" sz="1400" dirty="0">
              <a:solidFill>
                <a:srgbClr val="000000"/>
              </a:solidFill>
              <a:latin typeface="华文中宋" pitchFamily="2" charset="-122"/>
              <a:ea typeface="华文中宋" pitchFamily="2" charset="-122"/>
              <a:cs typeface="宋体" pitchFamily="2" charset="-122"/>
            </a:endParaRPr>
          </a:p>
        </p:txBody>
      </p:sp>
      <p:pic>
        <p:nvPicPr>
          <p:cNvPr id="8" name="图片 7" descr="大地艺术2"/>
          <p:cNvPicPr>
            <a:picLocks noChangeAspect="1"/>
          </p:cNvPicPr>
          <p:nvPr/>
        </p:nvPicPr>
        <p:blipFill>
          <a:blip r:embed="rId4"/>
          <a:stretch>
            <a:fillRect/>
          </a:stretch>
        </p:blipFill>
        <p:spPr>
          <a:xfrm>
            <a:off x="2643174" y="2643182"/>
            <a:ext cx="5357316" cy="3571900"/>
          </a:xfrm>
          <a:prstGeom prst="rect">
            <a:avLst/>
          </a:prstGeom>
          <a:ln w="88900" cap="sq" cmpd="thickThin">
            <a:solidFill>
              <a:srgbClr val="000000"/>
            </a:solidFill>
            <a:prstDash val="solid"/>
            <a:miter lim="800000"/>
          </a:ln>
          <a:effectLst>
            <a:innerShdw blurRad="76200">
              <a:srgbClr val="000000"/>
            </a:innerShdw>
          </a:effectLst>
        </p:spPr>
      </p:pic>
      <p:sp>
        <p:nvSpPr>
          <p:cNvPr id="9" name="矩形 8"/>
          <p:cNvSpPr/>
          <p:nvPr/>
        </p:nvSpPr>
        <p:spPr>
          <a:xfrm>
            <a:off x="428596" y="5929330"/>
            <a:ext cx="2252540" cy="369332"/>
          </a:xfrm>
          <a:prstGeom prst="rect">
            <a:avLst/>
          </a:prstGeom>
        </p:spPr>
        <p:txBody>
          <a:bodyPr wrap="none">
            <a:spAutoFit/>
          </a:bodyPr>
          <a:lstStyle/>
          <a:p>
            <a:r>
              <a:rPr lang="zh-CN" dirty="0" smtClean="0">
                <a:solidFill>
                  <a:schemeClr val="accent1">
                    <a:lumMod val="75000"/>
                  </a:schemeClr>
                </a:solidFill>
                <a:latin typeface="华文中宋" pitchFamily="2" charset="-122"/>
                <a:ea typeface="华文中宋" pitchFamily="2" charset="-122"/>
                <a:cs typeface="宋体" pitchFamily="2" charset="-122"/>
              </a:rPr>
              <a:t>（图</a:t>
            </a:r>
            <a:r>
              <a:rPr lang="zh-CN" altLang="zh-CN" dirty="0" smtClean="0">
                <a:solidFill>
                  <a:schemeClr val="accent1">
                    <a:lumMod val="75000"/>
                  </a:schemeClr>
                </a:solidFill>
                <a:latin typeface="华文中宋" pitchFamily="2" charset="-122"/>
                <a:ea typeface="华文中宋" pitchFamily="2" charset="-122"/>
                <a:cs typeface="宋体" pitchFamily="2" charset="-122"/>
              </a:rPr>
              <a:t>6-7 </a:t>
            </a:r>
            <a:r>
              <a:rPr lang="zh-CN" dirty="0" smtClean="0">
                <a:solidFill>
                  <a:schemeClr val="accent1">
                    <a:lumMod val="75000"/>
                  </a:schemeClr>
                </a:solidFill>
                <a:latin typeface="华文中宋" pitchFamily="2" charset="-122"/>
                <a:ea typeface="华文中宋" pitchFamily="2" charset="-122"/>
                <a:cs typeface="宋体" pitchFamily="2" charset="-122"/>
              </a:rPr>
              <a:t>大地艺术）</a:t>
            </a:r>
            <a:endParaRPr lang="zh-CN" altLang="en-US" dirty="0">
              <a:solidFill>
                <a:schemeClr val="accent1">
                  <a:lumMod val="75000"/>
                </a:schemeClr>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6</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57" y="4357694"/>
            <a:ext cx="492443" cy="1500198"/>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cap="all"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现代</a:t>
            </a: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7" name="矩形 6"/>
          <p:cNvSpPr/>
          <p:nvPr/>
        </p:nvSpPr>
        <p:spPr>
          <a:xfrm>
            <a:off x="8715404" y="2357430"/>
            <a:ext cx="492443" cy="1785950"/>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cap="all" dirty="0" err="1" smtClean="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xiandai</a:t>
            </a:r>
            <a:endParaRPr lang="zh-CN" altLang="en-US" sz="2000" b="1" cap="all" spc="0" dirty="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51201" name="Rectangle 1"/>
          <p:cNvSpPr>
            <a:spLocks noChangeArrowheads="1"/>
          </p:cNvSpPr>
          <p:nvPr/>
        </p:nvSpPr>
        <p:spPr bwMode="auto">
          <a:xfrm>
            <a:off x="428596" y="785794"/>
            <a:ext cx="7786742" cy="445250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indent="266700" algn="just" eaLnBrk="0" fontAlgn="base" hangingPunct="0">
              <a:lnSpc>
                <a:spcPts val="2000"/>
              </a:lnSpc>
              <a:spcBef>
                <a:spcPct val="0"/>
              </a:spcBef>
              <a:spcAft>
                <a:spcPct val="0"/>
              </a:spcAft>
              <a:buClrTx/>
              <a:buSzTx/>
              <a:buFontTx/>
              <a:buNone/>
              <a:tabLst/>
            </a:pPr>
            <a:r>
              <a:rPr lang="zh-CN" sz="1400" dirty="0" smtClean="0">
                <a:solidFill>
                  <a:srgbClr val="000000"/>
                </a:solidFill>
                <a:latin typeface="华文中宋" pitchFamily="2" charset="-122"/>
                <a:ea typeface="华文中宋" pitchFamily="2" charset="-122"/>
                <a:cs typeface="宋体" pitchFamily="2" charset="-122"/>
              </a:rPr>
              <a:t>②</a:t>
            </a:r>
            <a:r>
              <a:rPr lang="zh-CN" sz="1400" dirty="0">
                <a:solidFill>
                  <a:srgbClr val="000000"/>
                </a:solidFill>
                <a:latin typeface="华文中宋" pitchFamily="2" charset="-122"/>
                <a:ea typeface="华文中宋" pitchFamily="2" charset="-122"/>
                <a:cs typeface="宋体" pitchFamily="2" charset="-122"/>
                <a:hlinkClick r:id="rId2"/>
              </a:rPr>
              <a:t>装置艺术</a:t>
            </a:r>
            <a:r>
              <a:rPr lang="zh-CN" sz="1400" dirty="0">
                <a:solidFill>
                  <a:srgbClr val="000000"/>
                </a:solidFill>
                <a:latin typeface="华文中宋" pitchFamily="2" charset="-122"/>
                <a:ea typeface="华文中宋" pitchFamily="2" charset="-122"/>
                <a:cs typeface="宋体" pitchFamily="2" charset="-122"/>
              </a:rPr>
              <a:t>（</a:t>
            </a:r>
            <a:r>
              <a:rPr lang="zh-CN" altLang="zh-CN" sz="1400" dirty="0">
                <a:solidFill>
                  <a:srgbClr val="000000"/>
                </a:solidFill>
                <a:latin typeface="华文中宋" pitchFamily="2" charset="-122"/>
                <a:ea typeface="华文中宋" pitchFamily="2" charset="-122"/>
                <a:cs typeface="宋体" pitchFamily="2" charset="-122"/>
              </a:rPr>
              <a:t>Installation</a:t>
            </a:r>
            <a:r>
              <a:rPr lang="zh-CN" sz="1400" dirty="0">
                <a:solidFill>
                  <a:srgbClr val="000000"/>
                </a:solidFill>
                <a:latin typeface="华文中宋" pitchFamily="2" charset="-122"/>
                <a:ea typeface="华文中宋" pitchFamily="2" charset="-122"/>
                <a:cs typeface="宋体" pitchFamily="2" charset="-122"/>
              </a:rPr>
              <a:t>），是一种由非艺术材料构成。可在室内短暂陈列的立体展品，其中极少部分也会被博物馆收藏，它是一种布置展品的方法而非艺术特色或风格。早期装置艺术的代表是德国的达达艺术家施威特（</a:t>
            </a:r>
            <a:r>
              <a:rPr lang="zh-CN" altLang="zh-CN" sz="1400" dirty="0">
                <a:solidFill>
                  <a:srgbClr val="000000"/>
                </a:solidFill>
                <a:latin typeface="华文中宋" pitchFamily="2" charset="-122"/>
                <a:ea typeface="华文中宋" pitchFamily="2" charset="-122"/>
                <a:cs typeface="宋体" pitchFamily="2" charset="-122"/>
              </a:rPr>
              <a:t>Schwitter</a:t>
            </a:r>
            <a:r>
              <a:rPr lang="zh-CN" sz="1400" dirty="0">
                <a:solidFill>
                  <a:srgbClr val="000000"/>
                </a:solidFill>
                <a:latin typeface="华文中宋" pitchFamily="2" charset="-122"/>
                <a:ea typeface="华文中宋" pitchFamily="2" charset="-122"/>
                <a:cs typeface="宋体" pitchFamily="2" charset="-122"/>
              </a:rPr>
              <a:t>），他在</a:t>
            </a:r>
            <a:r>
              <a:rPr lang="zh-CN" altLang="zh-CN" sz="1400" dirty="0">
                <a:solidFill>
                  <a:srgbClr val="000000"/>
                </a:solidFill>
                <a:latin typeface="华文中宋" pitchFamily="2" charset="-122"/>
                <a:ea typeface="华文中宋" pitchFamily="2" charset="-122"/>
                <a:cs typeface="宋体" pitchFamily="2" charset="-122"/>
              </a:rPr>
              <a:t>1920</a:t>
            </a:r>
            <a:r>
              <a:rPr lang="zh-CN" sz="1400" dirty="0">
                <a:solidFill>
                  <a:srgbClr val="000000"/>
                </a:solidFill>
                <a:latin typeface="华文中宋" pitchFamily="2" charset="-122"/>
                <a:ea typeface="华文中宋" pitchFamily="2" charset="-122"/>
                <a:cs typeface="宋体" pitchFamily="2" charset="-122"/>
              </a:rPr>
              <a:t>年代用各种材料将自己的住宅堆满。</a:t>
            </a:r>
          </a:p>
          <a:p>
            <a:pPr marR="0" indent="266700" algn="just" eaLnBrk="0" fontAlgn="base" hangingPunct="0">
              <a:lnSpc>
                <a:spcPts val="2000"/>
              </a:lnSpc>
              <a:spcBef>
                <a:spcPct val="0"/>
              </a:spcBef>
              <a:spcAft>
                <a:spcPct val="0"/>
              </a:spcAft>
              <a:buClrTx/>
              <a:buSzTx/>
              <a:buFontTx/>
              <a:buNone/>
              <a:tabLst/>
            </a:pPr>
            <a:r>
              <a:rPr lang="zh-CN" sz="1400" dirty="0">
                <a:solidFill>
                  <a:srgbClr val="000000"/>
                </a:solidFill>
                <a:latin typeface="华文中宋" pitchFamily="2" charset="-122"/>
                <a:ea typeface="华文中宋" pitchFamily="2" charset="-122"/>
                <a:cs typeface="宋体" pitchFamily="2" charset="-122"/>
              </a:rPr>
              <a:t>③身体艺术（</a:t>
            </a:r>
            <a:r>
              <a:rPr lang="zh-CN" altLang="zh-CN" sz="1400" dirty="0">
                <a:solidFill>
                  <a:srgbClr val="000000"/>
                </a:solidFill>
                <a:latin typeface="华文中宋" pitchFamily="2" charset="-122"/>
                <a:ea typeface="华文中宋" pitchFamily="2" charset="-122"/>
                <a:cs typeface="宋体" pitchFamily="2" charset="-122"/>
              </a:rPr>
              <a:t>Body art</a:t>
            </a:r>
            <a:r>
              <a:rPr lang="zh-CN" sz="1400" dirty="0">
                <a:solidFill>
                  <a:srgbClr val="000000"/>
                </a:solidFill>
                <a:latin typeface="华文中宋" pitchFamily="2" charset="-122"/>
                <a:ea typeface="华文中宋" pitchFamily="2" charset="-122"/>
                <a:cs typeface="宋体" pitchFamily="2" charset="-122"/>
              </a:rPr>
              <a:t>），是创作者将自己的身体作为艺术表达的材料，并结合绘画、摄影、录像或其他现场记录手段。形成的一种非</a:t>
            </a:r>
            <a:r>
              <a:rPr lang="zh-CN" sz="1400" dirty="0">
                <a:solidFill>
                  <a:srgbClr val="000000"/>
                </a:solidFill>
                <a:latin typeface="华文中宋" pitchFamily="2" charset="-122"/>
                <a:ea typeface="华文中宋" pitchFamily="2" charset="-122"/>
                <a:cs typeface="宋体" pitchFamily="2" charset="-122"/>
                <a:hlinkClick r:id="rId3"/>
              </a:rPr>
              <a:t>戏剧化</a:t>
            </a:r>
            <a:r>
              <a:rPr lang="zh-CN" sz="1400" dirty="0">
                <a:solidFill>
                  <a:srgbClr val="000000"/>
                </a:solidFill>
                <a:latin typeface="华文中宋" pitchFamily="2" charset="-122"/>
                <a:ea typeface="华文中宋" pitchFamily="2" charset="-122"/>
                <a:cs typeface="宋体" pitchFamily="2" charset="-122"/>
              </a:rPr>
              <a:t>的表演艺术</a:t>
            </a:r>
            <a:r>
              <a:rPr lang="zh-CN" alt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rPr>
              <a:t>如勒瓦（</a:t>
            </a:r>
            <a:r>
              <a:rPr lang="zh-CN" altLang="zh-CN" sz="1400" dirty="0">
                <a:solidFill>
                  <a:srgbClr val="000000"/>
                </a:solidFill>
                <a:latin typeface="华文中宋" pitchFamily="2" charset="-122"/>
                <a:ea typeface="华文中宋" pitchFamily="2" charset="-122"/>
                <a:cs typeface="宋体" pitchFamily="2" charset="-122"/>
              </a:rPr>
              <a:t>Barry Le Va</a:t>
            </a:r>
            <a:r>
              <a:rPr lang="zh-CN" sz="1400" dirty="0">
                <a:solidFill>
                  <a:srgbClr val="000000"/>
                </a:solidFill>
                <a:latin typeface="华文中宋" pitchFamily="2" charset="-122"/>
                <a:ea typeface="华文中宋" pitchFamily="2" charset="-122"/>
                <a:cs typeface="宋体" pitchFamily="2" charset="-122"/>
              </a:rPr>
              <a:t>）的作品就是在相隔十几米的两堵墙之间跑来跑去，直到累倒为止；维托</a:t>
            </a:r>
            <a:r>
              <a:rPr lang="zh-CN" alt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rPr>
              <a:t>阿康西（</a:t>
            </a:r>
            <a:r>
              <a:rPr lang="zh-CN" altLang="zh-CN" sz="1400" dirty="0">
                <a:solidFill>
                  <a:srgbClr val="000000"/>
                </a:solidFill>
                <a:latin typeface="华文中宋" pitchFamily="2" charset="-122"/>
                <a:ea typeface="华文中宋" pitchFamily="2" charset="-122"/>
                <a:cs typeface="宋体" pitchFamily="2" charset="-122"/>
              </a:rPr>
              <a:t>Vito Acconci</a:t>
            </a:r>
            <a:r>
              <a:rPr lang="zh-CN" sz="1400" dirty="0">
                <a:solidFill>
                  <a:srgbClr val="000000"/>
                </a:solidFill>
                <a:latin typeface="华文中宋" pitchFamily="2" charset="-122"/>
                <a:ea typeface="华文中宋" pitchFamily="2" charset="-122"/>
                <a:cs typeface="宋体" pitchFamily="2" charset="-122"/>
              </a:rPr>
              <a:t>）名作</a:t>
            </a:r>
            <a:r>
              <a:rPr lang="zh-CN" alt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rPr>
              <a:t>枪击</a:t>
            </a:r>
            <a:r>
              <a:rPr lang="zh-CN" alt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rPr>
              <a:t>是让他的朋友在七英尺外向他的左臂开枪，这种惊世骇俗手法，使他立刻获得了世界声誉。</a:t>
            </a:r>
          </a:p>
          <a:p>
            <a:pPr marR="0" indent="266700" algn="just" eaLnBrk="0" fontAlgn="base" hangingPunct="0">
              <a:lnSpc>
                <a:spcPts val="2000"/>
              </a:lnSpc>
              <a:spcBef>
                <a:spcPct val="0"/>
              </a:spcBef>
              <a:spcAft>
                <a:spcPct val="0"/>
              </a:spcAft>
              <a:buClrTx/>
              <a:buSzTx/>
              <a:buFontTx/>
              <a:buNone/>
              <a:tabLst/>
            </a:pPr>
            <a:r>
              <a:rPr lang="zh-CN" sz="1400" dirty="0">
                <a:solidFill>
                  <a:srgbClr val="000000"/>
                </a:solidFill>
                <a:latin typeface="华文中宋" pitchFamily="2" charset="-122"/>
                <a:ea typeface="华文中宋" pitchFamily="2" charset="-122"/>
                <a:cs typeface="宋体" pitchFamily="2" charset="-122"/>
              </a:rPr>
              <a:t>④</a:t>
            </a:r>
            <a:r>
              <a:rPr lang="zh-CN" sz="1400" dirty="0">
                <a:solidFill>
                  <a:srgbClr val="000000"/>
                </a:solidFill>
                <a:latin typeface="华文中宋" pitchFamily="2" charset="-122"/>
                <a:ea typeface="华文中宋" pitchFamily="2" charset="-122"/>
                <a:cs typeface="宋体" pitchFamily="2" charset="-122"/>
                <a:hlinkClick r:id="rId4"/>
              </a:rPr>
              <a:t>概念艺术</a:t>
            </a:r>
            <a:r>
              <a:rPr lang="zh-CN" sz="1400" dirty="0">
                <a:solidFill>
                  <a:srgbClr val="000000"/>
                </a:solidFill>
                <a:latin typeface="华文中宋" pitchFamily="2" charset="-122"/>
                <a:ea typeface="华文中宋" pitchFamily="2" charset="-122"/>
                <a:cs typeface="宋体" pitchFamily="2" charset="-122"/>
              </a:rPr>
              <a:t>（</a:t>
            </a:r>
            <a:r>
              <a:rPr lang="zh-CN" altLang="zh-CN" sz="1400" dirty="0">
                <a:solidFill>
                  <a:srgbClr val="000000"/>
                </a:solidFill>
                <a:latin typeface="华文中宋" pitchFamily="2" charset="-122"/>
                <a:ea typeface="华文中宋" pitchFamily="2" charset="-122"/>
                <a:cs typeface="宋体" pitchFamily="2" charset="-122"/>
              </a:rPr>
              <a:t>ConceptuaI Art</a:t>
            </a:r>
            <a:r>
              <a:rPr lang="zh-CN" sz="1400" dirty="0">
                <a:solidFill>
                  <a:srgbClr val="000000"/>
                </a:solidFill>
                <a:latin typeface="华文中宋" pitchFamily="2" charset="-122"/>
                <a:ea typeface="华文中宋" pitchFamily="2" charset="-122"/>
                <a:cs typeface="宋体" pitchFamily="2" charset="-122"/>
              </a:rPr>
              <a:t>），来源于</a:t>
            </a:r>
            <a:r>
              <a:rPr lang="zh-CN" altLang="zh-CN" sz="1400" dirty="0">
                <a:solidFill>
                  <a:srgbClr val="000000"/>
                </a:solidFill>
                <a:latin typeface="华文中宋" pitchFamily="2" charset="-122"/>
                <a:ea typeface="华文中宋" pitchFamily="2" charset="-122"/>
                <a:cs typeface="宋体" pitchFamily="2" charset="-122"/>
              </a:rPr>
              <a:t>1920</a:t>
            </a:r>
            <a:r>
              <a:rPr lang="zh-CN" sz="1400" dirty="0">
                <a:solidFill>
                  <a:srgbClr val="000000"/>
                </a:solidFill>
                <a:latin typeface="华文中宋" pitchFamily="2" charset="-122"/>
                <a:ea typeface="华文中宋" pitchFamily="2" charset="-122"/>
                <a:cs typeface="宋体" pitchFamily="2" charset="-122"/>
              </a:rPr>
              <a:t>年代早期的</a:t>
            </a:r>
            <a:r>
              <a:rPr lang="zh-CN" sz="1400" dirty="0">
                <a:solidFill>
                  <a:srgbClr val="000000"/>
                </a:solidFill>
                <a:latin typeface="华文中宋" pitchFamily="2" charset="-122"/>
                <a:ea typeface="华文中宋" pitchFamily="2" charset="-122"/>
                <a:cs typeface="宋体" pitchFamily="2" charset="-122"/>
                <a:hlinkClick r:id="rId5"/>
              </a:rPr>
              <a:t>达达艺术</a:t>
            </a:r>
            <a:r>
              <a:rPr lang="zh-CN" sz="1400" dirty="0">
                <a:solidFill>
                  <a:srgbClr val="000000"/>
                </a:solidFill>
                <a:latin typeface="华文中宋" pitchFamily="2" charset="-122"/>
                <a:ea typeface="华文中宋" pitchFamily="2" charset="-122"/>
                <a:cs typeface="宋体" pitchFamily="2" charset="-122"/>
              </a:rPr>
              <a:t>，认为艺术没什么神圣和持久的价值，它的本质是思想或者概念，物理形态的具体作品并不重要。概念艺术的常见形态是用来记录思想的文字材料，或者对一个事件的照相实录，传统的展出形式不适用。有一个例子是在美术馆中展出一个巨大的鸟笼，里边有鸟和其他物品，另有一个概念艺术团体则是一些从事随笔写作的人。代表人物有约瑟夫</a:t>
            </a:r>
            <a:r>
              <a:rPr lang="zh-CN" alt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rPr>
              <a:t>库</a:t>
            </a:r>
            <a:r>
              <a:rPr lang="zh-CN" sz="1400" dirty="0">
                <a:solidFill>
                  <a:srgbClr val="000000"/>
                </a:solidFill>
                <a:latin typeface="华文中宋" pitchFamily="2" charset="-122"/>
                <a:ea typeface="华文中宋" pitchFamily="2" charset="-122"/>
                <a:cs typeface="宋体" pitchFamily="2" charset="-122"/>
                <a:hlinkClick r:id="rId6"/>
              </a:rPr>
              <a:t>苏斯</a:t>
            </a:r>
            <a:r>
              <a:rPr lang="zh-CN" sz="1400" dirty="0">
                <a:solidFill>
                  <a:srgbClr val="000000"/>
                </a:solidFill>
                <a:latin typeface="华文中宋" pitchFamily="2" charset="-122"/>
                <a:ea typeface="华文中宋" pitchFamily="2" charset="-122"/>
                <a:cs typeface="宋体" pitchFamily="2" charset="-122"/>
              </a:rPr>
              <a:t>（</a:t>
            </a:r>
            <a:r>
              <a:rPr lang="zh-CN" altLang="zh-CN" sz="1400" dirty="0">
                <a:solidFill>
                  <a:srgbClr val="000000"/>
                </a:solidFill>
                <a:latin typeface="华文中宋" pitchFamily="2" charset="-122"/>
                <a:ea typeface="华文中宋" pitchFamily="2" charset="-122"/>
                <a:cs typeface="宋体" pitchFamily="2" charset="-122"/>
              </a:rPr>
              <a:t>Joseph Kosuth</a:t>
            </a:r>
            <a:r>
              <a:rPr lang="zh-CN" sz="1400" dirty="0">
                <a:solidFill>
                  <a:srgbClr val="000000"/>
                </a:solidFill>
                <a:latin typeface="华文中宋" pitchFamily="2" charset="-122"/>
                <a:ea typeface="华文中宋" pitchFamily="2" charset="-122"/>
                <a:cs typeface="宋体" pitchFamily="2" charset="-122"/>
              </a:rPr>
              <a:t>）、迈尔</a:t>
            </a:r>
            <a:r>
              <a:rPr lang="zh-CN" alt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rPr>
              <a:t>波施纳（</a:t>
            </a:r>
            <a:r>
              <a:rPr lang="zh-CN" altLang="zh-CN" sz="1400" dirty="0">
                <a:solidFill>
                  <a:srgbClr val="000000"/>
                </a:solidFill>
                <a:latin typeface="华文中宋" pitchFamily="2" charset="-122"/>
                <a:ea typeface="华文中宋" pitchFamily="2" charset="-122"/>
                <a:cs typeface="宋体" pitchFamily="2" charset="-122"/>
              </a:rPr>
              <a:t>MeI Bochner</a:t>
            </a:r>
            <a:r>
              <a:rPr lang="zh-CN" sz="1400" dirty="0">
                <a:solidFill>
                  <a:srgbClr val="000000"/>
                </a:solidFill>
                <a:latin typeface="华文中宋" pitchFamily="2" charset="-122"/>
                <a:ea typeface="华文中宋" pitchFamily="2" charset="-122"/>
                <a:cs typeface="宋体" pitchFamily="2" charset="-122"/>
              </a:rPr>
              <a:t>）等人。</a:t>
            </a:r>
          </a:p>
          <a:p>
            <a:pPr marR="0" indent="266700" algn="just" eaLnBrk="0" fontAlgn="base" hangingPunct="0">
              <a:lnSpc>
                <a:spcPts val="2000"/>
              </a:lnSpc>
              <a:spcBef>
                <a:spcPct val="0"/>
              </a:spcBef>
              <a:spcAft>
                <a:spcPct val="0"/>
              </a:spcAft>
              <a:buClrTx/>
              <a:buSzTx/>
              <a:buFontTx/>
              <a:buNone/>
              <a:tabLst/>
            </a:pPr>
            <a:r>
              <a:rPr lang="zh-CN" sz="1400" dirty="0">
                <a:solidFill>
                  <a:srgbClr val="000000"/>
                </a:solidFill>
                <a:latin typeface="华文中宋" pitchFamily="2" charset="-122"/>
                <a:ea typeface="华文中宋" pitchFamily="2" charset="-122"/>
                <a:cs typeface="宋体" pitchFamily="2" charset="-122"/>
              </a:rPr>
              <a:t>⑤过程艺术（</a:t>
            </a:r>
            <a:r>
              <a:rPr lang="zh-CN" altLang="zh-CN" sz="1400" dirty="0">
                <a:solidFill>
                  <a:srgbClr val="000000"/>
                </a:solidFill>
                <a:latin typeface="华文中宋" pitchFamily="2" charset="-122"/>
                <a:ea typeface="华文中宋" pitchFamily="2" charset="-122"/>
                <a:cs typeface="宋体" pitchFamily="2" charset="-122"/>
              </a:rPr>
              <a:t>Process art</a:t>
            </a:r>
            <a:r>
              <a:rPr lang="zh-CN" sz="1400" dirty="0">
                <a:solidFill>
                  <a:srgbClr val="000000"/>
                </a:solidFill>
                <a:latin typeface="华文中宋" pitchFamily="2" charset="-122"/>
                <a:ea typeface="华文中宋" pitchFamily="2" charset="-122"/>
                <a:cs typeface="宋体" pitchFamily="2" charset="-122"/>
              </a:rPr>
              <a:t>），认为艺术的制作过程比事先的构思重要，体验时间流逝胜于观看静止和持久的物体，力图表达瞬间即逝的短暂存在。代表人物是</a:t>
            </a:r>
            <a:r>
              <a:rPr lang="zh-CN" sz="1400" dirty="0">
                <a:solidFill>
                  <a:srgbClr val="000000"/>
                </a:solidFill>
                <a:latin typeface="华文中宋" pitchFamily="2" charset="-122"/>
                <a:ea typeface="华文中宋" pitchFamily="2" charset="-122"/>
                <a:cs typeface="宋体" pitchFamily="2" charset="-122"/>
                <a:hlinkClick r:id="rId7"/>
              </a:rPr>
              <a:t>罗伯特</a:t>
            </a:r>
            <a:r>
              <a:rPr lang="zh-CN" altLang="zh-CN" sz="1400" dirty="0">
                <a:solidFill>
                  <a:srgbClr val="000000"/>
                </a:solidFill>
                <a:latin typeface="华文中宋" pitchFamily="2" charset="-122"/>
                <a:ea typeface="华文中宋" pitchFamily="2" charset="-122"/>
                <a:cs typeface="宋体" pitchFamily="2" charset="-122"/>
                <a:hlinkClick r:id="rId7"/>
              </a:rPr>
              <a:t>·</a:t>
            </a:r>
            <a:r>
              <a:rPr lang="zh-CN" sz="1400" dirty="0">
                <a:solidFill>
                  <a:srgbClr val="000000"/>
                </a:solidFill>
                <a:latin typeface="华文中宋" pitchFamily="2" charset="-122"/>
                <a:ea typeface="华文中宋" pitchFamily="2" charset="-122"/>
                <a:cs typeface="宋体" pitchFamily="2" charset="-122"/>
                <a:hlinkClick r:id="rId7"/>
              </a:rPr>
              <a:t>莫里斯</a:t>
            </a:r>
            <a:r>
              <a:rPr lang="zh-CN" sz="1400" dirty="0">
                <a:solidFill>
                  <a:srgbClr val="000000"/>
                </a:solidFill>
                <a:latin typeface="华文中宋" pitchFamily="2" charset="-122"/>
                <a:ea typeface="华文中宋" pitchFamily="2" charset="-122"/>
                <a:cs typeface="宋体" pitchFamily="2" charset="-122"/>
              </a:rPr>
              <a:t>（</a:t>
            </a:r>
            <a:r>
              <a:rPr lang="zh-CN" altLang="zh-CN" sz="1400" dirty="0">
                <a:solidFill>
                  <a:srgbClr val="000000"/>
                </a:solidFill>
                <a:latin typeface="华文中宋" pitchFamily="2" charset="-122"/>
                <a:ea typeface="华文中宋" pitchFamily="2" charset="-122"/>
                <a:cs typeface="宋体" pitchFamily="2" charset="-122"/>
              </a:rPr>
              <a:t>Robert Morris</a:t>
            </a:r>
            <a:r>
              <a:rPr lang="zh-CN" sz="1400" dirty="0">
                <a:solidFill>
                  <a:srgbClr val="000000"/>
                </a:solidFill>
                <a:latin typeface="华文中宋" pitchFamily="2" charset="-122"/>
                <a:ea typeface="华文中宋" pitchFamily="2" charset="-122"/>
                <a:cs typeface="宋体" pitchFamily="2" charset="-122"/>
              </a:rPr>
              <a:t>），他的一件作品是在展厅里堆放一些没有任何价值的混杂材料，他每天去改变这些材料的放置状态，到展览结束时就将这些东西收起来扔掉。</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200" dirty="0">
                <a:latin typeface="华文行楷" panose="02010800040101010101" pitchFamily="2" charset="-122"/>
                <a:ea typeface="华文行楷" panose="02010800040101010101" pitchFamily="2" charset="-122"/>
              </a:rPr>
              <a:t>艺术</a:t>
            </a:r>
            <a:r>
              <a:rPr lang="zh-CN" altLang="en-US" sz="1200" dirty="0" smtClean="0">
                <a:latin typeface="华文行楷" panose="02010800040101010101" pitchFamily="2" charset="-122"/>
                <a:ea typeface="华文行楷" panose="02010800040101010101" pitchFamily="2" charset="-122"/>
              </a:rPr>
              <a:t>概论</a:t>
            </a:r>
            <a:endParaRPr lang="zh-CN" altLang="en-US" sz="1200"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sz="12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6</a:t>
            </a:r>
            <a:endParaRPr lang="zh-CN" altLang="en-US" sz="12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774669" y="4357694"/>
            <a:ext cx="369332" cy="1500198"/>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b="1" cap="all"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现代</a:t>
            </a:r>
            <a:r>
              <a:rPr lang="zh-CN" altLang="en-US" sz="12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endParaRPr lang="zh-CN" altLang="en-US" sz="12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7" name="矩形 6"/>
          <p:cNvSpPr/>
          <p:nvPr/>
        </p:nvSpPr>
        <p:spPr>
          <a:xfrm>
            <a:off x="8838516" y="2357430"/>
            <a:ext cx="369332" cy="1785950"/>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200" b="1" cap="all" dirty="0" err="1" smtClean="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xiandai</a:t>
            </a:r>
            <a:endParaRPr lang="zh-CN" altLang="en-US" sz="1200" b="1" cap="all" spc="0" dirty="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8" name="矩形 7"/>
          <p:cNvSpPr/>
          <p:nvPr/>
        </p:nvSpPr>
        <p:spPr>
          <a:xfrm>
            <a:off x="642910" y="1071546"/>
            <a:ext cx="4000528" cy="4452501"/>
          </a:xfrm>
          <a:prstGeom prst="rect">
            <a:avLst/>
          </a:prstGeom>
        </p:spPr>
        <p:txBody>
          <a:bodyPr wrap="square">
            <a:spAutoFit/>
          </a:bodyPr>
          <a:lstStyle/>
          <a:p>
            <a:pPr indent="266700" algn="just" eaLnBrk="0" fontAlgn="base" hangingPunct="0">
              <a:lnSpc>
                <a:spcPts val="2000"/>
              </a:lnSpc>
              <a:spcBef>
                <a:spcPct val="0"/>
              </a:spcBef>
              <a:spcAft>
                <a:spcPct val="0"/>
              </a:spcAft>
            </a:pPr>
            <a:r>
              <a:rPr lang="zh-CN" altLang="en-US" sz="1400" dirty="0">
                <a:solidFill>
                  <a:srgbClr val="000000"/>
                </a:solidFill>
                <a:latin typeface="华文中宋" pitchFamily="2" charset="-122"/>
                <a:ea typeface="华文中宋" pitchFamily="2" charset="-122"/>
                <a:cs typeface="宋体" pitchFamily="2" charset="-122"/>
              </a:rPr>
              <a:t>（</a:t>
            </a:r>
            <a:r>
              <a:rPr lang="en-US" altLang="zh-CN" sz="1400" dirty="0">
                <a:solidFill>
                  <a:srgbClr val="000000"/>
                </a:solidFill>
                <a:latin typeface="华文中宋" pitchFamily="2" charset="-122"/>
                <a:ea typeface="华文中宋" pitchFamily="2" charset="-122"/>
                <a:cs typeface="宋体" pitchFamily="2" charset="-122"/>
              </a:rPr>
              <a:t>3</a:t>
            </a:r>
            <a:r>
              <a:rPr lang="zh-CN" altLang="en-US"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rPr>
              <a:t>后现代艺术特征</a:t>
            </a:r>
          </a:p>
          <a:p>
            <a:pPr indent="266700" algn="just" eaLnBrk="0" fontAlgn="base" hangingPunct="0">
              <a:lnSpc>
                <a:spcPts val="2000"/>
              </a:lnSpc>
              <a:spcBef>
                <a:spcPct val="0"/>
              </a:spcBef>
              <a:spcAft>
                <a:spcPct val="0"/>
              </a:spcAft>
            </a:pPr>
            <a:r>
              <a:rPr lang="zh-CN" sz="1400" dirty="0">
                <a:solidFill>
                  <a:srgbClr val="000000"/>
                </a:solidFill>
                <a:latin typeface="华文中宋" pitchFamily="2" charset="-122"/>
                <a:ea typeface="华文中宋" pitchFamily="2" charset="-122"/>
                <a:cs typeface="宋体" pitchFamily="2" charset="-122"/>
              </a:rPr>
              <a:t>法国画家杜尚被誉为西方后现代艺术之父。</a:t>
            </a:r>
            <a:r>
              <a:rPr lang="zh-CN" altLang="zh-CN" sz="1400" dirty="0">
                <a:solidFill>
                  <a:srgbClr val="000000"/>
                </a:solidFill>
                <a:latin typeface="华文中宋" pitchFamily="2" charset="-122"/>
                <a:ea typeface="华文中宋" pitchFamily="2" charset="-122"/>
                <a:cs typeface="宋体" pitchFamily="2" charset="-122"/>
              </a:rPr>
              <a:t>1913</a:t>
            </a:r>
            <a:r>
              <a:rPr lang="zh-CN" sz="1400" dirty="0">
                <a:solidFill>
                  <a:srgbClr val="000000"/>
                </a:solidFill>
                <a:latin typeface="华文中宋" pitchFamily="2" charset="-122"/>
                <a:ea typeface="华文中宋" pitchFamily="2" charset="-122"/>
                <a:cs typeface="宋体" pitchFamily="2" charset="-122"/>
              </a:rPr>
              <a:t>年他完成了第一件现成品艺术</a:t>
            </a:r>
            <a:r>
              <a:rPr lang="zh-CN" alt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rPr>
              <a:t>自行车轮</a:t>
            </a:r>
            <a:r>
              <a:rPr lang="zh-CN" alt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rPr>
              <a:t>表达对传统作品中注重结构的轻视。并暗示艺术创作中最重要的因素是观念而非制作技巧；</a:t>
            </a:r>
            <a:r>
              <a:rPr lang="zh-CN" altLang="zh-CN" sz="1400" dirty="0">
                <a:solidFill>
                  <a:srgbClr val="000000"/>
                </a:solidFill>
                <a:latin typeface="华文中宋" pitchFamily="2" charset="-122"/>
                <a:ea typeface="华文中宋" pitchFamily="2" charset="-122"/>
                <a:cs typeface="宋体" pitchFamily="2" charset="-122"/>
              </a:rPr>
              <a:t>1917</a:t>
            </a:r>
            <a:r>
              <a:rPr lang="zh-CN" sz="1400" dirty="0">
                <a:solidFill>
                  <a:srgbClr val="000000"/>
                </a:solidFill>
                <a:latin typeface="华文中宋" pitchFamily="2" charset="-122"/>
                <a:ea typeface="华文中宋" pitchFamily="2" charset="-122"/>
                <a:cs typeface="宋体" pitchFamily="2" charset="-122"/>
              </a:rPr>
              <a:t>年完成</a:t>
            </a:r>
            <a:r>
              <a:rPr lang="zh-CN" alt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rPr>
              <a:t>泉</a:t>
            </a:r>
            <a:r>
              <a:rPr lang="zh-CN" alt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rPr>
              <a:t>是一只小便器；另一件作品是</a:t>
            </a:r>
            <a:r>
              <a:rPr lang="zh-CN" altLang="zh-CN" sz="1400" dirty="0">
                <a:solidFill>
                  <a:srgbClr val="000000"/>
                </a:solidFill>
                <a:latin typeface="华文中宋" pitchFamily="2" charset="-122"/>
                <a:ea typeface="华文中宋" pitchFamily="2" charset="-122"/>
                <a:cs typeface="宋体" pitchFamily="2" charset="-122"/>
              </a:rPr>
              <a:t>《L.H.O.O.Q》</a:t>
            </a:r>
            <a:r>
              <a:rPr lang="zh-CN" sz="1400" dirty="0">
                <a:solidFill>
                  <a:srgbClr val="000000"/>
                </a:solidFill>
                <a:latin typeface="华文中宋" pitchFamily="2" charset="-122"/>
                <a:ea typeface="华文中宋" pitchFamily="2" charset="-122"/>
                <a:cs typeface="宋体" pitchFamily="2" charset="-122"/>
              </a:rPr>
              <a:t>（</a:t>
            </a:r>
            <a:r>
              <a:rPr lang="zh-CN" altLang="zh-CN" sz="1400" dirty="0">
                <a:solidFill>
                  <a:srgbClr val="000000"/>
                </a:solidFill>
                <a:latin typeface="华文中宋" pitchFamily="2" charset="-122"/>
                <a:ea typeface="华文中宋" pitchFamily="2" charset="-122"/>
                <a:cs typeface="宋体" pitchFamily="2" charset="-122"/>
              </a:rPr>
              <a:t>1919</a:t>
            </a:r>
            <a:r>
              <a:rPr lang="zh-CN" sz="1400" dirty="0">
                <a:solidFill>
                  <a:srgbClr val="000000"/>
                </a:solidFill>
                <a:latin typeface="华文中宋" pitchFamily="2" charset="-122"/>
                <a:ea typeface="华文中宋" pitchFamily="2" charset="-122"/>
                <a:cs typeface="宋体" pitchFamily="2" charset="-122"/>
              </a:rPr>
              <a:t>），是给印刷品</a:t>
            </a:r>
            <a:r>
              <a:rPr lang="zh-CN" alt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hlinkClick r:id="rId2"/>
              </a:rPr>
              <a:t>蒙娜丽莎</a:t>
            </a:r>
            <a:r>
              <a:rPr lang="zh-CN" alt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rPr>
              <a:t>的印刷品添上</a:t>
            </a:r>
            <a:r>
              <a:rPr lang="zh-CN" sz="1400" dirty="0">
                <a:solidFill>
                  <a:srgbClr val="000000"/>
                </a:solidFill>
                <a:latin typeface="华文中宋" pitchFamily="2" charset="-122"/>
                <a:ea typeface="华文中宋" pitchFamily="2" charset="-122"/>
                <a:cs typeface="宋体" pitchFamily="2" charset="-122"/>
                <a:hlinkClick r:id="rId3"/>
              </a:rPr>
              <a:t>小胡子</a:t>
            </a:r>
            <a:r>
              <a:rPr lang="zh-CN" sz="1400" dirty="0">
                <a:solidFill>
                  <a:srgbClr val="000000"/>
                </a:solidFill>
                <a:latin typeface="华文中宋" pitchFamily="2" charset="-122"/>
                <a:ea typeface="华文中宋" pitchFamily="2" charset="-122"/>
                <a:cs typeface="宋体" pitchFamily="2" charset="-122"/>
              </a:rPr>
              <a:t>。</a:t>
            </a:r>
          </a:p>
          <a:p>
            <a:pPr indent="266700" algn="just" eaLnBrk="0" fontAlgn="base" hangingPunct="0">
              <a:lnSpc>
                <a:spcPts val="2000"/>
              </a:lnSpc>
              <a:spcBef>
                <a:spcPct val="0"/>
              </a:spcBef>
              <a:spcAft>
                <a:spcPct val="0"/>
              </a:spcAft>
            </a:pPr>
            <a:r>
              <a:rPr lang="zh-CN" sz="1400" dirty="0">
                <a:solidFill>
                  <a:srgbClr val="000000"/>
                </a:solidFill>
                <a:latin typeface="华文中宋" pitchFamily="2" charset="-122"/>
                <a:ea typeface="华文中宋" pitchFamily="2" charset="-122"/>
                <a:cs typeface="宋体" pitchFamily="2" charset="-122"/>
              </a:rPr>
              <a:t>美国画家德</a:t>
            </a:r>
            <a:r>
              <a:rPr lang="zh-CN" alt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rPr>
              <a:t>库宁（</a:t>
            </a:r>
            <a:r>
              <a:rPr lang="zh-CN" altLang="zh-CN" sz="1400" dirty="0">
                <a:solidFill>
                  <a:srgbClr val="000000"/>
                </a:solidFill>
                <a:latin typeface="华文中宋" pitchFamily="2" charset="-122"/>
                <a:ea typeface="华文中宋" pitchFamily="2" charset="-122"/>
                <a:cs typeface="宋体" pitchFamily="2" charset="-122"/>
              </a:rPr>
              <a:t>De Koonig</a:t>
            </a:r>
            <a:r>
              <a:rPr lang="zh-CN" sz="1400" dirty="0">
                <a:solidFill>
                  <a:srgbClr val="000000"/>
                </a:solidFill>
                <a:latin typeface="华文中宋" pitchFamily="2" charset="-122"/>
                <a:ea typeface="华文中宋" pitchFamily="2" charset="-122"/>
                <a:cs typeface="宋体" pitchFamily="2" charset="-122"/>
              </a:rPr>
              <a:t>，</a:t>
            </a:r>
            <a:r>
              <a:rPr lang="zh-CN" altLang="zh-CN" sz="1400" dirty="0">
                <a:solidFill>
                  <a:srgbClr val="000000"/>
                </a:solidFill>
                <a:latin typeface="华文中宋" pitchFamily="2" charset="-122"/>
                <a:ea typeface="华文中宋" pitchFamily="2" charset="-122"/>
                <a:cs typeface="宋体" pitchFamily="2" charset="-122"/>
              </a:rPr>
              <a:t>1904-1977</a:t>
            </a:r>
            <a:r>
              <a:rPr lang="zh-CN" sz="1400" dirty="0">
                <a:solidFill>
                  <a:srgbClr val="000000"/>
                </a:solidFill>
                <a:latin typeface="华文中宋" pitchFamily="2" charset="-122"/>
                <a:ea typeface="华文中宋" pitchFamily="2" charset="-122"/>
                <a:cs typeface="宋体" pitchFamily="2" charset="-122"/>
              </a:rPr>
              <a:t>）说：“杜尚一个人发起了一场运动，这是一个真正的现代运动，其中暗示了一切，每个艺术家都可以从他那里得到灵感”。杜尚以似乎是随手拈出的“现成品”，轻松地扭转了西方艺术发展的方向，使杜尚留给后人的先驱者形象。杜尚之后，反对一切既定的艺术模式和评判标准，以毫无挂碍的自由精神为艺术创作目标，成了西方艺术界的共识。</a:t>
            </a:r>
          </a:p>
        </p:txBody>
      </p:sp>
      <p:pic>
        <p:nvPicPr>
          <p:cNvPr id="9" name="图片 8" descr="杜尚01"/>
          <p:cNvPicPr>
            <a:picLocks noChangeAspect="1"/>
          </p:cNvPicPr>
          <p:nvPr/>
        </p:nvPicPr>
        <p:blipFill>
          <a:blip r:embed="rId4"/>
          <a:stretch>
            <a:fillRect/>
          </a:stretch>
        </p:blipFill>
        <p:spPr>
          <a:xfrm>
            <a:off x="5286380" y="1071546"/>
            <a:ext cx="2830140" cy="4714908"/>
          </a:xfrm>
          <a:prstGeom prst="rect">
            <a:avLst/>
          </a:prstGeom>
          <a:ln>
            <a:noFill/>
          </a:ln>
          <a:effectLst>
            <a:softEdge rad="112500"/>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流程图: 文档 8"/>
          <p:cNvSpPr/>
          <p:nvPr/>
        </p:nvSpPr>
        <p:spPr>
          <a:xfrm>
            <a:off x="714348" y="642918"/>
            <a:ext cx="6858048" cy="4500594"/>
          </a:xfrm>
          <a:prstGeom prst="flowChartDocument">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zh-CN" altLang="en-US"/>
          </a:p>
        </p:txBody>
      </p:sp>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6</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57" y="4357694"/>
            <a:ext cx="492443" cy="1500198"/>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cap="all"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现代</a:t>
            </a: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7" name="矩形 6"/>
          <p:cNvSpPr/>
          <p:nvPr/>
        </p:nvSpPr>
        <p:spPr>
          <a:xfrm>
            <a:off x="8715404" y="2357430"/>
            <a:ext cx="492443" cy="1785950"/>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cap="all" dirty="0" err="1" smtClean="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xiandai</a:t>
            </a:r>
            <a:endParaRPr lang="zh-CN" altLang="en-US" sz="2000" b="1" cap="all" spc="0" dirty="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49153" name="Rectangle 1"/>
          <p:cNvSpPr>
            <a:spLocks noChangeArrowheads="1"/>
          </p:cNvSpPr>
          <p:nvPr/>
        </p:nvSpPr>
        <p:spPr bwMode="auto">
          <a:xfrm>
            <a:off x="928662" y="857232"/>
            <a:ext cx="6357982" cy="31547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indent="266700" algn="just" eaLnBrk="0" fontAlgn="base" hangingPunct="0">
              <a:lnSpc>
                <a:spcPts val="2000"/>
              </a:lnSpc>
              <a:spcBef>
                <a:spcPct val="0"/>
              </a:spcBef>
              <a:spcAft>
                <a:spcPct val="0"/>
              </a:spcAft>
              <a:buClrTx/>
              <a:buSzTx/>
              <a:buFontTx/>
              <a:buNone/>
              <a:tabLst/>
            </a:pPr>
            <a:r>
              <a:rPr lang="zh-CN" altLang="zh-CN" sz="1600" dirty="0">
                <a:solidFill>
                  <a:schemeClr val="accent1">
                    <a:lumMod val="75000"/>
                  </a:schemeClr>
                </a:solidFill>
                <a:latin typeface="华文中宋" pitchFamily="2" charset="-122"/>
                <a:ea typeface="华文中宋" pitchFamily="2" charset="-122"/>
                <a:cs typeface="宋体" pitchFamily="2" charset="-122"/>
              </a:rPr>
              <a:t>①</a:t>
            </a:r>
            <a:r>
              <a:rPr lang="zh-CN" sz="1600" dirty="0">
                <a:solidFill>
                  <a:schemeClr val="accent1">
                    <a:lumMod val="75000"/>
                  </a:schemeClr>
                </a:solidFill>
                <a:latin typeface="华文中宋" pitchFamily="2" charset="-122"/>
                <a:ea typeface="华文中宋" pitchFamily="2" charset="-122"/>
                <a:cs typeface="宋体" pitchFamily="2" charset="-122"/>
              </a:rPr>
              <a:t>形式与美都不重要</a:t>
            </a:r>
          </a:p>
          <a:p>
            <a:pPr marR="0" indent="266700" algn="just" eaLnBrk="0" fontAlgn="base" hangingPunct="0">
              <a:lnSpc>
                <a:spcPts val="2000"/>
              </a:lnSpc>
              <a:spcBef>
                <a:spcPct val="0"/>
              </a:spcBef>
              <a:spcAft>
                <a:spcPct val="0"/>
              </a:spcAft>
              <a:buClrTx/>
              <a:buSzTx/>
              <a:buFontTx/>
              <a:buNone/>
              <a:tabLst/>
            </a:pPr>
            <a:r>
              <a:rPr lang="zh-CN" sz="1600" dirty="0">
                <a:solidFill>
                  <a:schemeClr val="accent1">
                    <a:lumMod val="75000"/>
                  </a:schemeClr>
                </a:solidFill>
                <a:latin typeface="华文中宋" pitchFamily="2" charset="-122"/>
                <a:ea typeface="华文中宋" pitchFamily="2" charset="-122"/>
                <a:cs typeface="宋体" pitchFamily="2" charset="-122"/>
              </a:rPr>
              <a:t>自古以来，艺术家以创造美的形式为天职，并赋予此类工作以崇高的地位和价值。但杜尚认为美并不存在，从事艺术和创造艺术的人也没什么特别崇高的地方，普通物品与艺术品没什么区别，所谓艺术的审美价值只不过是人们的成见而已，他把那个“小便池”送进展览会，对打破这个成见起了很大作用。</a:t>
            </a:r>
          </a:p>
          <a:p>
            <a:pPr marR="0" indent="266700" algn="just" eaLnBrk="0" fontAlgn="base" hangingPunct="0">
              <a:lnSpc>
                <a:spcPts val="2000"/>
              </a:lnSpc>
              <a:spcBef>
                <a:spcPct val="0"/>
              </a:spcBef>
              <a:spcAft>
                <a:spcPct val="0"/>
              </a:spcAft>
              <a:buClrTx/>
              <a:buSzTx/>
              <a:buFontTx/>
              <a:buNone/>
              <a:tabLst/>
            </a:pPr>
            <a:r>
              <a:rPr lang="zh-CN" sz="1600" dirty="0">
                <a:solidFill>
                  <a:schemeClr val="accent1">
                    <a:lumMod val="75000"/>
                  </a:schemeClr>
                </a:solidFill>
                <a:latin typeface="华文中宋" pitchFamily="2" charset="-122"/>
                <a:ea typeface="华文中宋" pitchFamily="2" charset="-122"/>
                <a:cs typeface="宋体" pitchFamily="2" charset="-122"/>
              </a:rPr>
              <a:t>②环境和时间比作品更重要</a:t>
            </a:r>
          </a:p>
          <a:p>
            <a:pPr marR="0" indent="266700" algn="just" eaLnBrk="0" fontAlgn="base" hangingPunct="0">
              <a:lnSpc>
                <a:spcPts val="2000"/>
              </a:lnSpc>
              <a:spcBef>
                <a:spcPct val="0"/>
              </a:spcBef>
              <a:spcAft>
                <a:spcPct val="0"/>
              </a:spcAft>
              <a:buClrTx/>
              <a:buSzTx/>
              <a:buFontTx/>
              <a:buNone/>
              <a:tabLst/>
            </a:pPr>
            <a:r>
              <a:rPr lang="zh-CN" sz="1600" dirty="0">
                <a:solidFill>
                  <a:schemeClr val="accent1">
                    <a:lumMod val="75000"/>
                  </a:schemeClr>
                </a:solidFill>
                <a:latin typeface="华文中宋" pitchFamily="2" charset="-122"/>
                <a:ea typeface="华文中宋" pitchFamily="2" charset="-122"/>
                <a:cs typeface="宋体" pitchFamily="2" charset="-122"/>
              </a:rPr>
              <a:t>变现成品为艺术品的决定因素是环境和时间。与作品本身无关。这说明，在一定条件下。任何东西乃至行为都可以是艺术；也可以反过来说，当条件改变时，任何东西乃至行为都可以不是艺术，所以文艺复兴的经典“蒙娜丽莎”到了</a:t>
            </a:r>
            <a:r>
              <a:rPr lang="zh-CN" altLang="zh-CN" sz="1600" dirty="0">
                <a:solidFill>
                  <a:schemeClr val="accent1">
                    <a:lumMod val="75000"/>
                  </a:schemeClr>
                </a:solidFill>
                <a:latin typeface="华文中宋" pitchFamily="2" charset="-122"/>
                <a:ea typeface="华文中宋" pitchFamily="2" charset="-122"/>
                <a:cs typeface="宋体" pitchFamily="2" charset="-122"/>
              </a:rPr>
              <a:t>20</a:t>
            </a:r>
            <a:r>
              <a:rPr lang="zh-CN" sz="1600" dirty="0">
                <a:solidFill>
                  <a:schemeClr val="accent1">
                    <a:lumMod val="75000"/>
                  </a:schemeClr>
                </a:solidFill>
                <a:latin typeface="华文中宋" pitchFamily="2" charset="-122"/>
                <a:ea typeface="华文中宋" pitchFamily="2" charset="-122"/>
                <a:cs typeface="宋体" pitchFamily="2" charset="-122"/>
              </a:rPr>
              <a:t>世纪，就可以被画上小胡于成为笑料；自行车轮和凳子放进美术馆里，就等于结构主义的雕塑</a:t>
            </a:r>
            <a:r>
              <a:rPr lang="zh-CN" sz="1600" dirty="0" smtClean="0">
                <a:solidFill>
                  <a:schemeClr val="accent1">
                    <a:lumMod val="75000"/>
                  </a:schemeClr>
                </a:solidFill>
                <a:latin typeface="华文中宋" pitchFamily="2" charset="-122"/>
                <a:ea typeface="华文中宋" pitchFamily="2" charset="-122"/>
                <a:cs typeface="宋体" pitchFamily="2" charset="-122"/>
              </a:rPr>
              <a:t>。</a:t>
            </a:r>
            <a:endParaRPr lang="zh-CN" sz="1600" dirty="0">
              <a:solidFill>
                <a:schemeClr val="accent1">
                  <a:lumMod val="75000"/>
                </a:schemeClr>
              </a:solidFill>
              <a:latin typeface="华文中宋" pitchFamily="2" charset="-122"/>
              <a:ea typeface="华文中宋" pitchFamily="2" charset="-122"/>
              <a:cs typeface="宋体"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6</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57" y="4357694"/>
            <a:ext cx="492443" cy="1500198"/>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cap="all"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现代</a:t>
            </a: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7" name="矩形 6"/>
          <p:cNvSpPr/>
          <p:nvPr/>
        </p:nvSpPr>
        <p:spPr>
          <a:xfrm>
            <a:off x="8715404" y="2357430"/>
            <a:ext cx="492443" cy="1785950"/>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cap="all" dirty="0" err="1" smtClean="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xiandai</a:t>
            </a:r>
            <a:endParaRPr lang="zh-CN" altLang="en-US" sz="2000" b="1" cap="all" spc="0" dirty="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49153" name="Rectangle 1"/>
          <p:cNvSpPr>
            <a:spLocks noChangeArrowheads="1"/>
          </p:cNvSpPr>
          <p:nvPr/>
        </p:nvSpPr>
        <p:spPr bwMode="auto">
          <a:xfrm>
            <a:off x="1357290" y="928670"/>
            <a:ext cx="5786478" cy="41960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indent="266700" algn="just" eaLnBrk="0" fontAlgn="base" hangingPunct="0">
              <a:lnSpc>
                <a:spcPts val="2000"/>
              </a:lnSpc>
              <a:spcBef>
                <a:spcPct val="0"/>
              </a:spcBef>
              <a:spcAft>
                <a:spcPct val="0"/>
              </a:spcAft>
              <a:buClrTx/>
              <a:buSzTx/>
              <a:buFontTx/>
              <a:buNone/>
              <a:tabLst/>
            </a:pPr>
            <a:r>
              <a:rPr lang="zh-CN" sz="1400" dirty="0" smtClean="0">
                <a:solidFill>
                  <a:srgbClr val="000000"/>
                </a:solidFill>
                <a:latin typeface="华文中宋" pitchFamily="2" charset="-122"/>
                <a:ea typeface="华文中宋" pitchFamily="2" charset="-122"/>
                <a:cs typeface="宋体" pitchFamily="2" charset="-122"/>
              </a:rPr>
              <a:t>③</a:t>
            </a:r>
            <a:r>
              <a:rPr lang="zh-CN" sz="1400" dirty="0">
                <a:solidFill>
                  <a:srgbClr val="000000"/>
                </a:solidFill>
                <a:latin typeface="华文中宋" pitchFamily="2" charset="-122"/>
                <a:ea typeface="华文中宋" pitchFamily="2" charset="-122"/>
                <a:cs typeface="宋体" pitchFamily="2" charset="-122"/>
              </a:rPr>
              <a:t>引艺术回到自发和天然的状态</a:t>
            </a:r>
          </a:p>
          <a:p>
            <a:pPr marR="0" indent="266700" algn="just" eaLnBrk="0" fontAlgn="base" hangingPunct="0">
              <a:lnSpc>
                <a:spcPts val="2000"/>
              </a:lnSpc>
              <a:spcBef>
                <a:spcPct val="0"/>
              </a:spcBef>
              <a:spcAft>
                <a:spcPct val="0"/>
              </a:spcAft>
              <a:buClrTx/>
              <a:buSzTx/>
              <a:buFontTx/>
              <a:buNone/>
              <a:tabLst/>
            </a:pPr>
            <a:r>
              <a:rPr lang="zh-CN" sz="1400" dirty="0">
                <a:solidFill>
                  <a:srgbClr val="000000"/>
                </a:solidFill>
                <a:latin typeface="华文中宋" pitchFamily="2" charset="-122"/>
                <a:ea typeface="华文中宋" pitchFamily="2" charset="-122"/>
                <a:cs typeface="宋体" pitchFamily="2" charset="-122"/>
              </a:rPr>
              <a:t>人类最初的艺术活动是自发和天然的，无须专门训练，更没有艺术家和非艺术家之别。但后来就有了分工，艺术成了一项专门的工作，也因此有了专门的关于艺术的标准，显然，这种分工和标准是以往制度的产物，如果在社会条件改变的情况下，仍然把这些已有的标准当成至高无上的法则要人们遵守，就不合理，“现成品”艺术就是完全不把已有的艺术标准乃至文化尺度放在眼里，以一种看似搞笑而实际上相当深刻的思想，嘲笑了人类在文化领域的拘谨和匠气，从而呼唤一个新的富有自由创造精神的时代的到来。</a:t>
            </a:r>
          </a:p>
          <a:p>
            <a:pPr marR="0" indent="266700" algn="just" eaLnBrk="0" fontAlgn="base" hangingPunct="0">
              <a:lnSpc>
                <a:spcPts val="2000"/>
              </a:lnSpc>
              <a:spcBef>
                <a:spcPct val="0"/>
              </a:spcBef>
              <a:spcAft>
                <a:spcPct val="0"/>
              </a:spcAft>
              <a:buClrTx/>
              <a:buSzTx/>
              <a:buFontTx/>
              <a:buNone/>
              <a:tabLst/>
            </a:pPr>
            <a:r>
              <a:rPr lang="zh-CN" sz="1400" dirty="0">
                <a:solidFill>
                  <a:srgbClr val="000000"/>
                </a:solidFill>
                <a:latin typeface="华文中宋" pitchFamily="2" charset="-122"/>
                <a:ea typeface="华文中宋" pitchFamily="2" charset="-122"/>
                <a:cs typeface="宋体" pitchFamily="2" charset="-122"/>
              </a:rPr>
              <a:t>④取消技术的限制</a:t>
            </a:r>
          </a:p>
          <a:p>
            <a:pPr marR="0" indent="266700" algn="just" eaLnBrk="0" fontAlgn="base" hangingPunct="0">
              <a:lnSpc>
                <a:spcPts val="2000"/>
              </a:lnSpc>
              <a:spcBef>
                <a:spcPct val="0"/>
              </a:spcBef>
              <a:spcAft>
                <a:spcPct val="0"/>
              </a:spcAft>
              <a:buClrTx/>
              <a:buSzTx/>
              <a:buFontTx/>
              <a:buNone/>
              <a:tabLst/>
            </a:pPr>
            <a:r>
              <a:rPr lang="zh-CN" sz="1400" dirty="0">
                <a:solidFill>
                  <a:srgbClr val="000000"/>
                </a:solidFill>
                <a:latin typeface="华文中宋" pitchFamily="2" charset="-122"/>
                <a:ea typeface="华文中宋" pitchFamily="2" charset="-122"/>
                <a:cs typeface="宋体" pitchFamily="2" charset="-122"/>
              </a:rPr>
              <a:t>人们久已习惯将艺术创作看成是一种专门的技术操作这程，所以才有美术学院和专业画家，“现成品”艺术却与作者的个人技术无关，它只需要一种选择的眼光，而选择是一种思考过程，与物质产品的制作技术毫无关系。艺术的价值在于思想。有思想，任何物质产品都可以成为艺术品。这种将艺术等同于思想的做法，客观上取消了传统意义上的艺术学科，暗含了艺术与艺术史即将终结的理论判断。</a:t>
            </a:r>
          </a:p>
        </p:txBody>
      </p:sp>
      <p:sp>
        <p:nvSpPr>
          <p:cNvPr id="8" name="图文框 7"/>
          <p:cNvSpPr/>
          <p:nvPr/>
        </p:nvSpPr>
        <p:spPr>
          <a:xfrm>
            <a:off x="428596" y="142852"/>
            <a:ext cx="7500990" cy="6143644"/>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6</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57" y="4357694"/>
            <a:ext cx="492443" cy="1500198"/>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cap="all"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现代</a:t>
            </a: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7" name="矩形 6"/>
          <p:cNvSpPr/>
          <p:nvPr/>
        </p:nvSpPr>
        <p:spPr>
          <a:xfrm>
            <a:off x="8715404" y="2357430"/>
            <a:ext cx="492443" cy="1785950"/>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cap="all" dirty="0" err="1" smtClean="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xiandai</a:t>
            </a:r>
            <a:endParaRPr lang="zh-CN" altLang="en-US" sz="2000" b="1" cap="all" spc="0" dirty="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graphicFrame>
        <p:nvGraphicFramePr>
          <p:cNvPr id="10" name="图示 9"/>
          <p:cNvGraphicFramePr/>
          <p:nvPr/>
        </p:nvGraphicFramePr>
        <p:xfrm>
          <a:off x="642910" y="1428736"/>
          <a:ext cx="3500462" cy="19288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 name="图片 7" descr="涂鸦"/>
          <p:cNvPicPr>
            <a:picLocks noChangeAspect="1"/>
          </p:cNvPicPr>
          <p:nvPr/>
        </p:nvPicPr>
        <p:blipFill>
          <a:blip r:embed="rId6"/>
          <a:stretch>
            <a:fillRect/>
          </a:stretch>
        </p:blipFill>
        <p:spPr>
          <a:xfrm>
            <a:off x="4643438" y="1214422"/>
            <a:ext cx="3771470" cy="2071702"/>
          </a:xfrm>
          <a:prstGeom prst="rect">
            <a:avLst/>
          </a:prstGeom>
        </p:spPr>
      </p:pic>
      <p:sp>
        <p:nvSpPr>
          <p:cNvPr id="9" name="矩形 8"/>
          <p:cNvSpPr/>
          <p:nvPr/>
        </p:nvSpPr>
        <p:spPr>
          <a:xfrm>
            <a:off x="642910" y="4143380"/>
            <a:ext cx="7429552" cy="1384995"/>
          </a:xfrm>
          <a:prstGeom prst="rect">
            <a:avLst/>
          </a:prstGeom>
        </p:spPr>
        <p:txBody>
          <a:bodyPr wrap="square">
            <a:spAutoFit/>
          </a:bodyPr>
          <a:lstStyle/>
          <a:p>
            <a:pPr lvl="0" indent="266700" eaLnBrk="0" fontAlgn="base" hangingPunct="0">
              <a:spcBef>
                <a:spcPct val="0"/>
              </a:spcBef>
              <a:spcAft>
                <a:spcPct val="0"/>
              </a:spcAft>
            </a:pPr>
            <a:r>
              <a:rPr lang="zh-CN" altLang="zh-CN" sz="1400" dirty="0">
                <a:solidFill>
                  <a:srgbClr val="000000"/>
                </a:solidFill>
                <a:latin typeface="华文中宋" pitchFamily="2" charset="-122"/>
                <a:ea typeface="华文中宋" pitchFamily="2" charset="-122"/>
                <a:cs typeface="宋体" pitchFamily="2" charset="-122"/>
              </a:rPr>
              <a:t>1989</a:t>
            </a:r>
            <a:r>
              <a:rPr lang="zh-CN" sz="1400" dirty="0">
                <a:solidFill>
                  <a:srgbClr val="000000"/>
                </a:solidFill>
                <a:latin typeface="华文中宋" pitchFamily="2" charset="-122"/>
                <a:ea typeface="华文中宋" pitchFamily="2" charset="-122"/>
                <a:cs typeface="宋体" pitchFamily="2" charset="-122"/>
              </a:rPr>
              <a:t>年后，冷战结束、经济全球化和信息化开始，欧美外其他国家如亚非崛起、东欧艺术复兴，艺术生态化，艺术展览、机构、教育、市场、艺术区等生态链的形成，策展全球化（大型双年展、美术馆逐渐走向成熟），以美国为中心，后现代艺术已经风起云涌，成为新的世界性的艺术潮流，以此宣告当代艺术出现，当代艺术以涂鸦、插画、新材料、新媒介为主。但是当代艺术与后现代艺术在艺术媒介、技术形态上依然后很多相似的特征，更多是在艺术时代语言和社会特征上加强了表达的力度</a:t>
            </a:r>
            <a:r>
              <a:rPr lang="zh-CN" sz="1400" dirty="0" smtClean="0">
                <a:solidFill>
                  <a:srgbClr val="000000"/>
                </a:solidFill>
                <a:latin typeface="华文中宋" pitchFamily="2" charset="-122"/>
                <a:ea typeface="华文中宋" pitchFamily="2" charset="-122"/>
                <a:cs typeface="宋体" pitchFamily="2" charset="-122"/>
              </a:rPr>
              <a:t>。</a:t>
            </a:r>
            <a:endParaRPr lang="zh-CN" sz="1400" dirty="0">
              <a:solidFill>
                <a:srgbClr val="000000"/>
              </a:solidFill>
              <a:latin typeface="华文中宋" pitchFamily="2" charset="-122"/>
              <a:ea typeface="华文中宋" pitchFamily="2" charset="-122"/>
              <a:cs typeface="宋体" pitchFamily="2" charset="-122"/>
            </a:endParaRPr>
          </a:p>
        </p:txBody>
      </p:sp>
      <p:sp>
        <p:nvSpPr>
          <p:cNvPr id="16" name="矩形 15"/>
          <p:cNvSpPr/>
          <p:nvPr/>
        </p:nvSpPr>
        <p:spPr>
          <a:xfrm>
            <a:off x="1129486" y="2741633"/>
            <a:ext cx="6885028" cy="21995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4290" tIns="34290" rIns="34290" bIns="34290" numCol="1" spcCol="1270" anchor="ctr" anchorCtr="0">
            <a:noAutofit/>
          </a:bodyPr>
          <a:lstStyle/>
          <a:p>
            <a:pPr lvl="0" algn="ctr" defTabSz="400050" rtl="0">
              <a:lnSpc>
                <a:spcPct val="90000"/>
              </a:lnSpc>
              <a:spcBef>
                <a:spcPct val="0"/>
              </a:spcBef>
              <a:spcAft>
                <a:spcPct val="35000"/>
              </a:spcAft>
            </a:pPr>
            <a:endParaRPr lang="zh-CN" sz="900" kern="1200" dirty="0"/>
          </a:p>
        </p:txBody>
      </p:sp>
      <p:sp>
        <p:nvSpPr>
          <p:cNvPr id="17" name="矩形 16"/>
          <p:cNvSpPr/>
          <p:nvPr/>
        </p:nvSpPr>
        <p:spPr>
          <a:xfrm>
            <a:off x="1000100" y="428604"/>
            <a:ext cx="1609736" cy="369332"/>
          </a:xfrm>
          <a:prstGeom prst="rect">
            <a:avLst/>
          </a:prstGeom>
        </p:spPr>
        <p:txBody>
          <a:bodyPr wrap="none">
            <a:spAutoFit/>
          </a:bodyPr>
          <a:lstStyle/>
          <a:p>
            <a:pPr lvl="0" algn="ctr" defTabSz="400050">
              <a:lnSpc>
                <a:spcPct val="90000"/>
              </a:lnSpc>
              <a:spcBef>
                <a:spcPct val="0"/>
              </a:spcBef>
              <a:spcAft>
                <a:spcPct val="35000"/>
              </a:spcAft>
            </a:pPr>
            <a:r>
              <a:rPr lang="en-US" altLang="zh-CN" sz="2000" b="1" dirty="0">
                <a:solidFill>
                  <a:schemeClr val="accent1">
                    <a:lumMod val="75000"/>
                  </a:schemeClr>
                </a:solidFill>
              </a:rPr>
              <a:t>3</a:t>
            </a:r>
            <a:r>
              <a:rPr lang="zh-CN" altLang="en-US" sz="2000" b="1" dirty="0">
                <a:solidFill>
                  <a:schemeClr val="accent1">
                    <a:lumMod val="75000"/>
                  </a:schemeClr>
                </a:solidFill>
              </a:rPr>
              <a:t>、当代艺术</a:t>
            </a:r>
            <a:endParaRPr lang="zh-CN" altLang="en-US" sz="2000" b="1" dirty="0">
              <a:solidFill>
                <a:schemeClr val="accent1">
                  <a:lumMod val="75000"/>
                </a:schemeClr>
              </a:solidFill>
            </a:endParaRPr>
          </a:p>
        </p:txBody>
      </p:sp>
      <p:sp>
        <p:nvSpPr>
          <p:cNvPr id="18" name="矩形 17"/>
          <p:cNvSpPr/>
          <p:nvPr/>
        </p:nvSpPr>
        <p:spPr>
          <a:xfrm>
            <a:off x="6215074" y="3447636"/>
            <a:ext cx="2214578" cy="338554"/>
          </a:xfrm>
          <a:prstGeom prst="rect">
            <a:avLst/>
          </a:prstGeom>
        </p:spPr>
        <p:txBody>
          <a:bodyPr wrap="square">
            <a:spAutoFit/>
          </a:bodyPr>
          <a:lstStyle/>
          <a:p>
            <a:pPr algn="r"/>
            <a:r>
              <a:rPr lang="zh-CN" sz="1600" dirty="0" smtClean="0">
                <a:solidFill>
                  <a:schemeClr val="accent1">
                    <a:lumMod val="75000"/>
                  </a:schemeClr>
                </a:solidFill>
                <a:latin typeface="华文中宋" pitchFamily="2" charset="-122"/>
                <a:ea typeface="华文中宋" pitchFamily="2" charset="-122"/>
                <a:cs typeface="宋体" pitchFamily="2" charset="-122"/>
              </a:rPr>
              <a:t>（图</a:t>
            </a:r>
            <a:r>
              <a:rPr lang="zh-CN" altLang="zh-CN" sz="1600" dirty="0" smtClean="0">
                <a:solidFill>
                  <a:schemeClr val="accent1">
                    <a:lumMod val="75000"/>
                  </a:schemeClr>
                </a:solidFill>
                <a:latin typeface="华文中宋" pitchFamily="2" charset="-122"/>
                <a:ea typeface="华文中宋" pitchFamily="2" charset="-122"/>
                <a:cs typeface="宋体" pitchFamily="2" charset="-122"/>
              </a:rPr>
              <a:t>6-8</a:t>
            </a:r>
            <a:r>
              <a:rPr lang="zh-CN" sz="1600" dirty="0" smtClean="0">
                <a:solidFill>
                  <a:schemeClr val="accent1">
                    <a:lumMod val="75000"/>
                  </a:schemeClr>
                </a:solidFill>
                <a:latin typeface="华文中宋" pitchFamily="2" charset="-122"/>
                <a:ea typeface="华文中宋" pitchFamily="2" charset="-122"/>
                <a:cs typeface="宋体" pitchFamily="2" charset="-122"/>
              </a:rPr>
              <a:t>涂鸦）</a:t>
            </a:r>
            <a:endParaRPr lang="zh-CN" altLang="en-US" sz="1600" dirty="0">
              <a:solidFill>
                <a:schemeClr val="accent1">
                  <a:lumMod val="75000"/>
                </a:schemeClr>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6</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57" y="4357694"/>
            <a:ext cx="492443" cy="1500198"/>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cap="all"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现代</a:t>
            </a: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7" name="矩形 6"/>
          <p:cNvSpPr/>
          <p:nvPr/>
        </p:nvSpPr>
        <p:spPr>
          <a:xfrm>
            <a:off x="8715404" y="2357430"/>
            <a:ext cx="492443" cy="1785950"/>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cap="all" dirty="0" err="1" smtClean="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xiandai</a:t>
            </a:r>
            <a:endParaRPr lang="zh-CN" altLang="en-US" sz="2000" b="1" cap="all" spc="0" dirty="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48129" name="Rectangle 1"/>
          <p:cNvSpPr>
            <a:spLocks noChangeArrowheads="1"/>
          </p:cNvSpPr>
          <p:nvPr/>
        </p:nvSpPr>
        <p:spPr bwMode="auto">
          <a:xfrm>
            <a:off x="642910" y="571480"/>
            <a:ext cx="7429552" cy="522194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indent="266700" algn="just" eaLnBrk="0" fontAlgn="base" hangingPunct="0">
              <a:lnSpc>
                <a:spcPts val="2000"/>
              </a:lnSpc>
              <a:spcBef>
                <a:spcPct val="0"/>
              </a:spcBef>
              <a:spcAft>
                <a:spcPct val="0"/>
              </a:spcAft>
              <a:buClrTx/>
              <a:buSzTx/>
              <a:buFontTx/>
              <a:buNone/>
              <a:tabLst/>
            </a:pPr>
            <a:r>
              <a:rPr lang="zh-CN" sz="1400" dirty="0" smtClean="0">
                <a:solidFill>
                  <a:srgbClr val="000000"/>
                </a:solidFill>
                <a:latin typeface="华文中宋" pitchFamily="2" charset="-122"/>
                <a:ea typeface="华文中宋" pitchFamily="2" charset="-122"/>
                <a:cs typeface="宋体" pitchFamily="2" charset="-122"/>
              </a:rPr>
              <a:t>（</a:t>
            </a:r>
            <a:r>
              <a:rPr lang="zh-CN" altLang="zh-CN" sz="1400" dirty="0">
                <a:solidFill>
                  <a:srgbClr val="000000"/>
                </a:solidFill>
                <a:latin typeface="华文中宋" pitchFamily="2" charset="-122"/>
                <a:ea typeface="华文中宋" pitchFamily="2" charset="-122"/>
                <a:cs typeface="宋体" pitchFamily="2" charset="-122"/>
              </a:rPr>
              <a:t>1</a:t>
            </a:r>
            <a:r>
              <a:rPr lang="zh-CN" sz="1400" dirty="0">
                <a:solidFill>
                  <a:srgbClr val="000000"/>
                </a:solidFill>
                <a:latin typeface="华文中宋" pitchFamily="2" charset="-122"/>
                <a:ea typeface="华文中宋" pitchFamily="2" charset="-122"/>
                <a:cs typeface="宋体" pitchFamily="2" charset="-122"/>
              </a:rPr>
              <a:t>）不求纯粹</a:t>
            </a:r>
          </a:p>
          <a:p>
            <a:pPr marR="0" indent="266700" algn="just" eaLnBrk="0" fontAlgn="base" hangingPunct="0">
              <a:lnSpc>
                <a:spcPts val="2000"/>
              </a:lnSpc>
              <a:spcBef>
                <a:spcPct val="0"/>
              </a:spcBef>
              <a:spcAft>
                <a:spcPct val="0"/>
              </a:spcAft>
              <a:buClrTx/>
              <a:buSzTx/>
              <a:buFontTx/>
              <a:buNone/>
              <a:tabLst/>
            </a:pPr>
            <a:r>
              <a:rPr lang="zh-CN" sz="1400" dirty="0">
                <a:solidFill>
                  <a:srgbClr val="000000"/>
                </a:solidFill>
                <a:latin typeface="华文中宋" pitchFamily="2" charset="-122"/>
                <a:ea typeface="华文中宋" pitchFamily="2" charset="-122"/>
                <a:cs typeface="宋体" pitchFamily="2" charset="-122"/>
              </a:rPr>
              <a:t>当代艺术不局限于视觉形式，语言文字、音乐戏剧、大众传媒。数码影降、声光电化，只要能传达特定信息，就无所不用，绘画超越平面限制，雕塑结合风景和建筑，展出场地也不局限在画廊扣博物馆，在当代西方，所谓视觉艺术已经与其他门类艺术难分准解。</a:t>
            </a:r>
          </a:p>
          <a:p>
            <a:pPr marR="0" indent="266700" algn="just" eaLnBrk="0" fontAlgn="base" hangingPunct="0">
              <a:lnSpc>
                <a:spcPts val="2000"/>
              </a:lnSpc>
              <a:spcBef>
                <a:spcPct val="0"/>
              </a:spcBef>
              <a:spcAft>
                <a:spcPct val="0"/>
              </a:spcAft>
              <a:buClrTx/>
              <a:buSzTx/>
              <a:buFontTx/>
              <a:buNone/>
              <a:tabLst/>
            </a:pPr>
            <a:r>
              <a:rPr lang="zh-CN" sz="1400" dirty="0">
                <a:solidFill>
                  <a:srgbClr val="000000"/>
                </a:solidFill>
                <a:latin typeface="华文中宋" pitchFamily="2" charset="-122"/>
                <a:ea typeface="华文中宋" pitchFamily="2" charset="-122"/>
                <a:cs typeface="宋体" pitchFamily="2" charset="-122"/>
              </a:rPr>
              <a:t>（</a:t>
            </a:r>
            <a:r>
              <a:rPr lang="zh-CN" altLang="zh-CN" sz="1400" dirty="0">
                <a:solidFill>
                  <a:srgbClr val="000000"/>
                </a:solidFill>
                <a:latin typeface="华文中宋" pitchFamily="2" charset="-122"/>
                <a:ea typeface="华文中宋" pitchFamily="2" charset="-122"/>
                <a:cs typeface="宋体" pitchFamily="2" charset="-122"/>
              </a:rPr>
              <a:t>2</a:t>
            </a:r>
            <a:r>
              <a:rPr lang="zh-CN" sz="1400" dirty="0">
                <a:solidFill>
                  <a:srgbClr val="000000"/>
                </a:solidFill>
                <a:latin typeface="华文中宋" pitchFamily="2" charset="-122"/>
                <a:ea typeface="华文中宋" pitchFamily="2" charset="-122"/>
                <a:cs typeface="宋体" pitchFamily="2" charset="-122"/>
              </a:rPr>
              <a:t>）善侍传统</a:t>
            </a:r>
          </a:p>
          <a:p>
            <a:pPr marR="0" indent="266700" algn="just" eaLnBrk="0" fontAlgn="base" hangingPunct="0">
              <a:lnSpc>
                <a:spcPts val="2000"/>
              </a:lnSpc>
              <a:spcBef>
                <a:spcPct val="0"/>
              </a:spcBef>
              <a:spcAft>
                <a:spcPct val="0"/>
              </a:spcAft>
              <a:buClrTx/>
              <a:buSzTx/>
              <a:buFontTx/>
              <a:buNone/>
              <a:tabLst/>
            </a:pPr>
            <a:r>
              <a:rPr lang="zh-CN" sz="1400" dirty="0">
                <a:solidFill>
                  <a:srgbClr val="000000"/>
                </a:solidFill>
                <a:latin typeface="华文中宋" pitchFamily="2" charset="-122"/>
                <a:ea typeface="华文中宋" pitchFamily="2" charset="-122"/>
                <a:cs typeface="宋体" pitchFamily="2" charset="-122"/>
              </a:rPr>
              <a:t>人类有丰富的传统文化资源，弃之如蔑很可惜，当代艺术家不反对传统，而是利用过去以更新自我。在时间和环境改变后，旧符号可能产生新意义。</a:t>
            </a:r>
          </a:p>
          <a:p>
            <a:pPr marR="0" indent="266700" algn="just" eaLnBrk="0" fontAlgn="base" hangingPunct="0">
              <a:lnSpc>
                <a:spcPts val="2000"/>
              </a:lnSpc>
              <a:spcBef>
                <a:spcPct val="0"/>
              </a:spcBef>
              <a:spcAft>
                <a:spcPct val="0"/>
              </a:spcAft>
              <a:buClrTx/>
              <a:buSzTx/>
              <a:buFontTx/>
              <a:buNone/>
              <a:tabLst/>
            </a:pPr>
            <a:r>
              <a:rPr lang="zh-CN" sz="1400" dirty="0">
                <a:solidFill>
                  <a:srgbClr val="000000"/>
                </a:solidFill>
                <a:latin typeface="华文中宋" pitchFamily="2" charset="-122"/>
                <a:ea typeface="华文中宋" pitchFamily="2" charset="-122"/>
                <a:cs typeface="宋体" pitchFamily="2" charset="-122"/>
              </a:rPr>
              <a:t>（</a:t>
            </a:r>
            <a:r>
              <a:rPr lang="zh-CN" altLang="zh-CN" sz="1400" dirty="0">
                <a:solidFill>
                  <a:srgbClr val="000000"/>
                </a:solidFill>
                <a:latin typeface="华文中宋" pitchFamily="2" charset="-122"/>
                <a:ea typeface="华文中宋" pitchFamily="2" charset="-122"/>
                <a:cs typeface="宋体" pitchFamily="2" charset="-122"/>
              </a:rPr>
              <a:t>3</a:t>
            </a:r>
            <a:r>
              <a:rPr lang="zh-CN" sz="1400" dirty="0">
                <a:solidFill>
                  <a:srgbClr val="000000"/>
                </a:solidFill>
                <a:latin typeface="华文中宋" pitchFamily="2" charset="-122"/>
                <a:ea typeface="华文中宋" pitchFamily="2" charset="-122"/>
                <a:cs typeface="宋体" pitchFamily="2" charset="-122"/>
              </a:rPr>
              <a:t>）非个人化</a:t>
            </a:r>
          </a:p>
          <a:p>
            <a:pPr marR="0" indent="266700" algn="just" eaLnBrk="0" fontAlgn="base" hangingPunct="0">
              <a:lnSpc>
                <a:spcPts val="2000"/>
              </a:lnSpc>
              <a:spcBef>
                <a:spcPct val="0"/>
              </a:spcBef>
              <a:spcAft>
                <a:spcPct val="0"/>
              </a:spcAft>
              <a:buClrTx/>
              <a:buSzTx/>
              <a:buFontTx/>
              <a:buNone/>
              <a:tabLst/>
            </a:pPr>
            <a:r>
              <a:rPr lang="zh-CN" sz="1400" dirty="0">
                <a:solidFill>
                  <a:srgbClr val="000000"/>
                </a:solidFill>
                <a:latin typeface="华文中宋" pitchFamily="2" charset="-122"/>
                <a:ea typeface="华文中宋" pitchFamily="2" charset="-122"/>
                <a:cs typeface="宋体" pitchFamily="2" charset="-122"/>
              </a:rPr>
              <a:t>在艺术之上，除了</a:t>
            </a:r>
            <a:r>
              <a:rPr lang="zh-CN" altLang="zh-CN" sz="1400" dirty="0">
                <a:solidFill>
                  <a:srgbClr val="000000"/>
                </a:solidFill>
                <a:latin typeface="华文中宋" pitchFamily="2" charset="-122"/>
                <a:ea typeface="华文中宋" pitchFamily="2" charset="-122"/>
                <a:cs typeface="宋体" pitchFamily="2" charset="-122"/>
              </a:rPr>
              <a:t>19</a:t>
            </a:r>
            <a:r>
              <a:rPr lang="zh-CN" sz="1400" dirty="0">
                <a:solidFill>
                  <a:srgbClr val="000000"/>
                </a:solidFill>
                <a:latin typeface="华文中宋" pitchFamily="2" charset="-122"/>
                <a:ea typeface="华文中宋" pitchFamily="2" charset="-122"/>
                <a:cs typeface="宋体" pitchFamily="2" charset="-122"/>
              </a:rPr>
              <a:t>世纪后期到</a:t>
            </a:r>
            <a:r>
              <a:rPr lang="zh-CN" altLang="zh-CN" sz="1400" dirty="0">
                <a:solidFill>
                  <a:srgbClr val="000000"/>
                </a:solidFill>
                <a:latin typeface="华文中宋" pitchFamily="2" charset="-122"/>
                <a:ea typeface="华文中宋" pitchFamily="2" charset="-122"/>
                <a:cs typeface="宋体" pitchFamily="2" charset="-122"/>
              </a:rPr>
              <a:t>20</a:t>
            </a:r>
            <a:r>
              <a:rPr lang="zh-CN" sz="1400" dirty="0">
                <a:solidFill>
                  <a:srgbClr val="000000"/>
                </a:solidFill>
                <a:latin typeface="华文中宋" pitchFamily="2" charset="-122"/>
                <a:ea typeface="华文中宋" pitchFamily="2" charset="-122"/>
                <a:cs typeface="宋体" pitchFamily="2" charset="-122"/>
              </a:rPr>
              <a:t>世纪中期这段时间，“个人表现”都不是创炸的主要目标，后现代艺术强调社会功能，使艺术走出</a:t>
            </a:r>
            <a:r>
              <a:rPr lang="zh-CN" sz="1400" dirty="0">
                <a:solidFill>
                  <a:srgbClr val="000000"/>
                </a:solidFill>
                <a:latin typeface="华文中宋" pitchFamily="2" charset="-122"/>
                <a:ea typeface="华文中宋" pitchFamily="2" charset="-122"/>
                <a:cs typeface="宋体" pitchFamily="2" charset="-122"/>
                <a:hlinkClick r:id="rId2"/>
              </a:rPr>
              <a:t>象牙塔</a:t>
            </a:r>
            <a:r>
              <a:rPr lang="zh-CN" sz="1400" dirty="0">
                <a:solidFill>
                  <a:srgbClr val="000000"/>
                </a:solidFill>
                <a:latin typeface="华文中宋" pitchFamily="2" charset="-122"/>
                <a:ea typeface="华文中宋" pitchFamily="2" charset="-122"/>
                <a:cs typeface="宋体" pitchFamily="2" charset="-122"/>
              </a:rPr>
              <a:t>，贴近大众生活，艺术家以天下任为己任，关心社会问题，积极参与社会活动，不再是特立独行的另类人物。</a:t>
            </a:r>
          </a:p>
          <a:p>
            <a:pPr marR="0" indent="266700" algn="just" eaLnBrk="0" fontAlgn="base" hangingPunct="0">
              <a:lnSpc>
                <a:spcPts val="2000"/>
              </a:lnSpc>
              <a:spcBef>
                <a:spcPct val="0"/>
              </a:spcBef>
              <a:spcAft>
                <a:spcPct val="0"/>
              </a:spcAft>
              <a:buClrTx/>
              <a:buSzTx/>
              <a:buFontTx/>
              <a:buNone/>
              <a:tabLst/>
            </a:pPr>
            <a:r>
              <a:rPr lang="zh-CN" sz="1400" dirty="0">
                <a:solidFill>
                  <a:srgbClr val="000000"/>
                </a:solidFill>
                <a:latin typeface="华文中宋" pitchFamily="2" charset="-122"/>
                <a:ea typeface="华文中宋" pitchFamily="2" charset="-122"/>
                <a:cs typeface="宋体" pitchFamily="2" charset="-122"/>
              </a:rPr>
              <a:t>（</a:t>
            </a:r>
            <a:r>
              <a:rPr lang="zh-CN" altLang="zh-CN" sz="1400" dirty="0">
                <a:solidFill>
                  <a:srgbClr val="000000"/>
                </a:solidFill>
                <a:latin typeface="华文中宋" pitchFamily="2" charset="-122"/>
                <a:ea typeface="华文中宋" pitchFamily="2" charset="-122"/>
                <a:cs typeface="宋体" pitchFamily="2" charset="-122"/>
              </a:rPr>
              <a:t>4</a:t>
            </a:r>
            <a:r>
              <a:rPr lang="zh-CN" sz="1400" dirty="0">
                <a:solidFill>
                  <a:srgbClr val="000000"/>
                </a:solidFill>
                <a:latin typeface="华文中宋" pitchFamily="2" charset="-122"/>
                <a:ea typeface="华文中宋" pitchFamily="2" charset="-122"/>
                <a:cs typeface="宋体" pitchFamily="2" charset="-122"/>
              </a:rPr>
              <a:t>）多种标准</a:t>
            </a:r>
          </a:p>
          <a:p>
            <a:pPr marR="0" indent="266700" algn="just" eaLnBrk="0" fontAlgn="base" hangingPunct="0">
              <a:lnSpc>
                <a:spcPts val="2000"/>
              </a:lnSpc>
              <a:spcBef>
                <a:spcPct val="0"/>
              </a:spcBef>
              <a:spcAft>
                <a:spcPct val="0"/>
              </a:spcAft>
              <a:buClrTx/>
              <a:buSzTx/>
              <a:buFontTx/>
              <a:buNone/>
              <a:tabLst/>
            </a:pPr>
            <a:r>
              <a:rPr lang="zh-CN" sz="1400" dirty="0">
                <a:solidFill>
                  <a:srgbClr val="000000"/>
                </a:solidFill>
                <a:latin typeface="华文中宋" pitchFamily="2" charset="-122"/>
                <a:ea typeface="华文中宋" pitchFamily="2" charset="-122"/>
                <a:cs typeface="宋体" pitchFamily="2" charset="-122"/>
              </a:rPr>
              <a:t>“多元”是当代艺术的核心观念，虽然国际上仍有主流艺术趋势的存在，但却不再用统一的标准判断优劣，比如承认不同国家，民族，地域的艺术的价值，女性艺术、土著艺术，非发达国家艺术受到重视等等，因此出现繁杂混乱的局面，难以系统化。</a:t>
            </a:r>
          </a:p>
          <a:p>
            <a:pPr marR="0" indent="266700" algn="just" eaLnBrk="0" fontAlgn="base" hangingPunct="0">
              <a:lnSpc>
                <a:spcPts val="2000"/>
              </a:lnSpc>
              <a:spcBef>
                <a:spcPct val="0"/>
              </a:spcBef>
              <a:spcAft>
                <a:spcPct val="0"/>
              </a:spcAft>
              <a:buClrTx/>
              <a:buSzTx/>
              <a:buFontTx/>
              <a:buNone/>
              <a:tabLst/>
            </a:pPr>
            <a:r>
              <a:rPr lang="zh-CN" sz="1400" dirty="0">
                <a:solidFill>
                  <a:srgbClr val="000000"/>
                </a:solidFill>
                <a:latin typeface="华文中宋" pitchFamily="2" charset="-122"/>
                <a:ea typeface="华文中宋" pitchFamily="2" charset="-122"/>
                <a:cs typeface="宋体" pitchFamily="2" charset="-122"/>
              </a:rPr>
              <a:t>综上所述，当代艺术来源于对现代艺术的反叛，发展出表达思想和传递信息的新方法，观念的更迭，技术的转换，以及它所代表的公众意识、多元价值观和自由创造精神，体现了西方当代文化中的发展趋势，但由于地域，文化和体制的不同，中国美术界还不能在短时期内以整体面貌融入这一全球范围的艺术运动，但这并不妨碍新艺术因素的增长，也不妨碍我们从常识的角度去获得西方当代艺术的知识。</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6</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57" y="4357694"/>
            <a:ext cx="492443" cy="1500198"/>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cap="all"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现代</a:t>
            </a: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7" name="矩形 6"/>
          <p:cNvSpPr/>
          <p:nvPr/>
        </p:nvSpPr>
        <p:spPr>
          <a:xfrm>
            <a:off x="8715404" y="2357430"/>
            <a:ext cx="492443" cy="1785950"/>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cap="all" dirty="0" err="1" smtClean="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xiandai</a:t>
            </a:r>
            <a:endParaRPr lang="zh-CN" altLang="en-US" sz="2000" b="1" cap="all" spc="0" dirty="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graphicFrame>
        <p:nvGraphicFramePr>
          <p:cNvPr id="8" name="表格 7"/>
          <p:cNvGraphicFramePr>
            <a:graphicFrameLocks noGrp="1"/>
          </p:cNvGraphicFramePr>
          <p:nvPr/>
        </p:nvGraphicFramePr>
        <p:xfrm>
          <a:off x="785787" y="3214686"/>
          <a:ext cx="7215238" cy="2515037"/>
        </p:xfrm>
        <a:graphic>
          <a:graphicData uri="http://schemas.openxmlformats.org/drawingml/2006/table">
            <a:tbl>
              <a:tblPr/>
              <a:tblGrid>
                <a:gridCol w="1928825"/>
                <a:gridCol w="1857388"/>
                <a:gridCol w="1571636"/>
                <a:gridCol w="1857389"/>
              </a:tblGrid>
              <a:tr h="411917">
                <a:tc>
                  <a:txBody>
                    <a:bodyPr/>
                    <a:lstStyle/>
                    <a:p>
                      <a:pPr marL="0" marR="0" algn="ctr">
                        <a:lnSpc>
                          <a:spcPct val="150000"/>
                        </a:lnSpc>
                        <a:spcBef>
                          <a:spcPts val="0"/>
                        </a:spcBef>
                        <a:spcAft>
                          <a:spcPts val="0"/>
                        </a:spcAft>
                      </a:pPr>
                      <a:r>
                        <a:rPr lang="zh-CN" altLang="en-US" sz="1400" b="0" i="0" kern="100" spc="0" dirty="0">
                          <a:solidFill>
                            <a:srgbClr val="000000"/>
                          </a:solidFill>
                          <a:latin typeface="+mj-ea"/>
                          <a:ea typeface="+mj-ea"/>
                          <a:cs typeface="Times New Roman"/>
                        </a:rPr>
                        <a:t>传统艺术</a:t>
                      </a:r>
                      <a:endParaRPr lang="zh-CN" altLang="en-US" sz="1400" kern="100" dirty="0">
                        <a:latin typeface="+mj-ea"/>
                        <a:ea typeface="+mj-ea"/>
                        <a:cs typeface="Times New Roman"/>
                      </a:endParaRPr>
                    </a:p>
                  </a:txBody>
                  <a:tcPr marL="68580" marR="68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zh-CN" altLang="en-US" sz="1400" b="0" i="0" kern="100" spc="0">
                          <a:solidFill>
                            <a:srgbClr val="000000"/>
                          </a:solidFill>
                          <a:latin typeface="+mj-ea"/>
                          <a:ea typeface="+mj-ea"/>
                          <a:cs typeface="Times New Roman"/>
                        </a:rPr>
                        <a:t>现代艺术</a:t>
                      </a:r>
                      <a:endParaRPr lang="zh-CN" altLang="en-US" sz="1400" kern="100">
                        <a:latin typeface="+mj-ea"/>
                        <a:ea typeface="+mj-ea"/>
                        <a:cs typeface="Times New Roman"/>
                      </a:endParaRPr>
                    </a:p>
                  </a:txBody>
                  <a:tcPr marL="68580" marR="68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zh-CN" altLang="en-US" sz="1400" b="0" i="0" kern="100" spc="0">
                          <a:solidFill>
                            <a:srgbClr val="000000"/>
                          </a:solidFill>
                          <a:latin typeface="+mj-ea"/>
                          <a:ea typeface="+mj-ea"/>
                          <a:cs typeface="Times New Roman"/>
                        </a:rPr>
                        <a:t>后现代艺术</a:t>
                      </a:r>
                      <a:endParaRPr lang="zh-CN" altLang="en-US" sz="1400" kern="100">
                        <a:latin typeface="+mj-ea"/>
                        <a:ea typeface="+mj-ea"/>
                        <a:cs typeface="Times New Roman"/>
                      </a:endParaRPr>
                    </a:p>
                  </a:txBody>
                  <a:tcPr marL="68580" marR="68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zh-CN" altLang="en-US" sz="1400" b="0" i="0" kern="100" spc="0">
                          <a:solidFill>
                            <a:srgbClr val="000000"/>
                          </a:solidFill>
                          <a:latin typeface="+mj-ea"/>
                          <a:ea typeface="+mj-ea"/>
                          <a:cs typeface="Times New Roman"/>
                        </a:rPr>
                        <a:t>当代艺术</a:t>
                      </a:r>
                      <a:endParaRPr lang="zh-CN" altLang="en-US" sz="1400" kern="100">
                        <a:latin typeface="+mj-ea"/>
                        <a:ea typeface="+mj-ea"/>
                        <a:cs typeface="Times New Roman"/>
                      </a:endParaRPr>
                    </a:p>
                  </a:txBody>
                  <a:tcPr marL="68580" marR="68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08487">
                <a:tc>
                  <a:txBody>
                    <a:bodyPr/>
                    <a:lstStyle/>
                    <a:p>
                      <a:pPr marL="0" marR="0" algn="just">
                        <a:lnSpc>
                          <a:spcPct val="150000"/>
                        </a:lnSpc>
                        <a:spcBef>
                          <a:spcPts val="0"/>
                        </a:spcBef>
                        <a:spcAft>
                          <a:spcPts val="0"/>
                        </a:spcAft>
                      </a:pPr>
                      <a:r>
                        <a:rPr lang="zh-CN" altLang="en-US" sz="1400" b="0" i="0" kern="100" spc="0" dirty="0">
                          <a:solidFill>
                            <a:srgbClr val="000000"/>
                          </a:solidFill>
                          <a:latin typeface="+mj-ea"/>
                          <a:ea typeface="+mj-ea"/>
                          <a:cs typeface="Times New Roman"/>
                        </a:rPr>
                        <a:t>形式创造（科学审美规律、透视、黄金分割、比例、均衡等）</a:t>
                      </a:r>
                      <a:endParaRPr lang="zh-CN" altLang="en-US" sz="1400" kern="100" dirty="0">
                        <a:latin typeface="+mj-ea"/>
                        <a:ea typeface="+mj-ea"/>
                        <a:cs typeface="Times New Roman"/>
                      </a:endParaRPr>
                    </a:p>
                  </a:txBody>
                  <a:tcPr marL="68580" marR="68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50000"/>
                        </a:lnSpc>
                        <a:spcBef>
                          <a:spcPts val="0"/>
                        </a:spcBef>
                        <a:spcAft>
                          <a:spcPts val="0"/>
                        </a:spcAft>
                      </a:pPr>
                      <a:r>
                        <a:rPr lang="zh-CN" altLang="en-US" sz="1400" b="0" i="0" kern="100" spc="0">
                          <a:solidFill>
                            <a:srgbClr val="000000"/>
                          </a:solidFill>
                          <a:latin typeface="+mj-ea"/>
                          <a:ea typeface="+mj-ea"/>
                          <a:cs typeface="Times New Roman"/>
                        </a:rPr>
                        <a:t>语言创造（构成色彩、肌理、笔触、造型、材料等）</a:t>
                      </a:r>
                      <a:endParaRPr lang="zh-CN" altLang="en-US" sz="1400" kern="100">
                        <a:latin typeface="+mj-ea"/>
                        <a:ea typeface="+mj-ea"/>
                        <a:cs typeface="Times New Roman"/>
                      </a:endParaRPr>
                    </a:p>
                  </a:txBody>
                  <a:tcPr marL="68580" marR="68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50000"/>
                        </a:lnSpc>
                        <a:spcBef>
                          <a:spcPts val="0"/>
                        </a:spcBef>
                        <a:spcAft>
                          <a:spcPts val="0"/>
                        </a:spcAft>
                      </a:pPr>
                      <a:r>
                        <a:rPr lang="zh-CN" altLang="en-US" sz="1400" b="0" i="0" kern="100" spc="0">
                          <a:solidFill>
                            <a:srgbClr val="000000"/>
                          </a:solidFill>
                          <a:latin typeface="+mj-ea"/>
                          <a:ea typeface="+mj-ea"/>
                          <a:cs typeface="Times New Roman"/>
                        </a:rPr>
                        <a:t>媒介创造（摄影、装置、行为艺术、录像艺术）</a:t>
                      </a:r>
                      <a:endParaRPr lang="zh-CN" altLang="en-US" sz="1400" kern="100">
                        <a:latin typeface="+mj-ea"/>
                        <a:ea typeface="+mj-ea"/>
                        <a:cs typeface="Times New Roman"/>
                      </a:endParaRPr>
                    </a:p>
                  </a:txBody>
                  <a:tcPr marL="68580" marR="68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50000"/>
                        </a:lnSpc>
                        <a:spcBef>
                          <a:spcPts val="0"/>
                        </a:spcBef>
                        <a:spcAft>
                          <a:spcPts val="0"/>
                        </a:spcAft>
                      </a:pPr>
                      <a:r>
                        <a:rPr lang="zh-CN" altLang="en-US" sz="1400" b="0" i="0" kern="100" spc="0">
                          <a:solidFill>
                            <a:srgbClr val="000000"/>
                          </a:solidFill>
                          <a:latin typeface="+mj-ea"/>
                          <a:ea typeface="+mj-ea"/>
                          <a:cs typeface="Times New Roman"/>
                        </a:rPr>
                        <a:t>媒介跨界与重构、高科技新媒体艺术</a:t>
                      </a:r>
                      <a:endParaRPr lang="zh-CN" altLang="en-US" sz="1400" kern="100">
                        <a:latin typeface="+mj-ea"/>
                        <a:ea typeface="+mj-ea"/>
                        <a:cs typeface="Times New Roman"/>
                      </a:endParaRPr>
                    </a:p>
                  </a:txBody>
                  <a:tcPr marL="68580" marR="68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08487">
                <a:tc>
                  <a:txBody>
                    <a:bodyPr/>
                    <a:lstStyle/>
                    <a:p>
                      <a:pPr marL="0" marR="0" algn="just">
                        <a:lnSpc>
                          <a:spcPct val="150000"/>
                        </a:lnSpc>
                        <a:spcBef>
                          <a:spcPts val="0"/>
                        </a:spcBef>
                        <a:spcAft>
                          <a:spcPts val="0"/>
                        </a:spcAft>
                      </a:pPr>
                      <a:r>
                        <a:rPr lang="zh-CN" altLang="en-US" sz="1400" b="0" i="0" kern="100" spc="0" dirty="0">
                          <a:solidFill>
                            <a:srgbClr val="000000"/>
                          </a:solidFill>
                          <a:latin typeface="+mj-ea"/>
                          <a:ea typeface="+mj-ea"/>
                          <a:cs typeface="Times New Roman"/>
                        </a:rPr>
                        <a:t>典型化审美，为了高于生活，传承中求发展</a:t>
                      </a:r>
                      <a:endParaRPr lang="zh-CN" altLang="en-US" sz="1400" kern="100" dirty="0">
                        <a:latin typeface="+mj-ea"/>
                        <a:ea typeface="+mj-ea"/>
                        <a:cs typeface="Times New Roman"/>
                      </a:endParaRPr>
                    </a:p>
                  </a:txBody>
                  <a:tcPr marL="68580" marR="68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50000"/>
                        </a:lnSpc>
                        <a:spcBef>
                          <a:spcPts val="0"/>
                        </a:spcBef>
                        <a:spcAft>
                          <a:spcPts val="0"/>
                        </a:spcAft>
                      </a:pPr>
                      <a:r>
                        <a:rPr lang="zh-CN" altLang="en-US" sz="1400" b="0" i="0" kern="100" spc="0">
                          <a:solidFill>
                            <a:srgbClr val="000000"/>
                          </a:solidFill>
                          <a:latin typeface="+mj-ea"/>
                          <a:ea typeface="+mj-ea"/>
                          <a:cs typeface="Times New Roman"/>
                        </a:rPr>
                        <a:t>结构、语言样式线性发展、表达上私人化</a:t>
                      </a:r>
                      <a:endParaRPr lang="zh-CN" altLang="en-US" sz="1400" kern="100">
                        <a:latin typeface="+mj-ea"/>
                        <a:ea typeface="+mj-ea"/>
                        <a:cs typeface="Times New Roman"/>
                      </a:endParaRPr>
                    </a:p>
                  </a:txBody>
                  <a:tcPr marL="68580" marR="68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50000"/>
                        </a:lnSpc>
                        <a:spcBef>
                          <a:spcPts val="0"/>
                        </a:spcBef>
                        <a:spcAft>
                          <a:spcPts val="0"/>
                        </a:spcAft>
                      </a:pPr>
                      <a:r>
                        <a:rPr lang="zh-CN" altLang="en-US" sz="1400" b="0" i="0" kern="100" spc="0">
                          <a:solidFill>
                            <a:srgbClr val="000000"/>
                          </a:solidFill>
                          <a:latin typeface="+mj-ea"/>
                          <a:ea typeface="+mj-ea"/>
                          <a:cs typeface="Times New Roman"/>
                        </a:rPr>
                        <a:t>观念、文化批判与解构，不确定、多元化、差异性</a:t>
                      </a:r>
                      <a:endParaRPr lang="zh-CN" altLang="en-US" sz="1400" kern="100">
                        <a:latin typeface="+mj-ea"/>
                        <a:ea typeface="+mj-ea"/>
                        <a:cs typeface="Times New Roman"/>
                      </a:endParaRPr>
                    </a:p>
                  </a:txBody>
                  <a:tcPr marL="68580" marR="68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50000"/>
                        </a:lnSpc>
                        <a:spcBef>
                          <a:spcPts val="0"/>
                        </a:spcBef>
                        <a:spcAft>
                          <a:spcPts val="0"/>
                        </a:spcAft>
                      </a:pPr>
                      <a:r>
                        <a:rPr lang="zh-CN" altLang="en-US" sz="1400" b="0" i="0" kern="100" spc="0" dirty="0">
                          <a:solidFill>
                            <a:srgbClr val="000000"/>
                          </a:solidFill>
                          <a:latin typeface="+mj-ea"/>
                          <a:ea typeface="+mj-ea"/>
                          <a:cs typeface="Times New Roman"/>
                        </a:rPr>
                        <a:t>建构社会化和公共化介入，全球化思维，当代性、普世价值</a:t>
                      </a:r>
                      <a:endParaRPr lang="zh-CN" altLang="en-US" sz="1400" kern="100" dirty="0">
                        <a:latin typeface="+mj-ea"/>
                        <a:ea typeface="+mj-ea"/>
                        <a:cs typeface="Times New Roman"/>
                      </a:endParaRPr>
                    </a:p>
                  </a:txBody>
                  <a:tcPr marL="68580" marR="68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7105" name="Rectangle 1"/>
          <p:cNvSpPr>
            <a:spLocks noChangeArrowheads="1"/>
          </p:cNvSpPr>
          <p:nvPr/>
        </p:nvSpPr>
        <p:spPr bwMode="auto">
          <a:xfrm>
            <a:off x="642910" y="714356"/>
            <a:ext cx="7358082" cy="21441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indent="266700" algn="just" eaLnBrk="0" fontAlgn="base" hangingPunct="0">
              <a:lnSpc>
                <a:spcPts val="2000"/>
              </a:lnSpc>
              <a:spcBef>
                <a:spcPct val="0"/>
              </a:spcBef>
              <a:spcAft>
                <a:spcPct val="0"/>
              </a:spcAft>
              <a:buClrTx/>
              <a:buSzTx/>
              <a:buFontTx/>
              <a:buNone/>
              <a:tabLst/>
            </a:pPr>
            <a:r>
              <a:rPr lang="zh-CN" dirty="0">
                <a:solidFill>
                  <a:schemeClr val="accent1">
                    <a:lumMod val="75000"/>
                  </a:schemeClr>
                </a:solidFill>
                <a:latin typeface="华文中宋" pitchFamily="2" charset="-122"/>
                <a:ea typeface="华文中宋" pitchFamily="2" charset="-122"/>
                <a:cs typeface="宋体" pitchFamily="2" charset="-122"/>
              </a:rPr>
              <a:t>三、传统艺术与现代艺术的比较</a:t>
            </a:r>
          </a:p>
          <a:p>
            <a:pPr marR="0" indent="266700" algn="just" eaLnBrk="0" fontAlgn="base" hangingPunct="0">
              <a:lnSpc>
                <a:spcPts val="2000"/>
              </a:lnSpc>
              <a:spcBef>
                <a:spcPct val="0"/>
              </a:spcBef>
              <a:spcAft>
                <a:spcPct val="0"/>
              </a:spcAft>
              <a:buClrTx/>
              <a:buSzTx/>
              <a:buFontTx/>
              <a:buNone/>
              <a:tabLst/>
            </a:pPr>
            <a:r>
              <a:rPr lang="zh-CN" sz="1400" dirty="0">
                <a:solidFill>
                  <a:srgbClr val="000000"/>
                </a:solidFill>
                <a:latin typeface="华文中宋" pitchFamily="2" charset="-122"/>
                <a:ea typeface="华文中宋" pitchFamily="2" charset="-122"/>
                <a:cs typeface="宋体" pitchFamily="2" charset="-122"/>
              </a:rPr>
              <a:t>传统艺术时期，艺术以反映现实、高于现实的经典性为主，从而艺术反映唯美的审美价值；现代艺术时期，从语言上不断创造，精神上出现审丑现象，特征是形式与内容统一达到风格化，终极目的也为了求真的审美目的，艺术语言与线性叙事发展，更注重艺术家私人情感和内心的表达；当代艺术更关注艺术家对时代背景大的特征的敏锐感受，作品表达既个人又具时代性或大的生存寓言性，即当代艺术在对媒介创造的过程中把审美问题搁置起来，更强调社会文化背景思想观念对当下的意义。</a:t>
            </a:r>
          </a:p>
          <a:p>
            <a:pPr marR="0" indent="266700" algn="just" eaLnBrk="0" fontAlgn="base" hangingPunct="0">
              <a:lnSpc>
                <a:spcPts val="2000"/>
              </a:lnSpc>
              <a:spcBef>
                <a:spcPct val="0"/>
              </a:spcBef>
              <a:spcAft>
                <a:spcPct val="0"/>
              </a:spcAft>
              <a:buClrTx/>
              <a:buSzTx/>
              <a:buFontTx/>
              <a:buNone/>
              <a:tabLst/>
            </a:pPr>
            <a:r>
              <a:rPr lang="en-US" altLang="zh-CN" sz="1400" dirty="0">
                <a:solidFill>
                  <a:srgbClr val="000000"/>
                </a:solidFill>
                <a:latin typeface="华文中宋" pitchFamily="2" charset="-122"/>
                <a:ea typeface="华文中宋" pitchFamily="2" charset="-122"/>
                <a:cs typeface="宋体" pitchFamily="2" charset="-122"/>
              </a:rPr>
              <a:t> </a:t>
            </a:r>
            <a:endParaRPr lang="zh-CN" sz="1400" dirty="0">
              <a:solidFill>
                <a:srgbClr val="000000"/>
              </a:solidFill>
              <a:latin typeface="华文中宋" pitchFamily="2" charset="-122"/>
              <a:ea typeface="华文中宋" pitchFamily="2" charset="-122"/>
              <a:cs typeface="宋体" pitchFamily="2"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6</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57" y="4357694"/>
            <a:ext cx="492443" cy="1500198"/>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cap="all"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现代</a:t>
            </a: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7" name="矩形 6"/>
          <p:cNvSpPr/>
          <p:nvPr/>
        </p:nvSpPr>
        <p:spPr>
          <a:xfrm>
            <a:off x="8715404" y="2357430"/>
            <a:ext cx="492443" cy="1785950"/>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cap="all" dirty="0" err="1" smtClean="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xiandai</a:t>
            </a:r>
            <a:endParaRPr lang="zh-CN" altLang="en-US" sz="2000" b="1" cap="all" spc="0" dirty="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47105" name="Rectangle 1"/>
          <p:cNvSpPr>
            <a:spLocks noChangeArrowheads="1"/>
          </p:cNvSpPr>
          <p:nvPr/>
        </p:nvSpPr>
        <p:spPr bwMode="auto">
          <a:xfrm>
            <a:off x="1071538" y="785794"/>
            <a:ext cx="6429420" cy="34265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indent="266700" algn="just" eaLnBrk="0" fontAlgn="base" hangingPunct="0">
              <a:lnSpc>
                <a:spcPts val="2000"/>
              </a:lnSpc>
              <a:spcBef>
                <a:spcPct val="0"/>
              </a:spcBef>
              <a:spcAft>
                <a:spcPct val="0"/>
              </a:spcAft>
              <a:buClrTx/>
              <a:buSzTx/>
              <a:buFontTx/>
              <a:buNone/>
              <a:tabLst/>
            </a:pPr>
            <a:r>
              <a:rPr lang="zh-CN" sz="1600" dirty="0">
                <a:solidFill>
                  <a:schemeClr val="accent1">
                    <a:lumMod val="75000"/>
                  </a:schemeClr>
                </a:solidFill>
                <a:latin typeface="华文中宋" pitchFamily="2" charset="-122"/>
                <a:ea typeface="华文中宋" pitchFamily="2" charset="-122"/>
                <a:cs typeface="宋体" pitchFamily="2" charset="-122"/>
              </a:rPr>
              <a:t>以求真为中心的现代艺术对以审美为中心的传统艺术的冲击主要表现在如下几个方面：</a:t>
            </a:r>
          </a:p>
          <a:p>
            <a:pPr marR="0" indent="266700" algn="just" eaLnBrk="0" fontAlgn="base" hangingPunct="0">
              <a:lnSpc>
                <a:spcPts val="2000"/>
              </a:lnSpc>
              <a:spcBef>
                <a:spcPct val="0"/>
              </a:spcBef>
              <a:spcAft>
                <a:spcPct val="0"/>
              </a:spcAft>
              <a:buClrTx/>
              <a:buSzTx/>
              <a:buFontTx/>
              <a:buNone/>
              <a:tabLst/>
            </a:pPr>
            <a:r>
              <a:rPr lang="zh-CN" altLang="zh-CN" sz="1400" dirty="0">
                <a:solidFill>
                  <a:srgbClr val="000000"/>
                </a:solidFill>
                <a:latin typeface="华文中宋" pitchFamily="2" charset="-122"/>
                <a:ea typeface="华文中宋" pitchFamily="2" charset="-122"/>
                <a:cs typeface="宋体" pitchFamily="2" charset="-122"/>
              </a:rPr>
              <a:t>1.</a:t>
            </a:r>
            <a:r>
              <a:rPr lang="zh-CN" sz="1400" dirty="0">
                <a:solidFill>
                  <a:srgbClr val="000000"/>
                </a:solidFill>
                <a:latin typeface="华文中宋" pitchFamily="2" charset="-122"/>
                <a:ea typeface="华文中宋" pitchFamily="2" charset="-122"/>
                <a:cs typeface="宋体" pitchFamily="2" charset="-122"/>
              </a:rPr>
              <a:t>现代艺术强调艺术创造的非理性和无意识（超现实主义和达达主义），从而否定了艺术创作对客观世界的理性把握；</a:t>
            </a:r>
          </a:p>
          <a:p>
            <a:pPr marR="0" indent="266700" algn="just" eaLnBrk="0" fontAlgn="base" hangingPunct="0">
              <a:lnSpc>
                <a:spcPts val="2000"/>
              </a:lnSpc>
              <a:spcBef>
                <a:spcPct val="0"/>
              </a:spcBef>
              <a:spcAft>
                <a:spcPct val="0"/>
              </a:spcAft>
              <a:buClrTx/>
              <a:buSzTx/>
              <a:buFontTx/>
              <a:buNone/>
              <a:tabLst/>
            </a:pPr>
            <a:r>
              <a:rPr lang="zh-CN" altLang="zh-CN" sz="1400" dirty="0">
                <a:solidFill>
                  <a:srgbClr val="000000"/>
                </a:solidFill>
                <a:latin typeface="华文中宋" pitchFamily="2" charset="-122"/>
                <a:ea typeface="华文中宋" pitchFamily="2" charset="-122"/>
                <a:cs typeface="宋体" pitchFamily="2" charset="-122"/>
              </a:rPr>
              <a:t>2.</a:t>
            </a:r>
            <a:r>
              <a:rPr lang="zh-CN" sz="1400" dirty="0">
                <a:solidFill>
                  <a:srgbClr val="000000"/>
                </a:solidFill>
                <a:latin typeface="华文中宋" pitchFamily="2" charset="-122"/>
                <a:ea typeface="华文中宋" pitchFamily="2" charset="-122"/>
                <a:cs typeface="宋体" pitchFamily="2" charset="-122"/>
              </a:rPr>
              <a:t>现代艺术主张艺术的本质在于创造新奇追求所谓原创性，为了产生新奇可以不择手段，甚至取消艺术作品的客体本身（反艺术）；</a:t>
            </a:r>
          </a:p>
          <a:p>
            <a:pPr marR="0" indent="266700" algn="just" eaLnBrk="0" fontAlgn="base" hangingPunct="0">
              <a:lnSpc>
                <a:spcPts val="2000"/>
              </a:lnSpc>
              <a:spcBef>
                <a:spcPct val="0"/>
              </a:spcBef>
              <a:spcAft>
                <a:spcPct val="0"/>
              </a:spcAft>
              <a:buClrTx/>
              <a:buSzTx/>
              <a:buFontTx/>
              <a:buNone/>
              <a:tabLst/>
            </a:pPr>
            <a:r>
              <a:rPr lang="zh-CN" altLang="zh-CN" sz="1400" dirty="0">
                <a:solidFill>
                  <a:srgbClr val="000000"/>
                </a:solidFill>
                <a:latin typeface="华文中宋" pitchFamily="2" charset="-122"/>
                <a:ea typeface="华文中宋" pitchFamily="2" charset="-122"/>
                <a:cs typeface="宋体" pitchFamily="2" charset="-122"/>
              </a:rPr>
              <a:t>3.</a:t>
            </a:r>
            <a:r>
              <a:rPr lang="zh-CN" sz="1400" dirty="0">
                <a:solidFill>
                  <a:srgbClr val="000000"/>
                </a:solidFill>
                <a:latin typeface="华文中宋" pitchFamily="2" charset="-122"/>
                <a:ea typeface="华文中宋" pitchFamily="2" charset="-122"/>
                <a:cs typeface="宋体" pitchFamily="2" charset="-122"/>
              </a:rPr>
              <a:t>现代艺术尝试以现成品和自然物来代替艺术品的制作过程</a:t>
            </a:r>
            <a:r>
              <a:rPr lang="zh-CN" alt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rPr>
              <a:t>达达和现成品艺术</a:t>
            </a:r>
            <a:r>
              <a:rPr lang="zh-CN" alt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rPr>
              <a:t>，从而取消了艺术与非艺术</a:t>
            </a:r>
            <a:r>
              <a:rPr lang="zh-CN" alt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rPr>
              <a:t>物品</a:t>
            </a:r>
            <a:r>
              <a:rPr lang="zh-CN" altLang="zh-CN" sz="1400" dirty="0">
                <a:solidFill>
                  <a:srgbClr val="000000"/>
                </a:solidFill>
                <a:latin typeface="华文中宋" pitchFamily="2" charset="-122"/>
                <a:ea typeface="华文中宋" pitchFamily="2" charset="-122"/>
                <a:cs typeface="宋体" pitchFamily="2" charset="-122"/>
              </a:rPr>
              <a:t>)</a:t>
            </a:r>
            <a:r>
              <a:rPr lang="zh-CN" sz="1400" dirty="0">
                <a:solidFill>
                  <a:srgbClr val="000000"/>
                </a:solidFill>
                <a:latin typeface="华文中宋" pitchFamily="2" charset="-122"/>
                <a:ea typeface="华文中宋" pitchFamily="2" charset="-122"/>
                <a:cs typeface="宋体" pitchFamily="2" charset="-122"/>
              </a:rPr>
              <a:t>的界限；</a:t>
            </a:r>
          </a:p>
          <a:p>
            <a:pPr marR="0" indent="266700" algn="just" eaLnBrk="0" fontAlgn="base" hangingPunct="0">
              <a:lnSpc>
                <a:spcPts val="2000"/>
              </a:lnSpc>
              <a:spcBef>
                <a:spcPct val="0"/>
              </a:spcBef>
              <a:spcAft>
                <a:spcPct val="0"/>
              </a:spcAft>
              <a:buClrTx/>
              <a:buSzTx/>
              <a:buFontTx/>
              <a:buNone/>
              <a:tabLst/>
            </a:pPr>
            <a:r>
              <a:rPr lang="zh-CN" altLang="zh-CN" sz="1400" dirty="0">
                <a:solidFill>
                  <a:srgbClr val="000000"/>
                </a:solidFill>
                <a:latin typeface="华文中宋" pitchFamily="2" charset="-122"/>
                <a:ea typeface="华文中宋" pitchFamily="2" charset="-122"/>
                <a:cs typeface="宋体" pitchFamily="2" charset="-122"/>
              </a:rPr>
              <a:t>4.</a:t>
            </a:r>
            <a:r>
              <a:rPr lang="zh-CN" sz="1400" dirty="0">
                <a:solidFill>
                  <a:srgbClr val="000000"/>
                </a:solidFill>
                <a:latin typeface="华文中宋" pitchFamily="2" charset="-122"/>
                <a:ea typeface="华文中宋" pitchFamily="2" charset="-122"/>
                <a:cs typeface="宋体" pitchFamily="2" charset="-122"/>
              </a:rPr>
              <a:t>现代艺术强调艺术行为（过程行为艺术和偶发艺术）以及理论和观念形态（观念艺术）并将艺术作品的物质客观减少到最低程度；</a:t>
            </a:r>
          </a:p>
          <a:p>
            <a:pPr marR="0" indent="266700" algn="just" eaLnBrk="0" fontAlgn="base" hangingPunct="0">
              <a:lnSpc>
                <a:spcPts val="2000"/>
              </a:lnSpc>
              <a:spcBef>
                <a:spcPct val="0"/>
              </a:spcBef>
              <a:spcAft>
                <a:spcPct val="0"/>
              </a:spcAft>
              <a:buClrTx/>
              <a:buSzTx/>
              <a:buFontTx/>
              <a:buNone/>
              <a:tabLst/>
            </a:pPr>
            <a:r>
              <a:rPr lang="zh-CN" altLang="zh-CN" sz="1400" dirty="0">
                <a:solidFill>
                  <a:srgbClr val="000000"/>
                </a:solidFill>
                <a:latin typeface="华文中宋" pitchFamily="2" charset="-122"/>
                <a:ea typeface="华文中宋" pitchFamily="2" charset="-122"/>
                <a:cs typeface="宋体" pitchFamily="2" charset="-122"/>
              </a:rPr>
              <a:t>5.</a:t>
            </a:r>
            <a:r>
              <a:rPr lang="zh-CN" sz="1400" dirty="0">
                <a:solidFill>
                  <a:srgbClr val="000000"/>
                </a:solidFill>
                <a:latin typeface="华文中宋" pitchFamily="2" charset="-122"/>
                <a:ea typeface="华文中宋" pitchFamily="2" charset="-122"/>
                <a:cs typeface="宋体" pitchFamily="2" charset="-122"/>
              </a:rPr>
              <a:t>现代艺术企图打破</a:t>
            </a:r>
            <a:r>
              <a:rPr lang="zh-CN" altLang="zh-CN" sz="1400" dirty="0">
                <a:solidFill>
                  <a:srgbClr val="000000"/>
                </a:solidFill>
                <a:latin typeface="华文中宋" pitchFamily="2" charset="-122"/>
                <a:ea typeface="华文中宋" pitchFamily="2" charset="-122"/>
                <a:cs typeface="宋体" pitchFamily="2" charset="-122"/>
              </a:rPr>
              <a:t>18</a:t>
            </a:r>
            <a:r>
              <a:rPr lang="zh-CN" sz="1400" dirty="0">
                <a:solidFill>
                  <a:srgbClr val="000000"/>
                </a:solidFill>
                <a:latin typeface="华文中宋" pitchFamily="2" charset="-122"/>
                <a:ea typeface="华文中宋" pitchFamily="2" charset="-122"/>
                <a:cs typeface="宋体" pitchFamily="2" charset="-122"/>
              </a:rPr>
              <a:t>世纪建立起来的艺术博物馆体制及收藏制度（大地艺术、环境艺术和总体艺术），主张艺术向自然靠拢，以此来对抗现代商品社会对艺术的占有和消费。  </a:t>
            </a:r>
          </a:p>
        </p:txBody>
      </p:sp>
      <p:sp>
        <p:nvSpPr>
          <p:cNvPr id="9" name="折角形 8"/>
          <p:cNvSpPr/>
          <p:nvPr/>
        </p:nvSpPr>
        <p:spPr>
          <a:xfrm>
            <a:off x="1643042" y="4857760"/>
            <a:ext cx="5214974" cy="1285884"/>
          </a:xfrm>
          <a:prstGeom prst="foldedCorner">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zh-CN" dirty="0" smtClean="0">
                <a:solidFill>
                  <a:schemeClr val="bg1"/>
                </a:solidFill>
                <a:latin typeface="+mj-ea"/>
                <a:ea typeface="+mj-ea"/>
                <a:cs typeface="宋体" pitchFamily="2" charset="-122"/>
              </a:rPr>
              <a:t>目前的艺术形态仍处于发展和演变之中，艺术概念的历史性动态变化和不确定性，正反映了人们对意识形态与本质认识的不断变化的过程</a:t>
            </a:r>
            <a:r>
              <a:rPr lang="zh-CN" altLang="en-US" dirty="0" smtClean="0">
                <a:solidFill>
                  <a:schemeClr val="bg1"/>
                </a:solidFill>
                <a:latin typeface="+mj-ea"/>
                <a:ea typeface="+mj-ea"/>
                <a:cs typeface="宋体" pitchFamily="2" charset="-122"/>
              </a:rPr>
              <a:t>。</a:t>
            </a:r>
            <a:endParaRPr lang="zh-CN" altLang="en-US" dirty="0">
              <a:solidFill>
                <a:schemeClr val="bg1"/>
              </a:solidFill>
              <a:latin typeface="+mj-ea"/>
              <a:ea typeface="+mj-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6</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57" y="4357694"/>
            <a:ext cx="492443" cy="1500198"/>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cap="all"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现代</a:t>
            </a: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7" name="矩形 6"/>
          <p:cNvSpPr/>
          <p:nvPr/>
        </p:nvSpPr>
        <p:spPr>
          <a:xfrm>
            <a:off x="8715404" y="2357430"/>
            <a:ext cx="492443" cy="1785950"/>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cap="all" dirty="0" err="1" smtClean="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xiandai</a:t>
            </a:r>
            <a:endParaRPr lang="zh-CN" altLang="en-US" sz="2000" b="1" cap="all" spc="0" dirty="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8" name="矩形 7"/>
          <p:cNvSpPr/>
          <p:nvPr/>
        </p:nvSpPr>
        <p:spPr>
          <a:xfrm>
            <a:off x="642910" y="857232"/>
            <a:ext cx="7000924" cy="2400657"/>
          </a:xfrm>
          <a:prstGeom prst="rect">
            <a:avLst/>
          </a:prstGeom>
        </p:spPr>
        <p:txBody>
          <a:bodyPr wrap="square">
            <a:spAutoFit/>
          </a:bodyPr>
          <a:lstStyle/>
          <a:p>
            <a:pPr lvl="0" indent="266700" algn="just" eaLnBrk="0" fontAlgn="base" hangingPunct="0">
              <a:lnSpc>
                <a:spcPts val="2000"/>
              </a:lnSpc>
              <a:spcBef>
                <a:spcPct val="0"/>
              </a:spcBef>
              <a:spcAft>
                <a:spcPct val="0"/>
              </a:spcAft>
            </a:pPr>
            <a:r>
              <a:rPr kumimoji="0" lang="zh-CN" sz="1600" b="0" i="0" u="none" strike="noStrike" cap="none" normalizeH="0" baseline="0" dirty="0" smtClean="0">
                <a:ln>
                  <a:noFill/>
                </a:ln>
                <a:solidFill>
                  <a:srgbClr val="000000"/>
                </a:solidFill>
                <a:effectLst/>
                <a:latin typeface="华文中宋" pitchFamily="2" charset="-122"/>
                <a:ea typeface="华文中宋" pitchFamily="2" charset="-122"/>
                <a:cs typeface="宋体" pitchFamily="2" charset="-122"/>
              </a:rPr>
              <a:t>二、现代艺术的起源</a:t>
            </a:r>
            <a:endParaRPr kumimoji="0" lang="zh-CN" sz="1600" b="0" i="0" u="none" strike="noStrike" cap="none" normalizeH="0" baseline="0" dirty="0" smtClean="0">
              <a:ln>
                <a:noFill/>
              </a:ln>
              <a:solidFill>
                <a:schemeClr val="tx1"/>
              </a:solidFill>
              <a:effectLst/>
              <a:latin typeface="华文中宋" pitchFamily="2" charset="-122"/>
              <a:ea typeface="华文中宋" pitchFamily="2" charset="-122"/>
              <a:cs typeface="宋体" pitchFamily="2" charset="-122"/>
            </a:endParaRPr>
          </a:p>
          <a:p>
            <a:pPr indent="266700" algn="just" eaLnBrk="0" fontAlgn="base" hangingPunct="0">
              <a:lnSpc>
                <a:spcPts val="2000"/>
              </a:lnSpc>
              <a:spcBef>
                <a:spcPct val="0"/>
              </a:spcBef>
              <a:spcAft>
                <a:spcPct val="0"/>
              </a:spcAft>
            </a:pPr>
            <a:r>
              <a:rPr lang="zh-CN" sz="1400" dirty="0">
                <a:solidFill>
                  <a:srgbClr val="000000"/>
                </a:solidFill>
                <a:latin typeface="华文中宋" pitchFamily="2" charset="-122"/>
                <a:ea typeface="华文中宋" pitchFamily="2" charset="-122"/>
                <a:cs typeface="宋体" pitchFamily="2" charset="-122"/>
              </a:rPr>
              <a:t>随着人类社会进入资本主义的发展阶段，现代工业文明加速了生活节奏，改变了人与人、人与自然的关系，也改变了传统的生活方式。</a:t>
            </a:r>
            <a:endParaRPr lang="en-US" altLang="zh-CN" sz="1400" dirty="0">
              <a:solidFill>
                <a:srgbClr val="000000"/>
              </a:solidFill>
              <a:latin typeface="华文中宋" pitchFamily="2" charset="-122"/>
              <a:ea typeface="华文中宋" pitchFamily="2" charset="-122"/>
              <a:cs typeface="宋体" pitchFamily="2" charset="-122"/>
            </a:endParaRPr>
          </a:p>
          <a:p>
            <a:pPr indent="266700" algn="just" eaLnBrk="0" fontAlgn="base" hangingPunct="0">
              <a:lnSpc>
                <a:spcPts val="2000"/>
              </a:lnSpc>
              <a:spcBef>
                <a:spcPct val="0"/>
              </a:spcBef>
              <a:spcAft>
                <a:spcPct val="0"/>
              </a:spcAft>
            </a:pPr>
            <a:r>
              <a:rPr lang="zh-CN" sz="1400" dirty="0">
                <a:solidFill>
                  <a:srgbClr val="000000"/>
                </a:solidFill>
                <a:latin typeface="华文中宋" pitchFamily="2" charset="-122"/>
                <a:ea typeface="华文中宋" pitchFamily="2" charset="-122"/>
                <a:cs typeface="宋体" pitchFamily="2" charset="-122"/>
              </a:rPr>
              <a:t>古代西方艺术主要体现在对自然地完美追求上，认为一切艺术都该与自然相结合，注重实用、物质性的再现，西方艺术经历不同时代的发展和完善，到欧洲文艺复兴时期已达到高峰。</a:t>
            </a:r>
            <a:endParaRPr lang="en-US" altLang="zh-CN" sz="1400" dirty="0">
              <a:solidFill>
                <a:srgbClr val="000000"/>
              </a:solidFill>
              <a:latin typeface="华文中宋" pitchFamily="2" charset="-122"/>
              <a:ea typeface="华文中宋" pitchFamily="2" charset="-122"/>
              <a:cs typeface="宋体" pitchFamily="2" charset="-122"/>
            </a:endParaRPr>
          </a:p>
          <a:p>
            <a:pPr indent="266700" algn="just" eaLnBrk="0" fontAlgn="base" hangingPunct="0">
              <a:lnSpc>
                <a:spcPts val="2000"/>
              </a:lnSpc>
              <a:spcBef>
                <a:spcPct val="0"/>
              </a:spcBef>
              <a:spcAft>
                <a:spcPct val="0"/>
              </a:spcAft>
            </a:pPr>
            <a:r>
              <a:rPr lang="zh-CN" sz="1400" dirty="0">
                <a:solidFill>
                  <a:srgbClr val="000000"/>
                </a:solidFill>
                <a:latin typeface="华文中宋" pitchFamily="2" charset="-122"/>
                <a:ea typeface="华文中宋" pitchFamily="2" charset="-122"/>
                <a:cs typeface="宋体" pitchFamily="2" charset="-122"/>
              </a:rPr>
              <a:t>近现代的思想学说和照相术发明，再现的写实主义绘画已被摄影部分取代，绘画不然另择其路，由再现走向表现，由描绘客观物质的形态走向表现画家自我内在的精神追求。</a:t>
            </a:r>
          </a:p>
        </p:txBody>
      </p:sp>
      <p:sp>
        <p:nvSpPr>
          <p:cNvPr id="9" name="横卷形 8"/>
          <p:cNvSpPr/>
          <p:nvPr/>
        </p:nvSpPr>
        <p:spPr>
          <a:xfrm>
            <a:off x="1357290" y="4214818"/>
            <a:ext cx="5715040" cy="2000264"/>
          </a:xfrm>
          <a:prstGeom prst="horizontalScroll">
            <a:avLst/>
          </a:prstGeom>
        </p:spPr>
        <p:style>
          <a:lnRef idx="0">
            <a:schemeClr val="accent3"/>
          </a:lnRef>
          <a:fillRef idx="3">
            <a:schemeClr val="accent3"/>
          </a:fillRef>
          <a:effectRef idx="3">
            <a:schemeClr val="accent3"/>
          </a:effectRef>
          <a:fontRef idx="minor">
            <a:schemeClr val="lt1"/>
          </a:fontRef>
        </p:style>
        <p:txBody>
          <a:bodyPr rtlCol="0" anchor="ctr"/>
          <a:lstStyle/>
          <a:p>
            <a:pPr lvl="0"/>
            <a:r>
              <a:rPr kumimoji="0" lang="zh-CN" sz="1600" b="0" i="0" u="none" strike="noStrike" cap="none" normalizeH="0" baseline="0" dirty="0" smtClean="0">
                <a:ln>
                  <a:noFill/>
                </a:ln>
                <a:solidFill>
                  <a:schemeClr val="bg1"/>
                </a:solidFill>
                <a:effectLst/>
                <a:latin typeface="+mj-ea"/>
                <a:ea typeface="+mj-ea"/>
                <a:cs typeface="Times New Roman" pitchFamily="18" charset="0"/>
              </a:rPr>
              <a:t>艺术是人类文明进程中的附属产品，审视艺术，就不能离开人类文明的进程，审视人类艺术的进程，就必须回归人类文明进程本身。人类艺术的进程不是单一的因素推动，而是由多重叠加的因素所推动，所以人类的艺术进程在单一的时间上存在着多重交叉。</a:t>
            </a:r>
            <a:endParaRPr lang="zh-CN" altLang="en-US" sz="1600" dirty="0">
              <a:solidFill>
                <a:schemeClr val="bg1"/>
              </a:solidFill>
              <a:latin typeface="+mj-ea"/>
              <a:ea typeface="+mj-ea"/>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6</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57" y="4357694"/>
            <a:ext cx="492443" cy="1500198"/>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cap="all"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现代</a:t>
            </a: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7" name="矩形 6"/>
          <p:cNvSpPr/>
          <p:nvPr/>
        </p:nvSpPr>
        <p:spPr>
          <a:xfrm>
            <a:off x="8715404" y="2357430"/>
            <a:ext cx="492443" cy="1785950"/>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cap="all" dirty="0" err="1" smtClean="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xiandai</a:t>
            </a:r>
            <a:endParaRPr lang="zh-CN" altLang="en-US" sz="2000" b="1" cap="all" spc="0" dirty="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46081" name="Rectangle 1"/>
          <p:cNvSpPr>
            <a:spLocks noChangeArrowheads="1"/>
          </p:cNvSpPr>
          <p:nvPr/>
        </p:nvSpPr>
        <p:spPr bwMode="auto">
          <a:xfrm>
            <a:off x="2000232" y="2071678"/>
            <a:ext cx="5357850" cy="11541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indent="266700" algn="just" eaLnBrk="0" fontAlgn="base" hangingPunct="0">
              <a:lnSpc>
                <a:spcPct val="150000"/>
              </a:lnSpc>
              <a:spcBef>
                <a:spcPct val="0"/>
              </a:spcBef>
              <a:spcAft>
                <a:spcPct val="0"/>
              </a:spcAft>
              <a:buClrTx/>
              <a:buSzTx/>
              <a:buFontTx/>
              <a:buNone/>
              <a:tabLst/>
            </a:pPr>
            <a:r>
              <a:rPr lang="zh-CN" dirty="0">
                <a:solidFill>
                  <a:schemeClr val="accent3">
                    <a:lumMod val="75000"/>
                  </a:schemeClr>
                </a:solidFill>
                <a:latin typeface="华文中宋" pitchFamily="2" charset="-122"/>
                <a:ea typeface="华文中宋" pitchFamily="2" charset="-122"/>
                <a:cs typeface="宋体" pitchFamily="2" charset="-122"/>
              </a:rPr>
              <a:t>习题：</a:t>
            </a:r>
          </a:p>
          <a:p>
            <a:pPr marR="0" indent="266700" algn="just" eaLnBrk="0" fontAlgn="base" hangingPunct="0">
              <a:lnSpc>
                <a:spcPct val="150000"/>
              </a:lnSpc>
              <a:spcBef>
                <a:spcPct val="0"/>
              </a:spcBef>
              <a:spcAft>
                <a:spcPct val="0"/>
              </a:spcAft>
              <a:buClrTx/>
              <a:buSzTx/>
              <a:buFontTx/>
              <a:buChar char="•"/>
              <a:tabLst/>
            </a:pPr>
            <a:r>
              <a:rPr lang="zh-CN" sz="1400" dirty="0">
                <a:solidFill>
                  <a:srgbClr val="000000"/>
                </a:solidFill>
                <a:latin typeface="华文中宋" pitchFamily="2" charset="-122"/>
                <a:ea typeface="华文中宋" pitchFamily="2" charset="-122"/>
                <a:cs typeface="宋体" pitchFamily="2" charset="-122"/>
              </a:rPr>
              <a:t>后印象派的</a:t>
            </a:r>
            <a:r>
              <a:rPr lang="zh-CN" sz="1400" dirty="0" smtClean="0">
                <a:solidFill>
                  <a:srgbClr val="000000"/>
                </a:solidFill>
                <a:latin typeface="华文中宋" pitchFamily="2" charset="-122"/>
                <a:ea typeface="华文中宋" pitchFamily="2" charset="-122"/>
                <a:cs typeface="宋体" pitchFamily="2" charset="-122"/>
              </a:rPr>
              <a:t>特征</a:t>
            </a:r>
            <a:r>
              <a:rPr lang="zh-CN" altLang="en-US" sz="1400" dirty="0" smtClean="0">
                <a:solidFill>
                  <a:srgbClr val="000000"/>
                </a:solidFill>
                <a:latin typeface="华文中宋" pitchFamily="2" charset="-122"/>
                <a:ea typeface="华文中宋" pitchFamily="2" charset="-122"/>
                <a:cs typeface="宋体" pitchFamily="2" charset="-122"/>
              </a:rPr>
              <a:t>。</a:t>
            </a:r>
            <a:endParaRPr lang="zh-CN" sz="1400" dirty="0">
              <a:solidFill>
                <a:srgbClr val="000000"/>
              </a:solidFill>
              <a:latin typeface="华文中宋" pitchFamily="2" charset="-122"/>
              <a:ea typeface="华文中宋" pitchFamily="2" charset="-122"/>
              <a:cs typeface="宋体" pitchFamily="2" charset="-122"/>
            </a:endParaRPr>
          </a:p>
          <a:p>
            <a:pPr marR="0" indent="266700" algn="just" eaLnBrk="0" fontAlgn="base" hangingPunct="0">
              <a:lnSpc>
                <a:spcPct val="150000"/>
              </a:lnSpc>
              <a:spcBef>
                <a:spcPct val="0"/>
              </a:spcBef>
              <a:spcAft>
                <a:spcPct val="0"/>
              </a:spcAft>
              <a:buClrTx/>
              <a:buSzTx/>
              <a:buFontTx/>
              <a:buChar char="•"/>
              <a:tabLst/>
            </a:pPr>
            <a:r>
              <a:rPr lang="zh-CN" sz="1400" dirty="0">
                <a:solidFill>
                  <a:srgbClr val="000000"/>
                </a:solidFill>
                <a:latin typeface="华文中宋" pitchFamily="2" charset="-122"/>
                <a:ea typeface="华文中宋" pitchFamily="2" charset="-122"/>
                <a:cs typeface="宋体" pitchFamily="2" charset="-122"/>
              </a:rPr>
              <a:t>立体派、野兽派、表现主义、抽象主义各自</a:t>
            </a:r>
            <a:r>
              <a:rPr lang="zh-CN" sz="1400" dirty="0" smtClean="0">
                <a:solidFill>
                  <a:srgbClr val="000000"/>
                </a:solidFill>
                <a:latin typeface="华文中宋" pitchFamily="2" charset="-122"/>
                <a:ea typeface="华文中宋" pitchFamily="2" charset="-122"/>
                <a:cs typeface="宋体" pitchFamily="2" charset="-122"/>
              </a:rPr>
              <a:t>特征</a:t>
            </a:r>
            <a:r>
              <a:rPr lang="zh-CN" altLang="en-US" sz="1400" dirty="0" smtClean="0">
                <a:solidFill>
                  <a:srgbClr val="000000"/>
                </a:solidFill>
                <a:latin typeface="华文中宋" pitchFamily="2" charset="-122"/>
                <a:ea typeface="华文中宋" pitchFamily="2" charset="-122"/>
                <a:cs typeface="宋体" pitchFamily="2" charset="-122"/>
              </a:rPr>
              <a:t>。</a:t>
            </a:r>
            <a:endParaRPr lang="zh-CN" sz="1400" dirty="0">
              <a:solidFill>
                <a:srgbClr val="000000"/>
              </a:solidFill>
              <a:latin typeface="华文中宋" pitchFamily="2" charset="-122"/>
              <a:ea typeface="华文中宋" pitchFamily="2" charset="-122"/>
              <a:cs typeface="宋体"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6</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57" y="4357694"/>
            <a:ext cx="492443" cy="1500198"/>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cap="all"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现代</a:t>
            </a: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7" name="矩形 6"/>
          <p:cNvSpPr/>
          <p:nvPr/>
        </p:nvSpPr>
        <p:spPr>
          <a:xfrm>
            <a:off x="8715404" y="2357430"/>
            <a:ext cx="492443" cy="1785950"/>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cap="all" dirty="0" err="1" smtClean="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xiandai</a:t>
            </a:r>
            <a:endParaRPr lang="zh-CN" altLang="en-US" sz="2000" b="1" cap="all" spc="0" dirty="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graphicFrame>
        <p:nvGraphicFramePr>
          <p:cNvPr id="8" name="表格 7"/>
          <p:cNvGraphicFramePr>
            <a:graphicFrameLocks noGrp="1"/>
          </p:cNvGraphicFramePr>
          <p:nvPr/>
        </p:nvGraphicFramePr>
        <p:xfrm>
          <a:off x="857224" y="928670"/>
          <a:ext cx="7286676" cy="4471136"/>
        </p:xfrm>
        <a:graphic>
          <a:graphicData uri="http://schemas.openxmlformats.org/drawingml/2006/table">
            <a:tbl>
              <a:tblPr>
                <a:tableStyleId>{35758FB7-9AC5-4552-8A53-C91805E547FA}</a:tableStyleId>
              </a:tblPr>
              <a:tblGrid>
                <a:gridCol w="1643074"/>
                <a:gridCol w="5643602"/>
              </a:tblGrid>
              <a:tr h="452064">
                <a:tc>
                  <a:txBody>
                    <a:bodyPr/>
                    <a:lstStyle/>
                    <a:p>
                      <a:pPr marL="0" marR="0" algn="ctr">
                        <a:lnSpc>
                          <a:spcPct val="150000"/>
                        </a:lnSpc>
                        <a:spcBef>
                          <a:spcPts val="0"/>
                        </a:spcBef>
                        <a:spcAft>
                          <a:spcPts val="0"/>
                        </a:spcAft>
                      </a:pPr>
                      <a:r>
                        <a:rPr lang="zh-CN" altLang="en-US" sz="1800" kern="0" dirty="0">
                          <a:latin typeface="+mj-ea"/>
                          <a:ea typeface="+mj-ea"/>
                        </a:rPr>
                        <a:t>类别</a:t>
                      </a:r>
                      <a:endParaRPr lang="zh-CN" altLang="en-US" sz="1800" dirty="0">
                        <a:latin typeface="+mj-ea"/>
                        <a:ea typeface="+mj-ea"/>
                      </a:endParaRPr>
                    </a:p>
                  </a:txBody>
                  <a:tcPr marL="66812" marR="66812" marT="44542" marB="44542"/>
                </a:tc>
                <a:tc>
                  <a:txBody>
                    <a:bodyPr/>
                    <a:lstStyle/>
                    <a:p>
                      <a:pPr marL="0" marR="0" algn="ctr">
                        <a:lnSpc>
                          <a:spcPct val="150000"/>
                        </a:lnSpc>
                        <a:spcBef>
                          <a:spcPts val="0"/>
                        </a:spcBef>
                        <a:spcAft>
                          <a:spcPts val="0"/>
                        </a:spcAft>
                      </a:pPr>
                      <a:r>
                        <a:rPr lang="zh-CN" altLang="en-US" sz="1800" kern="0">
                          <a:latin typeface="+mj-ea"/>
                          <a:ea typeface="+mj-ea"/>
                        </a:rPr>
                        <a:t>简介</a:t>
                      </a:r>
                      <a:endParaRPr lang="zh-CN" altLang="en-US" sz="1800">
                        <a:latin typeface="+mj-ea"/>
                        <a:ea typeface="+mj-ea"/>
                      </a:endParaRPr>
                    </a:p>
                  </a:txBody>
                  <a:tcPr marL="66812" marR="66812" marT="44542" marB="44542"/>
                </a:tc>
              </a:tr>
              <a:tr h="1106777">
                <a:tc>
                  <a:txBody>
                    <a:bodyPr/>
                    <a:lstStyle/>
                    <a:p>
                      <a:pPr marL="0" marR="0" algn="ctr">
                        <a:lnSpc>
                          <a:spcPct val="150000"/>
                        </a:lnSpc>
                        <a:spcBef>
                          <a:spcPts val="0"/>
                        </a:spcBef>
                        <a:spcAft>
                          <a:spcPts val="0"/>
                        </a:spcAft>
                      </a:pPr>
                      <a:r>
                        <a:rPr lang="zh-CN" altLang="en-US" sz="1800" kern="0" dirty="0">
                          <a:latin typeface="+mj-ea"/>
                          <a:ea typeface="+mj-ea"/>
                        </a:rPr>
                        <a:t>原始艺术</a:t>
                      </a:r>
                      <a:endParaRPr lang="zh-CN" altLang="en-US" sz="1800" dirty="0">
                        <a:latin typeface="+mj-ea"/>
                        <a:ea typeface="+mj-ea"/>
                      </a:endParaRPr>
                    </a:p>
                  </a:txBody>
                  <a:tcPr marL="66812" marR="66812" marT="44542" marB="44542"/>
                </a:tc>
                <a:tc>
                  <a:txBody>
                    <a:bodyPr/>
                    <a:lstStyle/>
                    <a:p>
                      <a:pPr marL="0" marR="0" algn="l">
                        <a:lnSpc>
                          <a:spcPct val="150000"/>
                        </a:lnSpc>
                        <a:spcBef>
                          <a:spcPts val="0"/>
                        </a:spcBef>
                        <a:spcAft>
                          <a:spcPts val="0"/>
                        </a:spcAft>
                      </a:pPr>
                      <a:r>
                        <a:rPr lang="zh-CN" altLang="en-US" sz="1800" kern="0">
                          <a:latin typeface="+mj-ea"/>
                          <a:ea typeface="+mj-ea"/>
                        </a:rPr>
                        <a:t>在欧美国家，原始艺术指原始社会到古希腊期间的艺术，但部分国家还要漫长，非洲艺术就保留了大量的原始艺术特征，并没有发展出科学、精确写实的古典美术体系。</a:t>
                      </a:r>
                      <a:endParaRPr lang="zh-CN" altLang="en-US" sz="1800">
                        <a:latin typeface="+mj-ea"/>
                        <a:ea typeface="+mj-ea"/>
                      </a:endParaRPr>
                    </a:p>
                  </a:txBody>
                  <a:tcPr marL="66812" marR="66812" marT="44542" marB="44542"/>
                </a:tc>
              </a:tr>
              <a:tr h="1106777">
                <a:tc>
                  <a:txBody>
                    <a:bodyPr/>
                    <a:lstStyle/>
                    <a:p>
                      <a:pPr marL="0" marR="0" algn="ctr">
                        <a:lnSpc>
                          <a:spcPct val="150000"/>
                        </a:lnSpc>
                        <a:spcBef>
                          <a:spcPts val="0"/>
                        </a:spcBef>
                        <a:spcAft>
                          <a:spcPts val="0"/>
                        </a:spcAft>
                      </a:pPr>
                      <a:r>
                        <a:rPr lang="zh-CN" altLang="en-US" sz="1800" kern="0">
                          <a:latin typeface="+mj-ea"/>
                          <a:ea typeface="+mj-ea"/>
                        </a:rPr>
                        <a:t>古典艺术</a:t>
                      </a:r>
                      <a:endParaRPr lang="zh-CN" altLang="en-US" sz="1800">
                        <a:latin typeface="+mj-ea"/>
                        <a:ea typeface="+mj-ea"/>
                      </a:endParaRPr>
                    </a:p>
                  </a:txBody>
                  <a:tcPr marL="66812" marR="66812" marT="44542" marB="44542"/>
                </a:tc>
                <a:tc>
                  <a:txBody>
                    <a:bodyPr/>
                    <a:lstStyle/>
                    <a:p>
                      <a:pPr marL="0" marR="0" algn="l">
                        <a:lnSpc>
                          <a:spcPct val="150000"/>
                        </a:lnSpc>
                        <a:spcBef>
                          <a:spcPts val="0"/>
                        </a:spcBef>
                        <a:spcAft>
                          <a:spcPts val="0"/>
                        </a:spcAft>
                      </a:pPr>
                      <a:r>
                        <a:rPr lang="zh-CN" altLang="en-US" sz="1800" kern="0" dirty="0">
                          <a:latin typeface="+mj-ea"/>
                          <a:ea typeface="+mj-ea"/>
                        </a:rPr>
                        <a:t>狭义的古典美术指</a:t>
                      </a:r>
                      <a:r>
                        <a:rPr lang="en-US" altLang="zh-CN" sz="1800" kern="0" dirty="0">
                          <a:latin typeface="+mj-ea"/>
                          <a:ea typeface="+mj-ea"/>
                        </a:rPr>
                        <a:t>17</a:t>
                      </a:r>
                      <a:r>
                        <a:rPr lang="zh-CN" altLang="en-US" sz="1800" kern="0" dirty="0">
                          <a:latin typeface="+mj-ea"/>
                          <a:ea typeface="+mj-ea"/>
                        </a:rPr>
                        <a:t>世纪起源于法国的复兴古希腊罗马艺术的思潮，广义指自古希腊美术一直到</a:t>
                      </a:r>
                      <a:r>
                        <a:rPr lang="en-US" altLang="zh-CN" sz="1800" kern="0" dirty="0">
                          <a:latin typeface="+mj-ea"/>
                          <a:ea typeface="+mj-ea"/>
                        </a:rPr>
                        <a:t>19</a:t>
                      </a:r>
                      <a:r>
                        <a:rPr lang="zh-CN" altLang="en-US" sz="1800" kern="0" dirty="0">
                          <a:latin typeface="+mj-ea"/>
                          <a:ea typeface="+mj-ea"/>
                        </a:rPr>
                        <a:t>世纪</a:t>
                      </a:r>
                      <a:r>
                        <a:rPr lang="en-US" altLang="zh-CN" sz="1800" kern="0" dirty="0">
                          <a:latin typeface="+mj-ea"/>
                          <a:ea typeface="+mj-ea"/>
                        </a:rPr>
                        <a:t>60</a:t>
                      </a:r>
                      <a:r>
                        <a:rPr lang="zh-CN" altLang="en-US" sz="1800" kern="0" dirty="0">
                          <a:latin typeface="+mj-ea"/>
                          <a:ea typeface="+mj-ea"/>
                        </a:rPr>
                        <a:t>年代印象派兴起之前，包括古埃及艺术、古希腊艺术、古罗马艺术、文艺复兴艺术、近代艺术等。</a:t>
                      </a:r>
                      <a:endParaRPr lang="zh-CN" altLang="en-US" sz="1800" dirty="0">
                        <a:latin typeface="+mj-ea"/>
                        <a:ea typeface="+mj-ea"/>
                      </a:endParaRPr>
                    </a:p>
                  </a:txBody>
                  <a:tcPr marL="66812" marR="66812" marT="44542" marB="44542"/>
                </a:tc>
              </a:tr>
              <a:tr h="779420">
                <a:tc>
                  <a:txBody>
                    <a:bodyPr/>
                    <a:lstStyle/>
                    <a:p>
                      <a:pPr marL="0" marR="0" algn="ctr">
                        <a:lnSpc>
                          <a:spcPct val="150000"/>
                        </a:lnSpc>
                        <a:spcBef>
                          <a:spcPts val="0"/>
                        </a:spcBef>
                        <a:spcAft>
                          <a:spcPts val="0"/>
                        </a:spcAft>
                      </a:pPr>
                      <a:r>
                        <a:rPr lang="zh-CN" altLang="en-US" sz="1800" kern="0">
                          <a:latin typeface="+mj-ea"/>
                          <a:ea typeface="+mj-ea"/>
                        </a:rPr>
                        <a:t>现代艺术</a:t>
                      </a:r>
                      <a:endParaRPr lang="zh-CN" altLang="en-US" sz="1800">
                        <a:latin typeface="+mj-ea"/>
                        <a:ea typeface="+mj-ea"/>
                      </a:endParaRPr>
                    </a:p>
                  </a:txBody>
                  <a:tcPr marL="66812" marR="66812" marT="44542" marB="44542"/>
                </a:tc>
                <a:tc>
                  <a:txBody>
                    <a:bodyPr/>
                    <a:lstStyle/>
                    <a:p>
                      <a:pPr marL="0" marR="0" algn="l">
                        <a:lnSpc>
                          <a:spcPct val="150000"/>
                        </a:lnSpc>
                        <a:spcBef>
                          <a:spcPts val="0"/>
                        </a:spcBef>
                        <a:spcAft>
                          <a:spcPts val="0"/>
                        </a:spcAft>
                      </a:pPr>
                      <a:r>
                        <a:rPr lang="en-US" altLang="zh-CN" sz="1800" kern="0" dirty="0">
                          <a:latin typeface="+mj-ea"/>
                          <a:ea typeface="+mj-ea"/>
                        </a:rPr>
                        <a:t>19</a:t>
                      </a:r>
                      <a:r>
                        <a:rPr lang="zh-CN" altLang="en-US" sz="1800" kern="0" dirty="0">
                          <a:latin typeface="+mj-ea"/>
                          <a:ea typeface="+mj-ea"/>
                        </a:rPr>
                        <a:t>世纪</a:t>
                      </a:r>
                      <a:r>
                        <a:rPr lang="en-US" altLang="zh-CN" sz="1800" kern="0" dirty="0">
                          <a:latin typeface="+mj-ea"/>
                          <a:ea typeface="+mj-ea"/>
                        </a:rPr>
                        <a:t>60</a:t>
                      </a:r>
                      <a:r>
                        <a:rPr lang="zh-CN" altLang="en-US" sz="1800" kern="0" dirty="0">
                          <a:latin typeface="+mj-ea"/>
                          <a:ea typeface="+mj-ea"/>
                        </a:rPr>
                        <a:t>年代印象派兴起之后至今，包含现代艺术、后现代艺术、当代艺术等。</a:t>
                      </a:r>
                      <a:endParaRPr lang="zh-CN" altLang="en-US" sz="1800" dirty="0">
                        <a:latin typeface="+mj-ea"/>
                        <a:ea typeface="+mj-ea"/>
                      </a:endParaRPr>
                    </a:p>
                  </a:txBody>
                  <a:tcPr marL="66812" marR="66812" marT="44542" marB="44542"/>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6</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57" y="4357694"/>
            <a:ext cx="492443" cy="1500198"/>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cap="all"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现代</a:t>
            </a: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7" name="矩形 6"/>
          <p:cNvSpPr/>
          <p:nvPr/>
        </p:nvSpPr>
        <p:spPr>
          <a:xfrm>
            <a:off x="8715404" y="2357430"/>
            <a:ext cx="492443" cy="1785950"/>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cap="all" dirty="0" err="1" smtClean="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xiandai</a:t>
            </a:r>
            <a:endParaRPr lang="zh-CN" altLang="en-US" sz="2000" b="1" cap="all" spc="0" dirty="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61441" name="Rectangle 1"/>
          <p:cNvSpPr>
            <a:spLocks noChangeArrowheads="1"/>
          </p:cNvSpPr>
          <p:nvPr/>
        </p:nvSpPr>
        <p:spPr bwMode="auto">
          <a:xfrm>
            <a:off x="857224" y="785794"/>
            <a:ext cx="6929486" cy="21441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indent="266700" algn="just" eaLnBrk="0" fontAlgn="base" hangingPunct="0">
              <a:lnSpc>
                <a:spcPts val="2000"/>
              </a:lnSpc>
              <a:spcBef>
                <a:spcPct val="0"/>
              </a:spcBef>
              <a:spcAft>
                <a:spcPct val="0"/>
              </a:spcAft>
              <a:buClrTx/>
              <a:buSzTx/>
              <a:buFont typeface="Wingdings" pitchFamily="2" charset="2"/>
              <a:buChar char="Ø"/>
              <a:tabLst/>
            </a:pPr>
            <a:r>
              <a:rPr lang="zh-CN" sz="1400" dirty="0">
                <a:solidFill>
                  <a:srgbClr val="000000"/>
                </a:solidFill>
                <a:latin typeface="华文中宋" pitchFamily="2" charset="-122"/>
                <a:ea typeface="华文中宋" pitchFamily="2" charset="-122"/>
                <a:cs typeface="宋体" pitchFamily="2" charset="-122"/>
              </a:rPr>
              <a:t>绘画自产生起就以为别人服务为宗旨，原始社会为实用、后来为神、为人的生活，为政治斗争等服务。在现代艺术领域，西方艺术家宣称他们不再为谁服务，艺术就是为完善艺术自身而独立存在，因此艺术的价值观与传统决裂了</a:t>
            </a:r>
            <a:r>
              <a:rPr lang="zh-CN" sz="1400" dirty="0" smtClean="0">
                <a:solidFill>
                  <a:srgbClr val="000000"/>
                </a:solidFill>
                <a:latin typeface="华文中宋" pitchFamily="2" charset="-122"/>
                <a:ea typeface="华文中宋" pitchFamily="2" charset="-122"/>
                <a:cs typeface="宋体" pitchFamily="2" charset="-122"/>
              </a:rPr>
              <a:t>。</a:t>
            </a:r>
            <a:endParaRPr lang="en-US" altLang="zh-CN" sz="1400" dirty="0" smtClean="0">
              <a:solidFill>
                <a:srgbClr val="000000"/>
              </a:solidFill>
              <a:latin typeface="华文中宋" pitchFamily="2" charset="-122"/>
              <a:ea typeface="华文中宋" pitchFamily="2" charset="-122"/>
              <a:cs typeface="宋体" pitchFamily="2" charset="-122"/>
            </a:endParaRPr>
          </a:p>
          <a:p>
            <a:pPr marR="0" indent="266700" algn="just" eaLnBrk="0" fontAlgn="base" hangingPunct="0">
              <a:lnSpc>
                <a:spcPts val="2000"/>
              </a:lnSpc>
              <a:spcBef>
                <a:spcPct val="0"/>
              </a:spcBef>
              <a:spcAft>
                <a:spcPct val="0"/>
              </a:spcAft>
              <a:buClrTx/>
              <a:buSzTx/>
              <a:buFont typeface="Wingdings" pitchFamily="2" charset="2"/>
              <a:buChar char="Ø"/>
              <a:tabLst/>
            </a:pPr>
            <a:r>
              <a:rPr lang="zh-CN" sz="1400" dirty="0" smtClean="0">
                <a:solidFill>
                  <a:srgbClr val="000000"/>
                </a:solidFill>
                <a:latin typeface="华文中宋" pitchFamily="2" charset="-122"/>
                <a:ea typeface="华文中宋" pitchFamily="2" charset="-122"/>
                <a:cs typeface="宋体" pitchFamily="2" charset="-122"/>
              </a:rPr>
              <a:t>所有</a:t>
            </a:r>
            <a:r>
              <a:rPr lang="zh-CN" sz="1400" dirty="0">
                <a:solidFill>
                  <a:srgbClr val="000000"/>
                </a:solidFill>
                <a:latin typeface="华文中宋" pitchFamily="2" charset="-122"/>
                <a:ea typeface="华文中宋" pitchFamily="2" charset="-122"/>
                <a:cs typeface="宋体" pitchFamily="2" charset="-122"/>
              </a:rPr>
              <a:t>这一切都是随着社会发展、思潮的演变，慢慢的由量变到质变的。印象派的出现是西方艺术划时代的里程碑，为了表现自然界丰富的瞬间即逝的光和色的变化，它忽视或否定的客观实际的内在本质，更是破坏或放弃了西方几千年完善起来的严谨造型，因此衍生出后来一系列的反叛画家、画派。</a:t>
            </a:r>
          </a:p>
          <a:p>
            <a:pPr marR="0" indent="266700" algn="just" eaLnBrk="0" fontAlgn="base" hangingPunct="0">
              <a:lnSpc>
                <a:spcPts val="2000"/>
              </a:lnSpc>
              <a:spcBef>
                <a:spcPct val="0"/>
              </a:spcBef>
              <a:spcAft>
                <a:spcPct val="0"/>
              </a:spcAft>
              <a:buClrTx/>
              <a:buSzTx/>
              <a:buFontTx/>
              <a:buNone/>
              <a:tabLst/>
            </a:pPr>
            <a:endParaRPr lang="en-US" altLang="zh-CN" sz="1400" dirty="0" smtClean="0">
              <a:solidFill>
                <a:srgbClr val="000000"/>
              </a:solidFill>
              <a:latin typeface="华文中宋" pitchFamily="2" charset="-122"/>
              <a:ea typeface="华文中宋" pitchFamily="2" charset="-122"/>
              <a:cs typeface="宋体" pitchFamily="2" charset="-122"/>
            </a:endParaRPr>
          </a:p>
        </p:txBody>
      </p:sp>
      <p:sp>
        <p:nvSpPr>
          <p:cNvPr id="10" name="剪去对角的矩形 9"/>
          <p:cNvSpPr/>
          <p:nvPr/>
        </p:nvSpPr>
        <p:spPr>
          <a:xfrm>
            <a:off x="928662" y="3286124"/>
            <a:ext cx="6786610" cy="2857520"/>
          </a:xfrm>
          <a:prstGeom prst="snip2DiagRect">
            <a:avLst/>
          </a:prstGeom>
        </p:spPr>
        <p:style>
          <a:lnRef idx="2">
            <a:schemeClr val="accent3"/>
          </a:lnRef>
          <a:fillRef idx="1">
            <a:schemeClr val="lt1"/>
          </a:fillRef>
          <a:effectRef idx="0">
            <a:schemeClr val="accent3"/>
          </a:effectRef>
          <a:fontRef idx="minor">
            <a:schemeClr val="dk1"/>
          </a:fontRef>
        </p:style>
        <p:txBody>
          <a:bodyPr rtlCol="0" anchor="ctr"/>
          <a:lstStyle/>
          <a:p>
            <a:pPr lvl="0"/>
            <a:r>
              <a:rPr lang="zh-CN" sz="1600" dirty="0" smtClean="0">
                <a:latin typeface="+mj-ea"/>
                <a:ea typeface="+mj-ea"/>
              </a:rPr>
              <a:t>现代艺术的起始被认为是法国画家马奈（Manet，1832-1883）在1863年巴黎的落选作品沙龙里首次展出了他的《草地上的午餐》。马奈是西方第一位现代主义艺术家，受到日本</a:t>
            </a:r>
            <a:r>
              <a:rPr lang="zh-CN" sz="1600" dirty="0" smtClean="0">
                <a:latin typeface="+mj-ea"/>
                <a:ea typeface="+mj-ea"/>
                <a:hlinkClick r:id="rId2"/>
              </a:rPr>
              <a:t>浮世绘</a:t>
            </a:r>
            <a:r>
              <a:rPr lang="zh-CN" sz="1600" dirty="0" smtClean="0">
                <a:latin typeface="+mj-ea"/>
                <a:ea typeface="+mj-ea"/>
              </a:rPr>
              <a:t>及西班牙画风的影响，马奈大胆采用鲜明色彩，舍弃传统绘画的中间色调，将绘画从追求</a:t>
            </a:r>
            <a:r>
              <a:rPr lang="zh-CN" sz="1600" dirty="0" smtClean="0">
                <a:latin typeface="+mj-ea"/>
                <a:ea typeface="+mj-ea"/>
                <a:hlinkClick r:id="rId3"/>
              </a:rPr>
              <a:t>立体空间</a:t>
            </a:r>
            <a:r>
              <a:rPr lang="zh-CN" sz="1600" dirty="0" smtClean="0">
                <a:latin typeface="+mj-ea"/>
                <a:ea typeface="+mj-ea"/>
              </a:rPr>
              <a:t>的传统束缚中解放出来，朝二维的平面创作迈出革命性的一大步，他的作品里面出现平面化的倾向，被认为是逐渐走向艺术纯粹性重要的一步。马奈深具革新精神的艺术创作态度，深深影响了</a:t>
            </a:r>
            <a:r>
              <a:rPr lang="zh-CN" sz="1600" dirty="0" smtClean="0">
                <a:latin typeface="+mj-ea"/>
                <a:ea typeface="+mj-ea"/>
                <a:hlinkClick r:id="rId4"/>
              </a:rPr>
              <a:t>莫奈</a:t>
            </a:r>
            <a:r>
              <a:rPr lang="zh-CN" sz="1600" dirty="0" smtClean="0">
                <a:latin typeface="+mj-ea"/>
                <a:ea typeface="+mj-ea"/>
              </a:rPr>
              <a:t>、</a:t>
            </a:r>
            <a:r>
              <a:rPr lang="zh-CN" sz="1600" dirty="0" smtClean="0">
                <a:latin typeface="+mj-ea"/>
                <a:ea typeface="+mj-ea"/>
                <a:hlinkClick r:id="rId5"/>
              </a:rPr>
              <a:t>塞尚</a:t>
            </a:r>
            <a:r>
              <a:rPr lang="zh-CN" sz="1600" dirty="0" smtClean="0">
                <a:latin typeface="+mj-ea"/>
                <a:ea typeface="+mj-ea"/>
              </a:rPr>
              <a:t>、凡高等新兴画家，进而将绘画带入</a:t>
            </a:r>
            <a:r>
              <a:rPr lang="zh-CN" sz="1600" dirty="0" smtClean="0">
                <a:latin typeface="+mj-ea"/>
                <a:ea typeface="+mj-ea"/>
                <a:hlinkClick r:id="rId6"/>
              </a:rPr>
              <a:t>现代主义</a:t>
            </a:r>
            <a:r>
              <a:rPr lang="zh-CN" sz="1600" dirty="0" smtClean="0">
                <a:latin typeface="+mj-ea"/>
                <a:ea typeface="+mj-ea"/>
              </a:rPr>
              <a:t>的道路上。</a:t>
            </a:r>
          </a:p>
          <a:p>
            <a:pPr algn="ct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6</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57" y="4357694"/>
            <a:ext cx="492443" cy="1500198"/>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cap="all"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现代</a:t>
            </a: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7" name="矩形 6"/>
          <p:cNvSpPr/>
          <p:nvPr/>
        </p:nvSpPr>
        <p:spPr>
          <a:xfrm>
            <a:off x="8715404" y="2357430"/>
            <a:ext cx="492443" cy="1785950"/>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cap="all" dirty="0" err="1" smtClean="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xiandai</a:t>
            </a:r>
            <a:endParaRPr lang="zh-CN" altLang="en-US" sz="2000" b="1" cap="all" spc="0" dirty="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8" name="矩形 7"/>
          <p:cNvSpPr/>
          <p:nvPr/>
        </p:nvSpPr>
        <p:spPr>
          <a:xfrm>
            <a:off x="571472" y="2285992"/>
            <a:ext cx="2786082" cy="1631216"/>
          </a:xfrm>
          <a:prstGeom prst="rect">
            <a:avLst/>
          </a:prstGeom>
        </p:spPr>
        <p:style>
          <a:lnRef idx="3">
            <a:schemeClr val="lt1"/>
          </a:lnRef>
          <a:fillRef idx="1">
            <a:schemeClr val="accent5"/>
          </a:fillRef>
          <a:effectRef idx="1">
            <a:schemeClr val="accent5"/>
          </a:effectRef>
          <a:fontRef idx="minor">
            <a:schemeClr val="lt1"/>
          </a:fontRef>
        </p:style>
        <p:txBody>
          <a:bodyPr wrap="square">
            <a:spAutoFit/>
          </a:bodyPr>
          <a:lstStyle/>
          <a:p>
            <a:pPr indent="266700" algn="just" eaLnBrk="0" fontAlgn="base" hangingPunct="0">
              <a:lnSpc>
                <a:spcPts val="2000"/>
              </a:lnSpc>
              <a:spcBef>
                <a:spcPct val="0"/>
              </a:spcBef>
              <a:spcAft>
                <a:spcPct val="0"/>
              </a:spcAft>
            </a:pPr>
            <a:r>
              <a:rPr lang="zh-CN" altLang="zh-CN" sz="1400" dirty="0">
                <a:solidFill>
                  <a:schemeClr val="bg1"/>
                </a:solidFill>
                <a:latin typeface="华文中宋" pitchFamily="2" charset="-122"/>
                <a:ea typeface="华文中宋" pitchFamily="2" charset="-122"/>
                <a:cs typeface="宋体" pitchFamily="2" charset="-122"/>
              </a:rPr>
              <a:t>1874</a:t>
            </a:r>
            <a:r>
              <a:rPr lang="zh-CN" sz="1400" dirty="0">
                <a:solidFill>
                  <a:schemeClr val="bg1"/>
                </a:solidFill>
                <a:latin typeface="华文中宋" pitchFamily="2" charset="-122"/>
                <a:ea typeface="华文中宋" pitchFamily="2" charset="-122"/>
                <a:cs typeface="宋体" pitchFamily="2" charset="-122"/>
              </a:rPr>
              <a:t>年，印象派多位画家在法国巴黎做了印象主义展览，莫奈（</a:t>
            </a:r>
            <a:r>
              <a:rPr lang="zh-CN" altLang="zh-CN" sz="1400" dirty="0">
                <a:solidFill>
                  <a:schemeClr val="bg1"/>
                </a:solidFill>
                <a:latin typeface="华文中宋" pitchFamily="2" charset="-122"/>
                <a:ea typeface="华文中宋" pitchFamily="2" charset="-122"/>
                <a:cs typeface="宋体" pitchFamily="2" charset="-122"/>
              </a:rPr>
              <a:t>Claude Monet</a:t>
            </a:r>
            <a:r>
              <a:rPr lang="zh-CN" sz="1400" dirty="0">
                <a:solidFill>
                  <a:schemeClr val="bg1"/>
                </a:solidFill>
                <a:latin typeface="华文中宋" pitchFamily="2" charset="-122"/>
                <a:ea typeface="华文中宋" pitchFamily="2" charset="-122"/>
                <a:cs typeface="宋体" pitchFamily="2" charset="-122"/>
              </a:rPr>
              <a:t>，</a:t>
            </a:r>
            <a:r>
              <a:rPr lang="zh-CN" altLang="zh-CN" sz="1400" dirty="0">
                <a:solidFill>
                  <a:schemeClr val="bg1"/>
                </a:solidFill>
                <a:latin typeface="华文中宋" pitchFamily="2" charset="-122"/>
                <a:ea typeface="华文中宋" pitchFamily="2" charset="-122"/>
                <a:cs typeface="宋体" pitchFamily="2" charset="-122"/>
              </a:rPr>
              <a:t>1840</a:t>
            </a:r>
            <a:r>
              <a:rPr lang="zh-CN" sz="1400" dirty="0">
                <a:solidFill>
                  <a:schemeClr val="bg1"/>
                </a:solidFill>
                <a:latin typeface="华文中宋" pitchFamily="2" charset="-122"/>
                <a:ea typeface="华文中宋" pitchFamily="2" charset="-122"/>
                <a:cs typeface="宋体" pitchFamily="2" charset="-122"/>
              </a:rPr>
              <a:t>－</a:t>
            </a:r>
            <a:r>
              <a:rPr lang="zh-CN" altLang="zh-CN" sz="1400" dirty="0">
                <a:solidFill>
                  <a:schemeClr val="bg1"/>
                </a:solidFill>
                <a:latin typeface="华文中宋" pitchFamily="2" charset="-122"/>
                <a:ea typeface="华文中宋" pitchFamily="2" charset="-122"/>
                <a:cs typeface="宋体" pitchFamily="2" charset="-122"/>
              </a:rPr>
              <a:t>1926</a:t>
            </a:r>
            <a:r>
              <a:rPr lang="zh-CN" sz="1400" dirty="0">
                <a:solidFill>
                  <a:schemeClr val="bg1"/>
                </a:solidFill>
                <a:latin typeface="华文中宋" pitchFamily="2" charset="-122"/>
                <a:ea typeface="华文中宋" pitchFamily="2" charset="-122"/>
                <a:cs typeface="宋体" pitchFamily="2" charset="-122"/>
              </a:rPr>
              <a:t>）的</a:t>
            </a:r>
            <a:r>
              <a:rPr lang="zh-CN" altLang="zh-CN" sz="1400" dirty="0">
                <a:solidFill>
                  <a:schemeClr val="bg1"/>
                </a:solidFill>
                <a:latin typeface="华文中宋" pitchFamily="2" charset="-122"/>
                <a:ea typeface="华文中宋" pitchFamily="2" charset="-122"/>
                <a:cs typeface="宋体" pitchFamily="2" charset="-122"/>
              </a:rPr>
              <a:t>《</a:t>
            </a:r>
            <a:r>
              <a:rPr lang="zh-CN" sz="1400" dirty="0">
                <a:solidFill>
                  <a:schemeClr val="bg1"/>
                </a:solidFill>
                <a:latin typeface="华文中宋" pitchFamily="2" charset="-122"/>
                <a:ea typeface="华文中宋" pitchFamily="2" charset="-122"/>
                <a:cs typeface="宋体" pitchFamily="2" charset="-122"/>
              </a:rPr>
              <a:t>日出</a:t>
            </a:r>
            <a:r>
              <a:rPr lang="zh-CN" altLang="zh-CN" sz="1400" dirty="0">
                <a:solidFill>
                  <a:schemeClr val="bg1"/>
                </a:solidFill>
                <a:latin typeface="华文中宋" pitchFamily="2" charset="-122"/>
                <a:ea typeface="华文中宋" pitchFamily="2" charset="-122"/>
                <a:cs typeface="宋体" pitchFamily="2" charset="-122"/>
              </a:rPr>
              <a:t>·</a:t>
            </a:r>
            <a:r>
              <a:rPr lang="zh-CN" sz="1400" dirty="0">
                <a:solidFill>
                  <a:schemeClr val="bg1"/>
                </a:solidFill>
                <a:latin typeface="华文中宋" pitchFamily="2" charset="-122"/>
                <a:ea typeface="华文中宋" pitchFamily="2" charset="-122"/>
                <a:cs typeface="宋体" pitchFamily="2" charset="-122"/>
              </a:rPr>
              <a:t>印象</a:t>
            </a:r>
            <a:r>
              <a:rPr lang="zh-CN" altLang="zh-CN" sz="1400" dirty="0">
                <a:solidFill>
                  <a:schemeClr val="bg1"/>
                </a:solidFill>
                <a:latin typeface="华文中宋" pitchFamily="2" charset="-122"/>
                <a:ea typeface="华文中宋" pitchFamily="2" charset="-122"/>
                <a:cs typeface="宋体" pitchFamily="2" charset="-122"/>
              </a:rPr>
              <a:t>》</a:t>
            </a:r>
            <a:r>
              <a:rPr lang="zh-CN" sz="1400" dirty="0">
                <a:solidFill>
                  <a:schemeClr val="bg1"/>
                </a:solidFill>
                <a:latin typeface="华文中宋" pitchFamily="2" charset="-122"/>
                <a:ea typeface="华文中宋" pitchFamily="2" charset="-122"/>
                <a:cs typeface="宋体" pitchFamily="2" charset="-122"/>
              </a:rPr>
              <a:t>将印象派拉倒公众面前，该年也被认为是现代艺术的起始</a:t>
            </a:r>
            <a:r>
              <a:rPr lang="zh-CN" sz="1400" dirty="0" smtClean="0">
                <a:solidFill>
                  <a:schemeClr val="bg1"/>
                </a:solidFill>
                <a:latin typeface="华文中宋" pitchFamily="2" charset="-122"/>
                <a:ea typeface="华文中宋" pitchFamily="2" charset="-122"/>
                <a:cs typeface="宋体" pitchFamily="2" charset="-122"/>
              </a:rPr>
              <a:t>。</a:t>
            </a:r>
            <a:endParaRPr lang="zh-CN" sz="1400" dirty="0">
              <a:solidFill>
                <a:schemeClr val="bg1"/>
              </a:solidFill>
              <a:latin typeface="华文中宋" pitchFamily="2" charset="-122"/>
              <a:ea typeface="华文中宋" pitchFamily="2" charset="-122"/>
              <a:cs typeface="宋体" pitchFamily="2" charset="-122"/>
            </a:endParaRPr>
          </a:p>
        </p:txBody>
      </p:sp>
      <p:pic>
        <p:nvPicPr>
          <p:cNvPr id="60418" name="Picture 2" descr="C:\Users\Administrator\AppData\Local\Temp\ksohtml\wps1A76.tmp.png"/>
          <p:cNvPicPr>
            <a:picLocks noChangeAspect="1" noChangeArrowheads="1"/>
          </p:cNvPicPr>
          <p:nvPr/>
        </p:nvPicPr>
        <p:blipFill>
          <a:blip r:embed="rId2"/>
          <a:srcRect/>
          <a:stretch>
            <a:fillRect/>
          </a:stretch>
        </p:blipFill>
        <p:spPr bwMode="auto">
          <a:xfrm>
            <a:off x="3786182" y="1643050"/>
            <a:ext cx="4306777" cy="3357586"/>
          </a:xfrm>
          <a:prstGeom prst="rect">
            <a:avLst/>
          </a:prstGeom>
          <a:noFill/>
        </p:spPr>
      </p:pic>
      <p:sp>
        <p:nvSpPr>
          <p:cNvPr id="9" name="矩形 8"/>
          <p:cNvSpPr/>
          <p:nvPr/>
        </p:nvSpPr>
        <p:spPr>
          <a:xfrm>
            <a:off x="4643438" y="5286388"/>
            <a:ext cx="2433680" cy="276999"/>
          </a:xfrm>
          <a:prstGeom prst="rect">
            <a:avLst/>
          </a:prstGeom>
        </p:spPr>
        <p:txBody>
          <a:bodyPr wrap="none">
            <a:spAutoFit/>
          </a:bodyPr>
          <a:lstStyle/>
          <a:p>
            <a:r>
              <a:rPr lang="zh-CN" sz="1200" dirty="0" smtClean="0">
                <a:solidFill>
                  <a:schemeClr val="accent1">
                    <a:lumMod val="50000"/>
                  </a:schemeClr>
                </a:solidFill>
                <a:latin typeface="华文中宋" pitchFamily="2" charset="-122"/>
                <a:ea typeface="华文中宋" pitchFamily="2" charset="-122"/>
                <a:cs typeface="宋体" pitchFamily="2" charset="-122"/>
              </a:rPr>
              <a:t>（图</a:t>
            </a:r>
            <a:r>
              <a:rPr lang="zh-CN" altLang="zh-CN" sz="1200" dirty="0" smtClean="0">
                <a:solidFill>
                  <a:schemeClr val="accent1">
                    <a:lumMod val="50000"/>
                  </a:schemeClr>
                </a:solidFill>
                <a:latin typeface="华文中宋" pitchFamily="2" charset="-122"/>
                <a:ea typeface="华文中宋" pitchFamily="2" charset="-122"/>
                <a:cs typeface="宋体" pitchFamily="2" charset="-122"/>
              </a:rPr>
              <a:t>6-1 </a:t>
            </a:r>
            <a:r>
              <a:rPr lang="en-US" altLang="zh-CN" sz="1200" dirty="0" smtClean="0">
                <a:solidFill>
                  <a:schemeClr val="accent1">
                    <a:lumMod val="50000"/>
                  </a:schemeClr>
                </a:solidFill>
                <a:latin typeface="华文中宋" pitchFamily="2" charset="-122"/>
                <a:ea typeface="华文中宋" pitchFamily="2" charset="-122"/>
                <a:cs typeface="宋体" pitchFamily="2" charset="-122"/>
              </a:rPr>
              <a:t>  </a:t>
            </a:r>
            <a:r>
              <a:rPr lang="zh-CN" sz="1200" dirty="0" smtClean="0">
                <a:solidFill>
                  <a:schemeClr val="accent1">
                    <a:lumMod val="50000"/>
                  </a:schemeClr>
                </a:solidFill>
                <a:latin typeface="华文中宋" pitchFamily="2" charset="-122"/>
                <a:ea typeface="华文中宋" pitchFamily="2" charset="-122"/>
                <a:cs typeface="宋体" pitchFamily="2" charset="-122"/>
              </a:rPr>
              <a:t>莫奈</a:t>
            </a:r>
            <a:r>
              <a:rPr lang="zh-CN" altLang="zh-CN" sz="1200" dirty="0" smtClean="0">
                <a:solidFill>
                  <a:schemeClr val="accent1">
                    <a:lumMod val="50000"/>
                  </a:schemeClr>
                </a:solidFill>
                <a:latin typeface="华文中宋" pitchFamily="2" charset="-122"/>
                <a:ea typeface="华文中宋" pitchFamily="2" charset="-122"/>
                <a:cs typeface="宋体" pitchFamily="2" charset="-122"/>
              </a:rPr>
              <a:t>《</a:t>
            </a:r>
            <a:r>
              <a:rPr lang="zh-CN" sz="1200" dirty="0" smtClean="0">
                <a:solidFill>
                  <a:schemeClr val="accent1">
                    <a:lumMod val="50000"/>
                  </a:schemeClr>
                </a:solidFill>
                <a:latin typeface="华文中宋" pitchFamily="2" charset="-122"/>
                <a:ea typeface="华文中宋" pitchFamily="2" charset="-122"/>
                <a:cs typeface="宋体" pitchFamily="2" charset="-122"/>
              </a:rPr>
              <a:t>日出</a:t>
            </a:r>
            <a:r>
              <a:rPr lang="zh-CN" altLang="zh-CN" sz="1200" dirty="0" smtClean="0">
                <a:solidFill>
                  <a:schemeClr val="accent1">
                    <a:lumMod val="50000"/>
                  </a:schemeClr>
                </a:solidFill>
                <a:latin typeface="华文中宋" pitchFamily="2" charset="-122"/>
                <a:ea typeface="华文中宋" pitchFamily="2" charset="-122"/>
                <a:cs typeface="宋体" pitchFamily="2" charset="-122"/>
              </a:rPr>
              <a:t>·</a:t>
            </a:r>
            <a:r>
              <a:rPr lang="zh-CN" sz="1200" dirty="0" smtClean="0">
                <a:solidFill>
                  <a:schemeClr val="accent1">
                    <a:lumMod val="50000"/>
                  </a:schemeClr>
                </a:solidFill>
                <a:latin typeface="华文中宋" pitchFamily="2" charset="-122"/>
                <a:ea typeface="华文中宋" pitchFamily="2" charset="-122"/>
                <a:cs typeface="宋体" pitchFamily="2" charset="-122"/>
              </a:rPr>
              <a:t>印象</a:t>
            </a:r>
            <a:r>
              <a:rPr lang="zh-CN" altLang="zh-CN" sz="1200" dirty="0" smtClean="0">
                <a:solidFill>
                  <a:schemeClr val="accent1">
                    <a:lumMod val="50000"/>
                  </a:schemeClr>
                </a:solidFill>
                <a:latin typeface="华文中宋" pitchFamily="2" charset="-122"/>
                <a:ea typeface="华文中宋" pitchFamily="2" charset="-122"/>
                <a:cs typeface="宋体" pitchFamily="2" charset="-122"/>
              </a:rPr>
              <a:t>》</a:t>
            </a:r>
            <a:r>
              <a:rPr lang="zh-CN" sz="1200" dirty="0" smtClean="0">
                <a:solidFill>
                  <a:schemeClr val="accent1">
                    <a:lumMod val="50000"/>
                  </a:schemeClr>
                </a:solidFill>
                <a:latin typeface="华文中宋" pitchFamily="2" charset="-122"/>
                <a:ea typeface="华文中宋" pitchFamily="2" charset="-122"/>
                <a:cs typeface="宋体" pitchFamily="2" charset="-122"/>
              </a:rPr>
              <a:t>）</a:t>
            </a:r>
            <a:endParaRPr lang="zh-CN" altLang="en-US" sz="1200" dirty="0">
              <a:solidFill>
                <a:schemeClr val="accent1">
                  <a:lumMod val="50000"/>
                </a:schemeClr>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6</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57" y="4357694"/>
            <a:ext cx="492443" cy="1500198"/>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cap="all"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现代</a:t>
            </a: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7" name="矩形 6"/>
          <p:cNvSpPr/>
          <p:nvPr/>
        </p:nvSpPr>
        <p:spPr>
          <a:xfrm>
            <a:off x="8715404" y="2357430"/>
            <a:ext cx="492443" cy="1785950"/>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cap="all" dirty="0" err="1" smtClean="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xiandai</a:t>
            </a:r>
            <a:endParaRPr lang="zh-CN" altLang="en-US" sz="2000" b="1" cap="all" spc="0" dirty="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8" name="矩形 7"/>
          <p:cNvSpPr/>
          <p:nvPr/>
        </p:nvSpPr>
        <p:spPr>
          <a:xfrm>
            <a:off x="5715008" y="3286125"/>
            <a:ext cx="2286016" cy="3148619"/>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indent="266700" algn="just" eaLnBrk="0" fontAlgn="base" hangingPunct="0">
              <a:lnSpc>
                <a:spcPts val="2000"/>
              </a:lnSpc>
              <a:spcBef>
                <a:spcPct val="0"/>
              </a:spcBef>
              <a:spcAft>
                <a:spcPct val="0"/>
              </a:spcAft>
            </a:pPr>
            <a:r>
              <a:rPr lang="zh-CN" sz="1400" dirty="0" smtClean="0">
                <a:solidFill>
                  <a:srgbClr val="000000"/>
                </a:solidFill>
                <a:latin typeface="华文中宋" pitchFamily="2" charset="-122"/>
                <a:ea typeface="华文中宋" pitchFamily="2" charset="-122"/>
                <a:cs typeface="宋体" pitchFamily="2" charset="-122"/>
              </a:rPr>
              <a:t>法国</a:t>
            </a:r>
            <a:r>
              <a:rPr lang="zh-CN" sz="1400" dirty="0">
                <a:solidFill>
                  <a:srgbClr val="000000"/>
                </a:solidFill>
                <a:latin typeface="华文中宋" pitchFamily="2" charset="-122"/>
                <a:ea typeface="华文中宋" pitchFamily="2" charset="-122"/>
                <a:cs typeface="宋体" pitchFamily="2" charset="-122"/>
              </a:rPr>
              <a:t>画家塞</a:t>
            </a:r>
            <a:r>
              <a:rPr lang="zh-CN" sz="1400" dirty="0" smtClean="0">
                <a:solidFill>
                  <a:srgbClr val="000000"/>
                </a:solidFill>
                <a:latin typeface="华文中宋" pitchFamily="2" charset="-122"/>
                <a:ea typeface="华文中宋" pitchFamily="2" charset="-122"/>
                <a:cs typeface="宋体" pitchFamily="2" charset="-122"/>
              </a:rPr>
              <a:t>尚是</a:t>
            </a:r>
            <a:r>
              <a:rPr lang="zh-CN" sz="1400" dirty="0">
                <a:solidFill>
                  <a:srgbClr val="000000"/>
                </a:solidFill>
                <a:latin typeface="华文中宋" pitchFamily="2" charset="-122"/>
                <a:ea typeface="华文中宋" pitchFamily="2" charset="-122"/>
                <a:cs typeface="宋体" pitchFamily="2" charset="-122"/>
              </a:rPr>
              <a:t>后期</a:t>
            </a:r>
            <a:r>
              <a:rPr lang="zh-CN" sz="1400" dirty="0">
                <a:solidFill>
                  <a:srgbClr val="000000"/>
                </a:solidFill>
                <a:latin typeface="华文中宋" pitchFamily="2" charset="-122"/>
                <a:ea typeface="华文中宋" pitchFamily="2" charset="-122"/>
                <a:cs typeface="宋体" pitchFamily="2" charset="-122"/>
                <a:hlinkClick r:id="rId2"/>
              </a:rPr>
              <a:t>印象派</a:t>
            </a:r>
            <a:r>
              <a:rPr lang="zh-CN" sz="1400" dirty="0">
                <a:solidFill>
                  <a:srgbClr val="000000"/>
                </a:solidFill>
                <a:latin typeface="华文中宋" pitchFamily="2" charset="-122"/>
                <a:ea typeface="华文中宋" pitchFamily="2" charset="-122"/>
                <a:cs typeface="宋体" pitchFamily="2" charset="-122"/>
              </a:rPr>
              <a:t>的代表，被认为是西方现代绘画之父。作为现代艺术的先驱，塞尚强调主观色彩，区别于强调客观色彩感觉的画家，他不再对客观事物进行模仿，而是注入画家主观解释的永恒性的形体和坚实的结构，他对物体体积感的追求和表现，为后来的“</a:t>
            </a:r>
            <a:r>
              <a:rPr lang="zh-CN" sz="1400" dirty="0">
                <a:solidFill>
                  <a:srgbClr val="000000"/>
                </a:solidFill>
                <a:latin typeface="华文中宋" pitchFamily="2" charset="-122"/>
                <a:ea typeface="华文中宋" pitchFamily="2" charset="-122"/>
                <a:cs typeface="宋体" pitchFamily="2" charset="-122"/>
                <a:hlinkClick r:id="rId3"/>
              </a:rPr>
              <a:t>立体派</a:t>
            </a:r>
            <a:r>
              <a:rPr lang="zh-CN" sz="1400" dirty="0">
                <a:solidFill>
                  <a:srgbClr val="000000"/>
                </a:solidFill>
                <a:latin typeface="华文中宋" pitchFamily="2" charset="-122"/>
                <a:ea typeface="华文中宋" pitchFamily="2" charset="-122"/>
                <a:cs typeface="宋体" pitchFamily="2" charset="-122"/>
              </a:rPr>
              <a:t>”开启奠定了</a:t>
            </a:r>
            <a:r>
              <a:rPr lang="zh-CN" sz="1400" dirty="0" smtClean="0">
                <a:solidFill>
                  <a:srgbClr val="000000"/>
                </a:solidFill>
                <a:latin typeface="华文中宋" pitchFamily="2" charset="-122"/>
                <a:ea typeface="华文中宋" pitchFamily="2" charset="-122"/>
                <a:cs typeface="宋体" pitchFamily="2" charset="-122"/>
              </a:rPr>
              <a:t>基础</a:t>
            </a:r>
            <a:r>
              <a:rPr lang="zh-CN" altLang="en-US" sz="1400" dirty="0" smtClean="0">
                <a:solidFill>
                  <a:srgbClr val="000000"/>
                </a:solidFill>
                <a:latin typeface="华文中宋" pitchFamily="2" charset="-122"/>
                <a:ea typeface="华文中宋" pitchFamily="2" charset="-122"/>
                <a:cs typeface="宋体" pitchFamily="2" charset="-122"/>
              </a:rPr>
              <a:t>。</a:t>
            </a:r>
            <a:endParaRPr lang="en-US" altLang="zh-CN" sz="1400" dirty="0">
              <a:solidFill>
                <a:srgbClr val="000000"/>
              </a:solidFill>
              <a:latin typeface="华文中宋" pitchFamily="2" charset="-122"/>
              <a:ea typeface="华文中宋" pitchFamily="2" charset="-122"/>
              <a:cs typeface="宋体" pitchFamily="2" charset="-122"/>
            </a:endParaRPr>
          </a:p>
        </p:txBody>
      </p:sp>
      <p:pic>
        <p:nvPicPr>
          <p:cNvPr id="80898" name="Picture 2" descr="http://pic.58pic.com/58pic/11/85/89/79h58PIC2nN.jpg"/>
          <p:cNvPicPr>
            <a:picLocks noChangeAspect="1" noChangeArrowheads="1"/>
          </p:cNvPicPr>
          <p:nvPr/>
        </p:nvPicPr>
        <p:blipFill>
          <a:blip r:embed="rId4"/>
          <a:srcRect/>
          <a:stretch>
            <a:fillRect/>
          </a:stretch>
        </p:blipFill>
        <p:spPr bwMode="auto">
          <a:xfrm>
            <a:off x="5715008" y="285728"/>
            <a:ext cx="2297122" cy="3000396"/>
          </a:xfrm>
          <a:prstGeom prst="rect">
            <a:avLst/>
          </a:prstGeom>
          <a:noFill/>
        </p:spPr>
      </p:pic>
      <p:pic>
        <p:nvPicPr>
          <p:cNvPr id="80900" name="Picture 4" descr="http://cdn.duitang.com/uploads/item/201111/28/20111128194031_SJGhJ.jpg"/>
          <p:cNvPicPr>
            <a:picLocks noChangeAspect="1" noChangeArrowheads="1"/>
          </p:cNvPicPr>
          <p:nvPr/>
        </p:nvPicPr>
        <p:blipFill>
          <a:blip r:embed="rId5"/>
          <a:srcRect/>
          <a:stretch>
            <a:fillRect/>
          </a:stretch>
        </p:blipFill>
        <p:spPr bwMode="auto">
          <a:xfrm>
            <a:off x="357158" y="214290"/>
            <a:ext cx="4286281" cy="3423995"/>
          </a:xfrm>
          <a:prstGeom prst="rect">
            <a:avLst/>
          </a:prstGeom>
          <a:noFill/>
        </p:spPr>
      </p:pic>
      <p:pic>
        <p:nvPicPr>
          <p:cNvPr id="80902" name="Picture 6" descr="http://anhui.sinaimg.cn/2014/0219/U10028P1276DT20140219105342.jpg"/>
          <p:cNvPicPr>
            <a:picLocks noChangeAspect="1" noChangeArrowheads="1"/>
          </p:cNvPicPr>
          <p:nvPr/>
        </p:nvPicPr>
        <p:blipFill>
          <a:blip r:embed="rId6"/>
          <a:srcRect/>
          <a:stretch>
            <a:fillRect/>
          </a:stretch>
        </p:blipFill>
        <p:spPr bwMode="auto">
          <a:xfrm>
            <a:off x="642910" y="3786190"/>
            <a:ext cx="3786214" cy="2744138"/>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6</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57" y="4357694"/>
            <a:ext cx="492443" cy="1500198"/>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cap="all"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现代</a:t>
            </a: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7" name="矩形 6"/>
          <p:cNvSpPr/>
          <p:nvPr/>
        </p:nvSpPr>
        <p:spPr>
          <a:xfrm>
            <a:off x="8715404" y="2357430"/>
            <a:ext cx="492443" cy="1785950"/>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cap="all" dirty="0" err="1" smtClean="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xiandai</a:t>
            </a:r>
            <a:endParaRPr lang="zh-CN" altLang="en-US" sz="2000" b="1" cap="all" spc="0" dirty="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8" name="矩形 7"/>
          <p:cNvSpPr/>
          <p:nvPr/>
        </p:nvSpPr>
        <p:spPr>
          <a:xfrm>
            <a:off x="857224" y="2000240"/>
            <a:ext cx="2857520" cy="2913618"/>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indent="266700" algn="just" eaLnBrk="0" fontAlgn="base" hangingPunct="0">
              <a:lnSpc>
                <a:spcPts val="2000"/>
              </a:lnSpc>
              <a:spcBef>
                <a:spcPct val="0"/>
              </a:spcBef>
              <a:spcAft>
                <a:spcPct val="0"/>
              </a:spcAft>
            </a:pPr>
            <a:endParaRPr lang="en-US" altLang="zh-CN" sz="1400" dirty="0">
              <a:solidFill>
                <a:srgbClr val="000000"/>
              </a:solidFill>
              <a:latin typeface="华文中宋" pitchFamily="2" charset="-122"/>
              <a:ea typeface="华文中宋" pitchFamily="2" charset="-122"/>
              <a:cs typeface="宋体" pitchFamily="2" charset="-122"/>
            </a:endParaRPr>
          </a:p>
          <a:p>
            <a:pPr indent="266700" algn="just" eaLnBrk="0" fontAlgn="base" hangingPunct="0">
              <a:lnSpc>
                <a:spcPts val="2000"/>
              </a:lnSpc>
              <a:spcBef>
                <a:spcPct val="0"/>
              </a:spcBef>
              <a:spcAft>
                <a:spcPct val="0"/>
              </a:spcAft>
            </a:pPr>
            <a:r>
              <a:rPr lang="zh-CN" sz="1400" dirty="0" smtClean="0">
                <a:solidFill>
                  <a:srgbClr val="000000"/>
                </a:solidFill>
                <a:latin typeface="华文中宋" pitchFamily="2" charset="-122"/>
                <a:ea typeface="华文中宋" pitchFamily="2" charset="-122"/>
                <a:cs typeface="宋体" pitchFamily="2" charset="-122"/>
              </a:rPr>
              <a:t>高</a:t>
            </a:r>
            <a:r>
              <a:rPr lang="zh-CN" sz="1400" dirty="0">
                <a:solidFill>
                  <a:srgbClr val="000000"/>
                </a:solidFill>
                <a:latin typeface="华文中宋" pitchFamily="2" charset="-122"/>
                <a:ea typeface="华文中宋" pitchFamily="2" charset="-122"/>
                <a:cs typeface="宋体" pitchFamily="2" charset="-122"/>
              </a:rPr>
              <a:t>更</a:t>
            </a:r>
            <a:r>
              <a:rPr lang="zh-CN" altLang="zh-CN" sz="1400" dirty="0">
                <a:solidFill>
                  <a:srgbClr val="000000"/>
                </a:solidFill>
                <a:latin typeface="华文中宋" pitchFamily="2" charset="-122"/>
                <a:ea typeface="华文中宋" pitchFamily="2" charset="-122"/>
                <a:cs typeface="宋体" pitchFamily="2" charset="-122"/>
              </a:rPr>
              <a:t>(Paul Gauguin</a:t>
            </a:r>
            <a:r>
              <a:rPr lang="zh-CN" sz="1400" dirty="0">
                <a:solidFill>
                  <a:srgbClr val="000000"/>
                </a:solidFill>
                <a:latin typeface="华文中宋" pitchFamily="2" charset="-122"/>
                <a:ea typeface="华文中宋" pitchFamily="2" charset="-122"/>
                <a:cs typeface="宋体" pitchFamily="2" charset="-122"/>
              </a:rPr>
              <a:t>，</a:t>
            </a:r>
            <a:r>
              <a:rPr lang="zh-CN" altLang="zh-CN" sz="1400" dirty="0">
                <a:solidFill>
                  <a:srgbClr val="000000"/>
                </a:solidFill>
                <a:latin typeface="华文中宋" pitchFamily="2" charset="-122"/>
                <a:ea typeface="华文中宋" pitchFamily="2" charset="-122"/>
                <a:cs typeface="宋体" pitchFamily="2" charset="-122"/>
              </a:rPr>
              <a:t>1848-1903)</a:t>
            </a:r>
            <a:r>
              <a:rPr lang="zh-CN" sz="1400" dirty="0">
                <a:solidFill>
                  <a:srgbClr val="000000"/>
                </a:solidFill>
                <a:latin typeface="华文中宋" pitchFamily="2" charset="-122"/>
                <a:ea typeface="华文中宋" pitchFamily="2" charset="-122"/>
                <a:cs typeface="宋体" pitchFamily="2" charset="-122"/>
              </a:rPr>
              <a:t>从强烈的主观出发，对客观事物获得的印象和感觉加以分析综合，创造出一种突破时空制约的具有象征意义的绘画；荷兰画家</a:t>
            </a:r>
            <a:r>
              <a:rPr lang="zh-CN" sz="1400" dirty="0">
                <a:solidFill>
                  <a:srgbClr val="000000"/>
                </a:solidFill>
                <a:latin typeface="华文中宋" pitchFamily="2" charset="-122"/>
                <a:ea typeface="华文中宋" pitchFamily="2" charset="-122"/>
                <a:cs typeface="宋体" pitchFamily="2" charset="-122"/>
                <a:hlinkClick r:id="rId2"/>
              </a:rPr>
              <a:t>梵</a:t>
            </a:r>
            <a:r>
              <a:rPr lang="zh-CN" altLang="zh-CN" sz="1400" dirty="0">
                <a:solidFill>
                  <a:srgbClr val="000000"/>
                </a:solidFill>
                <a:latin typeface="华文中宋" pitchFamily="2" charset="-122"/>
                <a:ea typeface="华文中宋" pitchFamily="2" charset="-122"/>
                <a:cs typeface="宋体" pitchFamily="2" charset="-122"/>
                <a:hlinkClick r:id="rId2"/>
              </a:rPr>
              <a:t>·</a:t>
            </a:r>
            <a:r>
              <a:rPr lang="zh-CN" sz="1400" dirty="0">
                <a:solidFill>
                  <a:srgbClr val="000000"/>
                </a:solidFill>
                <a:latin typeface="华文中宋" pitchFamily="2" charset="-122"/>
                <a:ea typeface="华文中宋" pitchFamily="2" charset="-122"/>
                <a:cs typeface="宋体" pitchFamily="2" charset="-122"/>
                <a:hlinkClick r:id="rId2"/>
              </a:rPr>
              <a:t>高</a:t>
            </a:r>
            <a:r>
              <a:rPr lang="zh-CN" sz="1400" dirty="0">
                <a:solidFill>
                  <a:srgbClr val="000000"/>
                </a:solidFill>
                <a:latin typeface="华文中宋" pitchFamily="2" charset="-122"/>
                <a:ea typeface="华文中宋" pitchFamily="2" charset="-122"/>
                <a:cs typeface="宋体" pitchFamily="2" charset="-122"/>
              </a:rPr>
              <a:t>用明亮的色调与颤动奔放的线条传达了炙热的思想，他们共同开创了西方现代艺术之先河，从他们的理论派生出而后的众多现代流派</a:t>
            </a:r>
            <a:r>
              <a:rPr lang="zh-CN" sz="1400" dirty="0" smtClean="0">
                <a:solidFill>
                  <a:srgbClr val="000000"/>
                </a:solidFill>
                <a:latin typeface="华文中宋" pitchFamily="2" charset="-122"/>
                <a:ea typeface="华文中宋" pitchFamily="2" charset="-122"/>
                <a:cs typeface="宋体" pitchFamily="2" charset="-122"/>
              </a:rPr>
              <a:t>。</a:t>
            </a:r>
            <a:endParaRPr lang="en-US" altLang="zh-CN" sz="1400" dirty="0" smtClean="0">
              <a:solidFill>
                <a:srgbClr val="000000"/>
              </a:solidFill>
              <a:latin typeface="华文中宋" pitchFamily="2" charset="-122"/>
              <a:ea typeface="华文中宋" pitchFamily="2" charset="-122"/>
              <a:cs typeface="宋体" pitchFamily="2" charset="-122"/>
            </a:endParaRPr>
          </a:p>
          <a:p>
            <a:pPr indent="266700" algn="just" eaLnBrk="0" fontAlgn="base" hangingPunct="0">
              <a:lnSpc>
                <a:spcPts val="2000"/>
              </a:lnSpc>
              <a:spcBef>
                <a:spcPct val="0"/>
              </a:spcBef>
              <a:spcAft>
                <a:spcPct val="0"/>
              </a:spcAft>
            </a:pPr>
            <a:endParaRPr lang="zh-CN" sz="1400" dirty="0">
              <a:solidFill>
                <a:srgbClr val="000000"/>
              </a:solidFill>
              <a:latin typeface="华文中宋" pitchFamily="2" charset="-122"/>
              <a:ea typeface="华文中宋" pitchFamily="2" charset="-122"/>
              <a:cs typeface="宋体" pitchFamily="2" charset="-122"/>
            </a:endParaRPr>
          </a:p>
        </p:txBody>
      </p:sp>
      <p:pic>
        <p:nvPicPr>
          <p:cNvPr id="82946" name="Picture 2" descr="http://pic.qiantucdn.com/58pic/11/85/81/32g58PICsm3.jpg"/>
          <p:cNvPicPr>
            <a:picLocks noChangeAspect="1" noChangeArrowheads="1"/>
          </p:cNvPicPr>
          <p:nvPr/>
        </p:nvPicPr>
        <p:blipFill>
          <a:blip r:embed="rId3"/>
          <a:srcRect/>
          <a:stretch>
            <a:fillRect/>
          </a:stretch>
        </p:blipFill>
        <p:spPr bwMode="auto">
          <a:xfrm>
            <a:off x="4000496" y="1357298"/>
            <a:ext cx="3630607" cy="4328801"/>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6</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57" y="4357694"/>
            <a:ext cx="492443" cy="1500198"/>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cap="all"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现代</a:t>
            </a: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7" name="矩形 6"/>
          <p:cNvSpPr/>
          <p:nvPr/>
        </p:nvSpPr>
        <p:spPr>
          <a:xfrm>
            <a:off x="8715404" y="2357430"/>
            <a:ext cx="492443" cy="1785950"/>
          </a:xfrm>
          <a:prstGeom prst="rect">
            <a:avLst/>
          </a:prstGeom>
          <a:noFill/>
        </p:spPr>
        <p:txBody>
          <a:bodyPr vert="eaVert"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cap="all" dirty="0" err="1" smtClean="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xiandai</a:t>
            </a:r>
            <a:endParaRPr lang="zh-CN" altLang="en-US" sz="2000" b="1" cap="all" spc="0" dirty="0">
              <a:ln w="9000" cmpd="sng">
                <a:solidFill>
                  <a:schemeClr val="accent4">
                    <a:shade val="50000"/>
                    <a:satMod val="120000"/>
                  </a:schemeClr>
                </a:solidFill>
                <a:prstDash val="solid"/>
              </a:ln>
              <a:solidFill>
                <a:schemeClr val="accent1">
                  <a:lumMod val="7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59393" name="Rectangle 1"/>
          <p:cNvSpPr>
            <a:spLocks noChangeArrowheads="1"/>
          </p:cNvSpPr>
          <p:nvPr/>
        </p:nvSpPr>
        <p:spPr bwMode="auto">
          <a:xfrm>
            <a:off x="714348" y="500042"/>
            <a:ext cx="6858048" cy="111825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indent="266700" algn="just" eaLnBrk="0" fontAlgn="base" hangingPunct="0">
              <a:lnSpc>
                <a:spcPts val="2000"/>
              </a:lnSpc>
              <a:spcBef>
                <a:spcPct val="0"/>
              </a:spcBef>
              <a:spcAft>
                <a:spcPct val="0"/>
              </a:spcAft>
              <a:buClrTx/>
              <a:buSzTx/>
              <a:buFontTx/>
              <a:buNone/>
              <a:tabLst/>
            </a:pPr>
            <a:r>
              <a:rPr lang="zh-CN" sz="1400" dirty="0">
                <a:solidFill>
                  <a:srgbClr val="000000"/>
                </a:solidFill>
                <a:latin typeface="华文中宋" pitchFamily="2" charset="-122"/>
                <a:ea typeface="华文中宋" pitchFamily="2" charset="-122"/>
                <a:cs typeface="宋体" pitchFamily="2" charset="-122"/>
              </a:rPr>
              <a:t>追随赛尚的画家确认画面的经营构造是画家的能力和权利，画家是画面的创造者，应该像上帝一样任意去安排画面，形成了以毕加索为代表的立体派；认为绘画不应该作为自然对象的奴隶，也不应仅是画面的精心构造，而必须表现画家的心情意志，必须是画家内在情感的外在图像，从而诞生了法国的野兽派和德国的表现派</a:t>
            </a:r>
            <a:r>
              <a:rPr lang="zh-CN" sz="1400" dirty="0" smtClean="0">
                <a:solidFill>
                  <a:srgbClr val="000000"/>
                </a:solidFill>
                <a:latin typeface="华文中宋" pitchFamily="2" charset="-122"/>
                <a:ea typeface="华文中宋" pitchFamily="2" charset="-122"/>
                <a:cs typeface="宋体" pitchFamily="2" charset="-122"/>
              </a:rPr>
              <a:t>。</a:t>
            </a:r>
            <a:endParaRPr lang="en-US" altLang="zh-CN" sz="1400" dirty="0" smtClean="0">
              <a:solidFill>
                <a:srgbClr val="000000"/>
              </a:solidFill>
              <a:latin typeface="华文中宋" pitchFamily="2" charset="-122"/>
              <a:ea typeface="华文中宋" pitchFamily="2" charset="-122"/>
              <a:cs typeface="宋体" pitchFamily="2" charset="-122"/>
            </a:endParaRPr>
          </a:p>
        </p:txBody>
      </p:sp>
      <p:pic>
        <p:nvPicPr>
          <p:cNvPr id="59395" name="Picture 3" descr="http://i1.sinaimg.cn/cj/2014/1231/U5826P1081DT20141231111323.jpg"/>
          <p:cNvPicPr>
            <a:picLocks noChangeAspect="1" noChangeArrowheads="1"/>
          </p:cNvPicPr>
          <p:nvPr/>
        </p:nvPicPr>
        <p:blipFill>
          <a:blip r:embed="rId2"/>
          <a:srcRect/>
          <a:stretch>
            <a:fillRect/>
          </a:stretch>
        </p:blipFill>
        <p:spPr bwMode="auto">
          <a:xfrm>
            <a:off x="4071934" y="2000240"/>
            <a:ext cx="4286280" cy="3280953"/>
          </a:xfrm>
          <a:prstGeom prst="rect">
            <a:avLst/>
          </a:prstGeom>
          <a:noFill/>
        </p:spPr>
      </p:pic>
      <p:sp>
        <p:nvSpPr>
          <p:cNvPr id="8" name="矩形 7"/>
          <p:cNvSpPr/>
          <p:nvPr/>
        </p:nvSpPr>
        <p:spPr>
          <a:xfrm>
            <a:off x="500034" y="2071678"/>
            <a:ext cx="3143272" cy="192882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R="0" indent="266700" algn="just" eaLnBrk="0" fontAlgn="base" hangingPunct="0">
              <a:lnSpc>
                <a:spcPts val="2000"/>
              </a:lnSpc>
              <a:spcBef>
                <a:spcPct val="0"/>
              </a:spcBef>
              <a:spcAft>
                <a:spcPct val="0"/>
              </a:spcAft>
              <a:buClrTx/>
              <a:buSzTx/>
              <a:buFontTx/>
              <a:buNone/>
              <a:tabLst/>
            </a:pPr>
            <a:r>
              <a:rPr lang="zh-CN" dirty="0" smtClean="0">
                <a:solidFill>
                  <a:srgbClr val="FFFF00"/>
                </a:solidFill>
                <a:latin typeface="华文中宋" pitchFamily="2" charset="-122"/>
                <a:ea typeface="华文中宋" pitchFamily="2" charset="-122"/>
                <a:cs typeface="宋体" pitchFamily="2" charset="-122"/>
              </a:rPr>
              <a:t>俄国人康定斯基总览了这一画坛变化之后认识到，绘画已不是靠着物象的支持，而是靠色彩、线条与形状主宰整个画面，而这些绘画的元素赋予了画面的生命，创造了抽象绘画。</a:t>
            </a:r>
            <a:endParaRPr lang="en-US" altLang="zh-CN" dirty="0" smtClean="0">
              <a:solidFill>
                <a:srgbClr val="FFFF00"/>
              </a:solidFill>
              <a:latin typeface="华文中宋" pitchFamily="2" charset="-122"/>
              <a:ea typeface="华文中宋" pitchFamily="2" charset="-122"/>
              <a:cs typeface="宋体" pitchFamily="2" charset="-122"/>
            </a:endParaRPr>
          </a:p>
        </p:txBody>
      </p:sp>
      <p:pic>
        <p:nvPicPr>
          <p:cNvPr id="59397" name="Picture 5" descr="http://a3.att.hudong.com/13/83/05300027897398136696836710618.jpg"/>
          <p:cNvPicPr>
            <a:picLocks noChangeAspect="1" noChangeArrowheads="1"/>
          </p:cNvPicPr>
          <p:nvPr/>
        </p:nvPicPr>
        <p:blipFill>
          <a:blip r:embed="rId3"/>
          <a:srcRect/>
          <a:stretch>
            <a:fillRect/>
          </a:stretch>
        </p:blipFill>
        <p:spPr bwMode="auto">
          <a:xfrm>
            <a:off x="500034" y="4214818"/>
            <a:ext cx="3126463" cy="2214578"/>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凸显">
  <a:themeElements>
    <a:clrScheme name="活力">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101</TotalTime>
  <Words>5864</Words>
  <Application>Microsoft Office PowerPoint</Application>
  <PresentationFormat>全屏显示(4:3)</PresentationFormat>
  <Paragraphs>271</Paragraphs>
  <Slides>30</Slides>
  <Notes>0</Notes>
  <HiddenSlides>0</HiddenSlides>
  <MMClips>0</MMClips>
  <ScaleCrop>false</ScaleCrop>
  <HeadingPairs>
    <vt:vector size="4" baseType="variant">
      <vt:variant>
        <vt:lpstr>主题</vt:lpstr>
      </vt:variant>
      <vt:variant>
        <vt:i4>1</vt:i4>
      </vt:variant>
      <vt:variant>
        <vt:lpstr>幻灯片标题</vt:lpstr>
      </vt:variant>
      <vt:variant>
        <vt:i4>30</vt:i4>
      </vt:variant>
    </vt:vector>
  </HeadingPairs>
  <TitlesOfParts>
    <vt:vector size="31" baseType="lpstr">
      <vt:lpstr>凸显</vt:lpstr>
      <vt:lpstr>第六章  现代艺术</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第六章  现代艺术</dc:title>
  <dc:creator>zwy</dc:creator>
  <cp:lastModifiedBy>zwy</cp:lastModifiedBy>
  <cp:revision>13</cp:revision>
  <dcterms:created xsi:type="dcterms:W3CDTF">2018-09-19T02:23:10Z</dcterms:created>
  <dcterms:modified xsi:type="dcterms:W3CDTF">2018-09-19T04:04:56Z</dcterms:modified>
</cp:coreProperties>
</file>