
<file path=[Content_Types].xml><?xml version="1.0" encoding="utf-8"?>
<Types xmlns="http://schemas.openxmlformats.org/package/2006/content-types">
  <Default Extension="jpeg" ContentType="image/jpeg"/>
  <Default Extension="png" ContentType="image/png"/>
  <Default Extension="emf" ContentType="image/x-emf"/>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ppt/theme/themeOverride33.xml" ContentType="application/vnd.openxmlformats-officedocument.themeOverride+xml"/>
  <Override PartName="/ppt/theme/themeOverride34.xml" ContentType="application/vnd.openxmlformats-officedocument.themeOverride+xml"/>
  <Override PartName="/ppt/theme/themeOverride35.xml" ContentType="application/vnd.openxmlformats-officedocument.themeOverride+xml"/>
  <Override PartName="/ppt/theme/themeOverride36.xml" ContentType="application/vnd.openxmlformats-officedocument.themeOverride+xml"/>
  <Override PartName="/ppt/theme/themeOverride37.xml" ContentType="application/vnd.openxmlformats-officedocument.themeOverride+xml"/>
  <Override PartName="/ppt/theme/themeOverride38.xml" ContentType="application/vnd.openxmlformats-officedocument.themeOverride+xml"/>
  <Override PartName="/ppt/theme/themeOverride39.xml" ContentType="application/vnd.openxmlformats-officedocument.themeOverride+xml"/>
  <Override PartName="/ppt/theme/themeOverride4.xml" ContentType="application/vnd.openxmlformats-officedocument.themeOverride+xml"/>
  <Override PartName="/ppt/theme/themeOverride40.xml" ContentType="application/vnd.openxmlformats-officedocument.themeOverride+xml"/>
  <Override PartName="/ppt/theme/themeOverride41.xml" ContentType="application/vnd.openxmlformats-officedocument.themeOverride+xml"/>
  <Override PartName="/ppt/theme/themeOverride42.xml" ContentType="application/vnd.openxmlformats-officedocument.themeOverride+xml"/>
  <Override PartName="/ppt/theme/themeOverride43.xml" ContentType="application/vnd.openxmlformats-officedocument.themeOverride+xml"/>
  <Override PartName="/ppt/theme/themeOverride44.xml" ContentType="application/vnd.openxmlformats-officedocument.themeOverride+xml"/>
  <Override PartName="/ppt/theme/themeOverride45.xml" ContentType="application/vnd.openxmlformats-officedocument.themeOverride+xml"/>
  <Override PartName="/ppt/theme/themeOverride46.xml" ContentType="application/vnd.openxmlformats-officedocument.themeOverride+xml"/>
  <Override PartName="/ppt/theme/themeOverride47.xml" ContentType="application/vnd.openxmlformats-officedocument.themeOverride+xml"/>
  <Override PartName="/ppt/theme/themeOverride48.xml" ContentType="application/vnd.openxmlformats-officedocument.themeOverride+xml"/>
  <Override PartName="/ppt/theme/themeOverride49.xml" ContentType="application/vnd.openxmlformats-officedocument.themeOverride+xml"/>
  <Override PartName="/ppt/theme/themeOverride5.xml" ContentType="application/vnd.openxmlformats-officedocument.themeOverride+xml"/>
  <Override PartName="/ppt/theme/themeOverride50.xml" ContentType="application/vnd.openxmlformats-officedocument.themeOverride+xml"/>
  <Override PartName="/ppt/theme/themeOverride51.xml" ContentType="application/vnd.openxmlformats-officedocument.themeOverride+xml"/>
  <Override PartName="/ppt/theme/themeOverride52.xml" ContentType="application/vnd.openxmlformats-officedocument.themeOverride+xml"/>
  <Override PartName="/ppt/theme/themeOverride53.xml" ContentType="application/vnd.openxmlformats-officedocument.themeOverride+xml"/>
  <Override PartName="/ppt/theme/themeOverride54.xml" ContentType="application/vnd.openxmlformats-officedocument.themeOverride+xml"/>
  <Override PartName="/ppt/theme/themeOverride55.xml" ContentType="application/vnd.openxmlformats-officedocument.themeOverride+xml"/>
  <Override PartName="/ppt/theme/themeOverride56.xml" ContentType="application/vnd.openxmlformats-officedocument.themeOverride+xml"/>
  <Override PartName="/ppt/theme/themeOverride57.xml" ContentType="application/vnd.openxmlformats-officedocument.themeOverride+xml"/>
  <Override PartName="/ppt/theme/themeOverride58.xml" ContentType="application/vnd.openxmlformats-officedocument.themeOverride+xml"/>
  <Override PartName="/ppt/theme/themeOverride59.xml" ContentType="application/vnd.openxmlformats-officedocument.themeOverride+xml"/>
  <Override PartName="/ppt/theme/themeOverride6.xml" ContentType="application/vnd.openxmlformats-officedocument.themeOverride+xml"/>
  <Override PartName="/ppt/theme/themeOverride60.xml" ContentType="application/vnd.openxmlformats-officedocument.themeOverride+xml"/>
  <Override PartName="/ppt/theme/themeOverride61.xml" ContentType="application/vnd.openxmlformats-officedocument.themeOverride+xml"/>
  <Override PartName="/ppt/theme/themeOverride62.xml" ContentType="application/vnd.openxmlformats-officedocument.themeOverride+xml"/>
  <Override PartName="/ppt/theme/themeOverride63.xml" ContentType="application/vnd.openxmlformats-officedocument.themeOverride+xml"/>
  <Override PartName="/ppt/theme/themeOverride64.xml" ContentType="application/vnd.openxmlformats-officedocument.themeOverride+xml"/>
  <Override PartName="/ppt/theme/themeOverride65.xml" ContentType="application/vnd.openxmlformats-officedocument.themeOverride+xml"/>
  <Override PartName="/ppt/theme/themeOverride66.xml" ContentType="application/vnd.openxmlformats-officedocument.themeOverride+xml"/>
  <Override PartName="/ppt/theme/themeOverride67.xml" ContentType="application/vnd.openxmlformats-officedocument.themeOverride+xml"/>
  <Override PartName="/ppt/theme/themeOverride68.xml" ContentType="application/vnd.openxmlformats-officedocument.themeOverride+xml"/>
  <Override PartName="/ppt/theme/themeOverride69.xml" ContentType="application/vnd.openxmlformats-officedocument.themeOverride+xml"/>
  <Override PartName="/ppt/theme/themeOverride7.xml" ContentType="application/vnd.openxmlformats-officedocument.themeOverride+xml"/>
  <Override PartName="/ppt/theme/themeOverride70.xml" ContentType="application/vnd.openxmlformats-officedocument.themeOverride+xml"/>
  <Override PartName="/ppt/theme/themeOverride71.xml" ContentType="application/vnd.openxmlformats-officedocument.themeOverride+xml"/>
  <Override PartName="/ppt/theme/themeOverride72.xml" ContentType="application/vnd.openxmlformats-officedocument.themeOverride+xml"/>
  <Override PartName="/ppt/theme/themeOverride73.xml" ContentType="application/vnd.openxmlformats-officedocument.themeOverride+xml"/>
  <Override PartName="/ppt/theme/themeOverride74.xml" ContentType="application/vnd.openxmlformats-officedocument.themeOverride+xml"/>
  <Override PartName="/ppt/theme/themeOverride75.xml" ContentType="application/vnd.openxmlformats-officedocument.themeOverride+xml"/>
  <Override PartName="/ppt/theme/themeOverride76.xml" ContentType="application/vnd.openxmlformats-officedocument.themeOverride+xml"/>
  <Override PartName="/ppt/theme/themeOverride77.xml" ContentType="application/vnd.openxmlformats-officedocument.themeOverride+xml"/>
  <Override PartName="/ppt/theme/themeOverride78.xml" ContentType="application/vnd.openxmlformats-officedocument.themeOverride+xml"/>
  <Override PartName="/ppt/theme/themeOverride79.xml" ContentType="application/vnd.openxmlformats-officedocument.themeOverride+xml"/>
  <Override PartName="/ppt/theme/themeOverride8.xml" ContentType="application/vnd.openxmlformats-officedocument.themeOverride+xml"/>
  <Override PartName="/ppt/theme/themeOverride80.xml" ContentType="application/vnd.openxmlformats-officedocument.themeOverride+xml"/>
  <Override PartName="/ppt/theme/themeOverride81.xml" ContentType="application/vnd.openxmlformats-officedocument.themeOverride+xml"/>
  <Override PartName="/ppt/theme/themeOverride82.xml" ContentType="application/vnd.openxmlformats-officedocument.themeOverride+xml"/>
  <Override PartName="/ppt/theme/themeOverride9.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4"/>
  </p:notesMasterIdLst>
  <p:handoutMasterIdLst>
    <p:handoutMasterId r:id="rId255"/>
  </p:handoutMasterIdLst>
  <p:sldIdLst>
    <p:sldId id="297" r:id="rId3"/>
    <p:sldId id="258" r:id="rId5"/>
    <p:sldId id="317" r:id="rId6"/>
    <p:sldId id="260" r:id="rId7"/>
    <p:sldId id="306" r:id="rId8"/>
    <p:sldId id="318" r:id="rId9"/>
    <p:sldId id="319" r:id="rId10"/>
    <p:sldId id="321" r:id="rId11"/>
    <p:sldId id="322" r:id="rId12"/>
    <p:sldId id="323" r:id="rId13"/>
    <p:sldId id="324" r:id="rId14"/>
    <p:sldId id="325" r:id="rId15"/>
    <p:sldId id="326" r:id="rId16"/>
    <p:sldId id="327" r:id="rId17"/>
    <p:sldId id="328" r:id="rId18"/>
    <p:sldId id="329" r:id="rId19"/>
    <p:sldId id="330" r:id="rId20"/>
    <p:sldId id="331" r:id="rId21"/>
    <p:sldId id="332" r:id="rId22"/>
    <p:sldId id="333" r:id="rId23"/>
    <p:sldId id="334" r:id="rId24"/>
    <p:sldId id="335" r:id="rId25"/>
    <p:sldId id="336" r:id="rId26"/>
    <p:sldId id="337" r:id="rId27"/>
    <p:sldId id="338" r:id="rId28"/>
    <p:sldId id="340" r:id="rId29"/>
    <p:sldId id="341" r:id="rId30"/>
    <p:sldId id="342" r:id="rId31"/>
    <p:sldId id="343" r:id="rId32"/>
    <p:sldId id="344" r:id="rId33"/>
    <p:sldId id="346" r:id="rId34"/>
    <p:sldId id="347" r:id="rId35"/>
    <p:sldId id="348" r:id="rId36"/>
    <p:sldId id="349" r:id="rId37"/>
    <p:sldId id="350" r:id="rId38"/>
    <p:sldId id="351" r:id="rId39"/>
    <p:sldId id="352" r:id="rId40"/>
    <p:sldId id="353" r:id="rId41"/>
    <p:sldId id="354" r:id="rId42"/>
    <p:sldId id="355" r:id="rId43"/>
    <p:sldId id="356" r:id="rId44"/>
    <p:sldId id="357" r:id="rId45"/>
    <p:sldId id="358" r:id="rId46"/>
    <p:sldId id="359" r:id="rId47"/>
    <p:sldId id="360" r:id="rId48"/>
    <p:sldId id="361" r:id="rId49"/>
    <p:sldId id="362" r:id="rId50"/>
    <p:sldId id="363" r:id="rId51"/>
    <p:sldId id="364" r:id="rId52"/>
    <p:sldId id="365" r:id="rId53"/>
    <p:sldId id="366" r:id="rId54"/>
    <p:sldId id="367" r:id="rId55"/>
    <p:sldId id="368" r:id="rId56"/>
    <p:sldId id="369" r:id="rId57"/>
    <p:sldId id="370" r:id="rId58"/>
    <p:sldId id="371" r:id="rId59"/>
    <p:sldId id="372" r:id="rId60"/>
    <p:sldId id="373" r:id="rId61"/>
    <p:sldId id="374" r:id="rId62"/>
    <p:sldId id="375" r:id="rId63"/>
    <p:sldId id="376" r:id="rId64"/>
    <p:sldId id="378" r:id="rId65"/>
    <p:sldId id="379" r:id="rId66"/>
    <p:sldId id="380" r:id="rId67"/>
    <p:sldId id="381" r:id="rId68"/>
    <p:sldId id="382" r:id="rId69"/>
    <p:sldId id="383" r:id="rId70"/>
    <p:sldId id="384" r:id="rId71"/>
    <p:sldId id="385" r:id="rId72"/>
    <p:sldId id="386" r:id="rId73"/>
    <p:sldId id="387" r:id="rId74"/>
    <p:sldId id="388" r:id="rId75"/>
    <p:sldId id="390" r:id="rId76"/>
    <p:sldId id="391" r:id="rId77"/>
    <p:sldId id="392" r:id="rId78"/>
    <p:sldId id="394" r:id="rId79"/>
    <p:sldId id="395" r:id="rId80"/>
    <p:sldId id="396" r:id="rId81"/>
    <p:sldId id="397" r:id="rId82"/>
    <p:sldId id="399" r:id="rId83"/>
    <p:sldId id="400" r:id="rId84"/>
    <p:sldId id="401" r:id="rId85"/>
    <p:sldId id="402" r:id="rId86"/>
    <p:sldId id="403" r:id="rId87"/>
    <p:sldId id="404" r:id="rId88"/>
    <p:sldId id="405" r:id="rId89"/>
    <p:sldId id="406" r:id="rId90"/>
    <p:sldId id="407" r:id="rId91"/>
    <p:sldId id="408" r:id="rId92"/>
    <p:sldId id="409" r:id="rId93"/>
    <p:sldId id="410" r:id="rId94"/>
    <p:sldId id="411" r:id="rId95"/>
    <p:sldId id="412" r:id="rId96"/>
    <p:sldId id="413" r:id="rId97"/>
    <p:sldId id="414" r:id="rId98"/>
    <p:sldId id="415" r:id="rId99"/>
    <p:sldId id="416" r:id="rId100"/>
    <p:sldId id="417" r:id="rId101"/>
    <p:sldId id="418" r:id="rId102"/>
    <p:sldId id="419" r:id="rId103"/>
    <p:sldId id="420" r:id="rId104"/>
    <p:sldId id="421" r:id="rId105"/>
    <p:sldId id="422" r:id="rId106"/>
    <p:sldId id="423" r:id="rId107"/>
    <p:sldId id="424" r:id="rId108"/>
    <p:sldId id="425" r:id="rId109"/>
    <p:sldId id="426" r:id="rId110"/>
    <p:sldId id="427" r:id="rId111"/>
    <p:sldId id="428" r:id="rId112"/>
    <p:sldId id="429" r:id="rId113"/>
    <p:sldId id="430" r:id="rId114"/>
    <p:sldId id="431" r:id="rId115"/>
    <p:sldId id="432" r:id="rId116"/>
    <p:sldId id="433" r:id="rId117"/>
    <p:sldId id="434" r:id="rId118"/>
    <p:sldId id="435" r:id="rId119"/>
    <p:sldId id="436" r:id="rId120"/>
    <p:sldId id="437" r:id="rId121"/>
    <p:sldId id="438" r:id="rId122"/>
    <p:sldId id="439" r:id="rId123"/>
    <p:sldId id="440" r:id="rId124"/>
    <p:sldId id="441" r:id="rId125"/>
    <p:sldId id="442" r:id="rId126"/>
    <p:sldId id="443" r:id="rId127"/>
    <p:sldId id="444" r:id="rId128"/>
    <p:sldId id="445" r:id="rId129"/>
    <p:sldId id="446" r:id="rId130"/>
    <p:sldId id="447" r:id="rId131"/>
    <p:sldId id="448" r:id="rId132"/>
    <p:sldId id="449" r:id="rId133"/>
    <p:sldId id="450" r:id="rId134"/>
    <p:sldId id="451" r:id="rId135"/>
    <p:sldId id="452" r:id="rId136"/>
    <p:sldId id="453" r:id="rId137"/>
    <p:sldId id="454" r:id="rId138"/>
    <p:sldId id="455" r:id="rId139"/>
    <p:sldId id="456" r:id="rId140"/>
    <p:sldId id="457" r:id="rId141"/>
    <p:sldId id="458" r:id="rId142"/>
    <p:sldId id="459" r:id="rId143"/>
    <p:sldId id="460" r:id="rId144"/>
    <p:sldId id="461" r:id="rId145"/>
    <p:sldId id="462" r:id="rId146"/>
    <p:sldId id="463" r:id="rId147"/>
    <p:sldId id="464" r:id="rId148"/>
    <p:sldId id="465" r:id="rId149"/>
    <p:sldId id="466" r:id="rId150"/>
    <p:sldId id="467" r:id="rId151"/>
    <p:sldId id="468" r:id="rId152"/>
    <p:sldId id="469" r:id="rId153"/>
    <p:sldId id="471" r:id="rId154"/>
    <p:sldId id="472" r:id="rId155"/>
    <p:sldId id="473" r:id="rId156"/>
    <p:sldId id="474" r:id="rId157"/>
    <p:sldId id="476" r:id="rId158"/>
    <p:sldId id="477" r:id="rId159"/>
    <p:sldId id="478" r:id="rId160"/>
    <p:sldId id="479" r:id="rId161"/>
    <p:sldId id="480" r:id="rId162"/>
    <p:sldId id="481" r:id="rId163"/>
    <p:sldId id="482" r:id="rId164"/>
    <p:sldId id="483" r:id="rId165"/>
    <p:sldId id="484" r:id="rId166"/>
    <p:sldId id="485" r:id="rId167"/>
    <p:sldId id="486" r:id="rId168"/>
    <p:sldId id="487" r:id="rId169"/>
    <p:sldId id="488" r:id="rId170"/>
    <p:sldId id="489" r:id="rId171"/>
    <p:sldId id="490" r:id="rId172"/>
    <p:sldId id="491" r:id="rId173"/>
    <p:sldId id="492" r:id="rId174"/>
    <p:sldId id="493" r:id="rId175"/>
    <p:sldId id="494" r:id="rId176"/>
    <p:sldId id="495" r:id="rId177"/>
    <p:sldId id="496" r:id="rId178"/>
    <p:sldId id="499" r:id="rId179"/>
    <p:sldId id="497" r:id="rId180"/>
    <p:sldId id="498" r:id="rId181"/>
    <p:sldId id="500" r:id="rId182"/>
    <p:sldId id="501" r:id="rId183"/>
    <p:sldId id="502" r:id="rId184"/>
    <p:sldId id="503" r:id="rId185"/>
    <p:sldId id="504" r:id="rId186"/>
    <p:sldId id="505" r:id="rId187"/>
    <p:sldId id="506" r:id="rId188"/>
    <p:sldId id="507" r:id="rId189"/>
    <p:sldId id="508" r:id="rId190"/>
    <p:sldId id="509" r:id="rId191"/>
    <p:sldId id="511" r:id="rId192"/>
    <p:sldId id="512" r:id="rId193"/>
    <p:sldId id="513" r:id="rId194"/>
    <p:sldId id="515" r:id="rId195"/>
    <p:sldId id="516" r:id="rId196"/>
    <p:sldId id="517" r:id="rId197"/>
    <p:sldId id="518" r:id="rId198"/>
    <p:sldId id="519" r:id="rId199"/>
    <p:sldId id="520" r:id="rId200"/>
    <p:sldId id="521" r:id="rId201"/>
    <p:sldId id="522" r:id="rId202"/>
    <p:sldId id="523" r:id="rId203"/>
    <p:sldId id="525" r:id="rId204"/>
    <p:sldId id="526" r:id="rId205"/>
    <p:sldId id="527" r:id="rId206"/>
    <p:sldId id="528" r:id="rId207"/>
    <p:sldId id="529" r:id="rId208"/>
    <p:sldId id="531" r:id="rId209"/>
    <p:sldId id="532" r:id="rId210"/>
    <p:sldId id="533" r:id="rId211"/>
    <p:sldId id="535" r:id="rId212"/>
    <p:sldId id="536" r:id="rId213"/>
    <p:sldId id="538" r:id="rId214"/>
    <p:sldId id="539" r:id="rId215"/>
    <p:sldId id="541" r:id="rId216"/>
    <p:sldId id="542" r:id="rId217"/>
    <p:sldId id="543" r:id="rId218"/>
    <p:sldId id="544" r:id="rId219"/>
    <p:sldId id="545" r:id="rId220"/>
    <p:sldId id="546" r:id="rId221"/>
    <p:sldId id="547" r:id="rId222"/>
    <p:sldId id="548" r:id="rId223"/>
    <p:sldId id="549" r:id="rId224"/>
    <p:sldId id="552" r:id="rId225"/>
    <p:sldId id="550" r:id="rId226"/>
    <p:sldId id="553" r:id="rId227"/>
    <p:sldId id="554" r:id="rId228"/>
    <p:sldId id="555" r:id="rId229"/>
    <p:sldId id="556" r:id="rId230"/>
    <p:sldId id="557" r:id="rId231"/>
    <p:sldId id="558" r:id="rId232"/>
    <p:sldId id="559" r:id="rId233"/>
    <p:sldId id="561" r:id="rId234"/>
    <p:sldId id="562" r:id="rId235"/>
    <p:sldId id="563" r:id="rId236"/>
    <p:sldId id="564" r:id="rId237"/>
    <p:sldId id="565" r:id="rId238"/>
    <p:sldId id="566" r:id="rId239"/>
    <p:sldId id="567" r:id="rId240"/>
    <p:sldId id="568" r:id="rId241"/>
    <p:sldId id="569" r:id="rId242"/>
    <p:sldId id="570" r:id="rId243"/>
    <p:sldId id="573" r:id="rId244"/>
    <p:sldId id="574" r:id="rId245"/>
    <p:sldId id="575" r:id="rId246"/>
    <p:sldId id="576" r:id="rId247"/>
    <p:sldId id="578" r:id="rId248"/>
    <p:sldId id="579" r:id="rId249"/>
    <p:sldId id="580" r:id="rId250"/>
    <p:sldId id="581" r:id="rId251"/>
    <p:sldId id="582" r:id="rId252"/>
    <p:sldId id="583" r:id="rId253"/>
    <p:sldId id="584" r:id="rId25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7EF2"/>
    <a:srgbClr val="1A8DF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04" autoAdjust="0"/>
    <p:restoredTop sz="95448" autoAdjust="0"/>
  </p:normalViewPr>
  <p:slideViewPr>
    <p:cSldViewPr snapToGrid="0">
      <p:cViewPr varScale="1">
        <p:scale>
          <a:sx n="101" d="100"/>
          <a:sy n="101" d="100"/>
        </p:scale>
        <p:origin x="1044" y="150"/>
      </p:cViewPr>
      <p:guideLst/>
    </p:cSldViewPr>
  </p:slideViewPr>
  <p:notesTextViewPr>
    <p:cViewPr>
      <p:scale>
        <a:sx n="1" d="1"/>
        <a:sy n="1" d="1"/>
      </p:scale>
      <p:origin x="0" y="0"/>
    </p:cViewPr>
  </p:notesTextViewPr>
  <p:sorterViewPr>
    <p:cViewPr>
      <p:scale>
        <a:sx n="170" d="100"/>
        <a:sy n="170" d="100"/>
      </p:scale>
      <p:origin x="0" y="0"/>
    </p:cViewPr>
  </p:sorter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8" Type="http://schemas.openxmlformats.org/officeDocument/2006/relationships/tableStyles" Target="tableStyles.xml"/><Relationship Id="rId257" Type="http://schemas.openxmlformats.org/officeDocument/2006/relationships/viewProps" Target="viewProps.xml"/><Relationship Id="rId256" Type="http://schemas.openxmlformats.org/officeDocument/2006/relationships/presProps" Target="presProps.xml"/><Relationship Id="rId255" Type="http://schemas.openxmlformats.org/officeDocument/2006/relationships/handoutMaster" Target="handoutMasters/handoutMaster1.xml"/><Relationship Id="rId254" Type="http://schemas.openxmlformats.org/officeDocument/2006/relationships/slide" Target="slides/slide251.xml"/><Relationship Id="rId253" Type="http://schemas.openxmlformats.org/officeDocument/2006/relationships/slide" Target="slides/slide250.xml"/><Relationship Id="rId252" Type="http://schemas.openxmlformats.org/officeDocument/2006/relationships/slide" Target="slides/slide249.xml"/><Relationship Id="rId251" Type="http://schemas.openxmlformats.org/officeDocument/2006/relationships/slide" Target="slides/slide248.xml"/><Relationship Id="rId250" Type="http://schemas.openxmlformats.org/officeDocument/2006/relationships/slide" Target="slides/slide247.xml"/><Relationship Id="rId25" Type="http://schemas.openxmlformats.org/officeDocument/2006/relationships/slide" Target="slides/slide22.xml"/><Relationship Id="rId249" Type="http://schemas.openxmlformats.org/officeDocument/2006/relationships/slide" Target="slides/slide246.xml"/><Relationship Id="rId248" Type="http://schemas.openxmlformats.org/officeDocument/2006/relationships/slide" Target="slides/slide245.xml"/><Relationship Id="rId247" Type="http://schemas.openxmlformats.org/officeDocument/2006/relationships/slide" Target="slides/slide244.xml"/><Relationship Id="rId246" Type="http://schemas.openxmlformats.org/officeDocument/2006/relationships/slide" Target="slides/slide243.xml"/><Relationship Id="rId245" Type="http://schemas.openxmlformats.org/officeDocument/2006/relationships/slide" Target="slides/slide242.xml"/><Relationship Id="rId244" Type="http://schemas.openxmlformats.org/officeDocument/2006/relationships/slide" Target="slides/slide241.xml"/><Relationship Id="rId243" Type="http://schemas.openxmlformats.org/officeDocument/2006/relationships/slide" Target="slides/slide240.xml"/><Relationship Id="rId242" Type="http://schemas.openxmlformats.org/officeDocument/2006/relationships/slide" Target="slides/slide239.xml"/><Relationship Id="rId241" Type="http://schemas.openxmlformats.org/officeDocument/2006/relationships/slide" Target="slides/slide238.xml"/><Relationship Id="rId240" Type="http://schemas.openxmlformats.org/officeDocument/2006/relationships/slide" Target="slides/slide237.xml"/><Relationship Id="rId24" Type="http://schemas.openxmlformats.org/officeDocument/2006/relationships/slide" Target="slides/slide21.xml"/><Relationship Id="rId239" Type="http://schemas.openxmlformats.org/officeDocument/2006/relationships/slide" Target="slides/slide236.xml"/><Relationship Id="rId238" Type="http://schemas.openxmlformats.org/officeDocument/2006/relationships/slide" Target="slides/slide235.xml"/><Relationship Id="rId237" Type="http://schemas.openxmlformats.org/officeDocument/2006/relationships/slide" Target="slides/slide234.xml"/><Relationship Id="rId236" Type="http://schemas.openxmlformats.org/officeDocument/2006/relationships/slide" Target="slides/slide233.xml"/><Relationship Id="rId235" Type="http://schemas.openxmlformats.org/officeDocument/2006/relationships/slide" Target="slides/slide232.xml"/><Relationship Id="rId234" Type="http://schemas.openxmlformats.org/officeDocument/2006/relationships/slide" Target="slides/slide231.xml"/><Relationship Id="rId233" Type="http://schemas.openxmlformats.org/officeDocument/2006/relationships/slide" Target="slides/slide230.xml"/><Relationship Id="rId232" Type="http://schemas.openxmlformats.org/officeDocument/2006/relationships/slide" Target="slides/slide229.xml"/><Relationship Id="rId231" Type="http://schemas.openxmlformats.org/officeDocument/2006/relationships/slide" Target="slides/slide228.xml"/><Relationship Id="rId230" Type="http://schemas.openxmlformats.org/officeDocument/2006/relationships/slide" Target="slides/slide227.xml"/><Relationship Id="rId23" Type="http://schemas.openxmlformats.org/officeDocument/2006/relationships/slide" Target="slides/slide20.xml"/><Relationship Id="rId229" Type="http://schemas.openxmlformats.org/officeDocument/2006/relationships/slide" Target="slides/slide226.xml"/><Relationship Id="rId228" Type="http://schemas.openxmlformats.org/officeDocument/2006/relationships/slide" Target="slides/slide225.xml"/><Relationship Id="rId227" Type="http://schemas.openxmlformats.org/officeDocument/2006/relationships/slide" Target="slides/slide224.xml"/><Relationship Id="rId226" Type="http://schemas.openxmlformats.org/officeDocument/2006/relationships/slide" Target="slides/slide223.xml"/><Relationship Id="rId225" Type="http://schemas.openxmlformats.org/officeDocument/2006/relationships/slide" Target="slides/slide222.xml"/><Relationship Id="rId224" Type="http://schemas.openxmlformats.org/officeDocument/2006/relationships/slide" Target="slides/slide221.xml"/><Relationship Id="rId223" Type="http://schemas.openxmlformats.org/officeDocument/2006/relationships/slide" Target="slides/slide220.xml"/><Relationship Id="rId222" Type="http://schemas.openxmlformats.org/officeDocument/2006/relationships/slide" Target="slides/slide219.xml"/><Relationship Id="rId221" Type="http://schemas.openxmlformats.org/officeDocument/2006/relationships/slide" Target="slides/slide218.xml"/><Relationship Id="rId220" Type="http://schemas.openxmlformats.org/officeDocument/2006/relationships/slide" Target="slides/slide217.xml"/><Relationship Id="rId22" Type="http://schemas.openxmlformats.org/officeDocument/2006/relationships/slide" Target="slides/slide19.xml"/><Relationship Id="rId219" Type="http://schemas.openxmlformats.org/officeDocument/2006/relationships/slide" Target="slides/slide216.xml"/><Relationship Id="rId218" Type="http://schemas.openxmlformats.org/officeDocument/2006/relationships/slide" Target="slides/slide215.xml"/><Relationship Id="rId217" Type="http://schemas.openxmlformats.org/officeDocument/2006/relationships/slide" Target="slides/slide214.xml"/><Relationship Id="rId216" Type="http://schemas.openxmlformats.org/officeDocument/2006/relationships/slide" Target="slides/slide213.xml"/><Relationship Id="rId215" Type="http://schemas.openxmlformats.org/officeDocument/2006/relationships/slide" Target="slides/slide212.xml"/><Relationship Id="rId214" Type="http://schemas.openxmlformats.org/officeDocument/2006/relationships/slide" Target="slides/slide211.xml"/><Relationship Id="rId213" Type="http://schemas.openxmlformats.org/officeDocument/2006/relationships/slide" Target="slides/slide210.xml"/><Relationship Id="rId212" Type="http://schemas.openxmlformats.org/officeDocument/2006/relationships/slide" Target="slides/slide209.xml"/><Relationship Id="rId211" Type="http://schemas.openxmlformats.org/officeDocument/2006/relationships/slide" Target="slides/slide208.xml"/><Relationship Id="rId210" Type="http://schemas.openxmlformats.org/officeDocument/2006/relationships/slide" Target="slides/slide207.xml"/><Relationship Id="rId21" Type="http://schemas.openxmlformats.org/officeDocument/2006/relationships/slide" Target="slides/slide18.xml"/><Relationship Id="rId209" Type="http://schemas.openxmlformats.org/officeDocument/2006/relationships/slide" Target="slides/slide206.xml"/><Relationship Id="rId208" Type="http://schemas.openxmlformats.org/officeDocument/2006/relationships/slide" Target="slides/slide205.xml"/><Relationship Id="rId207" Type="http://schemas.openxmlformats.org/officeDocument/2006/relationships/slide" Target="slides/slide204.xml"/><Relationship Id="rId206" Type="http://schemas.openxmlformats.org/officeDocument/2006/relationships/slide" Target="slides/slide203.xml"/><Relationship Id="rId205" Type="http://schemas.openxmlformats.org/officeDocument/2006/relationships/slide" Target="slides/slide202.xml"/><Relationship Id="rId204" Type="http://schemas.openxmlformats.org/officeDocument/2006/relationships/slide" Target="slides/slide201.xml"/><Relationship Id="rId203" Type="http://schemas.openxmlformats.org/officeDocument/2006/relationships/slide" Target="slides/slide200.xml"/><Relationship Id="rId202" Type="http://schemas.openxmlformats.org/officeDocument/2006/relationships/slide" Target="slides/slide199.xml"/><Relationship Id="rId201" Type="http://schemas.openxmlformats.org/officeDocument/2006/relationships/slide" Target="slides/slide198.xml"/><Relationship Id="rId200" Type="http://schemas.openxmlformats.org/officeDocument/2006/relationships/slide" Target="slides/slide197.xml"/><Relationship Id="rId20" Type="http://schemas.openxmlformats.org/officeDocument/2006/relationships/slide" Target="slides/slide17.xml"/><Relationship Id="rId2" Type="http://schemas.openxmlformats.org/officeDocument/2006/relationships/theme" Target="theme/theme1.xml"/><Relationship Id="rId199" Type="http://schemas.openxmlformats.org/officeDocument/2006/relationships/slide" Target="slides/slide196.xml"/><Relationship Id="rId198" Type="http://schemas.openxmlformats.org/officeDocument/2006/relationships/slide" Target="slides/slide195.xml"/><Relationship Id="rId197" Type="http://schemas.openxmlformats.org/officeDocument/2006/relationships/slide" Target="slides/slide194.xml"/><Relationship Id="rId196" Type="http://schemas.openxmlformats.org/officeDocument/2006/relationships/slide" Target="slides/slide193.xml"/><Relationship Id="rId195" Type="http://schemas.openxmlformats.org/officeDocument/2006/relationships/slide" Target="slides/slide192.xml"/><Relationship Id="rId194" Type="http://schemas.openxmlformats.org/officeDocument/2006/relationships/slide" Target="slides/slide191.xml"/><Relationship Id="rId193" Type="http://schemas.openxmlformats.org/officeDocument/2006/relationships/slide" Target="slides/slide190.xml"/><Relationship Id="rId192" Type="http://schemas.openxmlformats.org/officeDocument/2006/relationships/slide" Target="slides/slide189.xml"/><Relationship Id="rId191" Type="http://schemas.openxmlformats.org/officeDocument/2006/relationships/slide" Target="slides/slide188.xml"/><Relationship Id="rId190" Type="http://schemas.openxmlformats.org/officeDocument/2006/relationships/slide" Target="slides/slide187.xml"/><Relationship Id="rId19" Type="http://schemas.openxmlformats.org/officeDocument/2006/relationships/slide" Target="slides/slide16.xml"/><Relationship Id="rId189" Type="http://schemas.openxmlformats.org/officeDocument/2006/relationships/slide" Target="slides/slide186.xml"/><Relationship Id="rId188" Type="http://schemas.openxmlformats.org/officeDocument/2006/relationships/slide" Target="slides/slide185.xml"/><Relationship Id="rId187" Type="http://schemas.openxmlformats.org/officeDocument/2006/relationships/slide" Target="slides/slide184.xml"/><Relationship Id="rId186" Type="http://schemas.openxmlformats.org/officeDocument/2006/relationships/slide" Target="slides/slide183.xml"/><Relationship Id="rId185" Type="http://schemas.openxmlformats.org/officeDocument/2006/relationships/slide" Target="slides/slide182.xml"/><Relationship Id="rId184" Type="http://schemas.openxmlformats.org/officeDocument/2006/relationships/slide" Target="slides/slide181.xml"/><Relationship Id="rId183" Type="http://schemas.openxmlformats.org/officeDocument/2006/relationships/slide" Target="slides/slide180.xml"/><Relationship Id="rId182" Type="http://schemas.openxmlformats.org/officeDocument/2006/relationships/slide" Target="slides/slide179.xml"/><Relationship Id="rId181" Type="http://schemas.openxmlformats.org/officeDocument/2006/relationships/slide" Target="slides/slide178.xml"/><Relationship Id="rId180" Type="http://schemas.openxmlformats.org/officeDocument/2006/relationships/slide" Target="slides/slide177.xml"/><Relationship Id="rId18" Type="http://schemas.openxmlformats.org/officeDocument/2006/relationships/slide" Target="slides/slide15.xml"/><Relationship Id="rId179" Type="http://schemas.openxmlformats.org/officeDocument/2006/relationships/slide" Target="slides/slide176.xml"/><Relationship Id="rId178" Type="http://schemas.openxmlformats.org/officeDocument/2006/relationships/slide" Target="slides/slide175.xml"/><Relationship Id="rId177" Type="http://schemas.openxmlformats.org/officeDocument/2006/relationships/slide" Target="slides/slide174.xml"/><Relationship Id="rId176" Type="http://schemas.openxmlformats.org/officeDocument/2006/relationships/slide" Target="slides/slide173.xml"/><Relationship Id="rId175" Type="http://schemas.openxmlformats.org/officeDocument/2006/relationships/slide" Target="slides/slide172.xml"/><Relationship Id="rId174" Type="http://schemas.openxmlformats.org/officeDocument/2006/relationships/slide" Target="slides/slide171.xml"/><Relationship Id="rId173" Type="http://schemas.openxmlformats.org/officeDocument/2006/relationships/slide" Target="slides/slide170.xml"/><Relationship Id="rId172" Type="http://schemas.openxmlformats.org/officeDocument/2006/relationships/slide" Target="slides/slide169.xml"/><Relationship Id="rId171" Type="http://schemas.openxmlformats.org/officeDocument/2006/relationships/slide" Target="slides/slide168.xml"/><Relationship Id="rId170" Type="http://schemas.openxmlformats.org/officeDocument/2006/relationships/slide" Target="slides/slide167.xml"/><Relationship Id="rId17" Type="http://schemas.openxmlformats.org/officeDocument/2006/relationships/slide" Target="slides/slide14.xml"/><Relationship Id="rId169" Type="http://schemas.openxmlformats.org/officeDocument/2006/relationships/slide" Target="slides/slide166.xml"/><Relationship Id="rId168" Type="http://schemas.openxmlformats.org/officeDocument/2006/relationships/slide" Target="slides/slide165.xml"/><Relationship Id="rId167" Type="http://schemas.openxmlformats.org/officeDocument/2006/relationships/slide" Target="slides/slide164.xml"/><Relationship Id="rId166" Type="http://schemas.openxmlformats.org/officeDocument/2006/relationships/slide" Target="slides/slide163.xml"/><Relationship Id="rId165" Type="http://schemas.openxmlformats.org/officeDocument/2006/relationships/slide" Target="slides/slide162.xml"/><Relationship Id="rId164" Type="http://schemas.openxmlformats.org/officeDocument/2006/relationships/slide" Target="slides/slide161.xml"/><Relationship Id="rId163" Type="http://schemas.openxmlformats.org/officeDocument/2006/relationships/slide" Target="slides/slide160.xml"/><Relationship Id="rId162" Type="http://schemas.openxmlformats.org/officeDocument/2006/relationships/slide" Target="slides/slide159.xml"/><Relationship Id="rId161" Type="http://schemas.openxmlformats.org/officeDocument/2006/relationships/slide" Target="slides/slide158.xml"/><Relationship Id="rId160" Type="http://schemas.openxmlformats.org/officeDocument/2006/relationships/slide" Target="slides/slide157.xml"/><Relationship Id="rId16" Type="http://schemas.openxmlformats.org/officeDocument/2006/relationships/slide" Target="slides/slide13.xml"/><Relationship Id="rId159" Type="http://schemas.openxmlformats.org/officeDocument/2006/relationships/slide" Target="slides/slide156.xml"/><Relationship Id="rId158" Type="http://schemas.openxmlformats.org/officeDocument/2006/relationships/slide" Target="slides/slide155.xml"/><Relationship Id="rId157" Type="http://schemas.openxmlformats.org/officeDocument/2006/relationships/slide" Target="slides/slide154.xml"/><Relationship Id="rId156" Type="http://schemas.openxmlformats.org/officeDocument/2006/relationships/slide" Target="slides/slide153.xml"/><Relationship Id="rId155" Type="http://schemas.openxmlformats.org/officeDocument/2006/relationships/slide" Target="slides/slide152.xml"/><Relationship Id="rId154" Type="http://schemas.openxmlformats.org/officeDocument/2006/relationships/slide" Target="slides/slide151.xml"/><Relationship Id="rId153" Type="http://schemas.openxmlformats.org/officeDocument/2006/relationships/slide" Target="slides/slide150.xml"/><Relationship Id="rId152" Type="http://schemas.openxmlformats.org/officeDocument/2006/relationships/slide" Target="slides/slide149.xml"/><Relationship Id="rId151" Type="http://schemas.openxmlformats.org/officeDocument/2006/relationships/slide" Target="slides/slide148.xml"/><Relationship Id="rId150" Type="http://schemas.openxmlformats.org/officeDocument/2006/relationships/slide" Target="slides/slide147.xml"/><Relationship Id="rId15" Type="http://schemas.openxmlformats.org/officeDocument/2006/relationships/slide" Target="slides/slide12.xml"/><Relationship Id="rId149" Type="http://schemas.openxmlformats.org/officeDocument/2006/relationships/slide" Target="slides/slide146.xml"/><Relationship Id="rId148" Type="http://schemas.openxmlformats.org/officeDocument/2006/relationships/slide" Target="slides/slide145.xml"/><Relationship Id="rId147" Type="http://schemas.openxmlformats.org/officeDocument/2006/relationships/slide" Target="slides/slide144.xml"/><Relationship Id="rId146" Type="http://schemas.openxmlformats.org/officeDocument/2006/relationships/slide" Target="slides/slide143.xml"/><Relationship Id="rId145" Type="http://schemas.openxmlformats.org/officeDocument/2006/relationships/slide" Target="slides/slide142.xml"/><Relationship Id="rId144" Type="http://schemas.openxmlformats.org/officeDocument/2006/relationships/slide" Target="slides/slide141.xml"/><Relationship Id="rId143" Type="http://schemas.openxmlformats.org/officeDocument/2006/relationships/slide" Target="slides/slide140.xml"/><Relationship Id="rId142" Type="http://schemas.openxmlformats.org/officeDocument/2006/relationships/slide" Target="slides/slide139.xml"/><Relationship Id="rId141" Type="http://schemas.openxmlformats.org/officeDocument/2006/relationships/slide" Target="slides/slide138.xml"/><Relationship Id="rId140" Type="http://schemas.openxmlformats.org/officeDocument/2006/relationships/slide" Target="slides/slide137.xml"/><Relationship Id="rId14" Type="http://schemas.openxmlformats.org/officeDocument/2006/relationships/slide" Target="slides/slide11.xml"/><Relationship Id="rId139" Type="http://schemas.openxmlformats.org/officeDocument/2006/relationships/slide" Target="slides/slide136.xml"/><Relationship Id="rId138" Type="http://schemas.openxmlformats.org/officeDocument/2006/relationships/slide" Target="slides/slide135.xml"/><Relationship Id="rId137" Type="http://schemas.openxmlformats.org/officeDocument/2006/relationships/slide" Target="slides/slide134.xml"/><Relationship Id="rId136" Type="http://schemas.openxmlformats.org/officeDocument/2006/relationships/slide" Target="slides/slide133.xml"/><Relationship Id="rId135" Type="http://schemas.openxmlformats.org/officeDocument/2006/relationships/slide" Target="slides/slide132.xml"/><Relationship Id="rId134" Type="http://schemas.openxmlformats.org/officeDocument/2006/relationships/slide" Target="slides/slide131.xml"/><Relationship Id="rId133" Type="http://schemas.openxmlformats.org/officeDocument/2006/relationships/slide" Target="slides/slide130.xml"/><Relationship Id="rId132" Type="http://schemas.openxmlformats.org/officeDocument/2006/relationships/slide" Target="slides/slide129.xml"/><Relationship Id="rId131" Type="http://schemas.openxmlformats.org/officeDocument/2006/relationships/slide" Target="slides/slide128.xml"/><Relationship Id="rId130" Type="http://schemas.openxmlformats.org/officeDocument/2006/relationships/slide" Target="slides/slide127.xml"/><Relationship Id="rId13" Type="http://schemas.openxmlformats.org/officeDocument/2006/relationships/slide" Target="slides/slide10.xml"/><Relationship Id="rId129" Type="http://schemas.openxmlformats.org/officeDocument/2006/relationships/slide" Target="slides/slide126.xml"/><Relationship Id="rId128" Type="http://schemas.openxmlformats.org/officeDocument/2006/relationships/slide" Target="slides/slide125.xml"/><Relationship Id="rId127" Type="http://schemas.openxmlformats.org/officeDocument/2006/relationships/slide" Target="slides/slide124.xml"/><Relationship Id="rId126" Type="http://schemas.openxmlformats.org/officeDocument/2006/relationships/slide" Target="slides/slide123.xml"/><Relationship Id="rId125" Type="http://schemas.openxmlformats.org/officeDocument/2006/relationships/slide" Target="slides/slide122.xml"/><Relationship Id="rId124" Type="http://schemas.openxmlformats.org/officeDocument/2006/relationships/slide" Target="slides/slide121.xml"/><Relationship Id="rId123" Type="http://schemas.openxmlformats.org/officeDocument/2006/relationships/slide" Target="slides/slide120.xml"/><Relationship Id="rId122" Type="http://schemas.openxmlformats.org/officeDocument/2006/relationships/slide" Target="slides/slide119.xml"/><Relationship Id="rId121" Type="http://schemas.openxmlformats.org/officeDocument/2006/relationships/slide" Target="slides/slide118.xml"/><Relationship Id="rId120" Type="http://schemas.openxmlformats.org/officeDocument/2006/relationships/slide" Target="slides/slide117.xml"/><Relationship Id="rId12" Type="http://schemas.openxmlformats.org/officeDocument/2006/relationships/slide" Target="slides/slide9.xml"/><Relationship Id="rId119" Type="http://schemas.openxmlformats.org/officeDocument/2006/relationships/slide" Target="slides/slide116.xml"/><Relationship Id="rId118" Type="http://schemas.openxmlformats.org/officeDocument/2006/relationships/slide" Target="slides/slide115.xml"/><Relationship Id="rId117" Type="http://schemas.openxmlformats.org/officeDocument/2006/relationships/slide" Target="slides/slide114.xml"/><Relationship Id="rId116" Type="http://schemas.openxmlformats.org/officeDocument/2006/relationships/slide" Target="slides/slide113.xml"/><Relationship Id="rId115" Type="http://schemas.openxmlformats.org/officeDocument/2006/relationships/slide" Target="slides/slide112.xml"/><Relationship Id="rId114" Type="http://schemas.openxmlformats.org/officeDocument/2006/relationships/slide" Target="slides/slide111.xml"/><Relationship Id="rId113" Type="http://schemas.openxmlformats.org/officeDocument/2006/relationships/slide" Target="slides/slide110.xml"/><Relationship Id="rId112" Type="http://schemas.openxmlformats.org/officeDocument/2006/relationships/slide" Target="slides/slide109.xml"/><Relationship Id="rId111" Type="http://schemas.openxmlformats.org/officeDocument/2006/relationships/slide" Target="slides/slide108.xml"/><Relationship Id="rId110" Type="http://schemas.openxmlformats.org/officeDocument/2006/relationships/slide" Target="slides/slide107.xml"/><Relationship Id="rId11" Type="http://schemas.openxmlformats.org/officeDocument/2006/relationships/slide" Target="slides/slide8.xml"/><Relationship Id="rId109" Type="http://schemas.openxmlformats.org/officeDocument/2006/relationships/slide" Target="slides/slide106.xml"/><Relationship Id="rId108" Type="http://schemas.openxmlformats.org/officeDocument/2006/relationships/slide" Target="slides/slide105.xml"/><Relationship Id="rId107" Type="http://schemas.openxmlformats.org/officeDocument/2006/relationships/slide" Target="slides/slide104.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01D1BE-BFDC-4FDB-A32B-9A462BBC09A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827A87-BF74-4CE0-9C24-5D8C79F462B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5.xml"/></Relationships>
</file>

<file path=ppt/notesSlides/_rels/notesSlide10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6.xml"/></Relationships>
</file>

<file path=ppt/notesSlides/_rels/notesSlide10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7.xml"/></Relationships>
</file>

<file path=ppt/notesSlides/_rels/notesSlide10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8.xml"/></Relationships>
</file>

<file path=ppt/notesSlides/_rels/notesSlide10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9.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0.xml"/></Relationships>
</file>

<file path=ppt/notesSlides/_rels/notesSlide1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1.xml"/></Relationships>
</file>

<file path=ppt/notesSlides/_rels/notesSlide1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2.xml"/></Relationships>
</file>

<file path=ppt/notesSlides/_rels/notesSlide1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3.xml"/></Relationships>
</file>

<file path=ppt/notesSlides/_rels/notesSlide1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4.xml"/></Relationships>
</file>

<file path=ppt/notesSlides/_rels/notesSlide1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5.xml"/></Relationships>
</file>

<file path=ppt/notesSlides/_rels/notesSlide1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6.xml"/></Relationships>
</file>

<file path=ppt/notesSlides/_rels/notesSlide1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7.xml"/></Relationships>
</file>

<file path=ppt/notesSlides/_rels/notesSlide1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8.xml"/></Relationships>
</file>

<file path=ppt/notesSlides/_rels/notesSlide1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9.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0.xml"/></Relationships>
</file>

<file path=ppt/notesSlides/_rels/notesSlide1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1.xml"/></Relationships>
</file>

<file path=ppt/notesSlides/_rels/notesSlide1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2.xml"/></Relationships>
</file>

<file path=ppt/notesSlides/_rels/notesSlide1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3.xml"/></Relationships>
</file>

<file path=ppt/notesSlides/_rels/notesSlide1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4.xml"/></Relationships>
</file>

<file path=ppt/notesSlides/_rels/notesSlide1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5.xml"/></Relationships>
</file>

<file path=ppt/notesSlides/_rels/notesSlide1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6.xml"/></Relationships>
</file>

<file path=ppt/notesSlides/_rels/notesSlide1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7.xml"/></Relationships>
</file>

<file path=ppt/notesSlides/_rels/notesSlide1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8.xml"/></Relationships>
</file>

<file path=ppt/notesSlides/_rels/notesSlide1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9.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0.xml"/></Relationships>
</file>

<file path=ppt/notesSlides/_rels/notesSlide1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1.xml"/></Relationships>
</file>

<file path=ppt/notesSlides/_rels/notesSlide1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2.xml"/></Relationships>
</file>

<file path=ppt/notesSlides/_rels/notesSlide1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3.xml"/></Relationships>
</file>

<file path=ppt/notesSlides/_rels/notesSlide1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4.xml"/></Relationships>
</file>

<file path=ppt/notesSlides/_rels/notesSlide1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5.xml"/></Relationships>
</file>

<file path=ppt/notesSlides/_rels/notesSlide1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6.xml"/></Relationships>
</file>

<file path=ppt/notesSlides/_rels/notesSlide1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7.xml"/></Relationships>
</file>

<file path=ppt/notesSlides/_rels/notesSlide1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8.xml"/></Relationships>
</file>

<file path=ppt/notesSlides/_rels/notesSlide1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9.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0.xml"/></Relationships>
</file>

<file path=ppt/notesSlides/_rels/notesSlide1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1.xml"/></Relationships>
</file>

<file path=ppt/notesSlides/_rels/notesSlide1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2.xml"/></Relationships>
</file>

<file path=ppt/notesSlides/_rels/notesSlide1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3.xml"/></Relationships>
</file>

<file path=ppt/notesSlides/_rels/notesSlide1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4.xml"/></Relationships>
</file>

<file path=ppt/notesSlides/_rels/notesSlide1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5.xml"/></Relationships>
</file>

<file path=ppt/notesSlides/_rels/notesSlide1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6.xml"/></Relationships>
</file>

<file path=ppt/notesSlides/_rels/notesSlide1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7.xml"/></Relationships>
</file>

<file path=ppt/notesSlides/_rels/notesSlide1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8.xml"/></Relationships>
</file>

<file path=ppt/notesSlides/_rels/notesSlide1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9.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0.xml"/></Relationships>
</file>

<file path=ppt/notesSlides/_rels/notesSlide1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1.xml"/></Relationships>
</file>

<file path=ppt/notesSlides/_rels/notesSlide1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2.xml"/></Relationships>
</file>

<file path=ppt/notesSlides/_rels/notesSlide1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3.xml"/></Relationships>
</file>

<file path=ppt/notesSlides/_rels/notesSlide1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4.xml"/></Relationships>
</file>

<file path=ppt/notesSlides/_rels/notesSlide1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5.xml"/></Relationships>
</file>

<file path=ppt/notesSlides/_rels/notesSlide1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6.xml"/></Relationships>
</file>

<file path=ppt/notesSlides/_rels/notesSlide1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7.xml"/></Relationships>
</file>

<file path=ppt/notesSlides/_rels/notesSlide1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8.xml"/></Relationships>
</file>

<file path=ppt/notesSlides/_rels/notesSlide1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9.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0.xml"/></Relationships>
</file>

<file path=ppt/notesSlides/_rels/notesSlide1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1.xml"/></Relationships>
</file>

<file path=ppt/notesSlides/_rels/notesSlide1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2.xml"/></Relationships>
</file>

<file path=ppt/notesSlides/_rels/notesSlide1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3.xml"/></Relationships>
</file>

<file path=ppt/notesSlides/_rels/notesSlide1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4.xml"/></Relationships>
</file>

<file path=ppt/notesSlides/_rels/notesSlide1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5.xml"/></Relationships>
</file>

<file path=ppt/notesSlides/_rels/notesSlide1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6.xml"/></Relationships>
</file>

<file path=ppt/notesSlides/_rels/notesSlide1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7.xml"/></Relationships>
</file>

<file path=ppt/notesSlides/_rels/notesSlide1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8.xml"/></Relationships>
</file>

<file path=ppt/notesSlides/_rels/notesSlide1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0.xml"/></Relationships>
</file>

<file path=ppt/notesSlides/_rels/notesSlide17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1.xml"/></Relationships>
</file>

<file path=ppt/notesSlides/_rels/notesSlide17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2.xml"/></Relationships>
</file>

<file path=ppt/notesSlides/_rels/notesSlide17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3.xml"/></Relationships>
</file>

<file path=ppt/notesSlides/_rels/notesSlide17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4.xml"/></Relationships>
</file>

<file path=ppt/notesSlides/_rels/notesSlide17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5.xml"/></Relationships>
</file>

<file path=ppt/notesSlides/_rels/notesSlide17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6.xml"/></Relationships>
</file>

<file path=ppt/notesSlides/_rels/notesSlide17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7.xml"/></Relationships>
</file>

<file path=ppt/notesSlides/_rels/notesSlide17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8.xml"/></Relationships>
</file>

<file path=ppt/notesSlides/_rels/notesSlide17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0.xml"/></Relationships>
</file>

<file path=ppt/notesSlides/_rels/notesSlide18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1.xml"/></Relationships>
</file>

<file path=ppt/notesSlides/_rels/notesSlide18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2.xml"/></Relationships>
</file>

<file path=ppt/notesSlides/_rels/notesSlide18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3.xml"/></Relationships>
</file>

<file path=ppt/notesSlides/_rels/notesSlide18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4.xml"/></Relationships>
</file>

<file path=ppt/notesSlides/_rels/notesSlide18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5.xml"/></Relationships>
</file>

<file path=ppt/notesSlides/_rels/notesSlide18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6.xml"/></Relationships>
</file>

<file path=ppt/notesSlides/_rels/notesSlide18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7.xml"/></Relationships>
</file>

<file path=ppt/notesSlides/_rels/notesSlide18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8.xml"/></Relationships>
</file>

<file path=ppt/notesSlides/_rels/notesSlide18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0.xml"/></Relationships>
</file>

<file path=ppt/notesSlides/_rels/notesSlide19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1.xml"/></Relationships>
</file>

<file path=ppt/notesSlides/_rels/notesSlide19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2.xml"/></Relationships>
</file>

<file path=ppt/notesSlides/_rels/notesSlide19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3.xml"/></Relationships>
</file>

<file path=ppt/notesSlides/_rels/notesSlide19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4.xml"/></Relationships>
</file>

<file path=ppt/notesSlides/_rels/notesSlide19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5.xml"/></Relationships>
</file>

<file path=ppt/notesSlides/_rels/notesSlide19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6.xml"/></Relationships>
</file>

<file path=ppt/notesSlides/_rels/notesSlide19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7.xml"/></Relationships>
</file>

<file path=ppt/notesSlides/_rels/notesSlide19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8.xml"/></Relationships>
</file>

<file path=ppt/notesSlides/_rels/notesSlide19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0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0.xml"/></Relationships>
</file>

<file path=ppt/notesSlides/_rels/notesSlide20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1.xml"/></Relationships>
</file>

<file path=ppt/notesSlides/_rels/notesSlide20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2.xml"/></Relationships>
</file>

<file path=ppt/notesSlides/_rels/notesSlide20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3.xml"/></Relationships>
</file>

<file path=ppt/notesSlides/_rels/notesSlide20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4.xml"/></Relationships>
</file>

<file path=ppt/notesSlides/_rels/notesSlide20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5.xml"/></Relationships>
</file>

<file path=ppt/notesSlides/_rels/notesSlide20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6.xml"/></Relationships>
</file>

<file path=ppt/notesSlides/_rels/notesSlide20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7.xml"/></Relationships>
</file>

<file path=ppt/notesSlides/_rels/notesSlide20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8.xml"/></Relationships>
</file>

<file path=ppt/notesSlides/_rels/notesSlide20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9.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0.xml"/></Relationships>
</file>

<file path=ppt/notesSlides/_rels/notesSlide2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1.xml"/></Relationships>
</file>

<file path=ppt/notesSlides/_rels/notesSlide2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2.xml"/></Relationships>
</file>

<file path=ppt/notesSlides/_rels/notesSlide2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3.xml"/></Relationships>
</file>

<file path=ppt/notesSlides/_rels/notesSlide2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4.xml"/></Relationships>
</file>

<file path=ppt/notesSlides/_rels/notesSlide2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5.xml"/></Relationships>
</file>

<file path=ppt/notesSlides/_rels/notesSlide2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6.xml"/></Relationships>
</file>

<file path=ppt/notesSlides/_rels/notesSlide2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7.xml"/></Relationships>
</file>

<file path=ppt/notesSlides/_rels/notesSlide2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8.xml"/></Relationships>
</file>

<file path=ppt/notesSlides/_rels/notesSlide2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9.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0.xml"/></Relationships>
</file>

<file path=ppt/notesSlides/_rels/notesSlide2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1.xml"/></Relationships>
</file>

<file path=ppt/notesSlides/_rels/notesSlide2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2.xml"/></Relationships>
</file>

<file path=ppt/notesSlides/_rels/notesSlide2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3.xml"/></Relationships>
</file>

<file path=ppt/notesSlides/_rels/notesSlide2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4.xml"/></Relationships>
</file>

<file path=ppt/notesSlides/_rels/notesSlide2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5.xml"/></Relationships>
</file>

<file path=ppt/notesSlides/_rels/notesSlide2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6.xml"/></Relationships>
</file>

<file path=ppt/notesSlides/_rels/notesSlide2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7.xml"/></Relationships>
</file>

<file path=ppt/notesSlides/_rels/notesSlide2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8.xml"/></Relationships>
</file>

<file path=ppt/notesSlides/_rels/notesSlide2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9.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0.xml"/></Relationships>
</file>

<file path=ppt/notesSlides/_rels/notesSlide2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1.xml"/></Relationships>
</file>

<file path=ppt/notesSlides/_rels/notesSlide2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2.xml"/></Relationships>
</file>

<file path=ppt/notesSlides/_rels/notesSlide2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3.xml"/></Relationships>
</file>

<file path=ppt/notesSlides/_rels/notesSlide2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4.xml"/></Relationships>
</file>

<file path=ppt/notesSlides/_rels/notesSlide2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5.xml"/></Relationships>
</file>

<file path=ppt/notesSlides/_rels/notesSlide2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6.xml"/></Relationships>
</file>

<file path=ppt/notesSlides/_rels/notesSlide2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7.xml"/></Relationships>
</file>

<file path=ppt/notesSlides/_rels/notesSlide2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8.xml"/></Relationships>
</file>

<file path=ppt/notesSlides/_rels/notesSlide2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9.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0.xml"/></Relationships>
</file>

<file path=ppt/notesSlides/_rels/notesSlide2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1.xml"/></Relationships>
</file>

<file path=ppt/notesSlides/_rels/notesSlide2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2.xml"/></Relationships>
</file>

<file path=ppt/notesSlides/_rels/notesSlide2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3.xml"/></Relationships>
</file>

<file path=ppt/notesSlides/_rels/notesSlide2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4.xml"/></Relationships>
</file>

<file path=ppt/notesSlides/_rels/notesSlide2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5.xml"/></Relationships>
</file>

<file path=ppt/notesSlides/_rels/notesSlide2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6.xml"/></Relationships>
</file>

<file path=ppt/notesSlides/_rels/notesSlide2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7.xml"/></Relationships>
</file>

<file path=ppt/notesSlides/_rels/notesSlide2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8.xml"/></Relationships>
</file>

<file path=ppt/notesSlides/_rels/notesSlide2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9.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0.xml"/></Relationships>
</file>

<file path=ppt/notesSlides/_rels/notesSlide2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1.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0" name="矩形 9"/>
          <p:cNvSpPr/>
          <p:nvPr/>
        </p:nvSpPr>
        <p:spPr>
          <a:xfrm>
            <a:off x="16933" y="6118396"/>
            <a:ext cx="12192000" cy="320162"/>
          </a:xfrm>
          <a:prstGeom prst="rect">
            <a:avLst/>
          </a:prstGeom>
          <a:solidFill>
            <a:schemeClr val="accent3">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1" name="直线连接符 18"/>
          <p:cNvCxnSpPr/>
          <p:nvPr/>
        </p:nvCxnSpPr>
        <p:spPr>
          <a:xfrm>
            <a:off x="1310722" y="3218490"/>
            <a:ext cx="810769" cy="0"/>
          </a:xfrm>
          <a:prstGeom prst="line">
            <a:avLst/>
          </a:prstGeom>
          <a:ln>
            <a:solidFill>
              <a:schemeClr val="accent3">
                <a:alpha val="46000"/>
              </a:schemeClr>
            </a:solidFill>
          </a:ln>
        </p:spPr>
        <p:style>
          <a:lnRef idx="1">
            <a:schemeClr val="accent1"/>
          </a:lnRef>
          <a:fillRef idx="0">
            <a:schemeClr val="accent1"/>
          </a:fillRef>
          <a:effectRef idx="0">
            <a:schemeClr val="accent1"/>
          </a:effectRef>
          <a:fontRef idx="minor">
            <a:schemeClr val="tx1"/>
          </a:fontRef>
        </p:style>
      </p:cxnSp>
      <p:cxnSp>
        <p:nvCxnSpPr>
          <p:cNvPr id="12" name="直线连接符 20"/>
          <p:cNvCxnSpPr/>
          <p:nvPr/>
        </p:nvCxnSpPr>
        <p:spPr>
          <a:xfrm>
            <a:off x="10104376" y="3218490"/>
            <a:ext cx="810769" cy="0"/>
          </a:xfrm>
          <a:prstGeom prst="line">
            <a:avLst/>
          </a:prstGeom>
          <a:ln>
            <a:solidFill>
              <a:schemeClr val="accent3">
                <a:alpha val="46000"/>
              </a:schemeClr>
            </a:solidFill>
          </a:ln>
        </p:spPr>
        <p:style>
          <a:lnRef idx="1">
            <a:schemeClr val="accent1"/>
          </a:lnRef>
          <a:fillRef idx="0">
            <a:schemeClr val="accent1"/>
          </a:fillRef>
          <a:effectRef idx="0">
            <a:schemeClr val="accent1"/>
          </a:effectRef>
          <a:fontRef idx="minor">
            <a:schemeClr val="tx1"/>
          </a:fontRef>
        </p:style>
      </p:cxn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2" name="标题 1"/>
          <p:cNvSpPr>
            <a:spLocks noGrp="1"/>
          </p:cNvSpPr>
          <p:nvPr>
            <p:ph type="ctrTitle" hasCustomPrompt="1"/>
          </p:nvPr>
        </p:nvSpPr>
        <p:spPr>
          <a:xfrm>
            <a:off x="2473780" y="2729756"/>
            <a:ext cx="7244441" cy="998125"/>
          </a:xfrm>
        </p:spPr>
        <p:txBody>
          <a:bodyPr wrap="square" anchor="ctr" anchorCtr="0">
            <a:normAutofit/>
          </a:bodyPr>
          <a:lstStyle>
            <a:lvl1pPr algn="ctr">
              <a:lnSpc>
                <a:spcPct val="90000"/>
              </a:lnSpc>
              <a:defRPr sz="5400" b="0">
                <a:solidFill>
                  <a:schemeClr val="bg1"/>
                </a:solidFill>
              </a:defRPr>
            </a:lvl1pPr>
          </a:lstStyle>
          <a:p>
            <a:r>
              <a:rPr lang="zh-CN" altLang="en-US" dirty="0"/>
              <a:t>单击此处编辑标题</a:t>
            </a:r>
            <a:endParaRPr lang="zh-CN" altLang="en-US" dirty="0"/>
          </a:p>
        </p:txBody>
      </p:sp>
      <p:sp>
        <p:nvSpPr>
          <p:cNvPr id="3" name="副标题 2"/>
          <p:cNvSpPr>
            <a:spLocks noGrp="1"/>
          </p:cNvSpPr>
          <p:nvPr>
            <p:ph type="subTitle" idx="1"/>
          </p:nvPr>
        </p:nvSpPr>
        <p:spPr>
          <a:xfrm>
            <a:off x="2473780" y="5499847"/>
            <a:ext cx="7244441" cy="441058"/>
          </a:xfrm>
        </p:spPr>
        <p:txBody>
          <a:bodyPr anchor="ctr" anchorCtr="0">
            <a:normAutofit/>
          </a:bodyPr>
          <a:lstStyle>
            <a:lvl1pPr marL="0" indent="0" algn="ctr">
              <a:lnSpc>
                <a:spcPct val="90000"/>
              </a:lnSpc>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pic>
        <p:nvPicPr>
          <p:cNvPr id="13" name="图片 12"/>
          <p:cNvPicPr>
            <a:picLocks noChangeAspect="1"/>
          </p:cNvPicPr>
          <p:nvPr/>
        </p:nvPicPr>
        <p:blipFill rotWithShape="1">
          <a:blip r:embed="rId2">
            <a:extLst>
              <a:ext uri="{28A0092B-C50C-407E-A947-70E740481C1C}">
                <a14:useLocalDpi xmlns:a14="http://schemas.microsoft.com/office/drawing/2010/main" val="0"/>
              </a:ext>
            </a:extLst>
          </a:blip>
          <a:srcRect l="206" t="269" r="208" b="269"/>
          <a:stretch>
            <a:fillRect/>
          </a:stretch>
        </p:blipFill>
        <p:spPr>
          <a:xfrm>
            <a:off x="1" y="-1"/>
            <a:ext cx="12192000" cy="6858001"/>
          </a:xfrm>
          <a:prstGeom prst="rect">
            <a:avLst/>
          </a:prstGeom>
        </p:spPr>
      </p:pic>
      <p:sp>
        <p:nvSpPr>
          <p:cNvPr id="7" name="矩形 6"/>
          <p:cNvSpPr/>
          <p:nvPr>
            <p:custDataLst>
              <p:tags r:id="rId3"/>
            </p:custDataLst>
          </p:nvPr>
        </p:nvSpPr>
        <p:spPr>
          <a:xfrm>
            <a:off x="-16932" y="-1"/>
            <a:ext cx="12225865" cy="6870701"/>
          </a:xfrm>
          <a:prstGeom prst="rect">
            <a:avLst/>
          </a:prstGeom>
          <a:solidFill>
            <a:schemeClr val="accent1">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endParaRPr lang="zh-CN" altLang="en-US" dirty="0"/>
          </a:p>
        </p:txBody>
      </p:sp>
      <p:sp>
        <p:nvSpPr>
          <p:cNvPr id="3" name="内容占位符 2"/>
          <p:cNvSpPr>
            <a:spLocks noGrp="1"/>
          </p:cNvSpPr>
          <p:nvPr>
            <p:ph idx="1"/>
          </p:nvPr>
        </p:nvSpPr>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cxnSp>
        <p:nvCxnSpPr>
          <p:cNvPr id="11" name="直线连接符 6"/>
          <p:cNvCxnSpPr/>
          <p:nvPr/>
        </p:nvCxnSpPr>
        <p:spPr>
          <a:xfrm>
            <a:off x="5743574" y="3457576"/>
            <a:ext cx="5029088" cy="0"/>
          </a:xfrm>
          <a:prstGeom prst="line">
            <a:avLst/>
          </a:prstGeom>
          <a:ln>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1089250" y="0"/>
            <a:ext cx="4198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p:cNvSpPr/>
          <p:nvPr/>
        </p:nvSpPr>
        <p:spPr>
          <a:xfrm>
            <a:off x="2225449" y="2379437"/>
            <a:ext cx="1854654" cy="1854654"/>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标题 1"/>
          <p:cNvSpPr>
            <a:spLocks noGrp="1"/>
          </p:cNvSpPr>
          <p:nvPr>
            <p:ph type="title" hasCustomPrompt="1"/>
          </p:nvPr>
        </p:nvSpPr>
        <p:spPr>
          <a:xfrm>
            <a:off x="5743574" y="2339096"/>
            <a:ext cx="5029088" cy="1020987"/>
          </a:xfrm>
        </p:spPr>
        <p:txBody>
          <a:bodyPr anchor="b">
            <a:normAutofit/>
          </a:bodyPr>
          <a:lstStyle>
            <a:lvl1pPr>
              <a:lnSpc>
                <a:spcPct val="90000"/>
              </a:lnSpc>
              <a:defRPr sz="4400">
                <a:solidFill>
                  <a:schemeClr val="tx2"/>
                </a:solidFill>
              </a:defRPr>
            </a:lvl1pPr>
          </a:lstStyle>
          <a:p>
            <a:r>
              <a:rPr lang="zh-CN" altLang="en-US" dirty="0"/>
              <a:t>单击此处编辑标题</a:t>
            </a:r>
            <a:endParaRPr lang="zh-CN" altLang="en-US" dirty="0"/>
          </a:p>
        </p:txBody>
      </p:sp>
      <p:sp>
        <p:nvSpPr>
          <p:cNvPr id="3" name="文本占位符 2"/>
          <p:cNvSpPr>
            <a:spLocks noGrp="1"/>
          </p:cNvSpPr>
          <p:nvPr>
            <p:ph type="body" idx="1"/>
          </p:nvPr>
        </p:nvSpPr>
        <p:spPr>
          <a:xfrm>
            <a:off x="5743574" y="3574946"/>
            <a:ext cx="5029088" cy="459169"/>
          </a:xfrm>
        </p:spPr>
        <p:txBody>
          <a:bodyPr>
            <a:normAutofit/>
          </a:bodyPr>
          <a:lstStyle>
            <a:lvl1pPr marL="0" indent="0">
              <a:lnSpc>
                <a:spcPct val="90000"/>
              </a:lnSpc>
              <a:buNone/>
              <a:defRPr sz="16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12" name="矩形 11"/>
          <p:cNvSpPr/>
          <p:nvPr/>
        </p:nvSpPr>
        <p:spPr>
          <a:xfrm>
            <a:off x="5154704" y="1412967"/>
            <a:ext cx="1854654" cy="1854654"/>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矩形 12"/>
          <p:cNvSpPr/>
          <p:nvPr/>
        </p:nvSpPr>
        <p:spPr>
          <a:xfrm>
            <a:off x="-37465" y="6025515"/>
            <a:ext cx="12245975" cy="8375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hasCustomPrompt="1"/>
          </p:nvPr>
        </p:nvSpPr>
        <p:spPr>
          <a:xfrm>
            <a:off x="2495187" y="3584102"/>
            <a:ext cx="7201626" cy="1281811"/>
          </a:xfrm>
        </p:spPr>
        <p:txBody>
          <a:bodyPr>
            <a:normAutofit/>
          </a:bodyPr>
          <a:lstStyle>
            <a:lvl1pPr algn="ctr">
              <a:defRPr sz="5400" b="0">
                <a:solidFill>
                  <a:schemeClr val="tx2"/>
                </a:solidFill>
              </a:defRPr>
            </a:lvl1pPr>
          </a:lstStyle>
          <a:p>
            <a:r>
              <a:rPr lang="zh-CN" altLang="en-US" dirty="0"/>
              <a:t>单击此处编辑标题</a:t>
            </a:r>
            <a:endParaRPr lang="zh-CN" altLang="en-US" dirty="0"/>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hasCustomPrompt="1"/>
          </p:nvPr>
        </p:nvSpPr>
        <p:spPr>
          <a:xfrm>
            <a:off x="5154613" y="1828800"/>
            <a:ext cx="1854200" cy="1127125"/>
          </a:xfrm>
        </p:spPr>
        <p:txBody>
          <a:bodyPr anchor="ctr" anchorCtr="0">
            <a:normAutofit/>
          </a:bodyPr>
          <a:lstStyle>
            <a:lvl1pPr marL="0" indent="0" algn="ctr">
              <a:buNone/>
              <a:defRPr sz="2800" b="1" i="0">
                <a:solidFill>
                  <a:schemeClr val="tx2"/>
                </a:solidFill>
              </a:defRPr>
            </a:lvl1pPr>
          </a:lstStyle>
          <a:p>
            <a:pPr lvl="0"/>
            <a:r>
              <a:rPr lang="zh-CN" altLang="en-US" dirty="0"/>
              <a:t>文本</a:t>
            </a:r>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p:nvSpPr>
        <p:spPr>
          <a:xfrm>
            <a:off x="0" y="6812281"/>
            <a:ext cx="121920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7" y="457200"/>
            <a:ext cx="4165200" cy="1600200"/>
          </a:xfrm>
        </p:spPr>
        <p:txBody>
          <a:bodyPr anchor="t" anchorCtr="0">
            <a:normAutofit/>
          </a:bodyPr>
          <a:lstStyle>
            <a:lvl1pPr>
              <a:defRPr sz="3600"/>
            </a:lvl1pPr>
          </a:lstStyle>
          <a:p>
            <a:r>
              <a:rPr lang="zh-CN" altLang="en-US" dirty="0"/>
              <a:t>单击此处编辑母版标题样式</a:t>
            </a:r>
            <a:endParaRPr lang="zh-CN" altLang="en-US" dirty="0"/>
          </a:p>
        </p:txBody>
      </p:sp>
      <p:sp>
        <p:nvSpPr>
          <p:cNvPr id="3" name="图片占位符 2"/>
          <p:cNvSpPr>
            <a:spLocks noGrp="1" noChangeAspect="1"/>
          </p:cNvSpPr>
          <p:nvPr>
            <p:ph type="pic" idx="1"/>
          </p:nvPr>
        </p:nvSpPr>
        <p:spPr>
          <a:xfrm>
            <a:off x="5184000" y="457200"/>
            <a:ext cx="6170400"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7" y="2057400"/>
            <a:ext cx="4165200"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3600"/>
            </a:lvl1p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tags" Target="../tags/tag4.xml"/><Relationship Id="rId12" Type="http://schemas.openxmlformats.org/officeDocument/2006/relationships/tags" Target="../tags/tag3.xml"/><Relationship Id="rId11" Type="http://schemas.openxmlformats.org/officeDocument/2006/relationships/tags" Target="../tags/tag2.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1"/>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2"/>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lnSpc>
                <a:spcPct val="120000"/>
              </a:lnSpc>
              <a:defRPr sz="1200">
                <a:solidFill>
                  <a:schemeClr val="bg1">
                    <a:lumMod val="50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lnSpc>
                <a:spcPct val="120000"/>
              </a:lnSpc>
              <a:defRPr sz="1200">
                <a:solidFill>
                  <a:schemeClr val="bg1">
                    <a:lumMod val="50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lnSpc>
                <a:spcPct val="120000"/>
              </a:lnSpc>
              <a:defRPr sz="1200">
                <a:solidFill>
                  <a:schemeClr val="bg1">
                    <a:lumMod val="50000"/>
                  </a:schemeClr>
                </a:solidFill>
              </a:defRPr>
            </a:lvl1pPr>
          </a:lstStyle>
          <a:p>
            <a:fld id="{49AE70B2-8BF9-45C0-BB95-33D1B9D3A854}" type="slidenum">
              <a:rPr lang="zh-CN" altLang="en-US" smtClean="0"/>
            </a:fld>
            <a:endParaRPr lang="zh-CN" altLang="en-US"/>
          </a:p>
        </p:txBody>
      </p:sp>
      <p:sp>
        <p:nvSpPr>
          <p:cNvPr id="7" name="KSO_TEMPLATE" hidden="1"/>
          <p:cNvSpPr/>
          <p:nvPr>
            <p:custDataLst>
              <p:tags r:id="rId13"/>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12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themeOverride" Target="../theme/themeOverride1.xml"/><Relationship Id="rId2" Type="http://schemas.openxmlformats.org/officeDocument/2006/relationships/tags" Target="../tags/tag6.xml"/><Relationship Id="rId1" Type="http://schemas.openxmlformats.org/officeDocument/2006/relationships/tags" Target="../tags/tag5.xml"/></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33.xml"/><Relationship Id="rId7" Type="http://schemas.openxmlformats.org/officeDocument/2006/relationships/image" Target="../media/image10.jpeg"/><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 Id="rId3" Type="http://schemas.openxmlformats.org/officeDocument/2006/relationships/image" Target="../media/image6.jpeg"/><Relationship Id="rId2" Type="http://schemas.openxmlformats.org/officeDocument/2006/relationships/tags" Target="../tags/tag32.xml"/><Relationship Id="rId10" Type="http://schemas.openxmlformats.org/officeDocument/2006/relationships/notesSlide" Target="../notesSlides/notesSlide10.xml"/><Relationship Id="rId1" Type="http://schemas.openxmlformats.org/officeDocument/2006/relationships/tags" Target="../tags/tag31.xml"/></Relationships>
</file>

<file path=ppt/slides/_rels/slide100.xml.rels><?xml version="1.0" encoding="UTF-8" standalone="yes"?>
<Relationships xmlns="http://schemas.openxmlformats.org/package/2006/relationships"><Relationship Id="rId5" Type="http://schemas.openxmlformats.org/officeDocument/2006/relationships/notesSlide" Target="../notesSlides/notesSlide100.xml"/><Relationship Id="rId4" Type="http://schemas.openxmlformats.org/officeDocument/2006/relationships/slideLayout" Target="../slideLayouts/slideLayout7.xml"/><Relationship Id="rId3" Type="http://schemas.openxmlformats.org/officeDocument/2006/relationships/tags" Target="../tags/tag298.xml"/><Relationship Id="rId2" Type="http://schemas.openxmlformats.org/officeDocument/2006/relationships/tags" Target="../tags/tag297.xml"/><Relationship Id="rId1" Type="http://schemas.openxmlformats.org/officeDocument/2006/relationships/tags" Target="../tags/tag296.xml"/></Relationships>
</file>

<file path=ppt/slides/_rels/slide101.xml.rels><?xml version="1.0" encoding="UTF-8" standalone="yes"?>
<Relationships xmlns="http://schemas.openxmlformats.org/package/2006/relationships"><Relationship Id="rId8" Type="http://schemas.openxmlformats.org/officeDocument/2006/relationships/notesSlide" Target="../notesSlides/notesSlide101.xml"/><Relationship Id="rId7" Type="http://schemas.openxmlformats.org/officeDocument/2006/relationships/slideLayout" Target="../slideLayouts/slideLayout7.xml"/><Relationship Id="rId6" Type="http://schemas.openxmlformats.org/officeDocument/2006/relationships/tags" Target="../tags/tag301.xml"/><Relationship Id="rId5" Type="http://schemas.openxmlformats.org/officeDocument/2006/relationships/image" Target="../media/image117.png"/><Relationship Id="rId4" Type="http://schemas.openxmlformats.org/officeDocument/2006/relationships/image" Target="../media/image116.jpeg"/><Relationship Id="rId3" Type="http://schemas.openxmlformats.org/officeDocument/2006/relationships/image" Target="../media/image115.jpeg"/><Relationship Id="rId2" Type="http://schemas.openxmlformats.org/officeDocument/2006/relationships/tags" Target="../tags/tag300.xml"/><Relationship Id="rId1" Type="http://schemas.openxmlformats.org/officeDocument/2006/relationships/tags" Target="../tags/tag299.xml"/></Relationships>
</file>

<file path=ppt/slides/_rels/slide102.xml.rels><?xml version="1.0" encoding="UTF-8" standalone="yes"?>
<Relationships xmlns="http://schemas.openxmlformats.org/package/2006/relationships"><Relationship Id="rId4" Type="http://schemas.openxmlformats.org/officeDocument/2006/relationships/notesSlide" Target="../notesSlides/notesSlide102.xml"/><Relationship Id="rId3" Type="http://schemas.openxmlformats.org/officeDocument/2006/relationships/slideLayout" Target="../slideLayouts/slideLayout7.xml"/><Relationship Id="rId2" Type="http://schemas.openxmlformats.org/officeDocument/2006/relationships/tags" Target="../tags/tag303.xml"/><Relationship Id="rId1" Type="http://schemas.openxmlformats.org/officeDocument/2006/relationships/tags" Target="../tags/tag302.xml"/></Relationships>
</file>

<file path=ppt/slides/_rels/slide103.xml.rels><?xml version="1.0" encoding="UTF-8" standalone="yes"?>
<Relationships xmlns="http://schemas.openxmlformats.org/package/2006/relationships"><Relationship Id="rId8" Type="http://schemas.openxmlformats.org/officeDocument/2006/relationships/notesSlide" Target="../notesSlides/notesSlide103.xml"/><Relationship Id="rId7" Type="http://schemas.openxmlformats.org/officeDocument/2006/relationships/slideLayout" Target="../slideLayouts/slideLayout7.xml"/><Relationship Id="rId6" Type="http://schemas.openxmlformats.org/officeDocument/2006/relationships/themeOverride" Target="../theme/themeOverride13.xml"/><Relationship Id="rId5" Type="http://schemas.openxmlformats.org/officeDocument/2006/relationships/tags" Target="../tags/tag307.xml"/><Relationship Id="rId4" Type="http://schemas.openxmlformats.org/officeDocument/2006/relationships/image" Target="../media/image118.jpeg"/><Relationship Id="rId3" Type="http://schemas.openxmlformats.org/officeDocument/2006/relationships/tags" Target="../tags/tag306.xml"/><Relationship Id="rId2" Type="http://schemas.openxmlformats.org/officeDocument/2006/relationships/tags" Target="../tags/tag305.xml"/><Relationship Id="rId1" Type="http://schemas.openxmlformats.org/officeDocument/2006/relationships/tags" Target="../tags/tag304.xml"/></Relationships>
</file>

<file path=ppt/slides/_rels/slide104.xml.rels><?xml version="1.0" encoding="UTF-8" standalone="yes"?>
<Relationships xmlns="http://schemas.openxmlformats.org/package/2006/relationships"><Relationship Id="rId5" Type="http://schemas.openxmlformats.org/officeDocument/2006/relationships/notesSlide" Target="../notesSlides/notesSlide104.xml"/><Relationship Id="rId4" Type="http://schemas.openxmlformats.org/officeDocument/2006/relationships/slideLayout" Target="../slideLayouts/slideLayout7.xml"/><Relationship Id="rId3" Type="http://schemas.openxmlformats.org/officeDocument/2006/relationships/tags" Target="../tags/tag310.xml"/><Relationship Id="rId2" Type="http://schemas.openxmlformats.org/officeDocument/2006/relationships/tags" Target="../tags/tag309.xml"/><Relationship Id="rId1" Type="http://schemas.openxmlformats.org/officeDocument/2006/relationships/tags" Target="../tags/tag308.xml"/></Relationships>
</file>

<file path=ppt/slides/_rels/slide105.xml.rels><?xml version="1.0" encoding="UTF-8" standalone="yes"?>
<Relationships xmlns="http://schemas.openxmlformats.org/package/2006/relationships"><Relationship Id="rId5" Type="http://schemas.openxmlformats.org/officeDocument/2006/relationships/notesSlide" Target="../notesSlides/notesSlide105.xml"/><Relationship Id="rId4" Type="http://schemas.openxmlformats.org/officeDocument/2006/relationships/slideLayout" Target="../slideLayouts/slideLayout7.xml"/><Relationship Id="rId3" Type="http://schemas.openxmlformats.org/officeDocument/2006/relationships/tags" Target="../tags/tag313.xml"/><Relationship Id="rId2" Type="http://schemas.openxmlformats.org/officeDocument/2006/relationships/tags" Target="../tags/tag312.xml"/><Relationship Id="rId1" Type="http://schemas.openxmlformats.org/officeDocument/2006/relationships/tags" Target="../tags/tag311.xml"/></Relationships>
</file>

<file path=ppt/slides/_rels/slide106.xml.rels><?xml version="1.0" encoding="UTF-8" standalone="yes"?>
<Relationships xmlns="http://schemas.openxmlformats.org/package/2006/relationships"><Relationship Id="rId6" Type="http://schemas.openxmlformats.org/officeDocument/2006/relationships/notesSlide" Target="../notesSlides/notesSlide106.xml"/><Relationship Id="rId5" Type="http://schemas.openxmlformats.org/officeDocument/2006/relationships/slideLayout" Target="../slideLayouts/slideLayout7.xml"/><Relationship Id="rId4" Type="http://schemas.openxmlformats.org/officeDocument/2006/relationships/tags" Target="../tags/tag316.xml"/><Relationship Id="rId3" Type="http://schemas.openxmlformats.org/officeDocument/2006/relationships/image" Target="../media/image119.jpeg"/><Relationship Id="rId2" Type="http://schemas.openxmlformats.org/officeDocument/2006/relationships/tags" Target="../tags/tag315.xml"/><Relationship Id="rId1" Type="http://schemas.openxmlformats.org/officeDocument/2006/relationships/tags" Target="../tags/tag314.xml"/></Relationships>
</file>

<file path=ppt/slides/_rels/slide107.xml.rels><?xml version="1.0" encoding="UTF-8" standalone="yes"?>
<Relationships xmlns="http://schemas.openxmlformats.org/package/2006/relationships"><Relationship Id="rId5" Type="http://schemas.openxmlformats.org/officeDocument/2006/relationships/notesSlide" Target="../notesSlides/notesSlide107.xml"/><Relationship Id="rId4" Type="http://schemas.openxmlformats.org/officeDocument/2006/relationships/slideLayout" Target="../slideLayouts/slideLayout7.xml"/><Relationship Id="rId3" Type="http://schemas.openxmlformats.org/officeDocument/2006/relationships/tags" Target="../tags/tag319.xml"/><Relationship Id="rId2" Type="http://schemas.openxmlformats.org/officeDocument/2006/relationships/tags" Target="../tags/tag318.xml"/><Relationship Id="rId1" Type="http://schemas.openxmlformats.org/officeDocument/2006/relationships/tags" Target="../tags/tag317.xml"/></Relationships>
</file>

<file path=ppt/slides/_rels/slide108.xml.rels><?xml version="1.0" encoding="UTF-8" standalone="yes"?>
<Relationships xmlns="http://schemas.openxmlformats.org/package/2006/relationships"><Relationship Id="rId9" Type="http://schemas.openxmlformats.org/officeDocument/2006/relationships/notesSlide" Target="../notesSlides/notesSlide108.xml"/><Relationship Id="rId8" Type="http://schemas.openxmlformats.org/officeDocument/2006/relationships/slideLayout" Target="../slideLayouts/slideLayout7.xml"/><Relationship Id="rId7" Type="http://schemas.openxmlformats.org/officeDocument/2006/relationships/tags" Target="../tags/tag322.xml"/><Relationship Id="rId6" Type="http://schemas.openxmlformats.org/officeDocument/2006/relationships/image" Target="../media/image123.png"/><Relationship Id="rId5" Type="http://schemas.openxmlformats.org/officeDocument/2006/relationships/image" Target="../media/image122.jpeg"/><Relationship Id="rId4" Type="http://schemas.openxmlformats.org/officeDocument/2006/relationships/image" Target="../media/image121.jpeg"/><Relationship Id="rId3" Type="http://schemas.openxmlformats.org/officeDocument/2006/relationships/image" Target="../media/image120.jpeg"/><Relationship Id="rId2" Type="http://schemas.openxmlformats.org/officeDocument/2006/relationships/tags" Target="../tags/tag321.xml"/><Relationship Id="rId1" Type="http://schemas.openxmlformats.org/officeDocument/2006/relationships/tags" Target="../tags/tag320.xml"/></Relationships>
</file>

<file path=ppt/slides/_rels/slide109.xml.rels><?xml version="1.0" encoding="UTF-8" standalone="yes"?>
<Relationships xmlns="http://schemas.openxmlformats.org/package/2006/relationships"><Relationship Id="rId6" Type="http://schemas.openxmlformats.org/officeDocument/2006/relationships/notesSlide" Target="../notesSlides/notesSlide109.xml"/><Relationship Id="rId5" Type="http://schemas.openxmlformats.org/officeDocument/2006/relationships/slideLayout" Target="../slideLayouts/slideLayout7.xml"/><Relationship Id="rId4" Type="http://schemas.openxmlformats.org/officeDocument/2006/relationships/tags" Target="../tags/tag325.xml"/><Relationship Id="rId3" Type="http://schemas.openxmlformats.org/officeDocument/2006/relationships/image" Target="../media/image124.jpeg"/><Relationship Id="rId2" Type="http://schemas.openxmlformats.org/officeDocument/2006/relationships/tags" Target="../tags/tag324.xml"/><Relationship Id="rId1" Type="http://schemas.openxmlformats.org/officeDocument/2006/relationships/tags" Target="../tags/tag323.xml"/></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s>
</file>

<file path=ppt/slides/_rels/slide110.xml.rels><?xml version="1.0" encoding="UTF-8" standalone="yes"?>
<Relationships xmlns="http://schemas.openxmlformats.org/package/2006/relationships"><Relationship Id="rId6" Type="http://schemas.openxmlformats.org/officeDocument/2006/relationships/notesSlide" Target="../notesSlides/notesSlide110.xml"/><Relationship Id="rId5" Type="http://schemas.openxmlformats.org/officeDocument/2006/relationships/slideLayout" Target="../slideLayouts/slideLayout7.xml"/><Relationship Id="rId4" Type="http://schemas.openxmlformats.org/officeDocument/2006/relationships/tags" Target="../tags/tag328.xml"/><Relationship Id="rId3" Type="http://schemas.openxmlformats.org/officeDocument/2006/relationships/image" Target="../media/image125.jpeg"/><Relationship Id="rId2" Type="http://schemas.openxmlformats.org/officeDocument/2006/relationships/tags" Target="../tags/tag327.xml"/><Relationship Id="rId1" Type="http://schemas.openxmlformats.org/officeDocument/2006/relationships/tags" Target="../tags/tag326.xml"/></Relationships>
</file>

<file path=ppt/slides/_rels/slide111.xml.rels><?xml version="1.0" encoding="UTF-8" standalone="yes"?>
<Relationships xmlns="http://schemas.openxmlformats.org/package/2006/relationships"><Relationship Id="rId6" Type="http://schemas.openxmlformats.org/officeDocument/2006/relationships/notesSlide" Target="../notesSlides/notesSlide111.xml"/><Relationship Id="rId5" Type="http://schemas.openxmlformats.org/officeDocument/2006/relationships/slideLayout" Target="../slideLayouts/slideLayout7.xml"/><Relationship Id="rId4" Type="http://schemas.openxmlformats.org/officeDocument/2006/relationships/tags" Target="../tags/tag331.xml"/><Relationship Id="rId3" Type="http://schemas.openxmlformats.org/officeDocument/2006/relationships/image" Target="../media/image126.jpeg"/><Relationship Id="rId2" Type="http://schemas.openxmlformats.org/officeDocument/2006/relationships/tags" Target="../tags/tag330.xml"/><Relationship Id="rId1" Type="http://schemas.openxmlformats.org/officeDocument/2006/relationships/tags" Target="../tags/tag329.xml"/></Relationships>
</file>

<file path=ppt/slides/_rels/slide112.xml.rels><?xml version="1.0" encoding="UTF-8" standalone="yes"?>
<Relationships xmlns="http://schemas.openxmlformats.org/package/2006/relationships"><Relationship Id="rId6" Type="http://schemas.openxmlformats.org/officeDocument/2006/relationships/notesSlide" Target="../notesSlides/notesSlide112.xml"/><Relationship Id="rId5" Type="http://schemas.openxmlformats.org/officeDocument/2006/relationships/slideLayout" Target="../slideLayouts/slideLayout7.xml"/><Relationship Id="rId4" Type="http://schemas.openxmlformats.org/officeDocument/2006/relationships/tags" Target="../tags/tag334.xml"/><Relationship Id="rId3" Type="http://schemas.openxmlformats.org/officeDocument/2006/relationships/image" Target="../media/image127.jpeg"/><Relationship Id="rId2" Type="http://schemas.openxmlformats.org/officeDocument/2006/relationships/tags" Target="../tags/tag333.xml"/><Relationship Id="rId1" Type="http://schemas.openxmlformats.org/officeDocument/2006/relationships/tags" Target="../tags/tag332.xml"/></Relationships>
</file>

<file path=ppt/slides/_rels/slide113.xml.rels><?xml version="1.0" encoding="UTF-8" standalone="yes"?>
<Relationships xmlns="http://schemas.openxmlformats.org/package/2006/relationships"><Relationship Id="rId6" Type="http://schemas.openxmlformats.org/officeDocument/2006/relationships/notesSlide" Target="../notesSlides/notesSlide113.xml"/><Relationship Id="rId5" Type="http://schemas.openxmlformats.org/officeDocument/2006/relationships/slideLayout" Target="../slideLayouts/slideLayout7.xml"/><Relationship Id="rId4" Type="http://schemas.openxmlformats.org/officeDocument/2006/relationships/tags" Target="../tags/tag337.xml"/><Relationship Id="rId3" Type="http://schemas.openxmlformats.org/officeDocument/2006/relationships/image" Target="../media/image128.jpeg"/><Relationship Id="rId2" Type="http://schemas.openxmlformats.org/officeDocument/2006/relationships/tags" Target="../tags/tag336.xml"/><Relationship Id="rId1" Type="http://schemas.openxmlformats.org/officeDocument/2006/relationships/tags" Target="../tags/tag335.xml"/></Relationships>
</file>

<file path=ppt/slides/_rels/slide114.xml.rels><?xml version="1.0" encoding="UTF-8" standalone="yes"?>
<Relationships xmlns="http://schemas.openxmlformats.org/package/2006/relationships"><Relationship Id="rId6" Type="http://schemas.openxmlformats.org/officeDocument/2006/relationships/notesSlide" Target="../notesSlides/notesSlide114.xml"/><Relationship Id="rId5" Type="http://schemas.openxmlformats.org/officeDocument/2006/relationships/slideLayout" Target="../slideLayouts/slideLayout7.xml"/><Relationship Id="rId4" Type="http://schemas.openxmlformats.org/officeDocument/2006/relationships/tags" Target="../tags/tag340.xml"/><Relationship Id="rId3" Type="http://schemas.openxmlformats.org/officeDocument/2006/relationships/image" Target="../media/image129.jpeg"/><Relationship Id="rId2" Type="http://schemas.openxmlformats.org/officeDocument/2006/relationships/tags" Target="../tags/tag339.xml"/><Relationship Id="rId1" Type="http://schemas.openxmlformats.org/officeDocument/2006/relationships/tags" Target="../tags/tag338.xml"/></Relationships>
</file>

<file path=ppt/slides/_rels/slide115.xml.rels><?xml version="1.0" encoding="UTF-8" standalone="yes"?>
<Relationships xmlns="http://schemas.openxmlformats.org/package/2006/relationships"><Relationship Id="rId4" Type="http://schemas.openxmlformats.org/officeDocument/2006/relationships/notesSlide" Target="../notesSlides/notesSlide115.xml"/><Relationship Id="rId3" Type="http://schemas.openxmlformats.org/officeDocument/2006/relationships/slideLayout" Target="../slideLayouts/slideLayout7.xml"/><Relationship Id="rId2" Type="http://schemas.openxmlformats.org/officeDocument/2006/relationships/tags" Target="../tags/tag342.xml"/><Relationship Id="rId1" Type="http://schemas.openxmlformats.org/officeDocument/2006/relationships/tags" Target="../tags/tag341.xml"/></Relationships>
</file>

<file path=ppt/slides/_rels/slide116.xml.rels><?xml version="1.0" encoding="UTF-8" standalone="yes"?>
<Relationships xmlns="http://schemas.openxmlformats.org/package/2006/relationships"><Relationship Id="rId7" Type="http://schemas.openxmlformats.org/officeDocument/2006/relationships/notesSlide" Target="../notesSlides/notesSlide116.xml"/><Relationship Id="rId6" Type="http://schemas.openxmlformats.org/officeDocument/2006/relationships/slideLayout" Target="../slideLayouts/slideLayout7.xml"/><Relationship Id="rId5" Type="http://schemas.openxmlformats.org/officeDocument/2006/relationships/themeOverride" Target="../theme/themeOverride14.xml"/><Relationship Id="rId4" Type="http://schemas.openxmlformats.org/officeDocument/2006/relationships/tags" Target="../tags/tag345.xml"/><Relationship Id="rId3" Type="http://schemas.openxmlformats.org/officeDocument/2006/relationships/image" Target="../media/image130.jpeg"/><Relationship Id="rId2" Type="http://schemas.openxmlformats.org/officeDocument/2006/relationships/tags" Target="../tags/tag344.xml"/><Relationship Id="rId1" Type="http://schemas.openxmlformats.org/officeDocument/2006/relationships/tags" Target="../tags/tag343.xml"/></Relationships>
</file>

<file path=ppt/slides/_rels/slide117.xml.rels><?xml version="1.0" encoding="UTF-8" standalone="yes"?>
<Relationships xmlns="http://schemas.openxmlformats.org/package/2006/relationships"><Relationship Id="rId5" Type="http://schemas.openxmlformats.org/officeDocument/2006/relationships/notesSlide" Target="../notesSlides/notesSlide117.xml"/><Relationship Id="rId4" Type="http://schemas.openxmlformats.org/officeDocument/2006/relationships/slideLayout" Target="../slideLayouts/slideLayout7.xml"/><Relationship Id="rId3" Type="http://schemas.openxmlformats.org/officeDocument/2006/relationships/tags" Target="../tags/tag348.xml"/><Relationship Id="rId2" Type="http://schemas.openxmlformats.org/officeDocument/2006/relationships/tags" Target="../tags/tag347.xml"/><Relationship Id="rId1" Type="http://schemas.openxmlformats.org/officeDocument/2006/relationships/tags" Target="../tags/tag346.xml"/></Relationships>
</file>

<file path=ppt/slides/_rels/slide118.xml.rels><?xml version="1.0" encoding="UTF-8" standalone="yes"?>
<Relationships xmlns="http://schemas.openxmlformats.org/package/2006/relationships"><Relationship Id="rId5" Type="http://schemas.openxmlformats.org/officeDocument/2006/relationships/notesSlide" Target="../notesSlides/notesSlide118.xml"/><Relationship Id="rId4" Type="http://schemas.openxmlformats.org/officeDocument/2006/relationships/slideLayout" Target="../slideLayouts/slideLayout7.xml"/><Relationship Id="rId3" Type="http://schemas.openxmlformats.org/officeDocument/2006/relationships/tags" Target="../tags/tag351.xml"/><Relationship Id="rId2" Type="http://schemas.openxmlformats.org/officeDocument/2006/relationships/tags" Target="../tags/tag350.xml"/><Relationship Id="rId1" Type="http://schemas.openxmlformats.org/officeDocument/2006/relationships/tags" Target="../tags/tag349.xml"/></Relationships>
</file>

<file path=ppt/slides/_rels/slide119.xml.rels><?xml version="1.0" encoding="UTF-8" standalone="yes"?>
<Relationships xmlns="http://schemas.openxmlformats.org/package/2006/relationships"><Relationship Id="rId5" Type="http://schemas.openxmlformats.org/officeDocument/2006/relationships/notesSlide" Target="../notesSlides/notesSlide119.xml"/><Relationship Id="rId4" Type="http://schemas.openxmlformats.org/officeDocument/2006/relationships/slideLayout" Target="../slideLayouts/slideLayout7.xml"/><Relationship Id="rId3" Type="http://schemas.openxmlformats.org/officeDocument/2006/relationships/tags" Target="../tags/tag354.xml"/><Relationship Id="rId2" Type="http://schemas.openxmlformats.org/officeDocument/2006/relationships/tags" Target="../tags/tag353.xml"/><Relationship Id="rId1" Type="http://schemas.openxmlformats.org/officeDocument/2006/relationships/tags" Target="../tags/tag352.xml"/></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7.xml"/><Relationship Id="rId4" Type="http://schemas.openxmlformats.org/officeDocument/2006/relationships/themeOverride" Target="../theme/themeOverride6.xml"/><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s>
</file>

<file path=ppt/slides/_rels/slide120.xml.rels><?xml version="1.0" encoding="UTF-8" standalone="yes"?>
<Relationships xmlns="http://schemas.openxmlformats.org/package/2006/relationships"><Relationship Id="rId5" Type="http://schemas.openxmlformats.org/officeDocument/2006/relationships/notesSlide" Target="../notesSlides/notesSlide120.xml"/><Relationship Id="rId4" Type="http://schemas.openxmlformats.org/officeDocument/2006/relationships/slideLayout" Target="../slideLayouts/slideLayout7.xml"/><Relationship Id="rId3" Type="http://schemas.openxmlformats.org/officeDocument/2006/relationships/tags" Target="../tags/tag357.xml"/><Relationship Id="rId2" Type="http://schemas.openxmlformats.org/officeDocument/2006/relationships/tags" Target="../tags/tag356.xml"/><Relationship Id="rId1" Type="http://schemas.openxmlformats.org/officeDocument/2006/relationships/tags" Target="../tags/tag355.xml"/></Relationships>
</file>

<file path=ppt/slides/_rels/slide121.xml.rels><?xml version="1.0" encoding="UTF-8" standalone="yes"?>
<Relationships xmlns="http://schemas.openxmlformats.org/package/2006/relationships"><Relationship Id="rId8" Type="http://schemas.openxmlformats.org/officeDocument/2006/relationships/notesSlide" Target="../notesSlides/notesSlide121.xml"/><Relationship Id="rId7" Type="http://schemas.openxmlformats.org/officeDocument/2006/relationships/slideLayout" Target="../slideLayouts/slideLayout7.xml"/><Relationship Id="rId6" Type="http://schemas.openxmlformats.org/officeDocument/2006/relationships/tags" Target="../tags/tag360.xml"/><Relationship Id="rId5" Type="http://schemas.openxmlformats.org/officeDocument/2006/relationships/image" Target="../media/image133.jpeg"/><Relationship Id="rId4" Type="http://schemas.openxmlformats.org/officeDocument/2006/relationships/image" Target="../media/image132.jpeg"/><Relationship Id="rId3" Type="http://schemas.openxmlformats.org/officeDocument/2006/relationships/image" Target="../media/image131.jpeg"/><Relationship Id="rId2" Type="http://schemas.openxmlformats.org/officeDocument/2006/relationships/tags" Target="../tags/tag359.xml"/><Relationship Id="rId1" Type="http://schemas.openxmlformats.org/officeDocument/2006/relationships/tags" Target="../tags/tag358.xml"/></Relationships>
</file>

<file path=ppt/slides/_rels/slide122.xml.rels><?xml version="1.0" encoding="UTF-8" standalone="yes"?>
<Relationships xmlns="http://schemas.openxmlformats.org/package/2006/relationships"><Relationship Id="rId5" Type="http://schemas.openxmlformats.org/officeDocument/2006/relationships/notesSlide" Target="../notesSlides/notesSlide122.xml"/><Relationship Id="rId4" Type="http://schemas.openxmlformats.org/officeDocument/2006/relationships/slideLayout" Target="../slideLayouts/slideLayout7.xml"/><Relationship Id="rId3" Type="http://schemas.openxmlformats.org/officeDocument/2006/relationships/tags" Target="../tags/tag363.xml"/><Relationship Id="rId2" Type="http://schemas.openxmlformats.org/officeDocument/2006/relationships/tags" Target="../tags/tag362.xml"/><Relationship Id="rId1" Type="http://schemas.openxmlformats.org/officeDocument/2006/relationships/tags" Target="../tags/tag361.xml"/></Relationships>
</file>

<file path=ppt/slides/_rels/slide123.xml.rels><?xml version="1.0" encoding="UTF-8" standalone="yes"?>
<Relationships xmlns="http://schemas.openxmlformats.org/package/2006/relationships"><Relationship Id="rId9" Type="http://schemas.openxmlformats.org/officeDocument/2006/relationships/notesSlide" Target="../notesSlides/notesSlide123.xml"/><Relationship Id="rId8" Type="http://schemas.openxmlformats.org/officeDocument/2006/relationships/slideLayout" Target="../slideLayouts/slideLayout7.xml"/><Relationship Id="rId7" Type="http://schemas.openxmlformats.org/officeDocument/2006/relationships/tags" Target="../tags/tag366.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jpeg"/><Relationship Id="rId3" Type="http://schemas.openxmlformats.org/officeDocument/2006/relationships/image" Target="../media/image134.jpeg"/><Relationship Id="rId2" Type="http://schemas.openxmlformats.org/officeDocument/2006/relationships/tags" Target="../tags/tag365.xml"/><Relationship Id="rId1" Type="http://schemas.openxmlformats.org/officeDocument/2006/relationships/tags" Target="../tags/tag364.xml"/></Relationships>
</file>

<file path=ppt/slides/_rels/slide124.xml.rels><?xml version="1.0" encoding="UTF-8" standalone="yes"?>
<Relationships xmlns="http://schemas.openxmlformats.org/package/2006/relationships"><Relationship Id="rId5" Type="http://schemas.openxmlformats.org/officeDocument/2006/relationships/notesSlide" Target="../notesSlides/notesSlide124.xml"/><Relationship Id="rId4" Type="http://schemas.openxmlformats.org/officeDocument/2006/relationships/slideLayout" Target="../slideLayouts/slideLayout7.xml"/><Relationship Id="rId3" Type="http://schemas.openxmlformats.org/officeDocument/2006/relationships/tags" Target="../tags/tag369.xml"/><Relationship Id="rId2" Type="http://schemas.openxmlformats.org/officeDocument/2006/relationships/tags" Target="../tags/tag368.xml"/><Relationship Id="rId1" Type="http://schemas.openxmlformats.org/officeDocument/2006/relationships/tags" Target="../tags/tag367.xml"/></Relationships>
</file>

<file path=ppt/slides/_rels/slide125.xml.rels><?xml version="1.0" encoding="UTF-8" standalone="yes"?>
<Relationships xmlns="http://schemas.openxmlformats.org/package/2006/relationships"><Relationship Id="rId9" Type="http://schemas.openxmlformats.org/officeDocument/2006/relationships/tags" Target="../tags/tag372.xml"/><Relationship Id="rId8" Type="http://schemas.openxmlformats.org/officeDocument/2006/relationships/image" Target="../media/image143.jpeg"/><Relationship Id="rId7" Type="http://schemas.openxmlformats.org/officeDocument/2006/relationships/image" Target="../media/image142.jpeg"/><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jpeg"/><Relationship Id="rId3" Type="http://schemas.openxmlformats.org/officeDocument/2006/relationships/image" Target="../media/image138.jpeg"/><Relationship Id="rId2" Type="http://schemas.openxmlformats.org/officeDocument/2006/relationships/tags" Target="../tags/tag371.xml"/><Relationship Id="rId11" Type="http://schemas.openxmlformats.org/officeDocument/2006/relationships/notesSlide" Target="../notesSlides/notesSlide125.xml"/><Relationship Id="rId10" Type="http://schemas.openxmlformats.org/officeDocument/2006/relationships/slideLayout" Target="../slideLayouts/slideLayout7.xml"/><Relationship Id="rId1" Type="http://schemas.openxmlformats.org/officeDocument/2006/relationships/tags" Target="../tags/tag370.xml"/></Relationships>
</file>

<file path=ppt/slides/_rels/slide126.xml.rels><?xml version="1.0" encoding="UTF-8" standalone="yes"?>
<Relationships xmlns="http://schemas.openxmlformats.org/package/2006/relationships"><Relationship Id="rId5" Type="http://schemas.openxmlformats.org/officeDocument/2006/relationships/notesSlide" Target="../notesSlides/notesSlide126.xml"/><Relationship Id="rId4" Type="http://schemas.openxmlformats.org/officeDocument/2006/relationships/slideLayout" Target="../slideLayouts/slideLayout7.xml"/><Relationship Id="rId3" Type="http://schemas.openxmlformats.org/officeDocument/2006/relationships/tags" Target="../tags/tag375.xml"/><Relationship Id="rId2" Type="http://schemas.openxmlformats.org/officeDocument/2006/relationships/tags" Target="../tags/tag374.xml"/><Relationship Id="rId1" Type="http://schemas.openxmlformats.org/officeDocument/2006/relationships/tags" Target="../tags/tag373.xml"/></Relationships>
</file>

<file path=ppt/slides/_rels/slide127.xml.rels><?xml version="1.0" encoding="UTF-8" standalone="yes"?>
<Relationships xmlns="http://schemas.openxmlformats.org/package/2006/relationships"><Relationship Id="rId5" Type="http://schemas.openxmlformats.org/officeDocument/2006/relationships/notesSlide" Target="../notesSlides/notesSlide127.xml"/><Relationship Id="rId4" Type="http://schemas.openxmlformats.org/officeDocument/2006/relationships/slideLayout" Target="../slideLayouts/slideLayout7.xml"/><Relationship Id="rId3" Type="http://schemas.openxmlformats.org/officeDocument/2006/relationships/tags" Target="../tags/tag378.xml"/><Relationship Id="rId2" Type="http://schemas.openxmlformats.org/officeDocument/2006/relationships/tags" Target="../tags/tag377.xml"/><Relationship Id="rId1" Type="http://schemas.openxmlformats.org/officeDocument/2006/relationships/tags" Target="../tags/tag376.xml"/></Relationships>
</file>

<file path=ppt/slides/_rels/slide128.xml.rels><?xml version="1.0" encoding="UTF-8" standalone="yes"?>
<Relationships xmlns="http://schemas.openxmlformats.org/package/2006/relationships"><Relationship Id="rId5" Type="http://schemas.openxmlformats.org/officeDocument/2006/relationships/notesSlide" Target="../notesSlides/notesSlide128.xml"/><Relationship Id="rId4" Type="http://schemas.openxmlformats.org/officeDocument/2006/relationships/slideLayout" Target="../slideLayouts/slideLayout7.xml"/><Relationship Id="rId3" Type="http://schemas.openxmlformats.org/officeDocument/2006/relationships/tags" Target="../tags/tag381.xml"/><Relationship Id="rId2" Type="http://schemas.openxmlformats.org/officeDocument/2006/relationships/tags" Target="../tags/tag380.xml"/><Relationship Id="rId1" Type="http://schemas.openxmlformats.org/officeDocument/2006/relationships/tags" Target="../tags/tag379.xml"/></Relationships>
</file>

<file path=ppt/slides/_rels/slide129.xml.rels><?xml version="1.0" encoding="UTF-8" standalone="yes"?>
<Relationships xmlns="http://schemas.openxmlformats.org/package/2006/relationships"><Relationship Id="rId6" Type="http://schemas.openxmlformats.org/officeDocument/2006/relationships/notesSlide" Target="../notesSlides/notesSlide129.xml"/><Relationship Id="rId5" Type="http://schemas.openxmlformats.org/officeDocument/2006/relationships/slideLayout" Target="../slideLayouts/slideLayout7.xml"/><Relationship Id="rId4" Type="http://schemas.openxmlformats.org/officeDocument/2006/relationships/tags" Target="../tags/tag384.xml"/><Relationship Id="rId3" Type="http://schemas.openxmlformats.org/officeDocument/2006/relationships/image" Target="../media/image144.jpeg"/><Relationship Id="rId2" Type="http://schemas.openxmlformats.org/officeDocument/2006/relationships/tags" Target="../tags/tag383.xml"/><Relationship Id="rId1" Type="http://schemas.openxmlformats.org/officeDocument/2006/relationships/tags" Target="../tags/tag382.xml"/></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7.xml"/><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s>
</file>

<file path=ppt/slides/_rels/slide130.xml.rels><?xml version="1.0" encoding="UTF-8" standalone="yes"?>
<Relationships xmlns="http://schemas.openxmlformats.org/package/2006/relationships"><Relationship Id="rId6" Type="http://schemas.openxmlformats.org/officeDocument/2006/relationships/notesSlide" Target="../notesSlides/notesSlide130.xml"/><Relationship Id="rId5" Type="http://schemas.openxmlformats.org/officeDocument/2006/relationships/slideLayout" Target="../slideLayouts/slideLayout7.xml"/><Relationship Id="rId4" Type="http://schemas.openxmlformats.org/officeDocument/2006/relationships/tags" Target="../tags/tag387.xml"/><Relationship Id="rId3" Type="http://schemas.openxmlformats.org/officeDocument/2006/relationships/image" Target="../media/image145.jpeg"/><Relationship Id="rId2" Type="http://schemas.openxmlformats.org/officeDocument/2006/relationships/tags" Target="../tags/tag386.xml"/><Relationship Id="rId1" Type="http://schemas.openxmlformats.org/officeDocument/2006/relationships/tags" Target="../tags/tag385.xml"/></Relationships>
</file>

<file path=ppt/slides/_rels/slide131.xml.rels><?xml version="1.0" encoding="UTF-8" standalone="yes"?>
<Relationships xmlns="http://schemas.openxmlformats.org/package/2006/relationships"><Relationship Id="rId6" Type="http://schemas.openxmlformats.org/officeDocument/2006/relationships/notesSlide" Target="../notesSlides/notesSlide131.xml"/><Relationship Id="rId5" Type="http://schemas.openxmlformats.org/officeDocument/2006/relationships/slideLayout" Target="../slideLayouts/slideLayout7.xml"/><Relationship Id="rId4" Type="http://schemas.openxmlformats.org/officeDocument/2006/relationships/tags" Target="../tags/tag390.xml"/><Relationship Id="rId3" Type="http://schemas.openxmlformats.org/officeDocument/2006/relationships/image" Target="../media/image146.jpeg"/><Relationship Id="rId2" Type="http://schemas.openxmlformats.org/officeDocument/2006/relationships/tags" Target="../tags/tag389.xml"/><Relationship Id="rId1" Type="http://schemas.openxmlformats.org/officeDocument/2006/relationships/tags" Target="../tags/tag388.xml"/></Relationships>
</file>

<file path=ppt/slides/_rels/slide132.xml.rels><?xml version="1.0" encoding="UTF-8" standalone="yes"?>
<Relationships xmlns="http://schemas.openxmlformats.org/package/2006/relationships"><Relationship Id="rId6" Type="http://schemas.openxmlformats.org/officeDocument/2006/relationships/notesSlide" Target="../notesSlides/notesSlide132.xml"/><Relationship Id="rId5" Type="http://schemas.openxmlformats.org/officeDocument/2006/relationships/slideLayout" Target="../slideLayouts/slideLayout7.xml"/><Relationship Id="rId4" Type="http://schemas.openxmlformats.org/officeDocument/2006/relationships/tags" Target="../tags/tag393.xml"/><Relationship Id="rId3" Type="http://schemas.openxmlformats.org/officeDocument/2006/relationships/image" Target="../media/image147.jpeg"/><Relationship Id="rId2" Type="http://schemas.openxmlformats.org/officeDocument/2006/relationships/tags" Target="../tags/tag392.xml"/><Relationship Id="rId1" Type="http://schemas.openxmlformats.org/officeDocument/2006/relationships/tags" Target="../tags/tag391.xml"/></Relationships>
</file>

<file path=ppt/slides/_rels/slide133.xml.rels><?xml version="1.0" encoding="UTF-8" standalone="yes"?>
<Relationships xmlns="http://schemas.openxmlformats.org/package/2006/relationships"><Relationship Id="rId6" Type="http://schemas.openxmlformats.org/officeDocument/2006/relationships/notesSlide" Target="../notesSlides/notesSlide133.xml"/><Relationship Id="rId5" Type="http://schemas.openxmlformats.org/officeDocument/2006/relationships/slideLayout" Target="../slideLayouts/slideLayout7.xml"/><Relationship Id="rId4" Type="http://schemas.openxmlformats.org/officeDocument/2006/relationships/tags" Target="../tags/tag396.xml"/><Relationship Id="rId3" Type="http://schemas.openxmlformats.org/officeDocument/2006/relationships/image" Target="../media/image148.jpeg"/><Relationship Id="rId2" Type="http://schemas.openxmlformats.org/officeDocument/2006/relationships/tags" Target="../tags/tag395.xml"/><Relationship Id="rId1" Type="http://schemas.openxmlformats.org/officeDocument/2006/relationships/tags" Target="../tags/tag394.xml"/></Relationships>
</file>

<file path=ppt/slides/_rels/slide134.xml.rels><?xml version="1.0" encoding="UTF-8" standalone="yes"?>
<Relationships xmlns="http://schemas.openxmlformats.org/package/2006/relationships"><Relationship Id="rId6" Type="http://schemas.openxmlformats.org/officeDocument/2006/relationships/notesSlide" Target="../notesSlides/notesSlide134.xml"/><Relationship Id="rId5" Type="http://schemas.openxmlformats.org/officeDocument/2006/relationships/slideLayout" Target="../slideLayouts/slideLayout7.xml"/><Relationship Id="rId4" Type="http://schemas.openxmlformats.org/officeDocument/2006/relationships/tags" Target="../tags/tag399.xml"/><Relationship Id="rId3" Type="http://schemas.openxmlformats.org/officeDocument/2006/relationships/image" Target="../media/image149.jpeg"/><Relationship Id="rId2" Type="http://schemas.openxmlformats.org/officeDocument/2006/relationships/tags" Target="../tags/tag398.xml"/><Relationship Id="rId1" Type="http://schemas.openxmlformats.org/officeDocument/2006/relationships/tags" Target="../tags/tag397.xml"/></Relationships>
</file>

<file path=ppt/slides/_rels/slide135.xml.rels><?xml version="1.0" encoding="UTF-8" standalone="yes"?>
<Relationships xmlns="http://schemas.openxmlformats.org/package/2006/relationships"><Relationship Id="rId4" Type="http://schemas.openxmlformats.org/officeDocument/2006/relationships/notesSlide" Target="../notesSlides/notesSlide135.xml"/><Relationship Id="rId3" Type="http://schemas.openxmlformats.org/officeDocument/2006/relationships/slideLayout" Target="../slideLayouts/slideLayout7.xml"/><Relationship Id="rId2" Type="http://schemas.openxmlformats.org/officeDocument/2006/relationships/tags" Target="../tags/tag401.xml"/><Relationship Id="rId1" Type="http://schemas.openxmlformats.org/officeDocument/2006/relationships/tags" Target="../tags/tag400.xml"/></Relationships>
</file>

<file path=ppt/slides/_rels/slide136.xml.rels><?xml version="1.0" encoding="UTF-8" standalone="yes"?>
<Relationships xmlns="http://schemas.openxmlformats.org/package/2006/relationships"><Relationship Id="rId7" Type="http://schemas.openxmlformats.org/officeDocument/2006/relationships/notesSlide" Target="../notesSlides/notesSlide136.xml"/><Relationship Id="rId6" Type="http://schemas.openxmlformats.org/officeDocument/2006/relationships/slideLayout" Target="../slideLayouts/slideLayout7.xml"/><Relationship Id="rId5" Type="http://schemas.openxmlformats.org/officeDocument/2006/relationships/themeOverride" Target="../theme/themeOverride15.xml"/><Relationship Id="rId4" Type="http://schemas.openxmlformats.org/officeDocument/2006/relationships/tags" Target="../tags/tag404.xml"/><Relationship Id="rId3" Type="http://schemas.openxmlformats.org/officeDocument/2006/relationships/image" Target="../media/image150.jpeg"/><Relationship Id="rId2" Type="http://schemas.openxmlformats.org/officeDocument/2006/relationships/tags" Target="../tags/tag403.xml"/><Relationship Id="rId1" Type="http://schemas.openxmlformats.org/officeDocument/2006/relationships/tags" Target="../tags/tag402.xml"/></Relationships>
</file>

<file path=ppt/slides/_rels/slide137.xml.rels><?xml version="1.0" encoding="UTF-8" standalone="yes"?>
<Relationships xmlns="http://schemas.openxmlformats.org/package/2006/relationships"><Relationship Id="rId5" Type="http://schemas.openxmlformats.org/officeDocument/2006/relationships/notesSlide" Target="../notesSlides/notesSlide137.xml"/><Relationship Id="rId4" Type="http://schemas.openxmlformats.org/officeDocument/2006/relationships/slideLayout" Target="../slideLayouts/slideLayout7.xml"/><Relationship Id="rId3" Type="http://schemas.openxmlformats.org/officeDocument/2006/relationships/tags" Target="../tags/tag407.xml"/><Relationship Id="rId2" Type="http://schemas.openxmlformats.org/officeDocument/2006/relationships/tags" Target="../tags/tag406.xml"/><Relationship Id="rId1" Type="http://schemas.openxmlformats.org/officeDocument/2006/relationships/tags" Target="../tags/tag405.xml"/></Relationships>
</file>

<file path=ppt/slides/_rels/slide138.xml.rels><?xml version="1.0" encoding="UTF-8" standalone="yes"?>
<Relationships xmlns="http://schemas.openxmlformats.org/package/2006/relationships"><Relationship Id="rId5" Type="http://schemas.openxmlformats.org/officeDocument/2006/relationships/notesSlide" Target="../notesSlides/notesSlide138.xml"/><Relationship Id="rId4" Type="http://schemas.openxmlformats.org/officeDocument/2006/relationships/slideLayout" Target="../slideLayouts/slideLayout7.xml"/><Relationship Id="rId3" Type="http://schemas.openxmlformats.org/officeDocument/2006/relationships/tags" Target="../tags/tag410.xml"/><Relationship Id="rId2" Type="http://schemas.openxmlformats.org/officeDocument/2006/relationships/tags" Target="../tags/tag409.xml"/><Relationship Id="rId1" Type="http://schemas.openxmlformats.org/officeDocument/2006/relationships/tags" Target="../tags/tag408.xml"/></Relationships>
</file>

<file path=ppt/slides/_rels/slide139.xml.rels><?xml version="1.0" encoding="UTF-8" standalone="yes"?>
<Relationships xmlns="http://schemas.openxmlformats.org/package/2006/relationships"><Relationship Id="rId6" Type="http://schemas.openxmlformats.org/officeDocument/2006/relationships/notesSlide" Target="../notesSlides/notesSlide139.xml"/><Relationship Id="rId5" Type="http://schemas.openxmlformats.org/officeDocument/2006/relationships/slideLayout" Target="../slideLayouts/slideLayout7.xml"/><Relationship Id="rId4" Type="http://schemas.openxmlformats.org/officeDocument/2006/relationships/tags" Target="../tags/tag413.xml"/><Relationship Id="rId3" Type="http://schemas.openxmlformats.org/officeDocument/2006/relationships/image" Target="../media/image151.png"/><Relationship Id="rId2" Type="http://schemas.openxmlformats.org/officeDocument/2006/relationships/tags" Target="../tags/tag412.xml"/><Relationship Id="rId1" Type="http://schemas.openxmlformats.org/officeDocument/2006/relationships/tags" Target="../tags/tag411.xml"/></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7.xml"/><Relationship Id="rId4" Type="http://schemas.openxmlformats.org/officeDocument/2006/relationships/themeOverride" Target="../theme/themeOverride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s>
</file>

<file path=ppt/slides/_rels/slide140.xml.rels><?xml version="1.0" encoding="UTF-8" standalone="yes"?>
<Relationships xmlns="http://schemas.openxmlformats.org/package/2006/relationships"><Relationship Id="rId5" Type="http://schemas.openxmlformats.org/officeDocument/2006/relationships/notesSlide" Target="../notesSlides/notesSlide140.xml"/><Relationship Id="rId4" Type="http://schemas.openxmlformats.org/officeDocument/2006/relationships/slideLayout" Target="../slideLayouts/slideLayout7.xml"/><Relationship Id="rId3" Type="http://schemas.openxmlformats.org/officeDocument/2006/relationships/tags" Target="../tags/tag416.xml"/><Relationship Id="rId2" Type="http://schemas.openxmlformats.org/officeDocument/2006/relationships/tags" Target="../tags/tag415.xml"/><Relationship Id="rId1" Type="http://schemas.openxmlformats.org/officeDocument/2006/relationships/tags" Target="../tags/tag414.xml"/></Relationships>
</file>

<file path=ppt/slides/_rels/slide141.xml.rels><?xml version="1.0" encoding="UTF-8" standalone="yes"?>
<Relationships xmlns="http://schemas.openxmlformats.org/package/2006/relationships"><Relationship Id="rId5" Type="http://schemas.openxmlformats.org/officeDocument/2006/relationships/notesSlide" Target="../notesSlides/notesSlide141.xml"/><Relationship Id="rId4" Type="http://schemas.openxmlformats.org/officeDocument/2006/relationships/slideLayout" Target="../slideLayouts/slideLayout7.xml"/><Relationship Id="rId3" Type="http://schemas.openxmlformats.org/officeDocument/2006/relationships/tags" Target="../tags/tag419.xml"/><Relationship Id="rId2" Type="http://schemas.openxmlformats.org/officeDocument/2006/relationships/tags" Target="../tags/tag418.xml"/><Relationship Id="rId1" Type="http://schemas.openxmlformats.org/officeDocument/2006/relationships/tags" Target="../tags/tag417.xml"/></Relationships>
</file>

<file path=ppt/slides/_rels/slide142.xml.rels><?xml version="1.0" encoding="UTF-8" standalone="yes"?>
<Relationships xmlns="http://schemas.openxmlformats.org/package/2006/relationships"><Relationship Id="rId6" Type="http://schemas.openxmlformats.org/officeDocument/2006/relationships/notesSlide" Target="../notesSlides/notesSlide142.xml"/><Relationship Id="rId5" Type="http://schemas.openxmlformats.org/officeDocument/2006/relationships/slideLayout" Target="../slideLayouts/slideLayout7.xml"/><Relationship Id="rId4" Type="http://schemas.openxmlformats.org/officeDocument/2006/relationships/tags" Target="../tags/tag422.xml"/><Relationship Id="rId3" Type="http://schemas.openxmlformats.org/officeDocument/2006/relationships/image" Target="../media/image152.jpeg"/><Relationship Id="rId2" Type="http://schemas.openxmlformats.org/officeDocument/2006/relationships/tags" Target="../tags/tag421.xml"/><Relationship Id="rId1" Type="http://schemas.openxmlformats.org/officeDocument/2006/relationships/tags" Target="../tags/tag420.xml"/></Relationships>
</file>

<file path=ppt/slides/_rels/slide143.xml.rels><?xml version="1.0" encoding="UTF-8" standalone="yes"?>
<Relationships xmlns="http://schemas.openxmlformats.org/package/2006/relationships"><Relationship Id="rId6" Type="http://schemas.openxmlformats.org/officeDocument/2006/relationships/notesSlide" Target="../notesSlides/notesSlide143.xml"/><Relationship Id="rId5" Type="http://schemas.openxmlformats.org/officeDocument/2006/relationships/slideLayout" Target="../slideLayouts/slideLayout7.xml"/><Relationship Id="rId4" Type="http://schemas.openxmlformats.org/officeDocument/2006/relationships/tags" Target="../tags/tag425.xml"/><Relationship Id="rId3" Type="http://schemas.openxmlformats.org/officeDocument/2006/relationships/image" Target="../media/image153.jpeg"/><Relationship Id="rId2" Type="http://schemas.openxmlformats.org/officeDocument/2006/relationships/tags" Target="../tags/tag424.xml"/><Relationship Id="rId1" Type="http://schemas.openxmlformats.org/officeDocument/2006/relationships/tags" Target="../tags/tag423.xml"/></Relationships>
</file>

<file path=ppt/slides/_rels/slide144.xml.rels><?xml version="1.0" encoding="UTF-8" standalone="yes"?>
<Relationships xmlns="http://schemas.openxmlformats.org/package/2006/relationships"><Relationship Id="rId5" Type="http://schemas.openxmlformats.org/officeDocument/2006/relationships/notesSlide" Target="../notesSlides/notesSlide144.xml"/><Relationship Id="rId4" Type="http://schemas.openxmlformats.org/officeDocument/2006/relationships/slideLayout" Target="../slideLayouts/slideLayout7.xml"/><Relationship Id="rId3" Type="http://schemas.openxmlformats.org/officeDocument/2006/relationships/tags" Target="../tags/tag428.xml"/><Relationship Id="rId2" Type="http://schemas.openxmlformats.org/officeDocument/2006/relationships/tags" Target="../tags/tag427.xml"/><Relationship Id="rId1" Type="http://schemas.openxmlformats.org/officeDocument/2006/relationships/tags" Target="../tags/tag426.xml"/></Relationships>
</file>

<file path=ppt/slides/_rels/slide145.xml.rels><?xml version="1.0" encoding="UTF-8" standalone="yes"?>
<Relationships xmlns="http://schemas.openxmlformats.org/package/2006/relationships"><Relationship Id="rId6" Type="http://schemas.openxmlformats.org/officeDocument/2006/relationships/notesSlide" Target="../notesSlides/notesSlide145.xml"/><Relationship Id="rId5" Type="http://schemas.openxmlformats.org/officeDocument/2006/relationships/slideLayout" Target="../slideLayouts/slideLayout7.xml"/><Relationship Id="rId4" Type="http://schemas.openxmlformats.org/officeDocument/2006/relationships/tags" Target="../tags/tag431.xml"/><Relationship Id="rId3" Type="http://schemas.openxmlformats.org/officeDocument/2006/relationships/image" Target="../media/image154.jpeg"/><Relationship Id="rId2" Type="http://schemas.openxmlformats.org/officeDocument/2006/relationships/tags" Target="../tags/tag430.xml"/><Relationship Id="rId1" Type="http://schemas.openxmlformats.org/officeDocument/2006/relationships/tags" Target="../tags/tag429.xml"/></Relationships>
</file>

<file path=ppt/slides/_rels/slide146.xml.rels><?xml version="1.0" encoding="UTF-8" standalone="yes"?>
<Relationships xmlns="http://schemas.openxmlformats.org/package/2006/relationships"><Relationship Id="rId5" Type="http://schemas.openxmlformats.org/officeDocument/2006/relationships/notesSlide" Target="../notesSlides/notesSlide146.xml"/><Relationship Id="rId4" Type="http://schemas.openxmlformats.org/officeDocument/2006/relationships/slideLayout" Target="../slideLayouts/slideLayout7.xml"/><Relationship Id="rId3" Type="http://schemas.openxmlformats.org/officeDocument/2006/relationships/tags" Target="../tags/tag434.xml"/><Relationship Id="rId2" Type="http://schemas.openxmlformats.org/officeDocument/2006/relationships/tags" Target="../tags/tag433.xml"/><Relationship Id="rId1" Type="http://schemas.openxmlformats.org/officeDocument/2006/relationships/tags" Target="../tags/tag432.xml"/></Relationships>
</file>

<file path=ppt/slides/_rels/slide147.xml.rels><?xml version="1.0" encoding="UTF-8" standalone="yes"?>
<Relationships xmlns="http://schemas.openxmlformats.org/package/2006/relationships"><Relationship Id="rId6" Type="http://schemas.openxmlformats.org/officeDocument/2006/relationships/notesSlide" Target="../notesSlides/notesSlide147.xml"/><Relationship Id="rId5" Type="http://schemas.openxmlformats.org/officeDocument/2006/relationships/slideLayout" Target="../slideLayouts/slideLayout7.xml"/><Relationship Id="rId4" Type="http://schemas.openxmlformats.org/officeDocument/2006/relationships/tags" Target="../tags/tag437.xml"/><Relationship Id="rId3" Type="http://schemas.openxmlformats.org/officeDocument/2006/relationships/image" Target="../media/image155.jpeg"/><Relationship Id="rId2" Type="http://schemas.openxmlformats.org/officeDocument/2006/relationships/tags" Target="../tags/tag436.xml"/><Relationship Id="rId1" Type="http://schemas.openxmlformats.org/officeDocument/2006/relationships/tags" Target="../tags/tag435.xml"/></Relationships>
</file>

<file path=ppt/slides/_rels/slide148.xml.rels><?xml version="1.0" encoding="UTF-8" standalone="yes"?>
<Relationships xmlns="http://schemas.openxmlformats.org/package/2006/relationships"><Relationship Id="rId5" Type="http://schemas.openxmlformats.org/officeDocument/2006/relationships/notesSlide" Target="../notesSlides/notesSlide148.xml"/><Relationship Id="rId4" Type="http://schemas.openxmlformats.org/officeDocument/2006/relationships/slideLayout" Target="../slideLayouts/slideLayout7.xml"/><Relationship Id="rId3" Type="http://schemas.openxmlformats.org/officeDocument/2006/relationships/tags" Target="../tags/tag440.xml"/><Relationship Id="rId2" Type="http://schemas.openxmlformats.org/officeDocument/2006/relationships/tags" Target="../tags/tag439.xml"/><Relationship Id="rId1" Type="http://schemas.openxmlformats.org/officeDocument/2006/relationships/tags" Target="../tags/tag438.xml"/></Relationships>
</file>

<file path=ppt/slides/_rels/slide149.xml.rels><?xml version="1.0" encoding="UTF-8" standalone="yes"?>
<Relationships xmlns="http://schemas.openxmlformats.org/package/2006/relationships"><Relationship Id="rId4" Type="http://schemas.openxmlformats.org/officeDocument/2006/relationships/notesSlide" Target="../notesSlides/notesSlide149.xml"/><Relationship Id="rId3" Type="http://schemas.openxmlformats.org/officeDocument/2006/relationships/slideLayout" Target="../slideLayouts/slideLayout7.xml"/><Relationship Id="rId2" Type="http://schemas.openxmlformats.org/officeDocument/2006/relationships/tags" Target="../tags/tag442.xml"/><Relationship Id="rId1" Type="http://schemas.openxmlformats.org/officeDocument/2006/relationships/tags" Target="../tags/tag441.xml"/></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7.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s>
</file>

<file path=ppt/slides/_rels/slide150.xml.rels><?xml version="1.0" encoding="UTF-8" standalone="yes"?>
<Relationships xmlns="http://schemas.openxmlformats.org/package/2006/relationships"><Relationship Id="rId4" Type="http://schemas.openxmlformats.org/officeDocument/2006/relationships/notesSlide" Target="../notesSlides/notesSlide150.xml"/><Relationship Id="rId3" Type="http://schemas.openxmlformats.org/officeDocument/2006/relationships/slideLayout" Target="../slideLayouts/slideLayout7.xml"/><Relationship Id="rId2" Type="http://schemas.openxmlformats.org/officeDocument/2006/relationships/themeOverride" Target="../theme/themeOverride16.xml"/><Relationship Id="rId1" Type="http://schemas.openxmlformats.org/officeDocument/2006/relationships/tags" Target="../tags/tag443.xml"/></Relationships>
</file>

<file path=ppt/slides/_rels/slide151.xml.rels><?xml version="1.0" encoding="UTF-8" standalone="yes"?>
<Relationships xmlns="http://schemas.openxmlformats.org/package/2006/relationships"><Relationship Id="rId6" Type="http://schemas.openxmlformats.org/officeDocument/2006/relationships/notesSlide" Target="../notesSlides/notesSlide151.xml"/><Relationship Id="rId5" Type="http://schemas.openxmlformats.org/officeDocument/2006/relationships/slideLayout" Target="../slideLayouts/slideLayout7.xml"/><Relationship Id="rId4" Type="http://schemas.openxmlformats.org/officeDocument/2006/relationships/themeOverride" Target="../theme/themeOverride17.xml"/><Relationship Id="rId3" Type="http://schemas.openxmlformats.org/officeDocument/2006/relationships/tags" Target="../tags/tag446.xml"/><Relationship Id="rId2" Type="http://schemas.openxmlformats.org/officeDocument/2006/relationships/tags" Target="../tags/tag445.xml"/><Relationship Id="rId1" Type="http://schemas.openxmlformats.org/officeDocument/2006/relationships/tags" Target="../tags/tag444.xml"/></Relationships>
</file>

<file path=ppt/slides/_rels/slide152.xml.rels><?xml version="1.0" encoding="UTF-8" standalone="yes"?>
<Relationships xmlns="http://schemas.openxmlformats.org/package/2006/relationships"><Relationship Id="rId8" Type="http://schemas.openxmlformats.org/officeDocument/2006/relationships/notesSlide" Target="../notesSlides/notesSlide152.xml"/><Relationship Id="rId7" Type="http://schemas.openxmlformats.org/officeDocument/2006/relationships/slideLayout" Target="../slideLayouts/slideLayout7.xml"/><Relationship Id="rId6" Type="http://schemas.openxmlformats.org/officeDocument/2006/relationships/tags" Target="../tags/tag449.xml"/><Relationship Id="rId5" Type="http://schemas.openxmlformats.org/officeDocument/2006/relationships/image" Target="../media/image158.jpeg"/><Relationship Id="rId4" Type="http://schemas.openxmlformats.org/officeDocument/2006/relationships/image" Target="../media/image157.jpeg"/><Relationship Id="rId3" Type="http://schemas.openxmlformats.org/officeDocument/2006/relationships/image" Target="../media/image156.jpeg"/><Relationship Id="rId2" Type="http://schemas.openxmlformats.org/officeDocument/2006/relationships/tags" Target="../tags/tag448.xml"/><Relationship Id="rId1" Type="http://schemas.openxmlformats.org/officeDocument/2006/relationships/tags" Target="../tags/tag447.xml"/></Relationships>
</file>

<file path=ppt/slides/_rels/slide153.xml.rels><?xml version="1.0" encoding="UTF-8" standalone="yes"?>
<Relationships xmlns="http://schemas.openxmlformats.org/package/2006/relationships"><Relationship Id="rId5" Type="http://schemas.openxmlformats.org/officeDocument/2006/relationships/notesSlide" Target="../notesSlides/notesSlide153.xml"/><Relationship Id="rId4" Type="http://schemas.openxmlformats.org/officeDocument/2006/relationships/slideLayout" Target="../slideLayouts/slideLayout7.xml"/><Relationship Id="rId3" Type="http://schemas.openxmlformats.org/officeDocument/2006/relationships/tags" Target="../tags/tag452.xml"/><Relationship Id="rId2" Type="http://schemas.openxmlformats.org/officeDocument/2006/relationships/tags" Target="../tags/tag451.xml"/><Relationship Id="rId1" Type="http://schemas.openxmlformats.org/officeDocument/2006/relationships/tags" Target="../tags/tag450.xml"/></Relationships>
</file>

<file path=ppt/slides/_rels/slide154.xml.rels><?xml version="1.0" encoding="UTF-8" standalone="yes"?>
<Relationships xmlns="http://schemas.openxmlformats.org/package/2006/relationships"><Relationship Id="rId9" Type="http://schemas.openxmlformats.org/officeDocument/2006/relationships/image" Target="../media/image165.jpeg"/><Relationship Id="rId8" Type="http://schemas.openxmlformats.org/officeDocument/2006/relationships/image" Target="../media/image164.jpeg"/><Relationship Id="rId7" Type="http://schemas.openxmlformats.org/officeDocument/2006/relationships/image" Target="../media/image163.jpeg"/><Relationship Id="rId6" Type="http://schemas.openxmlformats.org/officeDocument/2006/relationships/image" Target="../media/image162.jpeg"/><Relationship Id="rId5" Type="http://schemas.openxmlformats.org/officeDocument/2006/relationships/image" Target="../media/image161.jpeg"/><Relationship Id="rId4" Type="http://schemas.openxmlformats.org/officeDocument/2006/relationships/image" Target="../media/image160.jpeg"/><Relationship Id="rId3" Type="http://schemas.openxmlformats.org/officeDocument/2006/relationships/image" Target="../media/image159.jpeg"/><Relationship Id="rId2" Type="http://schemas.openxmlformats.org/officeDocument/2006/relationships/tags" Target="../tags/tag454.xml"/><Relationship Id="rId12" Type="http://schemas.openxmlformats.org/officeDocument/2006/relationships/notesSlide" Target="../notesSlides/notesSlide154.xml"/><Relationship Id="rId11" Type="http://schemas.openxmlformats.org/officeDocument/2006/relationships/slideLayout" Target="../slideLayouts/slideLayout7.xml"/><Relationship Id="rId10" Type="http://schemas.openxmlformats.org/officeDocument/2006/relationships/tags" Target="../tags/tag455.xml"/><Relationship Id="rId1" Type="http://schemas.openxmlformats.org/officeDocument/2006/relationships/tags" Target="../tags/tag453.xml"/></Relationships>
</file>

<file path=ppt/slides/_rels/slide155.xml.rels><?xml version="1.0" encoding="UTF-8" standalone="yes"?>
<Relationships xmlns="http://schemas.openxmlformats.org/package/2006/relationships"><Relationship Id="rId5" Type="http://schemas.openxmlformats.org/officeDocument/2006/relationships/notesSlide" Target="../notesSlides/notesSlide155.xml"/><Relationship Id="rId4" Type="http://schemas.openxmlformats.org/officeDocument/2006/relationships/slideLayout" Target="../slideLayouts/slideLayout7.xml"/><Relationship Id="rId3" Type="http://schemas.openxmlformats.org/officeDocument/2006/relationships/tags" Target="../tags/tag458.xml"/><Relationship Id="rId2" Type="http://schemas.openxmlformats.org/officeDocument/2006/relationships/tags" Target="../tags/tag457.xml"/><Relationship Id="rId1" Type="http://schemas.openxmlformats.org/officeDocument/2006/relationships/tags" Target="../tags/tag456.xml"/></Relationships>
</file>

<file path=ppt/slides/_rels/slide156.xml.rels><?xml version="1.0" encoding="UTF-8" standalone="yes"?>
<Relationships xmlns="http://schemas.openxmlformats.org/package/2006/relationships"><Relationship Id="rId6" Type="http://schemas.openxmlformats.org/officeDocument/2006/relationships/notesSlide" Target="../notesSlides/notesSlide156.xml"/><Relationship Id="rId5" Type="http://schemas.openxmlformats.org/officeDocument/2006/relationships/slideLayout" Target="../slideLayouts/slideLayout7.xml"/><Relationship Id="rId4" Type="http://schemas.openxmlformats.org/officeDocument/2006/relationships/tags" Target="../tags/tag461.xml"/><Relationship Id="rId3" Type="http://schemas.openxmlformats.org/officeDocument/2006/relationships/image" Target="../media/image166.jpeg"/><Relationship Id="rId2" Type="http://schemas.openxmlformats.org/officeDocument/2006/relationships/tags" Target="../tags/tag460.xml"/><Relationship Id="rId1" Type="http://schemas.openxmlformats.org/officeDocument/2006/relationships/tags" Target="../tags/tag459.xml"/></Relationships>
</file>

<file path=ppt/slides/_rels/slide157.xml.rels><?xml version="1.0" encoding="UTF-8" standalone="yes"?>
<Relationships xmlns="http://schemas.openxmlformats.org/package/2006/relationships"><Relationship Id="rId5" Type="http://schemas.openxmlformats.org/officeDocument/2006/relationships/notesSlide" Target="../notesSlides/notesSlide157.xml"/><Relationship Id="rId4" Type="http://schemas.openxmlformats.org/officeDocument/2006/relationships/slideLayout" Target="../slideLayouts/slideLayout7.xml"/><Relationship Id="rId3" Type="http://schemas.openxmlformats.org/officeDocument/2006/relationships/tags" Target="../tags/tag464.xml"/><Relationship Id="rId2" Type="http://schemas.openxmlformats.org/officeDocument/2006/relationships/tags" Target="../tags/tag463.xml"/><Relationship Id="rId1" Type="http://schemas.openxmlformats.org/officeDocument/2006/relationships/tags" Target="../tags/tag462.xml"/></Relationships>
</file>

<file path=ppt/slides/_rels/slide158.xml.rels><?xml version="1.0" encoding="UTF-8" standalone="yes"?>
<Relationships xmlns="http://schemas.openxmlformats.org/package/2006/relationships"><Relationship Id="rId9" Type="http://schemas.openxmlformats.org/officeDocument/2006/relationships/notesSlide" Target="../notesSlides/notesSlide158.xml"/><Relationship Id="rId8" Type="http://schemas.openxmlformats.org/officeDocument/2006/relationships/slideLayout" Target="../slideLayouts/slideLayout7.xml"/><Relationship Id="rId7" Type="http://schemas.openxmlformats.org/officeDocument/2006/relationships/tags" Target="../tags/tag467.xml"/><Relationship Id="rId6" Type="http://schemas.openxmlformats.org/officeDocument/2006/relationships/image" Target="../media/image170.jpeg"/><Relationship Id="rId5" Type="http://schemas.openxmlformats.org/officeDocument/2006/relationships/image" Target="../media/image169.jpeg"/><Relationship Id="rId4" Type="http://schemas.openxmlformats.org/officeDocument/2006/relationships/image" Target="../media/image168.jpeg"/><Relationship Id="rId3" Type="http://schemas.openxmlformats.org/officeDocument/2006/relationships/image" Target="../media/image167.jpeg"/><Relationship Id="rId2" Type="http://schemas.openxmlformats.org/officeDocument/2006/relationships/tags" Target="../tags/tag466.xml"/><Relationship Id="rId1" Type="http://schemas.openxmlformats.org/officeDocument/2006/relationships/tags" Target="../tags/tag465.xml"/></Relationships>
</file>

<file path=ppt/slides/_rels/slide159.xml.rels><?xml version="1.0" encoding="UTF-8" standalone="yes"?>
<Relationships xmlns="http://schemas.openxmlformats.org/package/2006/relationships"><Relationship Id="rId5" Type="http://schemas.openxmlformats.org/officeDocument/2006/relationships/notesSlide" Target="../notesSlides/notesSlide159.xml"/><Relationship Id="rId4" Type="http://schemas.openxmlformats.org/officeDocument/2006/relationships/slideLayout" Target="../slideLayouts/slideLayout7.xml"/><Relationship Id="rId3" Type="http://schemas.openxmlformats.org/officeDocument/2006/relationships/tags" Target="../tags/tag470.xml"/><Relationship Id="rId2" Type="http://schemas.openxmlformats.org/officeDocument/2006/relationships/tags" Target="../tags/tag469.xml"/><Relationship Id="rId1" Type="http://schemas.openxmlformats.org/officeDocument/2006/relationships/tags" Target="../tags/tag468.xml"/></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52.xml"/><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tags" Target="../tags/tag51.xml"/><Relationship Id="rId10" Type="http://schemas.openxmlformats.org/officeDocument/2006/relationships/notesSlide" Target="../notesSlides/notesSlide16.xml"/><Relationship Id="rId1" Type="http://schemas.openxmlformats.org/officeDocument/2006/relationships/tags" Target="../tags/tag50.xml"/></Relationships>
</file>

<file path=ppt/slides/_rels/slide160.xml.rels><?xml version="1.0" encoding="UTF-8" standalone="yes"?>
<Relationships xmlns="http://schemas.openxmlformats.org/package/2006/relationships"><Relationship Id="rId4" Type="http://schemas.openxmlformats.org/officeDocument/2006/relationships/notesSlide" Target="../notesSlides/notesSlide160.xml"/><Relationship Id="rId3" Type="http://schemas.openxmlformats.org/officeDocument/2006/relationships/slideLayout" Target="../slideLayouts/slideLayout7.xml"/><Relationship Id="rId2" Type="http://schemas.openxmlformats.org/officeDocument/2006/relationships/tags" Target="../tags/tag472.xml"/><Relationship Id="rId1" Type="http://schemas.openxmlformats.org/officeDocument/2006/relationships/tags" Target="../tags/tag471.xml"/></Relationships>
</file>

<file path=ppt/slides/_rels/slide161.xml.rels><?xml version="1.0" encoding="UTF-8" standalone="yes"?>
<Relationships xmlns="http://schemas.openxmlformats.org/package/2006/relationships"><Relationship Id="rId7" Type="http://schemas.openxmlformats.org/officeDocument/2006/relationships/notesSlide" Target="../notesSlides/notesSlide161.xml"/><Relationship Id="rId6" Type="http://schemas.openxmlformats.org/officeDocument/2006/relationships/slideLayout" Target="../slideLayouts/slideLayout7.xml"/><Relationship Id="rId5" Type="http://schemas.openxmlformats.org/officeDocument/2006/relationships/themeOverride" Target="../theme/themeOverride18.xml"/><Relationship Id="rId4" Type="http://schemas.openxmlformats.org/officeDocument/2006/relationships/tags" Target="../tags/tag476.xml"/><Relationship Id="rId3" Type="http://schemas.openxmlformats.org/officeDocument/2006/relationships/tags" Target="../tags/tag475.xml"/><Relationship Id="rId2" Type="http://schemas.openxmlformats.org/officeDocument/2006/relationships/tags" Target="../tags/tag474.xml"/><Relationship Id="rId1" Type="http://schemas.openxmlformats.org/officeDocument/2006/relationships/tags" Target="../tags/tag473.xml"/></Relationships>
</file>

<file path=ppt/slides/_rels/slide162.xml.rels><?xml version="1.0" encoding="UTF-8" standalone="yes"?>
<Relationships xmlns="http://schemas.openxmlformats.org/package/2006/relationships"><Relationship Id="rId5" Type="http://schemas.openxmlformats.org/officeDocument/2006/relationships/notesSlide" Target="../notesSlides/notesSlide162.xml"/><Relationship Id="rId4" Type="http://schemas.openxmlformats.org/officeDocument/2006/relationships/slideLayout" Target="../slideLayouts/slideLayout7.xml"/><Relationship Id="rId3" Type="http://schemas.openxmlformats.org/officeDocument/2006/relationships/tags" Target="../tags/tag479.xml"/><Relationship Id="rId2" Type="http://schemas.openxmlformats.org/officeDocument/2006/relationships/tags" Target="../tags/tag478.xml"/><Relationship Id="rId1" Type="http://schemas.openxmlformats.org/officeDocument/2006/relationships/tags" Target="../tags/tag477.xml"/></Relationships>
</file>

<file path=ppt/slides/_rels/slide163.xml.rels><?xml version="1.0" encoding="UTF-8" standalone="yes"?>
<Relationships xmlns="http://schemas.openxmlformats.org/package/2006/relationships"><Relationship Id="rId7" Type="http://schemas.openxmlformats.org/officeDocument/2006/relationships/notesSlide" Target="../notesSlides/notesSlide163.xml"/><Relationship Id="rId6" Type="http://schemas.openxmlformats.org/officeDocument/2006/relationships/slideLayout" Target="../slideLayouts/slideLayout7.xml"/><Relationship Id="rId5" Type="http://schemas.openxmlformats.org/officeDocument/2006/relationships/tags" Target="../tags/tag482.xml"/><Relationship Id="rId4" Type="http://schemas.openxmlformats.org/officeDocument/2006/relationships/image" Target="../media/image172.jpeg"/><Relationship Id="rId3" Type="http://schemas.openxmlformats.org/officeDocument/2006/relationships/image" Target="../media/image171.jpeg"/><Relationship Id="rId2" Type="http://schemas.openxmlformats.org/officeDocument/2006/relationships/tags" Target="../tags/tag481.xml"/><Relationship Id="rId1" Type="http://schemas.openxmlformats.org/officeDocument/2006/relationships/tags" Target="../tags/tag480.xml"/></Relationships>
</file>

<file path=ppt/slides/_rels/slide164.xml.rels><?xml version="1.0" encoding="UTF-8" standalone="yes"?>
<Relationships xmlns="http://schemas.openxmlformats.org/package/2006/relationships"><Relationship Id="rId5" Type="http://schemas.openxmlformats.org/officeDocument/2006/relationships/notesSlide" Target="../notesSlides/notesSlide164.xml"/><Relationship Id="rId4" Type="http://schemas.openxmlformats.org/officeDocument/2006/relationships/slideLayout" Target="../slideLayouts/slideLayout7.xml"/><Relationship Id="rId3" Type="http://schemas.openxmlformats.org/officeDocument/2006/relationships/tags" Target="../tags/tag485.xml"/><Relationship Id="rId2" Type="http://schemas.openxmlformats.org/officeDocument/2006/relationships/tags" Target="../tags/tag484.xml"/><Relationship Id="rId1" Type="http://schemas.openxmlformats.org/officeDocument/2006/relationships/tags" Target="../tags/tag483.xml"/></Relationships>
</file>

<file path=ppt/slides/_rels/slide165.xml.rels><?xml version="1.0" encoding="UTF-8" standalone="yes"?>
<Relationships xmlns="http://schemas.openxmlformats.org/package/2006/relationships"><Relationship Id="rId5" Type="http://schemas.openxmlformats.org/officeDocument/2006/relationships/notesSlide" Target="../notesSlides/notesSlide165.xml"/><Relationship Id="rId4" Type="http://schemas.openxmlformats.org/officeDocument/2006/relationships/slideLayout" Target="../slideLayouts/slideLayout7.xml"/><Relationship Id="rId3" Type="http://schemas.openxmlformats.org/officeDocument/2006/relationships/tags" Target="../tags/tag488.xml"/><Relationship Id="rId2" Type="http://schemas.openxmlformats.org/officeDocument/2006/relationships/tags" Target="../tags/tag487.xml"/><Relationship Id="rId1" Type="http://schemas.openxmlformats.org/officeDocument/2006/relationships/tags" Target="../tags/tag486.xml"/></Relationships>
</file>

<file path=ppt/slides/_rels/slide166.xml.rels><?xml version="1.0" encoding="UTF-8" standalone="yes"?>
<Relationships xmlns="http://schemas.openxmlformats.org/package/2006/relationships"><Relationship Id="rId8" Type="http://schemas.openxmlformats.org/officeDocument/2006/relationships/notesSlide" Target="../notesSlides/notesSlide166.xml"/><Relationship Id="rId7" Type="http://schemas.openxmlformats.org/officeDocument/2006/relationships/slideLayout" Target="../slideLayouts/slideLayout7.xml"/><Relationship Id="rId6" Type="http://schemas.openxmlformats.org/officeDocument/2006/relationships/tags" Target="../tags/tag491.xml"/><Relationship Id="rId5" Type="http://schemas.openxmlformats.org/officeDocument/2006/relationships/image" Target="../media/image175.jpeg"/><Relationship Id="rId4" Type="http://schemas.openxmlformats.org/officeDocument/2006/relationships/image" Target="../media/image174.jpeg"/><Relationship Id="rId3" Type="http://schemas.openxmlformats.org/officeDocument/2006/relationships/image" Target="../media/image173.jpeg"/><Relationship Id="rId2" Type="http://schemas.openxmlformats.org/officeDocument/2006/relationships/tags" Target="../tags/tag490.xml"/><Relationship Id="rId1" Type="http://schemas.openxmlformats.org/officeDocument/2006/relationships/tags" Target="../tags/tag489.xml"/></Relationships>
</file>

<file path=ppt/slides/_rels/slide167.xml.rels><?xml version="1.0" encoding="UTF-8" standalone="yes"?>
<Relationships xmlns="http://schemas.openxmlformats.org/package/2006/relationships"><Relationship Id="rId5" Type="http://schemas.openxmlformats.org/officeDocument/2006/relationships/notesSlide" Target="../notesSlides/notesSlide167.xml"/><Relationship Id="rId4" Type="http://schemas.openxmlformats.org/officeDocument/2006/relationships/slideLayout" Target="../slideLayouts/slideLayout7.xml"/><Relationship Id="rId3" Type="http://schemas.openxmlformats.org/officeDocument/2006/relationships/tags" Target="../tags/tag494.xml"/><Relationship Id="rId2" Type="http://schemas.openxmlformats.org/officeDocument/2006/relationships/tags" Target="../tags/tag493.xml"/><Relationship Id="rId1" Type="http://schemas.openxmlformats.org/officeDocument/2006/relationships/tags" Target="../tags/tag492.xml"/></Relationships>
</file>

<file path=ppt/slides/_rels/slide168.xml.rels><?xml version="1.0" encoding="UTF-8" standalone="yes"?>
<Relationships xmlns="http://schemas.openxmlformats.org/package/2006/relationships"><Relationship Id="rId5" Type="http://schemas.openxmlformats.org/officeDocument/2006/relationships/notesSlide" Target="../notesSlides/notesSlide168.xml"/><Relationship Id="rId4" Type="http://schemas.openxmlformats.org/officeDocument/2006/relationships/slideLayout" Target="../slideLayouts/slideLayout7.xml"/><Relationship Id="rId3" Type="http://schemas.openxmlformats.org/officeDocument/2006/relationships/tags" Target="../tags/tag497.xml"/><Relationship Id="rId2" Type="http://schemas.openxmlformats.org/officeDocument/2006/relationships/tags" Target="../tags/tag496.xml"/><Relationship Id="rId1" Type="http://schemas.openxmlformats.org/officeDocument/2006/relationships/tags" Target="../tags/tag495.xml"/></Relationships>
</file>

<file path=ppt/slides/_rels/slide169.xml.rels><?xml version="1.0" encoding="UTF-8" standalone="yes"?>
<Relationships xmlns="http://schemas.openxmlformats.org/package/2006/relationships"><Relationship Id="rId5" Type="http://schemas.openxmlformats.org/officeDocument/2006/relationships/notesSlide" Target="../notesSlides/notesSlide169.xml"/><Relationship Id="rId4" Type="http://schemas.openxmlformats.org/officeDocument/2006/relationships/slideLayout" Target="../slideLayouts/slideLayout7.xml"/><Relationship Id="rId3" Type="http://schemas.openxmlformats.org/officeDocument/2006/relationships/tags" Target="../tags/tag500.xml"/><Relationship Id="rId2" Type="http://schemas.openxmlformats.org/officeDocument/2006/relationships/tags" Target="../tags/tag499.xml"/><Relationship Id="rId1" Type="http://schemas.openxmlformats.org/officeDocument/2006/relationships/tags" Target="../tags/tag498.xml"/></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7.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s>
</file>

<file path=ppt/slides/_rels/slide170.xml.rels><?xml version="1.0" encoding="UTF-8" standalone="yes"?>
<Relationships xmlns="http://schemas.openxmlformats.org/package/2006/relationships"><Relationship Id="rId5" Type="http://schemas.openxmlformats.org/officeDocument/2006/relationships/notesSlide" Target="../notesSlides/notesSlide170.xml"/><Relationship Id="rId4" Type="http://schemas.openxmlformats.org/officeDocument/2006/relationships/slideLayout" Target="../slideLayouts/slideLayout7.xml"/><Relationship Id="rId3" Type="http://schemas.openxmlformats.org/officeDocument/2006/relationships/tags" Target="../tags/tag503.xml"/><Relationship Id="rId2" Type="http://schemas.openxmlformats.org/officeDocument/2006/relationships/tags" Target="../tags/tag502.xml"/><Relationship Id="rId1" Type="http://schemas.openxmlformats.org/officeDocument/2006/relationships/tags" Target="../tags/tag501.xml"/></Relationships>
</file>

<file path=ppt/slides/_rels/slide171.xml.rels><?xml version="1.0" encoding="UTF-8" standalone="yes"?>
<Relationships xmlns="http://schemas.openxmlformats.org/package/2006/relationships"><Relationship Id="rId6" Type="http://schemas.openxmlformats.org/officeDocument/2006/relationships/notesSlide" Target="../notesSlides/notesSlide171.xml"/><Relationship Id="rId5" Type="http://schemas.openxmlformats.org/officeDocument/2006/relationships/slideLayout" Target="../slideLayouts/slideLayout7.xml"/><Relationship Id="rId4" Type="http://schemas.openxmlformats.org/officeDocument/2006/relationships/tags" Target="../tags/tag506.xml"/><Relationship Id="rId3" Type="http://schemas.openxmlformats.org/officeDocument/2006/relationships/image" Target="../media/image176.jpeg"/><Relationship Id="rId2" Type="http://schemas.openxmlformats.org/officeDocument/2006/relationships/tags" Target="../tags/tag505.xml"/><Relationship Id="rId1" Type="http://schemas.openxmlformats.org/officeDocument/2006/relationships/tags" Target="../tags/tag504.xml"/></Relationships>
</file>

<file path=ppt/slides/_rels/slide172.xml.rels><?xml version="1.0" encoding="UTF-8" standalone="yes"?>
<Relationships xmlns="http://schemas.openxmlformats.org/package/2006/relationships"><Relationship Id="rId9" Type="http://schemas.openxmlformats.org/officeDocument/2006/relationships/notesSlide" Target="../notesSlides/notesSlide172.xml"/><Relationship Id="rId8" Type="http://schemas.openxmlformats.org/officeDocument/2006/relationships/slideLayout" Target="../slideLayouts/slideLayout7.xml"/><Relationship Id="rId7" Type="http://schemas.openxmlformats.org/officeDocument/2006/relationships/tags" Target="../tags/tag509.xml"/><Relationship Id="rId6" Type="http://schemas.openxmlformats.org/officeDocument/2006/relationships/image" Target="../media/image180.jpeg"/><Relationship Id="rId5" Type="http://schemas.openxmlformats.org/officeDocument/2006/relationships/image" Target="../media/image179.png"/><Relationship Id="rId4" Type="http://schemas.openxmlformats.org/officeDocument/2006/relationships/image" Target="../media/image178.jpeg"/><Relationship Id="rId3" Type="http://schemas.openxmlformats.org/officeDocument/2006/relationships/image" Target="../media/image177.jpeg"/><Relationship Id="rId2" Type="http://schemas.openxmlformats.org/officeDocument/2006/relationships/tags" Target="../tags/tag508.xml"/><Relationship Id="rId1" Type="http://schemas.openxmlformats.org/officeDocument/2006/relationships/tags" Target="../tags/tag507.xml"/></Relationships>
</file>

<file path=ppt/slides/_rels/slide173.xml.rels><?xml version="1.0" encoding="UTF-8" standalone="yes"?>
<Relationships xmlns="http://schemas.openxmlformats.org/package/2006/relationships"><Relationship Id="rId5" Type="http://schemas.openxmlformats.org/officeDocument/2006/relationships/notesSlide" Target="../notesSlides/notesSlide173.xml"/><Relationship Id="rId4" Type="http://schemas.openxmlformats.org/officeDocument/2006/relationships/slideLayout" Target="../slideLayouts/slideLayout7.xml"/><Relationship Id="rId3" Type="http://schemas.openxmlformats.org/officeDocument/2006/relationships/tags" Target="../tags/tag512.xml"/><Relationship Id="rId2" Type="http://schemas.openxmlformats.org/officeDocument/2006/relationships/tags" Target="../tags/tag511.xml"/><Relationship Id="rId1" Type="http://schemas.openxmlformats.org/officeDocument/2006/relationships/tags" Target="../tags/tag510.xml"/></Relationships>
</file>

<file path=ppt/slides/_rels/slide174.xml.rels><?xml version="1.0" encoding="UTF-8" standalone="yes"?>
<Relationships xmlns="http://schemas.openxmlformats.org/package/2006/relationships"><Relationship Id="rId5" Type="http://schemas.openxmlformats.org/officeDocument/2006/relationships/notesSlide" Target="../notesSlides/notesSlide174.xml"/><Relationship Id="rId4" Type="http://schemas.openxmlformats.org/officeDocument/2006/relationships/slideLayout" Target="../slideLayouts/slideLayout7.xml"/><Relationship Id="rId3" Type="http://schemas.openxmlformats.org/officeDocument/2006/relationships/tags" Target="../tags/tag515.xml"/><Relationship Id="rId2" Type="http://schemas.openxmlformats.org/officeDocument/2006/relationships/tags" Target="../tags/tag514.xml"/><Relationship Id="rId1" Type="http://schemas.openxmlformats.org/officeDocument/2006/relationships/tags" Target="../tags/tag513.xml"/></Relationships>
</file>

<file path=ppt/slides/_rels/slide175.xml.rels><?xml version="1.0" encoding="UTF-8" standalone="yes"?>
<Relationships xmlns="http://schemas.openxmlformats.org/package/2006/relationships"><Relationship Id="rId8" Type="http://schemas.openxmlformats.org/officeDocument/2006/relationships/notesSlide" Target="../notesSlides/notesSlide175.xml"/><Relationship Id="rId7" Type="http://schemas.openxmlformats.org/officeDocument/2006/relationships/slideLayout" Target="../slideLayouts/slideLayout7.xml"/><Relationship Id="rId6" Type="http://schemas.openxmlformats.org/officeDocument/2006/relationships/tags" Target="../tags/tag518.xml"/><Relationship Id="rId5" Type="http://schemas.openxmlformats.org/officeDocument/2006/relationships/image" Target="../media/image183.jpeg"/><Relationship Id="rId4" Type="http://schemas.openxmlformats.org/officeDocument/2006/relationships/image" Target="../media/image182.jpeg"/><Relationship Id="rId3" Type="http://schemas.openxmlformats.org/officeDocument/2006/relationships/image" Target="../media/image181.jpeg"/><Relationship Id="rId2" Type="http://schemas.openxmlformats.org/officeDocument/2006/relationships/tags" Target="../tags/tag517.xml"/><Relationship Id="rId1" Type="http://schemas.openxmlformats.org/officeDocument/2006/relationships/tags" Target="../tags/tag516.xml"/></Relationships>
</file>

<file path=ppt/slides/_rels/slide176.xml.rels><?xml version="1.0" encoding="UTF-8" standalone="yes"?>
<Relationships xmlns="http://schemas.openxmlformats.org/package/2006/relationships"><Relationship Id="rId5" Type="http://schemas.openxmlformats.org/officeDocument/2006/relationships/notesSlide" Target="../notesSlides/notesSlide176.xml"/><Relationship Id="rId4" Type="http://schemas.openxmlformats.org/officeDocument/2006/relationships/slideLayout" Target="../slideLayouts/slideLayout7.xml"/><Relationship Id="rId3" Type="http://schemas.openxmlformats.org/officeDocument/2006/relationships/tags" Target="../tags/tag521.xml"/><Relationship Id="rId2" Type="http://schemas.openxmlformats.org/officeDocument/2006/relationships/tags" Target="../tags/tag520.xml"/><Relationship Id="rId1" Type="http://schemas.openxmlformats.org/officeDocument/2006/relationships/tags" Target="../tags/tag519.xml"/></Relationships>
</file>

<file path=ppt/slides/_rels/slide177.xml.rels><?xml version="1.0" encoding="UTF-8" standalone="yes"?>
<Relationships xmlns="http://schemas.openxmlformats.org/package/2006/relationships"><Relationship Id="rId5" Type="http://schemas.openxmlformats.org/officeDocument/2006/relationships/notesSlide" Target="../notesSlides/notesSlide177.xml"/><Relationship Id="rId4" Type="http://schemas.openxmlformats.org/officeDocument/2006/relationships/slideLayout" Target="../slideLayouts/slideLayout7.xml"/><Relationship Id="rId3" Type="http://schemas.openxmlformats.org/officeDocument/2006/relationships/tags" Target="../tags/tag524.xml"/><Relationship Id="rId2" Type="http://schemas.openxmlformats.org/officeDocument/2006/relationships/tags" Target="../tags/tag523.xml"/><Relationship Id="rId1" Type="http://schemas.openxmlformats.org/officeDocument/2006/relationships/tags" Target="../tags/tag522.xml"/></Relationships>
</file>

<file path=ppt/slides/_rels/slide178.xml.rels><?xml version="1.0" encoding="UTF-8" standalone="yes"?>
<Relationships xmlns="http://schemas.openxmlformats.org/package/2006/relationships"><Relationship Id="rId8" Type="http://schemas.openxmlformats.org/officeDocument/2006/relationships/notesSlide" Target="../notesSlides/notesSlide178.xml"/><Relationship Id="rId7" Type="http://schemas.openxmlformats.org/officeDocument/2006/relationships/slideLayout" Target="../slideLayouts/slideLayout7.xml"/><Relationship Id="rId6" Type="http://schemas.openxmlformats.org/officeDocument/2006/relationships/tags" Target="../tags/tag527.xml"/><Relationship Id="rId5" Type="http://schemas.openxmlformats.org/officeDocument/2006/relationships/image" Target="../media/image186.jpeg"/><Relationship Id="rId4" Type="http://schemas.openxmlformats.org/officeDocument/2006/relationships/image" Target="../media/image185.jpeg"/><Relationship Id="rId3" Type="http://schemas.openxmlformats.org/officeDocument/2006/relationships/image" Target="../media/image184.jpeg"/><Relationship Id="rId2" Type="http://schemas.openxmlformats.org/officeDocument/2006/relationships/tags" Target="../tags/tag526.xml"/><Relationship Id="rId1" Type="http://schemas.openxmlformats.org/officeDocument/2006/relationships/tags" Target="../tags/tag525.xml"/></Relationships>
</file>

<file path=ppt/slides/_rels/slide179.xml.rels><?xml version="1.0" encoding="UTF-8" standalone="yes"?>
<Relationships xmlns="http://schemas.openxmlformats.org/package/2006/relationships"><Relationship Id="rId5" Type="http://schemas.openxmlformats.org/officeDocument/2006/relationships/notesSlide" Target="../notesSlides/notesSlide179.xml"/><Relationship Id="rId4" Type="http://schemas.openxmlformats.org/officeDocument/2006/relationships/slideLayout" Target="../slideLayouts/slideLayout7.xml"/><Relationship Id="rId3" Type="http://schemas.openxmlformats.org/officeDocument/2006/relationships/tags" Target="../tags/tag530.xml"/><Relationship Id="rId2" Type="http://schemas.openxmlformats.org/officeDocument/2006/relationships/tags" Target="../tags/tag529.xml"/><Relationship Id="rId1" Type="http://schemas.openxmlformats.org/officeDocument/2006/relationships/tags" Target="../tags/tag528.xml"/></Relationships>
</file>

<file path=ppt/slides/_rels/slide18.xml.rels><?xml version="1.0" encoding="UTF-8" standalone="yes"?>
<Relationships xmlns="http://schemas.openxmlformats.org/package/2006/relationships"><Relationship Id="rId9" Type="http://schemas.openxmlformats.org/officeDocument/2006/relationships/tags" Target="../tags/tag58.xml"/><Relationship Id="rId8" Type="http://schemas.openxmlformats.org/officeDocument/2006/relationships/image" Target="../media/image21.jpeg"/><Relationship Id="rId7" Type="http://schemas.openxmlformats.org/officeDocument/2006/relationships/image" Target="../media/image20.png"/><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tags" Target="../tags/tag57.xml"/><Relationship Id="rId11" Type="http://schemas.openxmlformats.org/officeDocument/2006/relationships/notesSlide" Target="../notesSlides/notesSlide18.xml"/><Relationship Id="rId10" Type="http://schemas.openxmlformats.org/officeDocument/2006/relationships/slideLayout" Target="../slideLayouts/slideLayout7.xml"/><Relationship Id="rId1" Type="http://schemas.openxmlformats.org/officeDocument/2006/relationships/tags" Target="../tags/tag56.xml"/></Relationships>
</file>

<file path=ppt/slides/_rels/slide180.xml.rels><?xml version="1.0" encoding="UTF-8" standalone="yes"?>
<Relationships xmlns="http://schemas.openxmlformats.org/package/2006/relationships"><Relationship Id="rId5" Type="http://schemas.openxmlformats.org/officeDocument/2006/relationships/notesSlide" Target="../notesSlides/notesSlide180.xml"/><Relationship Id="rId4" Type="http://schemas.openxmlformats.org/officeDocument/2006/relationships/slideLayout" Target="../slideLayouts/slideLayout7.xml"/><Relationship Id="rId3" Type="http://schemas.openxmlformats.org/officeDocument/2006/relationships/tags" Target="../tags/tag533.xml"/><Relationship Id="rId2" Type="http://schemas.openxmlformats.org/officeDocument/2006/relationships/tags" Target="../tags/tag532.xml"/><Relationship Id="rId1" Type="http://schemas.openxmlformats.org/officeDocument/2006/relationships/tags" Target="../tags/tag531.xml"/></Relationships>
</file>

<file path=ppt/slides/_rels/slide181.xml.rels><?xml version="1.0" encoding="UTF-8" standalone="yes"?>
<Relationships xmlns="http://schemas.openxmlformats.org/package/2006/relationships"><Relationship Id="rId5" Type="http://schemas.openxmlformats.org/officeDocument/2006/relationships/notesSlide" Target="../notesSlides/notesSlide181.xml"/><Relationship Id="rId4" Type="http://schemas.openxmlformats.org/officeDocument/2006/relationships/slideLayout" Target="../slideLayouts/slideLayout7.xml"/><Relationship Id="rId3" Type="http://schemas.openxmlformats.org/officeDocument/2006/relationships/tags" Target="../tags/tag536.xml"/><Relationship Id="rId2" Type="http://schemas.openxmlformats.org/officeDocument/2006/relationships/tags" Target="../tags/tag535.xml"/><Relationship Id="rId1" Type="http://schemas.openxmlformats.org/officeDocument/2006/relationships/tags" Target="../tags/tag534.xml"/></Relationships>
</file>

<file path=ppt/slides/_rels/slide182.xml.rels><?xml version="1.0" encoding="UTF-8" standalone="yes"?>
<Relationships xmlns="http://schemas.openxmlformats.org/package/2006/relationships"><Relationship Id="rId6" Type="http://schemas.openxmlformats.org/officeDocument/2006/relationships/notesSlide" Target="../notesSlides/notesSlide182.xml"/><Relationship Id="rId5" Type="http://schemas.openxmlformats.org/officeDocument/2006/relationships/slideLayout" Target="../slideLayouts/slideLayout7.xml"/><Relationship Id="rId4" Type="http://schemas.openxmlformats.org/officeDocument/2006/relationships/tags" Target="../tags/tag539.xml"/><Relationship Id="rId3" Type="http://schemas.openxmlformats.org/officeDocument/2006/relationships/image" Target="../media/image187.jpeg"/><Relationship Id="rId2" Type="http://schemas.openxmlformats.org/officeDocument/2006/relationships/tags" Target="../tags/tag538.xml"/><Relationship Id="rId1" Type="http://schemas.openxmlformats.org/officeDocument/2006/relationships/tags" Target="../tags/tag537.xml"/></Relationships>
</file>

<file path=ppt/slides/_rels/slide183.xml.rels><?xml version="1.0" encoding="UTF-8" standalone="yes"?>
<Relationships xmlns="http://schemas.openxmlformats.org/package/2006/relationships"><Relationship Id="rId5" Type="http://schemas.openxmlformats.org/officeDocument/2006/relationships/notesSlide" Target="../notesSlides/notesSlide183.xml"/><Relationship Id="rId4" Type="http://schemas.openxmlformats.org/officeDocument/2006/relationships/slideLayout" Target="../slideLayouts/slideLayout7.xml"/><Relationship Id="rId3" Type="http://schemas.openxmlformats.org/officeDocument/2006/relationships/tags" Target="../tags/tag542.xml"/><Relationship Id="rId2" Type="http://schemas.openxmlformats.org/officeDocument/2006/relationships/tags" Target="../tags/tag541.xml"/><Relationship Id="rId1" Type="http://schemas.openxmlformats.org/officeDocument/2006/relationships/tags" Target="../tags/tag540.xml"/></Relationships>
</file>

<file path=ppt/slides/_rels/slide184.xml.rels><?xml version="1.0" encoding="UTF-8" standalone="yes"?>
<Relationships xmlns="http://schemas.openxmlformats.org/package/2006/relationships"><Relationship Id="rId4" Type="http://schemas.openxmlformats.org/officeDocument/2006/relationships/notesSlide" Target="../notesSlides/notesSlide184.xml"/><Relationship Id="rId3" Type="http://schemas.openxmlformats.org/officeDocument/2006/relationships/slideLayout" Target="../slideLayouts/slideLayout7.xml"/><Relationship Id="rId2" Type="http://schemas.openxmlformats.org/officeDocument/2006/relationships/tags" Target="../tags/tag544.xml"/><Relationship Id="rId1" Type="http://schemas.openxmlformats.org/officeDocument/2006/relationships/tags" Target="../tags/tag543.xml"/></Relationships>
</file>

<file path=ppt/slides/_rels/slide185.xml.rels><?xml version="1.0" encoding="UTF-8" standalone="yes"?>
<Relationships xmlns="http://schemas.openxmlformats.org/package/2006/relationships"><Relationship Id="rId9" Type="http://schemas.openxmlformats.org/officeDocument/2006/relationships/notesSlide" Target="../notesSlides/notesSlide185.xml"/><Relationship Id="rId8" Type="http://schemas.openxmlformats.org/officeDocument/2006/relationships/slideLayout" Target="../slideLayouts/slideLayout7.xml"/><Relationship Id="rId7" Type="http://schemas.openxmlformats.org/officeDocument/2006/relationships/themeOverride" Target="../theme/themeOverride19.xml"/><Relationship Id="rId6" Type="http://schemas.openxmlformats.org/officeDocument/2006/relationships/tags" Target="../tags/tag548.xml"/><Relationship Id="rId5" Type="http://schemas.openxmlformats.org/officeDocument/2006/relationships/image" Target="../media/image189.jpeg"/><Relationship Id="rId4" Type="http://schemas.openxmlformats.org/officeDocument/2006/relationships/image" Target="../media/image188.jpeg"/><Relationship Id="rId3" Type="http://schemas.openxmlformats.org/officeDocument/2006/relationships/tags" Target="../tags/tag547.xml"/><Relationship Id="rId2" Type="http://schemas.openxmlformats.org/officeDocument/2006/relationships/tags" Target="../tags/tag546.xml"/><Relationship Id="rId1" Type="http://schemas.openxmlformats.org/officeDocument/2006/relationships/tags" Target="../tags/tag545.xml"/></Relationships>
</file>

<file path=ppt/slides/_rels/slide186.xml.rels><?xml version="1.0" encoding="UTF-8" standalone="yes"?>
<Relationships xmlns="http://schemas.openxmlformats.org/package/2006/relationships"><Relationship Id="rId7" Type="http://schemas.openxmlformats.org/officeDocument/2006/relationships/notesSlide" Target="../notesSlides/notesSlide186.xml"/><Relationship Id="rId6" Type="http://schemas.openxmlformats.org/officeDocument/2006/relationships/slideLayout" Target="../slideLayouts/slideLayout7.xml"/><Relationship Id="rId5" Type="http://schemas.openxmlformats.org/officeDocument/2006/relationships/themeOverride" Target="../theme/themeOverride20.xml"/><Relationship Id="rId4" Type="http://schemas.openxmlformats.org/officeDocument/2006/relationships/tags" Target="../tags/tag551.xml"/><Relationship Id="rId3" Type="http://schemas.openxmlformats.org/officeDocument/2006/relationships/tags" Target="../tags/tag550.xml"/><Relationship Id="rId2" Type="http://schemas.openxmlformats.org/officeDocument/2006/relationships/image" Target="../media/image190.jpeg"/><Relationship Id="rId1" Type="http://schemas.openxmlformats.org/officeDocument/2006/relationships/tags" Target="../tags/tag549.xml"/></Relationships>
</file>

<file path=ppt/slides/_rels/slide187.xml.rels><?xml version="1.0" encoding="UTF-8" standalone="yes"?>
<Relationships xmlns="http://schemas.openxmlformats.org/package/2006/relationships"><Relationship Id="rId6" Type="http://schemas.openxmlformats.org/officeDocument/2006/relationships/notesSlide" Target="../notesSlides/notesSlide187.xml"/><Relationship Id="rId5" Type="http://schemas.openxmlformats.org/officeDocument/2006/relationships/slideLayout" Target="../slideLayouts/slideLayout7.xml"/><Relationship Id="rId4" Type="http://schemas.openxmlformats.org/officeDocument/2006/relationships/themeOverride" Target="../theme/themeOverride21.xml"/><Relationship Id="rId3" Type="http://schemas.openxmlformats.org/officeDocument/2006/relationships/tags" Target="../tags/tag554.xml"/><Relationship Id="rId2" Type="http://schemas.openxmlformats.org/officeDocument/2006/relationships/tags" Target="../tags/tag553.xml"/><Relationship Id="rId1" Type="http://schemas.openxmlformats.org/officeDocument/2006/relationships/tags" Target="../tags/tag552.xml"/></Relationships>
</file>

<file path=ppt/slides/_rels/slide188.xml.rels><?xml version="1.0" encoding="UTF-8" standalone="yes"?>
<Relationships xmlns="http://schemas.openxmlformats.org/package/2006/relationships"><Relationship Id="rId8" Type="http://schemas.openxmlformats.org/officeDocument/2006/relationships/notesSlide" Target="../notesSlides/notesSlide188.xml"/><Relationship Id="rId7" Type="http://schemas.openxmlformats.org/officeDocument/2006/relationships/slideLayout" Target="../slideLayouts/slideLayout7.xml"/><Relationship Id="rId6" Type="http://schemas.openxmlformats.org/officeDocument/2006/relationships/themeOverride" Target="../theme/themeOverride22.xml"/><Relationship Id="rId5" Type="http://schemas.openxmlformats.org/officeDocument/2006/relationships/tags" Target="../tags/tag557.xml"/><Relationship Id="rId4" Type="http://schemas.openxmlformats.org/officeDocument/2006/relationships/image" Target="../media/image192.jpeg"/><Relationship Id="rId3" Type="http://schemas.openxmlformats.org/officeDocument/2006/relationships/image" Target="../media/image191.jpeg"/><Relationship Id="rId2" Type="http://schemas.openxmlformats.org/officeDocument/2006/relationships/tags" Target="../tags/tag556.xml"/><Relationship Id="rId1" Type="http://schemas.openxmlformats.org/officeDocument/2006/relationships/tags" Target="../tags/tag555.xml"/></Relationships>
</file>

<file path=ppt/slides/_rels/slide189.xml.rels><?xml version="1.0" encoding="UTF-8" standalone="yes"?>
<Relationships xmlns="http://schemas.openxmlformats.org/package/2006/relationships"><Relationship Id="rId6" Type="http://schemas.openxmlformats.org/officeDocument/2006/relationships/notesSlide" Target="../notesSlides/notesSlide189.xml"/><Relationship Id="rId5" Type="http://schemas.openxmlformats.org/officeDocument/2006/relationships/slideLayout" Target="../slideLayouts/slideLayout7.xml"/><Relationship Id="rId4" Type="http://schemas.openxmlformats.org/officeDocument/2006/relationships/themeOverride" Target="../theme/themeOverride23.xml"/><Relationship Id="rId3" Type="http://schemas.openxmlformats.org/officeDocument/2006/relationships/tags" Target="../tags/tag560.xml"/><Relationship Id="rId2" Type="http://schemas.openxmlformats.org/officeDocument/2006/relationships/tags" Target="../tags/tag559.xml"/><Relationship Id="rId1" Type="http://schemas.openxmlformats.org/officeDocument/2006/relationships/tags" Target="../tags/tag558.xml"/></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7.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s>
</file>

<file path=ppt/slides/_rels/slide190.xml.rels><?xml version="1.0" encoding="UTF-8" standalone="yes"?>
<Relationships xmlns="http://schemas.openxmlformats.org/package/2006/relationships"><Relationship Id="rId7" Type="http://schemas.openxmlformats.org/officeDocument/2006/relationships/notesSlide" Target="../notesSlides/notesSlide190.xml"/><Relationship Id="rId6" Type="http://schemas.openxmlformats.org/officeDocument/2006/relationships/slideLayout" Target="../slideLayouts/slideLayout7.xml"/><Relationship Id="rId5" Type="http://schemas.openxmlformats.org/officeDocument/2006/relationships/themeOverride" Target="../theme/themeOverride24.xml"/><Relationship Id="rId4" Type="http://schemas.openxmlformats.org/officeDocument/2006/relationships/tags" Target="../tags/tag564.xml"/><Relationship Id="rId3" Type="http://schemas.openxmlformats.org/officeDocument/2006/relationships/tags" Target="../tags/tag563.xml"/><Relationship Id="rId2" Type="http://schemas.openxmlformats.org/officeDocument/2006/relationships/tags" Target="../tags/tag562.xml"/><Relationship Id="rId1" Type="http://schemas.openxmlformats.org/officeDocument/2006/relationships/tags" Target="../tags/tag561.xml"/></Relationships>
</file>

<file path=ppt/slides/_rels/slide191.xml.rels><?xml version="1.0" encoding="UTF-8" standalone="yes"?>
<Relationships xmlns="http://schemas.openxmlformats.org/package/2006/relationships"><Relationship Id="rId7" Type="http://schemas.openxmlformats.org/officeDocument/2006/relationships/notesSlide" Target="../notesSlides/notesSlide191.xml"/><Relationship Id="rId6" Type="http://schemas.openxmlformats.org/officeDocument/2006/relationships/slideLayout" Target="../slideLayouts/slideLayout7.xml"/><Relationship Id="rId5" Type="http://schemas.openxmlformats.org/officeDocument/2006/relationships/themeOverride" Target="../theme/themeOverride25.xml"/><Relationship Id="rId4" Type="http://schemas.openxmlformats.org/officeDocument/2006/relationships/tags" Target="../tags/tag567.xml"/><Relationship Id="rId3" Type="http://schemas.openxmlformats.org/officeDocument/2006/relationships/image" Target="../media/image193.jpeg"/><Relationship Id="rId2" Type="http://schemas.openxmlformats.org/officeDocument/2006/relationships/tags" Target="../tags/tag566.xml"/><Relationship Id="rId1" Type="http://schemas.openxmlformats.org/officeDocument/2006/relationships/tags" Target="../tags/tag565.xml"/></Relationships>
</file>

<file path=ppt/slides/_rels/slide192.xml.rels><?xml version="1.0" encoding="UTF-8" standalone="yes"?>
<Relationships xmlns="http://schemas.openxmlformats.org/package/2006/relationships"><Relationship Id="rId7" Type="http://schemas.openxmlformats.org/officeDocument/2006/relationships/notesSlide" Target="../notesSlides/notesSlide192.xml"/><Relationship Id="rId6" Type="http://schemas.openxmlformats.org/officeDocument/2006/relationships/slideLayout" Target="../slideLayouts/slideLayout7.xml"/><Relationship Id="rId5" Type="http://schemas.openxmlformats.org/officeDocument/2006/relationships/themeOverride" Target="../theme/themeOverride26.xml"/><Relationship Id="rId4" Type="http://schemas.openxmlformats.org/officeDocument/2006/relationships/tags" Target="../tags/tag570.xml"/><Relationship Id="rId3" Type="http://schemas.openxmlformats.org/officeDocument/2006/relationships/image" Target="../media/image194.jpeg"/><Relationship Id="rId2" Type="http://schemas.openxmlformats.org/officeDocument/2006/relationships/tags" Target="../tags/tag569.xml"/><Relationship Id="rId1" Type="http://schemas.openxmlformats.org/officeDocument/2006/relationships/tags" Target="../tags/tag568.xml"/></Relationships>
</file>

<file path=ppt/slides/_rels/slide193.xml.rels><?xml version="1.0" encoding="UTF-8" standalone="yes"?>
<Relationships xmlns="http://schemas.openxmlformats.org/package/2006/relationships"><Relationship Id="rId8" Type="http://schemas.openxmlformats.org/officeDocument/2006/relationships/notesSlide" Target="../notesSlides/notesSlide193.xml"/><Relationship Id="rId7" Type="http://schemas.openxmlformats.org/officeDocument/2006/relationships/slideLayout" Target="../slideLayouts/slideLayout7.xml"/><Relationship Id="rId6" Type="http://schemas.openxmlformats.org/officeDocument/2006/relationships/themeOverride" Target="../theme/themeOverride27.xml"/><Relationship Id="rId5" Type="http://schemas.openxmlformats.org/officeDocument/2006/relationships/tags" Target="../tags/tag573.xml"/><Relationship Id="rId4" Type="http://schemas.openxmlformats.org/officeDocument/2006/relationships/image" Target="../media/image196.jpeg"/><Relationship Id="rId3" Type="http://schemas.openxmlformats.org/officeDocument/2006/relationships/image" Target="../media/image195.jpeg"/><Relationship Id="rId2" Type="http://schemas.openxmlformats.org/officeDocument/2006/relationships/tags" Target="../tags/tag572.xml"/><Relationship Id="rId1" Type="http://schemas.openxmlformats.org/officeDocument/2006/relationships/tags" Target="../tags/tag571.xml"/></Relationships>
</file>

<file path=ppt/slides/_rels/slide194.xml.rels><?xml version="1.0" encoding="UTF-8" standalone="yes"?>
<Relationships xmlns="http://schemas.openxmlformats.org/package/2006/relationships"><Relationship Id="rId6" Type="http://schemas.openxmlformats.org/officeDocument/2006/relationships/notesSlide" Target="../notesSlides/notesSlide194.xml"/><Relationship Id="rId5" Type="http://schemas.openxmlformats.org/officeDocument/2006/relationships/slideLayout" Target="../slideLayouts/slideLayout7.xml"/><Relationship Id="rId4" Type="http://schemas.openxmlformats.org/officeDocument/2006/relationships/themeOverride" Target="../theme/themeOverride28.xml"/><Relationship Id="rId3" Type="http://schemas.openxmlformats.org/officeDocument/2006/relationships/tags" Target="../tags/tag576.xml"/><Relationship Id="rId2" Type="http://schemas.openxmlformats.org/officeDocument/2006/relationships/tags" Target="../tags/tag575.xml"/><Relationship Id="rId1" Type="http://schemas.openxmlformats.org/officeDocument/2006/relationships/tags" Target="../tags/tag574.xml"/></Relationships>
</file>

<file path=ppt/slides/_rels/slide195.xml.rels><?xml version="1.0" encoding="UTF-8" standalone="yes"?>
<Relationships xmlns="http://schemas.openxmlformats.org/package/2006/relationships"><Relationship Id="rId6" Type="http://schemas.openxmlformats.org/officeDocument/2006/relationships/notesSlide" Target="../notesSlides/notesSlide195.xml"/><Relationship Id="rId5" Type="http://schemas.openxmlformats.org/officeDocument/2006/relationships/slideLayout" Target="../slideLayouts/slideLayout7.xml"/><Relationship Id="rId4" Type="http://schemas.openxmlformats.org/officeDocument/2006/relationships/themeOverride" Target="../theme/themeOverride29.xml"/><Relationship Id="rId3" Type="http://schemas.openxmlformats.org/officeDocument/2006/relationships/tags" Target="../tags/tag579.xml"/><Relationship Id="rId2" Type="http://schemas.openxmlformats.org/officeDocument/2006/relationships/tags" Target="../tags/tag578.xml"/><Relationship Id="rId1" Type="http://schemas.openxmlformats.org/officeDocument/2006/relationships/tags" Target="../tags/tag577.xml"/></Relationships>
</file>

<file path=ppt/slides/_rels/slide196.xml.rels><?xml version="1.0" encoding="UTF-8" standalone="yes"?>
<Relationships xmlns="http://schemas.openxmlformats.org/package/2006/relationships"><Relationship Id="rId6" Type="http://schemas.openxmlformats.org/officeDocument/2006/relationships/notesSlide" Target="../notesSlides/notesSlide196.xml"/><Relationship Id="rId5" Type="http://schemas.openxmlformats.org/officeDocument/2006/relationships/slideLayout" Target="../slideLayouts/slideLayout7.xml"/><Relationship Id="rId4" Type="http://schemas.openxmlformats.org/officeDocument/2006/relationships/themeOverride" Target="../theme/themeOverride30.xml"/><Relationship Id="rId3" Type="http://schemas.openxmlformats.org/officeDocument/2006/relationships/tags" Target="../tags/tag582.xml"/><Relationship Id="rId2" Type="http://schemas.openxmlformats.org/officeDocument/2006/relationships/tags" Target="../tags/tag581.xml"/><Relationship Id="rId1" Type="http://schemas.openxmlformats.org/officeDocument/2006/relationships/tags" Target="../tags/tag580.xml"/></Relationships>
</file>

<file path=ppt/slides/_rels/slide197.xml.rels><?xml version="1.0" encoding="UTF-8" standalone="yes"?>
<Relationships xmlns="http://schemas.openxmlformats.org/package/2006/relationships"><Relationship Id="rId6" Type="http://schemas.openxmlformats.org/officeDocument/2006/relationships/notesSlide" Target="../notesSlides/notesSlide197.xml"/><Relationship Id="rId5" Type="http://schemas.openxmlformats.org/officeDocument/2006/relationships/slideLayout" Target="../slideLayouts/slideLayout7.xml"/><Relationship Id="rId4" Type="http://schemas.openxmlformats.org/officeDocument/2006/relationships/themeOverride" Target="../theme/themeOverride31.xml"/><Relationship Id="rId3" Type="http://schemas.openxmlformats.org/officeDocument/2006/relationships/tags" Target="../tags/tag585.xml"/><Relationship Id="rId2" Type="http://schemas.openxmlformats.org/officeDocument/2006/relationships/tags" Target="../tags/tag584.xml"/><Relationship Id="rId1" Type="http://schemas.openxmlformats.org/officeDocument/2006/relationships/tags" Target="../tags/tag583.xml"/></Relationships>
</file>

<file path=ppt/slides/_rels/slide198.xml.rels><?xml version="1.0" encoding="UTF-8" standalone="yes"?>
<Relationships xmlns="http://schemas.openxmlformats.org/package/2006/relationships"><Relationship Id="rId9" Type="http://schemas.openxmlformats.org/officeDocument/2006/relationships/notesSlide" Target="../notesSlides/notesSlide198.xml"/><Relationship Id="rId8" Type="http://schemas.openxmlformats.org/officeDocument/2006/relationships/slideLayout" Target="../slideLayouts/slideLayout7.xml"/><Relationship Id="rId7" Type="http://schemas.openxmlformats.org/officeDocument/2006/relationships/themeOverride" Target="../theme/themeOverride32.xml"/><Relationship Id="rId6" Type="http://schemas.openxmlformats.org/officeDocument/2006/relationships/tags" Target="../tags/tag588.xml"/><Relationship Id="rId5" Type="http://schemas.openxmlformats.org/officeDocument/2006/relationships/image" Target="../media/image199.jpeg"/><Relationship Id="rId4" Type="http://schemas.openxmlformats.org/officeDocument/2006/relationships/image" Target="../media/image198.jpeg"/><Relationship Id="rId3" Type="http://schemas.openxmlformats.org/officeDocument/2006/relationships/image" Target="../media/image197.jpeg"/><Relationship Id="rId2" Type="http://schemas.openxmlformats.org/officeDocument/2006/relationships/tags" Target="../tags/tag587.xml"/><Relationship Id="rId1" Type="http://schemas.openxmlformats.org/officeDocument/2006/relationships/tags" Target="../tags/tag586.xml"/></Relationships>
</file>

<file path=ppt/slides/_rels/slide199.xml.rels><?xml version="1.0" encoding="UTF-8" standalone="yes"?>
<Relationships xmlns="http://schemas.openxmlformats.org/package/2006/relationships"><Relationship Id="rId7" Type="http://schemas.openxmlformats.org/officeDocument/2006/relationships/notesSlide" Target="../notesSlides/notesSlide199.xml"/><Relationship Id="rId6" Type="http://schemas.openxmlformats.org/officeDocument/2006/relationships/slideLayout" Target="../slideLayouts/slideLayout7.xml"/><Relationship Id="rId5" Type="http://schemas.openxmlformats.org/officeDocument/2006/relationships/themeOverride" Target="../theme/themeOverride33.xml"/><Relationship Id="rId4" Type="http://schemas.openxmlformats.org/officeDocument/2006/relationships/tags" Target="../tags/tag592.xml"/><Relationship Id="rId3" Type="http://schemas.openxmlformats.org/officeDocument/2006/relationships/tags" Target="../tags/tag591.xml"/><Relationship Id="rId2" Type="http://schemas.openxmlformats.org/officeDocument/2006/relationships/tags" Target="../tags/tag590.xml"/><Relationship Id="rId1" Type="http://schemas.openxmlformats.org/officeDocument/2006/relationships/tags" Target="../tags/tag589.xml"/></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7.xml"/><Relationship Id="rId5" Type="http://schemas.openxmlformats.org/officeDocument/2006/relationships/themeOverride" Target="../theme/themeOverride2.xml"/><Relationship Id="rId4" Type="http://schemas.openxmlformats.org/officeDocument/2006/relationships/tags" Target="../tags/tag10.xml"/><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64.xml"/><Relationship Id="rId7" Type="http://schemas.openxmlformats.org/officeDocument/2006/relationships/image" Target="../media/image26.png"/><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tags" Target="../tags/tag63.xml"/><Relationship Id="rId10" Type="http://schemas.openxmlformats.org/officeDocument/2006/relationships/notesSlide" Target="../notesSlides/notesSlide20.xml"/><Relationship Id="rId1" Type="http://schemas.openxmlformats.org/officeDocument/2006/relationships/tags" Target="../tags/tag62.xml"/></Relationships>
</file>

<file path=ppt/slides/_rels/slide200.xml.rels><?xml version="1.0" encoding="UTF-8" standalone="yes"?>
<Relationships xmlns="http://schemas.openxmlformats.org/package/2006/relationships"><Relationship Id="rId6" Type="http://schemas.openxmlformats.org/officeDocument/2006/relationships/notesSlide" Target="../notesSlides/notesSlide200.xml"/><Relationship Id="rId5" Type="http://schemas.openxmlformats.org/officeDocument/2006/relationships/slideLayout" Target="../slideLayouts/slideLayout7.xml"/><Relationship Id="rId4" Type="http://schemas.openxmlformats.org/officeDocument/2006/relationships/themeOverride" Target="../theme/themeOverride34.xml"/><Relationship Id="rId3" Type="http://schemas.openxmlformats.org/officeDocument/2006/relationships/tags" Target="../tags/tag595.xml"/><Relationship Id="rId2" Type="http://schemas.openxmlformats.org/officeDocument/2006/relationships/tags" Target="../tags/tag594.xml"/><Relationship Id="rId1" Type="http://schemas.openxmlformats.org/officeDocument/2006/relationships/tags" Target="../tags/tag593.xml"/></Relationships>
</file>

<file path=ppt/slides/_rels/slide201.xml.rels><?xml version="1.0" encoding="UTF-8" standalone="yes"?>
<Relationships xmlns="http://schemas.openxmlformats.org/package/2006/relationships"><Relationship Id="rId9" Type="http://schemas.openxmlformats.org/officeDocument/2006/relationships/themeOverride" Target="../theme/themeOverride35.xml"/><Relationship Id="rId8" Type="http://schemas.openxmlformats.org/officeDocument/2006/relationships/tags" Target="../tags/tag598.xml"/><Relationship Id="rId7" Type="http://schemas.openxmlformats.org/officeDocument/2006/relationships/image" Target="../media/image204.jpeg"/><Relationship Id="rId6" Type="http://schemas.openxmlformats.org/officeDocument/2006/relationships/image" Target="../media/image203.png"/><Relationship Id="rId5" Type="http://schemas.openxmlformats.org/officeDocument/2006/relationships/image" Target="../media/image202.png"/><Relationship Id="rId4" Type="http://schemas.openxmlformats.org/officeDocument/2006/relationships/image" Target="../media/image201.jpeg"/><Relationship Id="rId3" Type="http://schemas.openxmlformats.org/officeDocument/2006/relationships/image" Target="../media/image200.jpeg"/><Relationship Id="rId2" Type="http://schemas.openxmlformats.org/officeDocument/2006/relationships/tags" Target="../tags/tag597.xml"/><Relationship Id="rId11" Type="http://schemas.openxmlformats.org/officeDocument/2006/relationships/notesSlide" Target="../notesSlides/notesSlide201.xml"/><Relationship Id="rId10" Type="http://schemas.openxmlformats.org/officeDocument/2006/relationships/slideLayout" Target="../slideLayouts/slideLayout7.xml"/><Relationship Id="rId1" Type="http://schemas.openxmlformats.org/officeDocument/2006/relationships/tags" Target="../tags/tag596.xml"/></Relationships>
</file>

<file path=ppt/slides/_rels/slide202.xml.rels><?xml version="1.0" encoding="UTF-8" standalone="yes"?>
<Relationships xmlns="http://schemas.openxmlformats.org/package/2006/relationships"><Relationship Id="rId6" Type="http://schemas.openxmlformats.org/officeDocument/2006/relationships/notesSlide" Target="../notesSlides/notesSlide202.xml"/><Relationship Id="rId5" Type="http://schemas.openxmlformats.org/officeDocument/2006/relationships/slideLayout" Target="../slideLayouts/slideLayout7.xml"/><Relationship Id="rId4" Type="http://schemas.openxmlformats.org/officeDocument/2006/relationships/themeOverride" Target="../theme/themeOverride36.xml"/><Relationship Id="rId3" Type="http://schemas.openxmlformats.org/officeDocument/2006/relationships/tags" Target="../tags/tag601.xml"/><Relationship Id="rId2" Type="http://schemas.openxmlformats.org/officeDocument/2006/relationships/tags" Target="../tags/tag600.xml"/><Relationship Id="rId1" Type="http://schemas.openxmlformats.org/officeDocument/2006/relationships/tags" Target="../tags/tag599.xml"/></Relationships>
</file>

<file path=ppt/slides/_rels/slide203.xml.rels><?xml version="1.0" encoding="UTF-8" standalone="yes"?>
<Relationships xmlns="http://schemas.openxmlformats.org/package/2006/relationships"><Relationship Id="rId6" Type="http://schemas.openxmlformats.org/officeDocument/2006/relationships/notesSlide" Target="../notesSlides/notesSlide203.xml"/><Relationship Id="rId5" Type="http://schemas.openxmlformats.org/officeDocument/2006/relationships/slideLayout" Target="../slideLayouts/slideLayout7.xml"/><Relationship Id="rId4" Type="http://schemas.openxmlformats.org/officeDocument/2006/relationships/themeOverride" Target="../theme/themeOverride37.xml"/><Relationship Id="rId3" Type="http://schemas.openxmlformats.org/officeDocument/2006/relationships/tags" Target="../tags/tag604.xml"/><Relationship Id="rId2" Type="http://schemas.openxmlformats.org/officeDocument/2006/relationships/tags" Target="../tags/tag603.xml"/><Relationship Id="rId1" Type="http://schemas.openxmlformats.org/officeDocument/2006/relationships/tags" Target="../tags/tag602.xml"/></Relationships>
</file>

<file path=ppt/slides/_rels/slide204.xml.rels><?xml version="1.0" encoding="UTF-8" standalone="yes"?>
<Relationships xmlns="http://schemas.openxmlformats.org/package/2006/relationships"><Relationship Id="rId6" Type="http://schemas.openxmlformats.org/officeDocument/2006/relationships/notesSlide" Target="../notesSlides/notesSlide204.xml"/><Relationship Id="rId5" Type="http://schemas.openxmlformats.org/officeDocument/2006/relationships/slideLayout" Target="../slideLayouts/slideLayout7.xml"/><Relationship Id="rId4" Type="http://schemas.openxmlformats.org/officeDocument/2006/relationships/themeOverride" Target="../theme/themeOverride38.xml"/><Relationship Id="rId3" Type="http://schemas.openxmlformats.org/officeDocument/2006/relationships/tags" Target="../tags/tag607.xml"/><Relationship Id="rId2" Type="http://schemas.openxmlformats.org/officeDocument/2006/relationships/tags" Target="../tags/tag606.xml"/><Relationship Id="rId1" Type="http://schemas.openxmlformats.org/officeDocument/2006/relationships/tags" Target="../tags/tag605.xml"/></Relationships>
</file>

<file path=ppt/slides/_rels/slide205.xml.rels><?xml version="1.0" encoding="UTF-8" standalone="yes"?>
<Relationships xmlns="http://schemas.openxmlformats.org/package/2006/relationships"><Relationship Id="rId8" Type="http://schemas.openxmlformats.org/officeDocument/2006/relationships/notesSlide" Target="../notesSlides/notesSlide205.xml"/><Relationship Id="rId7" Type="http://schemas.openxmlformats.org/officeDocument/2006/relationships/slideLayout" Target="../slideLayouts/slideLayout7.xml"/><Relationship Id="rId6" Type="http://schemas.openxmlformats.org/officeDocument/2006/relationships/themeOverride" Target="../theme/themeOverride39.xml"/><Relationship Id="rId5" Type="http://schemas.openxmlformats.org/officeDocument/2006/relationships/tags" Target="../tags/tag610.xml"/><Relationship Id="rId4" Type="http://schemas.openxmlformats.org/officeDocument/2006/relationships/image" Target="../media/image206.jpeg"/><Relationship Id="rId3" Type="http://schemas.openxmlformats.org/officeDocument/2006/relationships/image" Target="../media/image205.jpeg"/><Relationship Id="rId2" Type="http://schemas.openxmlformats.org/officeDocument/2006/relationships/tags" Target="../tags/tag609.xml"/><Relationship Id="rId1" Type="http://schemas.openxmlformats.org/officeDocument/2006/relationships/tags" Target="../tags/tag608.xml"/></Relationships>
</file>

<file path=ppt/slides/_rels/slide206.xml.rels><?xml version="1.0" encoding="UTF-8" standalone="yes"?>
<Relationships xmlns="http://schemas.openxmlformats.org/package/2006/relationships"><Relationship Id="rId6" Type="http://schemas.openxmlformats.org/officeDocument/2006/relationships/notesSlide" Target="../notesSlides/notesSlide206.xml"/><Relationship Id="rId5" Type="http://schemas.openxmlformats.org/officeDocument/2006/relationships/slideLayout" Target="../slideLayouts/slideLayout7.xml"/><Relationship Id="rId4" Type="http://schemas.openxmlformats.org/officeDocument/2006/relationships/themeOverride" Target="../theme/themeOverride40.xml"/><Relationship Id="rId3" Type="http://schemas.openxmlformats.org/officeDocument/2006/relationships/tags" Target="../tags/tag613.xml"/><Relationship Id="rId2" Type="http://schemas.openxmlformats.org/officeDocument/2006/relationships/tags" Target="../tags/tag612.xml"/><Relationship Id="rId1" Type="http://schemas.openxmlformats.org/officeDocument/2006/relationships/tags" Target="../tags/tag611.xml"/></Relationships>
</file>

<file path=ppt/slides/_rels/slide207.xml.rels><?xml version="1.0" encoding="UTF-8" standalone="yes"?>
<Relationships xmlns="http://schemas.openxmlformats.org/package/2006/relationships"><Relationship Id="rId6" Type="http://schemas.openxmlformats.org/officeDocument/2006/relationships/notesSlide" Target="../notesSlides/notesSlide207.xml"/><Relationship Id="rId5" Type="http://schemas.openxmlformats.org/officeDocument/2006/relationships/slideLayout" Target="../slideLayouts/slideLayout7.xml"/><Relationship Id="rId4" Type="http://schemas.openxmlformats.org/officeDocument/2006/relationships/themeOverride" Target="../theme/themeOverride41.xml"/><Relationship Id="rId3" Type="http://schemas.openxmlformats.org/officeDocument/2006/relationships/tags" Target="../tags/tag616.xml"/><Relationship Id="rId2" Type="http://schemas.openxmlformats.org/officeDocument/2006/relationships/tags" Target="../tags/tag615.xml"/><Relationship Id="rId1" Type="http://schemas.openxmlformats.org/officeDocument/2006/relationships/tags" Target="../tags/tag614.xml"/></Relationships>
</file>

<file path=ppt/slides/_rels/slide208.xml.rels><?xml version="1.0" encoding="UTF-8" standalone="yes"?>
<Relationships xmlns="http://schemas.openxmlformats.org/package/2006/relationships"><Relationship Id="rId6" Type="http://schemas.openxmlformats.org/officeDocument/2006/relationships/notesSlide" Target="../notesSlides/notesSlide208.xml"/><Relationship Id="rId5" Type="http://schemas.openxmlformats.org/officeDocument/2006/relationships/slideLayout" Target="../slideLayouts/slideLayout7.xml"/><Relationship Id="rId4" Type="http://schemas.openxmlformats.org/officeDocument/2006/relationships/themeOverride" Target="../theme/themeOverride42.xml"/><Relationship Id="rId3" Type="http://schemas.openxmlformats.org/officeDocument/2006/relationships/tags" Target="../tags/tag619.xml"/><Relationship Id="rId2" Type="http://schemas.openxmlformats.org/officeDocument/2006/relationships/tags" Target="../tags/tag618.xml"/><Relationship Id="rId1" Type="http://schemas.openxmlformats.org/officeDocument/2006/relationships/tags" Target="../tags/tag617.xml"/></Relationships>
</file>

<file path=ppt/slides/_rels/slide209.xml.rels><?xml version="1.0" encoding="UTF-8" standalone="yes"?>
<Relationships xmlns="http://schemas.openxmlformats.org/package/2006/relationships"><Relationship Id="rId4" Type="http://schemas.openxmlformats.org/officeDocument/2006/relationships/notesSlide" Target="../notesSlides/notesSlide209.xml"/><Relationship Id="rId3" Type="http://schemas.openxmlformats.org/officeDocument/2006/relationships/slideLayout" Target="../slideLayouts/slideLayout7.xml"/><Relationship Id="rId2" Type="http://schemas.openxmlformats.org/officeDocument/2006/relationships/tags" Target="../tags/tag621.xml"/><Relationship Id="rId1" Type="http://schemas.openxmlformats.org/officeDocument/2006/relationships/tags" Target="../tags/tag620.xml"/></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7.xml"/><Relationship Id="rId4" Type="http://schemas.openxmlformats.org/officeDocument/2006/relationships/tags" Target="../tags/tag67.xml"/><Relationship Id="rId3" Type="http://schemas.openxmlformats.org/officeDocument/2006/relationships/image" Target="../media/image27.jpeg"/><Relationship Id="rId2" Type="http://schemas.openxmlformats.org/officeDocument/2006/relationships/tags" Target="../tags/tag66.xml"/><Relationship Id="rId1" Type="http://schemas.openxmlformats.org/officeDocument/2006/relationships/tags" Target="../tags/tag65.xml"/></Relationships>
</file>

<file path=ppt/slides/_rels/slide210.xml.rels><?xml version="1.0" encoding="UTF-8" standalone="yes"?>
<Relationships xmlns="http://schemas.openxmlformats.org/package/2006/relationships"><Relationship Id="rId7" Type="http://schemas.openxmlformats.org/officeDocument/2006/relationships/notesSlide" Target="../notesSlides/notesSlide210.xml"/><Relationship Id="rId6" Type="http://schemas.openxmlformats.org/officeDocument/2006/relationships/slideLayout" Target="../slideLayouts/slideLayout7.xml"/><Relationship Id="rId5" Type="http://schemas.openxmlformats.org/officeDocument/2006/relationships/themeOverride" Target="../theme/themeOverride43.xml"/><Relationship Id="rId4" Type="http://schemas.openxmlformats.org/officeDocument/2006/relationships/tags" Target="../tags/tag625.xml"/><Relationship Id="rId3" Type="http://schemas.openxmlformats.org/officeDocument/2006/relationships/tags" Target="../tags/tag624.xml"/><Relationship Id="rId2" Type="http://schemas.openxmlformats.org/officeDocument/2006/relationships/tags" Target="../tags/tag623.xml"/><Relationship Id="rId1" Type="http://schemas.openxmlformats.org/officeDocument/2006/relationships/tags" Target="../tags/tag622.xml"/></Relationships>
</file>

<file path=ppt/slides/_rels/slide211.xml.rels><?xml version="1.0" encoding="UTF-8" standalone="yes"?>
<Relationships xmlns="http://schemas.openxmlformats.org/package/2006/relationships"><Relationship Id="rId6" Type="http://schemas.openxmlformats.org/officeDocument/2006/relationships/notesSlide" Target="../notesSlides/notesSlide211.xml"/><Relationship Id="rId5" Type="http://schemas.openxmlformats.org/officeDocument/2006/relationships/slideLayout" Target="../slideLayouts/slideLayout7.xml"/><Relationship Id="rId4" Type="http://schemas.openxmlformats.org/officeDocument/2006/relationships/themeOverride" Target="../theme/themeOverride44.xml"/><Relationship Id="rId3" Type="http://schemas.openxmlformats.org/officeDocument/2006/relationships/tags" Target="../tags/tag628.xml"/><Relationship Id="rId2" Type="http://schemas.openxmlformats.org/officeDocument/2006/relationships/tags" Target="../tags/tag627.xml"/><Relationship Id="rId1" Type="http://schemas.openxmlformats.org/officeDocument/2006/relationships/tags" Target="../tags/tag626.xml"/></Relationships>
</file>

<file path=ppt/slides/_rels/slide212.xml.rels><?xml version="1.0" encoding="UTF-8" standalone="yes"?>
<Relationships xmlns="http://schemas.openxmlformats.org/package/2006/relationships"><Relationship Id="rId8" Type="http://schemas.openxmlformats.org/officeDocument/2006/relationships/notesSlide" Target="../notesSlides/notesSlide212.xml"/><Relationship Id="rId7" Type="http://schemas.openxmlformats.org/officeDocument/2006/relationships/slideLayout" Target="../slideLayouts/slideLayout7.xml"/><Relationship Id="rId6" Type="http://schemas.openxmlformats.org/officeDocument/2006/relationships/themeOverride" Target="../theme/themeOverride45.xml"/><Relationship Id="rId5" Type="http://schemas.openxmlformats.org/officeDocument/2006/relationships/tags" Target="../tags/tag631.xml"/><Relationship Id="rId4" Type="http://schemas.openxmlformats.org/officeDocument/2006/relationships/tags" Target="../tags/tag630.xml"/><Relationship Id="rId3" Type="http://schemas.openxmlformats.org/officeDocument/2006/relationships/image" Target="../media/image208.jpeg"/><Relationship Id="rId2" Type="http://schemas.openxmlformats.org/officeDocument/2006/relationships/image" Target="../media/image207.jpeg"/><Relationship Id="rId1" Type="http://schemas.openxmlformats.org/officeDocument/2006/relationships/tags" Target="../tags/tag629.xml"/></Relationships>
</file>

<file path=ppt/slides/_rels/slide213.xml.rels><?xml version="1.0" encoding="UTF-8" standalone="yes"?>
<Relationships xmlns="http://schemas.openxmlformats.org/package/2006/relationships"><Relationship Id="rId6" Type="http://schemas.openxmlformats.org/officeDocument/2006/relationships/notesSlide" Target="../notesSlides/notesSlide213.xml"/><Relationship Id="rId5" Type="http://schemas.openxmlformats.org/officeDocument/2006/relationships/slideLayout" Target="../slideLayouts/slideLayout7.xml"/><Relationship Id="rId4" Type="http://schemas.openxmlformats.org/officeDocument/2006/relationships/themeOverride" Target="../theme/themeOverride46.xml"/><Relationship Id="rId3" Type="http://schemas.openxmlformats.org/officeDocument/2006/relationships/tags" Target="../tags/tag634.xml"/><Relationship Id="rId2" Type="http://schemas.openxmlformats.org/officeDocument/2006/relationships/tags" Target="../tags/tag633.xml"/><Relationship Id="rId1" Type="http://schemas.openxmlformats.org/officeDocument/2006/relationships/tags" Target="../tags/tag632.xml"/></Relationships>
</file>

<file path=ppt/slides/_rels/slide214.xml.rels><?xml version="1.0" encoding="UTF-8" standalone="yes"?>
<Relationships xmlns="http://schemas.openxmlformats.org/package/2006/relationships"><Relationship Id="rId6" Type="http://schemas.openxmlformats.org/officeDocument/2006/relationships/notesSlide" Target="../notesSlides/notesSlide214.xml"/><Relationship Id="rId5" Type="http://schemas.openxmlformats.org/officeDocument/2006/relationships/slideLayout" Target="../slideLayouts/slideLayout7.xml"/><Relationship Id="rId4" Type="http://schemas.openxmlformats.org/officeDocument/2006/relationships/themeOverride" Target="../theme/themeOverride47.xml"/><Relationship Id="rId3" Type="http://schemas.openxmlformats.org/officeDocument/2006/relationships/tags" Target="../tags/tag637.xml"/><Relationship Id="rId2" Type="http://schemas.openxmlformats.org/officeDocument/2006/relationships/tags" Target="../tags/tag636.xml"/><Relationship Id="rId1" Type="http://schemas.openxmlformats.org/officeDocument/2006/relationships/tags" Target="../tags/tag635.xml"/></Relationships>
</file>

<file path=ppt/slides/_rels/slide215.xml.rels><?xml version="1.0" encoding="UTF-8" standalone="yes"?>
<Relationships xmlns="http://schemas.openxmlformats.org/package/2006/relationships"><Relationship Id="rId7" Type="http://schemas.openxmlformats.org/officeDocument/2006/relationships/notesSlide" Target="../notesSlides/notesSlide215.xml"/><Relationship Id="rId6" Type="http://schemas.openxmlformats.org/officeDocument/2006/relationships/slideLayout" Target="../slideLayouts/slideLayout7.xml"/><Relationship Id="rId5" Type="http://schemas.openxmlformats.org/officeDocument/2006/relationships/themeOverride" Target="../theme/themeOverride48.xml"/><Relationship Id="rId4" Type="http://schemas.openxmlformats.org/officeDocument/2006/relationships/tags" Target="../tags/tag640.xml"/><Relationship Id="rId3" Type="http://schemas.openxmlformats.org/officeDocument/2006/relationships/image" Target="../media/image209.jpeg"/><Relationship Id="rId2" Type="http://schemas.openxmlformats.org/officeDocument/2006/relationships/tags" Target="../tags/tag639.xml"/><Relationship Id="rId1" Type="http://schemas.openxmlformats.org/officeDocument/2006/relationships/tags" Target="../tags/tag638.xml"/></Relationships>
</file>

<file path=ppt/slides/_rels/slide216.xml.rels><?xml version="1.0" encoding="UTF-8" standalone="yes"?>
<Relationships xmlns="http://schemas.openxmlformats.org/package/2006/relationships"><Relationship Id="rId6" Type="http://schemas.openxmlformats.org/officeDocument/2006/relationships/notesSlide" Target="../notesSlides/notesSlide216.xml"/><Relationship Id="rId5" Type="http://schemas.openxmlformats.org/officeDocument/2006/relationships/slideLayout" Target="../slideLayouts/slideLayout7.xml"/><Relationship Id="rId4" Type="http://schemas.openxmlformats.org/officeDocument/2006/relationships/themeOverride" Target="../theme/themeOverride49.xml"/><Relationship Id="rId3" Type="http://schemas.openxmlformats.org/officeDocument/2006/relationships/tags" Target="../tags/tag643.xml"/><Relationship Id="rId2" Type="http://schemas.openxmlformats.org/officeDocument/2006/relationships/tags" Target="../tags/tag642.xml"/><Relationship Id="rId1" Type="http://schemas.openxmlformats.org/officeDocument/2006/relationships/tags" Target="../tags/tag641.xml"/></Relationships>
</file>

<file path=ppt/slides/_rels/slide217.xml.rels><?xml version="1.0" encoding="UTF-8" standalone="yes"?>
<Relationships xmlns="http://schemas.openxmlformats.org/package/2006/relationships"><Relationship Id="rId4" Type="http://schemas.openxmlformats.org/officeDocument/2006/relationships/notesSlide" Target="../notesSlides/notesSlide217.xml"/><Relationship Id="rId3" Type="http://schemas.openxmlformats.org/officeDocument/2006/relationships/slideLayout" Target="../slideLayouts/slideLayout7.xml"/><Relationship Id="rId2" Type="http://schemas.openxmlformats.org/officeDocument/2006/relationships/tags" Target="../tags/tag645.xml"/><Relationship Id="rId1" Type="http://schemas.openxmlformats.org/officeDocument/2006/relationships/tags" Target="../tags/tag644.xml"/></Relationships>
</file>

<file path=ppt/slides/_rels/slide218.xml.rels><?xml version="1.0" encoding="UTF-8" standalone="yes"?>
<Relationships xmlns="http://schemas.openxmlformats.org/package/2006/relationships"><Relationship Id="rId7" Type="http://schemas.openxmlformats.org/officeDocument/2006/relationships/notesSlide" Target="../notesSlides/notesSlide218.xml"/><Relationship Id="rId6" Type="http://schemas.openxmlformats.org/officeDocument/2006/relationships/slideLayout" Target="../slideLayouts/slideLayout7.xml"/><Relationship Id="rId5" Type="http://schemas.openxmlformats.org/officeDocument/2006/relationships/themeOverride" Target="../theme/themeOverride50.xml"/><Relationship Id="rId4" Type="http://schemas.openxmlformats.org/officeDocument/2006/relationships/tags" Target="../tags/tag648.xml"/><Relationship Id="rId3" Type="http://schemas.openxmlformats.org/officeDocument/2006/relationships/image" Target="../media/image210.jpeg"/><Relationship Id="rId2" Type="http://schemas.openxmlformats.org/officeDocument/2006/relationships/tags" Target="../tags/tag647.xml"/><Relationship Id="rId1" Type="http://schemas.openxmlformats.org/officeDocument/2006/relationships/tags" Target="../tags/tag646.xml"/></Relationships>
</file>

<file path=ppt/slides/_rels/slide219.xml.rels><?xml version="1.0" encoding="UTF-8" standalone="yes"?>
<Relationships xmlns="http://schemas.openxmlformats.org/package/2006/relationships"><Relationship Id="rId7" Type="http://schemas.openxmlformats.org/officeDocument/2006/relationships/notesSlide" Target="../notesSlides/notesSlide219.xml"/><Relationship Id="rId6" Type="http://schemas.openxmlformats.org/officeDocument/2006/relationships/slideLayout" Target="../slideLayouts/slideLayout7.xml"/><Relationship Id="rId5" Type="http://schemas.openxmlformats.org/officeDocument/2006/relationships/themeOverride" Target="../theme/themeOverride51.xml"/><Relationship Id="rId4" Type="http://schemas.openxmlformats.org/officeDocument/2006/relationships/tags" Target="../tags/tag651.xml"/><Relationship Id="rId3" Type="http://schemas.openxmlformats.org/officeDocument/2006/relationships/image" Target="../media/image211.jpeg"/><Relationship Id="rId2" Type="http://schemas.openxmlformats.org/officeDocument/2006/relationships/tags" Target="../tags/tag650.xml"/><Relationship Id="rId1" Type="http://schemas.openxmlformats.org/officeDocument/2006/relationships/tags" Target="../tags/tag649.xml"/></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7.xml"/><Relationship Id="rId2" Type="http://schemas.openxmlformats.org/officeDocument/2006/relationships/tags" Target="../tags/tag69.xml"/><Relationship Id="rId1" Type="http://schemas.openxmlformats.org/officeDocument/2006/relationships/tags" Target="../tags/tag68.xml"/></Relationships>
</file>

<file path=ppt/slides/_rels/slide220.xml.rels><?xml version="1.0" encoding="UTF-8" standalone="yes"?>
<Relationships xmlns="http://schemas.openxmlformats.org/package/2006/relationships"><Relationship Id="rId4" Type="http://schemas.openxmlformats.org/officeDocument/2006/relationships/notesSlide" Target="../notesSlides/notesSlide220.xml"/><Relationship Id="rId3" Type="http://schemas.openxmlformats.org/officeDocument/2006/relationships/slideLayout" Target="../slideLayouts/slideLayout7.xml"/><Relationship Id="rId2" Type="http://schemas.openxmlformats.org/officeDocument/2006/relationships/tags" Target="../tags/tag653.xml"/><Relationship Id="rId1" Type="http://schemas.openxmlformats.org/officeDocument/2006/relationships/tags" Target="../tags/tag652.xml"/></Relationships>
</file>

<file path=ppt/slides/_rels/slide221.xml.rels><?xml version="1.0" encoding="UTF-8" standalone="yes"?>
<Relationships xmlns="http://schemas.openxmlformats.org/package/2006/relationships"><Relationship Id="rId4" Type="http://schemas.openxmlformats.org/officeDocument/2006/relationships/notesSlide" Target="../notesSlides/notesSlide221.xml"/><Relationship Id="rId3" Type="http://schemas.openxmlformats.org/officeDocument/2006/relationships/slideLayout" Target="../slideLayouts/slideLayout7.xml"/><Relationship Id="rId2" Type="http://schemas.openxmlformats.org/officeDocument/2006/relationships/themeOverride" Target="../theme/themeOverride52.xml"/><Relationship Id="rId1" Type="http://schemas.openxmlformats.org/officeDocument/2006/relationships/tags" Target="../tags/tag654.xml"/></Relationships>
</file>

<file path=ppt/slides/_rels/slide222.xml.rels><?xml version="1.0" encoding="UTF-8" standalone="yes"?>
<Relationships xmlns="http://schemas.openxmlformats.org/package/2006/relationships"><Relationship Id="rId6" Type="http://schemas.openxmlformats.org/officeDocument/2006/relationships/notesSlide" Target="../notesSlides/notesSlide222.xml"/><Relationship Id="rId5" Type="http://schemas.openxmlformats.org/officeDocument/2006/relationships/slideLayout" Target="../slideLayouts/slideLayout7.xml"/><Relationship Id="rId4" Type="http://schemas.openxmlformats.org/officeDocument/2006/relationships/themeOverride" Target="../theme/themeOverride53.xml"/><Relationship Id="rId3" Type="http://schemas.openxmlformats.org/officeDocument/2006/relationships/tags" Target="../tags/tag657.xml"/><Relationship Id="rId2" Type="http://schemas.openxmlformats.org/officeDocument/2006/relationships/tags" Target="../tags/tag656.xml"/><Relationship Id="rId1" Type="http://schemas.openxmlformats.org/officeDocument/2006/relationships/tags" Target="../tags/tag655.xml"/></Relationships>
</file>

<file path=ppt/slides/_rels/slide223.xml.rels><?xml version="1.0" encoding="UTF-8" standalone="yes"?>
<Relationships xmlns="http://schemas.openxmlformats.org/package/2006/relationships"><Relationship Id="rId6" Type="http://schemas.openxmlformats.org/officeDocument/2006/relationships/notesSlide" Target="../notesSlides/notesSlide223.xml"/><Relationship Id="rId5" Type="http://schemas.openxmlformats.org/officeDocument/2006/relationships/slideLayout" Target="../slideLayouts/slideLayout7.xml"/><Relationship Id="rId4" Type="http://schemas.openxmlformats.org/officeDocument/2006/relationships/themeOverride" Target="../theme/themeOverride54.xml"/><Relationship Id="rId3" Type="http://schemas.openxmlformats.org/officeDocument/2006/relationships/tags" Target="../tags/tag660.xml"/><Relationship Id="rId2" Type="http://schemas.openxmlformats.org/officeDocument/2006/relationships/tags" Target="../tags/tag659.xml"/><Relationship Id="rId1" Type="http://schemas.openxmlformats.org/officeDocument/2006/relationships/tags" Target="../tags/tag658.xml"/></Relationships>
</file>

<file path=ppt/slides/_rels/slide224.xml.rels><?xml version="1.0" encoding="UTF-8" standalone="yes"?>
<Relationships xmlns="http://schemas.openxmlformats.org/package/2006/relationships"><Relationship Id="rId6" Type="http://schemas.openxmlformats.org/officeDocument/2006/relationships/notesSlide" Target="../notesSlides/notesSlide224.xml"/><Relationship Id="rId5" Type="http://schemas.openxmlformats.org/officeDocument/2006/relationships/slideLayout" Target="../slideLayouts/slideLayout7.xml"/><Relationship Id="rId4" Type="http://schemas.openxmlformats.org/officeDocument/2006/relationships/themeOverride" Target="../theme/themeOverride55.xml"/><Relationship Id="rId3" Type="http://schemas.openxmlformats.org/officeDocument/2006/relationships/tags" Target="../tags/tag663.xml"/><Relationship Id="rId2" Type="http://schemas.openxmlformats.org/officeDocument/2006/relationships/tags" Target="../tags/tag662.xml"/><Relationship Id="rId1" Type="http://schemas.openxmlformats.org/officeDocument/2006/relationships/tags" Target="../tags/tag661.xml"/></Relationships>
</file>

<file path=ppt/slides/_rels/slide225.xml.rels><?xml version="1.0" encoding="UTF-8" standalone="yes"?>
<Relationships xmlns="http://schemas.openxmlformats.org/package/2006/relationships"><Relationship Id="rId6" Type="http://schemas.openxmlformats.org/officeDocument/2006/relationships/notesSlide" Target="../notesSlides/notesSlide225.xml"/><Relationship Id="rId5" Type="http://schemas.openxmlformats.org/officeDocument/2006/relationships/slideLayout" Target="../slideLayouts/slideLayout7.xml"/><Relationship Id="rId4" Type="http://schemas.openxmlformats.org/officeDocument/2006/relationships/themeOverride" Target="../theme/themeOverride56.xml"/><Relationship Id="rId3" Type="http://schemas.openxmlformats.org/officeDocument/2006/relationships/tags" Target="../tags/tag666.xml"/><Relationship Id="rId2" Type="http://schemas.openxmlformats.org/officeDocument/2006/relationships/tags" Target="../tags/tag665.xml"/><Relationship Id="rId1" Type="http://schemas.openxmlformats.org/officeDocument/2006/relationships/tags" Target="../tags/tag664.xml"/></Relationships>
</file>

<file path=ppt/slides/_rels/slide226.xml.rels><?xml version="1.0" encoding="UTF-8" standalone="yes"?>
<Relationships xmlns="http://schemas.openxmlformats.org/package/2006/relationships"><Relationship Id="rId6" Type="http://schemas.openxmlformats.org/officeDocument/2006/relationships/notesSlide" Target="../notesSlides/notesSlide226.xml"/><Relationship Id="rId5" Type="http://schemas.openxmlformats.org/officeDocument/2006/relationships/slideLayout" Target="../slideLayouts/slideLayout7.xml"/><Relationship Id="rId4" Type="http://schemas.openxmlformats.org/officeDocument/2006/relationships/themeOverride" Target="../theme/themeOverride57.xml"/><Relationship Id="rId3" Type="http://schemas.openxmlformats.org/officeDocument/2006/relationships/tags" Target="../tags/tag669.xml"/><Relationship Id="rId2" Type="http://schemas.openxmlformats.org/officeDocument/2006/relationships/tags" Target="../tags/tag668.xml"/><Relationship Id="rId1" Type="http://schemas.openxmlformats.org/officeDocument/2006/relationships/tags" Target="../tags/tag667.xml"/></Relationships>
</file>

<file path=ppt/slides/_rels/slide227.xml.rels><?xml version="1.0" encoding="UTF-8" standalone="yes"?>
<Relationships xmlns="http://schemas.openxmlformats.org/package/2006/relationships"><Relationship Id="rId6" Type="http://schemas.openxmlformats.org/officeDocument/2006/relationships/notesSlide" Target="../notesSlides/notesSlide227.xml"/><Relationship Id="rId5" Type="http://schemas.openxmlformats.org/officeDocument/2006/relationships/slideLayout" Target="../slideLayouts/slideLayout7.xml"/><Relationship Id="rId4" Type="http://schemas.openxmlformats.org/officeDocument/2006/relationships/themeOverride" Target="../theme/themeOverride58.xml"/><Relationship Id="rId3" Type="http://schemas.openxmlformats.org/officeDocument/2006/relationships/tags" Target="../tags/tag672.xml"/><Relationship Id="rId2" Type="http://schemas.openxmlformats.org/officeDocument/2006/relationships/tags" Target="../tags/tag671.xml"/><Relationship Id="rId1" Type="http://schemas.openxmlformats.org/officeDocument/2006/relationships/tags" Target="../tags/tag670.xml"/></Relationships>
</file>

<file path=ppt/slides/_rels/slide228.xml.rels><?xml version="1.0" encoding="UTF-8" standalone="yes"?>
<Relationships xmlns="http://schemas.openxmlformats.org/package/2006/relationships"><Relationship Id="rId6" Type="http://schemas.openxmlformats.org/officeDocument/2006/relationships/notesSlide" Target="../notesSlides/notesSlide228.xml"/><Relationship Id="rId5" Type="http://schemas.openxmlformats.org/officeDocument/2006/relationships/slideLayout" Target="../slideLayouts/slideLayout7.xml"/><Relationship Id="rId4" Type="http://schemas.openxmlformats.org/officeDocument/2006/relationships/themeOverride" Target="../theme/themeOverride59.xml"/><Relationship Id="rId3" Type="http://schemas.openxmlformats.org/officeDocument/2006/relationships/tags" Target="../tags/tag675.xml"/><Relationship Id="rId2" Type="http://schemas.openxmlformats.org/officeDocument/2006/relationships/tags" Target="../tags/tag674.xml"/><Relationship Id="rId1" Type="http://schemas.openxmlformats.org/officeDocument/2006/relationships/tags" Target="../tags/tag673.xml"/></Relationships>
</file>

<file path=ppt/slides/_rels/slide229.xml.rels><?xml version="1.0" encoding="UTF-8" standalone="yes"?>
<Relationships xmlns="http://schemas.openxmlformats.org/package/2006/relationships"><Relationship Id="rId6" Type="http://schemas.openxmlformats.org/officeDocument/2006/relationships/notesSlide" Target="../notesSlides/notesSlide229.xml"/><Relationship Id="rId5" Type="http://schemas.openxmlformats.org/officeDocument/2006/relationships/slideLayout" Target="../slideLayouts/slideLayout7.xml"/><Relationship Id="rId4" Type="http://schemas.openxmlformats.org/officeDocument/2006/relationships/themeOverride" Target="../theme/themeOverride60.xml"/><Relationship Id="rId3" Type="http://schemas.openxmlformats.org/officeDocument/2006/relationships/tags" Target="../tags/tag678.xml"/><Relationship Id="rId2" Type="http://schemas.openxmlformats.org/officeDocument/2006/relationships/tags" Target="../tags/tag677.xml"/><Relationship Id="rId1" Type="http://schemas.openxmlformats.org/officeDocument/2006/relationships/tags" Target="../tags/tag676.xml"/></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7.xml"/><Relationship Id="rId2" Type="http://schemas.openxmlformats.org/officeDocument/2006/relationships/themeOverride" Target="../theme/themeOverride8.xml"/><Relationship Id="rId1" Type="http://schemas.openxmlformats.org/officeDocument/2006/relationships/tags" Target="../tags/tag70.xml"/></Relationships>
</file>

<file path=ppt/slides/_rels/slide230.xml.rels><?xml version="1.0" encoding="UTF-8" standalone="yes"?>
<Relationships xmlns="http://schemas.openxmlformats.org/package/2006/relationships"><Relationship Id="rId6" Type="http://schemas.openxmlformats.org/officeDocument/2006/relationships/notesSlide" Target="../notesSlides/notesSlide230.xml"/><Relationship Id="rId5" Type="http://schemas.openxmlformats.org/officeDocument/2006/relationships/slideLayout" Target="../slideLayouts/slideLayout7.xml"/><Relationship Id="rId4" Type="http://schemas.openxmlformats.org/officeDocument/2006/relationships/themeOverride" Target="../theme/themeOverride61.xml"/><Relationship Id="rId3" Type="http://schemas.openxmlformats.org/officeDocument/2006/relationships/tags" Target="../tags/tag681.xml"/><Relationship Id="rId2" Type="http://schemas.openxmlformats.org/officeDocument/2006/relationships/tags" Target="../tags/tag680.xml"/><Relationship Id="rId1" Type="http://schemas.openxmlformats.org/officeDocument/2006/relationships/tags" Target="../tags/tag679.xml"/></Relationships>
</file>

<file path=ppt/slides/_rels/slide231.xml.rels><?xml version="1.0" encoding="UTF-8" standalone="yes"?>
<Relationships xmlns="http://schemas.openxmlformats.org/package/2006/relationships"><Relationship Id="rId6" Type="http://schemas.openxmlformats.org/officeDocument/2006/relationships/notesSlide" Target="../notesSlides/notesSlide231.xml"/><Relationship Id="rId5" Type="http://schemas.openxmlformats.org/officeDocument/2006/relationships/slideLayout" Target="../slideLayouts/slideLayout7.xml"/><Relationship Id="rId4" Type="http://schemas.openxmlformats.org/officeDocument/2006/relationships/themeOverride" Target="../theme/themeOverride62.xml"/><Relationship Id="rId3" Type="http://schemas.openxmlformats.org/officeDocument/2006/relationships/tags" Target="../tags/tag684.xml"/><Relationship Id="rId2" Type="http://schemas.openxmlformats.org/officeDocument/2006/relationships/tags" Target="../tags/tag683.xml"/><Relationship Id="rId1" Type="http://schemas.openxmlformats.org/officeDocument/2006/relationships/tags" Target="../tags/tag682.xml"/></Relationships>
</file>

<file path=ppt/slides/_rels/slide232.xml.rels><?xml version="1.0" encoding="UTF-8" standalone="yes"?>
<Relationships xmlns="http://schemas.openxmlformats.org/package/2006/relationships"><Relationship Id="rId6" Type="http://schemas.openxmlformats.org/officeDocument/2006/relationships/notesSlide" Target="../notesSlides/notesSlide232.xml"/><Relationship Id="rId5" Type="http://schemas.openxmlformats.org/officeDocument/2006/relationships/slideLayout" Target="../slideLayouts/slideLayout7.xml"/><Relationship Id="rId4" Type="http://schemas.openxmlformats.org/officeDocument/2006/relationships/themeOverride" Target="../theme/themeOverride63.xml"/><Relationship Id="rId3" Type="http://schemas.openxmlformats.org/officeDocument/2006/relationships/tags" Target="../tags/tag687.xml"/><Relationship Id="rId2" Type="http://schemas.openxmlformats.org/officeDocument/2006/relationships/tags" Target="../tags/tag686.xml"/><Relationship Id="rId1" Type="http://schemas.openxmlformats.org/officeDocument/2006/relationships/tags" Target="../tags/tag685.xml"/></Relationships>
</file>

<file path=ppt/slides/_rels/slide233.xml.rels><?xml version="1.0" encoding="UTF-8" standalone="yes"?>
<Relationships xmlns="http://schemas.openxmlformats.org/package/2006/relationships"><Relationship Id="rId6" Type="http://schemas.openxmlformats.org/officeDocument/2006/relationships/notesSlide" Target="../notesSlides/notesSlide233.xml"/><Relationship Id="rId5" Type="http://schemas.openxmlformats.org/officeDocument/2006/relationships/slideLayout" Target="../slideLayouts/slideLayout7.xml"/><Relationship Id="rId4" Type="http://schemas.openxmlformats.org/officeDocument/2006/relationships/themeOverride" Target="../theme/themeOverride64.xml"/><Relationship Id="rId3" Type="http://schemas.openxmlformats.org/officeDocument/2006/relationships/tags" Target="../tags/tag690.xml"/><Relationship Id="rId2" Type="http://schemas.openxmlformats.org/officeDocument/2006/relationships/tags" Target="../tags/tag689.xml"/><Relationship Id="rId1" Type="http://schemas.openxmlformats.org/officeDocument/2006/relationships/tags" Target="../tags/tag688.xml"/></Relationships>
</file>

<file path=ppt/slides/_rels/slide234.xml.rels><?xml version="1.0" encoding="UTF-8" standalone="yes"?>
<Relationships xmlns="http://schemas.openxmlformats.org/package/2006/relationships"><Relationship Id="rId6" Type="http://schemas.openxmlformats.org/officeDocument/2006/relationships/notesSlide" Target="../notesSlides/notesSlide234.xml"/><Relationship Id="rId5" Type="http://schemas.openxmlformats.org/officeDocument/2006/relationships/slideLayout" Target="../slideLayouts/slideLayout7.xml"/><Relationship Id="rId4" Type="http://schemas.openxmlformats.org/officeDocument/2006/relationships/themeOverride" Target="../theme/themeOverride65.xml"/><Relationship Id="rId3" Type="http://schemas.openxmlformats.org/officeDocument/2006/relationships/tags" Target="../tags/tag693.xml"/><Relationship Id="rId2" Type="http://schemas.openxmlformats.org/officeDocument/2006/relationships/tags" Target="../tags/tag692.xml"/><Relationship Id="rId1" Type="http://schemas.openxmlformats.org/officeDocument/2006/relationships/tags" Target="../tags/tag691.xml"/></Relationships>
</file>

<file path=ppt/slides/_rels/slide235.xml.rels><?xml version="1.0" encoding="UTF-8" standalone="yes"?>
<Relationships xmlns="http://schemas.openxmlformats.org/package/2006/relationships"><Relationship Id="rId6" Type="http://schemas.openxmlformats.org/officeDocument/2006/relationships/notesSlide" Target="../notesSlides/notesSlide235.xml"/><Relationship Id="rId5" Type="http://schemas.openxmlformats.org/officeDocument/2006/relationships/slideLayout" Target="../slideLayouts/slideLayout7.xml"/><Relationship Id="rId4" Type="http://schemas.openxmlformats.org/officeDocument/2006/relationships/themeOverride" Target="../theme/themeOverride66.xml"/><Relationship Id="rId3" Type="http://schemas.openxmlformats.org/officeDocument/2006/relationships/tags" Target="../tags/tag696.xml"/><Relationship Id="rId2" Type="http://schemas.openxmlformats.org/officeDocument/2006/relationships/tags" Target="../tags/tag695.xml"/><Relationship Id="rId1" Type="http://schemas.openxmlformats.org/officeDocument/2006/relationships/tags" Target="../tags/tag694.xml"/></Relationships>
</file>

<file path=ppt/slides/_rels/slide236.xml.rels><?xml version="1.0" encoding="UTF-8" standalone="yes"?>
<Relationships xmlns="http://schemas.openxmlformats.org/package/2006/relationships"><Relationship Id="rId6" Type="http://schemas.openxmlformats.org/officeDocument/2006/relationships/notesSlide" Target="../notesSlides/notesSlide236.xml"/><Relationship Id="rId5" Type="http://schemas.openxmlformats.org/officeDocument/2006/relationships/slideLayout" Target="../slideLayouts/slideLayout7.xml"/><Relationship Id="rId4" Type="http://schemas.openxmlformats.org/officeDocument/2006/relationships/themeOverride" Target="../theme/themeOverride67.xml"/><Relationship Id="rId3" Type="http://schemas.openxmlformats.org/officeDocument/2006/relationships/tags" Target="../tags/tag699.xml"/><Relationship Id="rId2" Type="http://schemas.openxmlformats.org/officeDocument/2006/relationships/tags" Target="../tags/tag698.xml"/><Relationship Id="rId1" Type="http://schemas.openxmlformats.org/officeDocument/2006/relationships/tags" Target="../tags/tag697.xml"/></Relationships>
</file>

<file path=ppt/slides/_rels/slide237.xml.rels><?xml version="1.0" encoding="UTF-8" standalone="yes"?>
<Relationships xmlns="http://schemas.openxmlformats.org/package/2006/relationships"><Relationship Id="rId6" Type="http://schemas.openxmlformats.org/officeDocument/2006/relationships/notesSlide" Target="../notesSlides/notesSlide237.xml"/><Relationship Id="rId5" Type="http://schemas.openxmlformats.org/officeDocument/2006/relationships/slideLayout" Target="../slideLayouts/slideLayout7.xml"/><Relationship Id="rId4" Type="http://schemas.openxmlformats.org/officeDocument/2006/relationships/themeOverride" Target="../theme/themeOverride68.xml"/><Relationship Id="rId3" Type="http://schemas.openxmlformats.org/officeDocument/2006/relationships/tags" Target="../tags/tag702.xml"/><Relationship Id="rId2" Type="http://schemas.openxmlformats.org/officeDocument/2006/relationships/tags" Target="../tags/tag701.xml"/><Relationship Id="rId1" Type="http://schemas.openxmlformats.org/officeDocument/2006/relationships/tags" Target="../tags/tag700.xml"/></Relationships>
</file>

<file path=ppt/slides/_rels/slide238.xml.rels><?xml version="1.0" encoding="UTF-8" standalone="yes"?>
<Relationships xmlns="http://schemas.openxmlformats.org/package/2006/relationships"><Relationship Id="rId6" Type="http://schemas.openxmlformats.org/officeDocument/2006/relationships/notesSlide" Target="../notesSlides/notesSlide238.xml"/><Relationship Id="rId5" Type="http://schemas.openxmlformats.org/officeDocument/2006/relationships/slideLayout" Target="../slideLayouts/slideLayout7.xml"/><Relationship Id="rId4" Type="http://schemas.openxmlformats.org/officeDocument/2006/relationships/themeOverride" Target="../theme/themeOverride69.xml"/><Relationship Id="rId3" Type="http://schemas.openxmlformats.org/officeDocument/2006/relationships/tags" Target="../tags/tag705.xml"/><Relationship Id="rId2" Type="http://schemas.openxmlformats.org/officeDocument/2006/relationships/tags" Target="../tags/tag704.xml"/><Relationship Id="rId1" Type="http://schemas.openxmlformats.org/officeDocument/2006/relationships/tags" Target="../tags/tag703.xml"/></Relationships>
</file>

<file path=ppt/slides/_rels/slide239.xml.rels><?xml version="1.0" encoding="UTF-8" standalone="yes"?>
<Relationships xmlns="http://schemas.openxmlformats.org/package/2006/relationships"><Relationship Id="rId6" Type="http://schemas.openxmlformats.org/officeDocument/2006/relationships/notesSlide" Target="../notesSlides/notesSlide239.xml"/><Relationship Id="rId5" Type="http://schemas.openxmlformats.org/officeDocument/2006/relationships/slideLayout" Target="../slideLayouts/slideLayout7.xml"/><Relationship Id="rId4" Type="http://schemas.openxmlformats.org/officeDocument/2006/relationships/themeOverride" Target="../theme/themeOverride70.xml"/><Relationship Id="rId3" Type="http://schemas.openxmlformats.org/officeDocument/2006/relationships/tags" Target="../tags/tag708.xml"/><Relationship Id="rId2" Type="http://schemas.openxmlformats.org/officeDocument/2006/relationships/tags" Target="../tags/tag707.xml"/><Relationship Id="rId1" Type="http://schemas.openxmlformats.org/officeDocument/2006/relationships/tags" Target="../tags/tag706.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24.xml"/><Relationship Id="rId7" Type="http://schemas.openxmlformats.org/officeDocument/2006/relationships/slideLayout" Target="../slideLayouts/slideLayout7.xml"/><Relationship Id="rId6" Type="http://schemas.openxmlformats.org/officeDocument/2006/relationships/themeOverride" Target="../theme/themeOverride9.xml"/><Relationship Id="rId5" Type="http://schemas.openxmlformats.org/officeDocument/2006/relationships/tags" Target="../tags/tag73.xml"/><Relationship Id="rId4" Type="http://schemas.openxmlformats.org/officeDocument/2006/relationships/image" Target="../media/image29.jpeg"/><Relationship Id="rId3" Type="http://schemas.openxmlformats.org/officeDocument/2006/relationships/image" Target="../media/image28.jpeg"/><Relationship Id="rId2" Type="http://schemas.openxmlformats.org/officeDocument/2006/relationships/tags" Target="../tags/tag72.xml"/><Relationship Id="rId1" Type="http://schemas.openxmlformats.org/officeDocument/2006/relationships/tags" Target="../tags/tag71.xml"/></Relationships>
</file>

<file path=ppt/slides/_rels/slide240.xml.rels><?xml version="1.0" encoding="UTF-8" standalone="yes"?>
<Relationships xmlns="http://schemas.openxmlformats.org/package/2006/relationships"><Relationship Id="rId6" Type="http://schemas.openxmlformats.org/officeDocument/2006/relationships/notesSlide" Target="../notesSlides/notesSlide240.xml"/><Relationship Id="rId5" Type="http://schemas.openxmlformats.org/officeDocument/2006/relationships/slideLayout" Target="../slideLayouts/slideLayout7.xml"/><Relationship Id="rId4" Type="http://schemas.openxmlformats.org/officeDocument/2006/relationships/themeOverride" Target="../theme/themeOverride71.xml"/><Relationship Id="rId3" Type="http://schemas.openxmlformats.org/officeDocument/2006/relationships/tags" Target="../tags/tag711.xml"/><Relationship Id="rId2" Type="http://schemas.openxmlformats.org/officeDocument/2006/relationships/tags" Target="../tags/tag710.xml"/><Relationship Id="rId1" Type="http://schemas.openxmlformats.org/officeDocument/2006/relationships/tags" Target="../tags/tag709.xml"/></Relationships>
</file>

<file path=ppt/slides/_rels/slide241.xml.rels><?xml version="1.0" encoding="UTF-8" standalone="yes"?>
<Relationships xmlns="http://schemas.openxmlformats.org/package/2006/relationships"><Relationship Id="rId6" Type="http://schemas.openxmlformats.org/officeDocument/2006/relationships/notesSlide" Target="../notesSlides/notesSlide241.xml"/><Relationship Id="rId5" Type="http://schemas.openxmlformats.org/officeDocument/2006/relationships/slideLayout" Target="../slideLayouts/slideLayout7.xml"/><Relationship Id="rId4" Type="http://schemas.openxmlformats.org/officeDocument/2006/relationships/themeOverride" Target="../theme/themeOverride72.xml"/><Relationship Id="rId3" Type="http://schemas.openxmlformats.org/officeDocument/2006/relationships/tags" Target="../tags/tag714.xml"/><Relationship Id="rId2" Type="http://schemas.openxmlformats.org/officeDocument/2006/relationships/tags" Target="../tags/tag713.xml"/><Relationship Id="rId1" Type="http://schemas.openxmlformats.org/officeDocument/2006/relationships/tags" Target="../tags/tag712.xml"/></Relationships>
</file>

<file path=ppt/slides/_rels/slide242.xml.rels><?xml version="1.0" encoding="UTF-8" standalone="yes"?>
<Relationships xmlns="http://schemas.openxmlformats.org/package/2006/relationships"><Relationship Id="rId6" Type="http://schemas.openxmlformats.org/officeDocument/2006/relationships/notesSlide" Target="../notesSlides/notesSlide242.xml"/><Relationship Id="rId5" Type="http://schemas.openxmlformats.org/officeDocument/2006/relationships/slideLayout" Target="../slideLayouts/slideLayout7.xml"/><Relationship Id="rId4" Type="http://schemas.openxmlformats.org/officeDocument/2006/relationships/themeOverride" Target="../theme/themeOverride73.xml"/><Relationship Id="rId3" Type="http://schemas.openxmlformats.org/officeDocument/2006/relationships/tags" Target="../tags/tag717.xml"/><Relationship Id="rId2" Type="http://schemas.openxmlformats.org/officeDocument/2006/relationships/tags" Target="../tags/tag716.xml"/><Relationship Id="rId1" Type="http://schemas.openxmlformats.org/officeDocument/2006/relationships/tags" Target="../tags/tag715.xml"/></Relationships>
</file>

<file path=ppt/slides/_rels/slide243.xml.rels><?xml version="1.0" encoding="UTF-8" standalone="yes"?>
<Relationships xmlns="http://schemas.openxmlformats.org/package/2006/relationships"><Relationship Id="rId7" Type="http://schemas.openxmlformats.org/officeDocument/2006/relationships/notesSlide" Target="../notesSlides/notesSlide243.xml"/><Relationship Id="rId6" Type="http://schemas.openxmlformats.org/officeDocument/2006/relationships/slideLayout" Target="../slideLayouts/slideLayout7.xml"/><Relationship Id="rId5" Type="http://schemas.openxmlformats.org/officeDocument/2006/relationships/themeOverride" Target="../theme/themeOverride74.xml"/><Relationship Id="rId4" Type="http://schemas.openxmlformats.org/officeDocument/2006/relationships/tags" Target="../tags/tag720.xml"/><Relationship Id="rId3" Type="http://schemas.openxmlformats.org/officeDocument/2006/relationships/image" Target="../media/image212.jpeg"/><Relationship Id="rId2" Type="http://schemas.openxmlformats.org/officeDocument/2006/relationships/tags" Target="../tags/tag719.xml"/><Relationship Id="rId1" Type="http://schemas.openxmlformats.org/officeDocument/2006/relationships/tags" Target="../tags/tag718.xml"/></Relationships>
</file>

<file path=ppt/slides/_rels/slide244.xml.rels><?xml version="1.0" encoding="UTF-8" standalone="yes"?>
<Relationships xmlns="http://schemas.openxmlformats.org/package/2006/relationships"><Relationship Id="rId6" Type="http://schemas.openxmlformats.org/officeDocument/2006/relationships/notesSlide" Target="../notesSlides/notesSlide244.xml"/><Relationship Id="rId5" Type="http://schemas.openxmlformats.org/officeDocument/2006/relationships/slideLayout" Target="../slideLayouts/slideLayout7.xml"/><Relationship Id="rId4" Type="http://schemas.openxmlformats.org/officeDocument/2006/relationships/themeOverride" Target="../theme/themeOverride75.xml"/><Relationship Id="rId3" Type="http://schemas.openxmlformats.org/officeDocument/2006/relationships/tags" Target="../tags/tag723.xml"/><Relationship Id="rId2" Type="http://schemas.openxmlformats.org/officeDocument/2006/relationships/tags" Target="../tags/tag722.xml"/><Relationship Id="rId1" Type="http://schemas.openxmlformats.org/officeDocument/2006/relationships/tags" Target="../tags/tag721.xml"/></Relationships>
</file>

<file path=ppt/slides/_rels/slide245.xml.rels><?xml version="1.0" encoding="UTF-8" standalone="yes"?>
<Relationships xmlns="http://schemas.openxmlformats.org/package/2006/relationships"><Relationship Id="rId7" Type="http://schemas.openxmlformats.org/officeDocument/2006/relationships/notesSlide" Target="../notesSlides/notesSlide245.xml"/><Relationship Id="rId6" Type="http://schemas.openxmlformats.org/officeDocument/2006/relationships/slideLayout" Target="../slideLayouts/slideLayout7.xml"/><Relationship Id="rId5" Type="http://schemas.openxmlformats.org/officeDocument/2006/relationships/themeOverride" Target="../theme/themeOverride76.xml"/><Relationship Id="rId4" Type="http://schemas.openxmlformats.org/officeDocument/2006/relationships/tags" Target="../tags/tag726.xml"/><Relationship Id="rId3" Type="http://schemas.openxmlformats.org/officeDocument/2006/relationships/image" Target="../media/image213.emf"/><Relationship Id="rId2" Type="http://schemas.openxmlformats.org/officeDocument/2006/relationships/tags" Target="../tags/tag725.xml"/><Relationship Id="rId1" Type="http://schemas.openxmlformats.org/officeDocument/2006/relationships/tags" Target="../tags/tag724.xml"/></Relationships>
</file>

<file path=ppt/slides/_rels/slide246.xml.rels><?xml version="1.0" encoding="UTF-8" standalone="yes"?>
<Relationships xmlns="http://schemas.openxmlformats.org/package/2006/relationships"><Relationship Id="rId9" Type="http://schemas.openxmlformats.org/officeDocument/2006/relationships/notesSlide" Target="../notesSlides/notesSlide246.xml"/><Relationship Id="rId8" Type="http://schemas.openxmlformats.org/officeDocument/2006/relationships/slideLayout" Target="../slideLayouts/slideLayout7.xml"/><Relationship Id="rId7" Type="http://schemas.openxmlformats.org/officeDocument/2006/relationships/themeOverride" Target="../theme/themeOverride77.xml"/><Relationship Id="rId6" Type="http://schemas.openxmlformats.org/officeDocument/2006/relationships/tags" Target="../tags/tag729.xml"/><Relationship Id="rId5" Type="http://schemas.openxmlformats.org/officeDocument/2006/relationships/image" Target="../media/image216.emf"/><Relationship Id="rId4" Type="http://schemas.openxmlformats.org/officeDocument/2006/relationships/image" Target="../media/image215.emf"/><Relationship Id="rId3" Type="http://schemas.openxmlformats.org/officeDocument/2006/relationships/image" Target="../media/image214.emf"/><Relationship Id="rId2" Type="http://schemas.openxmlformats.org/officeDocument/2006/relationships/tags" Target="../tags/tag728.xml"/><Relationship Id="rId1" Type="http://schemas.openxmlformats.org/officeDocument/2006/relationships/tags" Target="../tags/tag727.xml"/></Relationships>
</file>

<file path=ppt/slides/_rels/slide247.xml.rels><?xml version="1.0" encoding="UTF-8" standalone="yes"?>
<Relationships xmlns="http://schemas.openxmlformats.org/package/2006/relationships"><Relationship Id="rId9" Type="http://schemas.openxmlformats.org/officeDocument/2006/relationships/notesSlide" Target="../notesSlides/notesSlide247.xml"/><Relationship Id="rId8" Type="http://schemas.openxmlformats.org/officeDocument/2006/relationships/slideLayout" Target="../slideLayouts/slideLayout7.xml"/><Relationship Id="rId7" Type="http://schemas.openxmlformats.org/officeDocument/2006/relationships/themeOverride" Target="../theme/themeOverride78.xml"/><Relationship Id="rId6" Type="http://schemas.openxmlformats.org/officeDocument/2006/relationships/tags" Target="../tags/tag732.xml"/><Relationship Id="rId5" Type="http://schemas.openxmlformats.org/officeDocument/2006/relationships/image" Target="../media/image219.emf"/><Relationship Id="rId4" Type="http://schemas.openxmlformats.org/officeDocument/2006/relationships/image" Target="../media/image218.emf"/><Relationship Id="rId3" Type="http://schemas.openxmlformats.org/officeDocument/2006/relationships/image" Target="../media/image217.emf"/><Relationship Id="rId2" Type="http://schemas.openxmlformats.org/officeDocument/2006/relationships/tags" Target="../tags/tag731.xml"/><Relationship Id="rId1" Type="http://schemas.openxmlformats.org/officeDocument/2006/relationships/tags" Target="../tags/tag730.xml"/></Relationships>
</file>

<file path=ppt/slides/_rels/slide248.xml.rels><?xml version="1.0" encoding="UTF-8" standalone="yes"?>
<Relationships xmlns="http://schemas.openxmlformats.org/package/2006/relationships"><Relationship Id="rId7" Type="http://schemas.openxmlformats.org/officeDocument/2006/relationships/notesSlide" Target="../notesSlides/notesSlide248.xml"/><Relationship Id="rId6" Type="http://schemas.openxmlformats.org/officeDocument/2006/relationships/slideLayout" Target="../slideLayouts/slideLayout7.xml"/><Relationship Id="rId5" Type="http://schemas.openxmlformats.org/officeDocument/2006/relationships/themeOverride" Target="../theme/themeOverride79.xml"/><Relationship Id="rId4" Type="http://schemas.openxmlformats.org/officeDocument/2006/relationships/tags" Target="../tags/tag735.xml"/><Relationship Id="rId3" Type="http://schemas.openxmlformats.org/officeDocument/2006/relationships/image" Target="../media/image220.emf"/><Relationship Id="rId2" Type="http://schemas.openxmlformats.org/officeDocument/2006/relationships/tags" Target="../tags/tag734.xml"/><Relationship Id="rId1" Type="http://schemas.openxmlformats.org/officeDocument/2006/relationships/tags" Target="../tags/tag733.xml"/></Relationships>
</file>

<file path=ppt/slides/_rels/slide249.xml.rels><?xml version="1.0" encoding="UTF-8" standalone="yes"?>
<Relationships xmlns="http://schemas.openxmlformats.org/package/2006/relationships"><Relationship Id="rId9" Type="http://schemas.openxmlformats.org/officeDocument/2006/relationships/notesSlide" Target="../notesSlides/notesSlide249.xml"/><Relationship Id="rId8" Type="http://schemas.openxmlformats.org/officeDocument/2006/relationships/slideLayout" Target="../slideLayouts/slideLayout7.xml"/><Relationship Id="rId7" Type="http://schemas.openxmlformats.org/officeDocument/2006/relationships/themeOverride" Target="../theme/themeOverride80.xml"/><Relationship Id="rId6" Type="http://schemas.openxmlformats.org/officeDocument/2006/relationships/tags" Target="../tags/tag738.xml"/><Relationship Id="rId5" Type="http://schemas.openxmlformats.org/officeDocument/2006/relationships/image" Target="../media/image223.png"/><Relationship Id="rId4" Type="http://schemas.openxmlformats.org/officeDocument/2006/relationships/image" Target="../media/image222.png"/><Relationship Id="rId3" Type="http://schemas.openxmlformats.org/officeDocument/2006/relationships/image" Target="../media/image221.emf"/><Relationship Id="rId2" Type="http://schemas.openxmlformats.org/officeDocument/2006/relationships/tags" Target="../tags/tag737.xml"/><Relationship Id="rId1" Type="http://schemas.openxmlformats.org/officeDocument/2006/relationships/tags" Target="../tags/tag736.xml"/></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7.xml"/><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s>
</file>

<file path=ppt/slides/_rels/slide250.xml.rels><?xml version="1.0" encoding="UTF-8" standalone="yes"?>
<Relationships xmlns="http://schemas.openxmlformats.org/package/2006/relationships"><Relationship Id="rId9" Type="http://schemas.openxmlformats.org/officeDocument/2006/relationships/notesSlide" Target="../notesSlides/notesSlide250.xml"/><Relationship Id="rId8" Type="http://schemas.openxmlformats.org/officeDocument/2006/relationships/slideLayout" Target="../slideLayouts/slideLayout7.xml"/><Relationship Id="rId7" Type="http://schemas.openxmlformats.org/officeDocument/2006/relationships/themeOverride" Target="../theme/themeOverride81.xml"/><Relationship Id="rId6" Type="http://schemas.openxmlformats.org/officeDocument/2006/relationships/tags" Target="../tags/tag741.xml"/><Relationship Id="rId5" Type="http://schemas.openxmlformats.org/officeDocument/2006/relationships/image" Target="../media/image226.png"/><Relationship Id="rId4" Type="http://schemas.openxmlformats.org/officeDocument/2006/relationships/image" Target="../media/image225.png"/><Relationship Id="rId3" Type="http://schemas.openxmlformats.org/officeDocument/2006/relationships/image" Target="../media/image224.png"/><Relationship Id="rId2" Type="http://schemas.openxmlformats.org/officeDocument/2006/relationships/tags" Target="../tags/tag740.xml"/><Relationship Id="rId1" Type="http://schemas.openxmlformats.org/officeDocument/2006/relationships/tags" Target="../tags/tag739.xml"/></Relationships>
</file>

<file path=ppt/slides/_rels/slide251.xml.rels><?xml version="1.0" encoding="UTF-8" standalone="yes"?>
<Relationships xmlns="http://schemas.openxmlformats.org/package/2006/relationships"><Relationship Id="rId7" Type="http://schemas.openxmlformats.org/officeDocument/2006/relationships/notesSlide" Target="../notesSlides/notesSlide251.xml"/><Relationship Id="rId6" Type="http://schemas.openxmlformats.org/officeDocument/2006/relationships/slideLayout" Target="../slideLayouts/slideLayout7.xml"/><Relationship Id="rId5" Type="http://schemas.openxmlformats.org/officeDocument/2006/relationships/themeOverride" Target="../theme/themeOverride82.xml"/><Relationship Id="rId4" Type="http://schemas.openxmlformats.org/officeDocument/2006/relationships/tags" Target="../tags/tag744.xml"/><Relationship Id="rId3" Type="http://schemas.openxmlformats.org/officeDocument/2006/relationships/image" Target="../media/image227.png"/><Relationship Id="rId2" Type="http://schemas.openxmlformats.org/officeDocument/2006/relationships/tags" Target="../tags/tag743.xml"/><Relationship Id="rId1" Type="http://schemas.openxmlformats.org/officeDocument/2006/relationships/tags" Target="../tags/tag742.xml"/></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7.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tags" Target="../tags/tag77.xml"/></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27.xml"/><Relationship Id="rId5" Type="http://schemas.openxmlformats.org/officeDocument/2006/relationships/slideLayout" Target="../slideLayouts/slideLayout7.xml"/><Relationship Id="rId4" Type="http://schemas.openxmlformats.org/officeDocument/2006/relationships/tags" Target="../tags/tag82.xml"/><Relationship Id="rId3" Type="http://schemas.openxmlformats.org/officeDocument/2006/relationships/image" Target="../media/image30.jpeg"/><Relationship Id="rId2" Type="http://schemas.openxmlformats.org/officeDocument/2006/relationships/tags" Target="../tags/tag81.xml"/><Relationship Id="rId1" Type="http://schemas.openxmlformats.org/officeDocument/2006/relationships/tags" Target="../tags/tag80.xml"/></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28.xml"/><Relationship Id="rId5" Type="http://schemas.openxmlformats.org/officeDocument/2006/relationships/slideLayout" Target="../slideLayouts/slideLayout7.xml"/><Relationship Id="rId4" Type="http://schemas.openxmlformats.org/officeDocument/2006/relationships/tags" Target="../tags/tag85.xml"/><Relationship Id="rId3" Type="http://schemas.openxmlformats.org/officeDocument/2006/relationships/image" Target="../media/image31.jpeg"/><Relationship Id="rId2" Type="http://schemas.openxmlformats.org/officeDocument/2006/relationships/tags" Target="../tags/tag84.xml"/><Relationship Id="rId1" Type="http://schemas.openxmlformats.org/officeDocument/2006/relationships/tags" Target="../tags/tag83.xml"/></Relationships>
</file>

<file path=ppt/slides/_rels/slide29.xml.rels><?xml version="1.0" encoding="UTF-8" standalone="yes"?>
<Relationships xmlns="http://schemas.openxmlformats.org/package/2006/relationships"><Relationship Id="rId6" Type="http://schemas.openxmlformats.org/officeDocument/2006/relationships/notesSlide" Target="../notesSlides/notesSlide29.xml"/><Relationship Id="rId5" Type="http://schemas.openxmlformats.org/officeDocument/2006/relationships/slideLayout" Target="../slideLayouts/slideLayout7.xml"/><Relationship Id="rId4" Type="http://schemas.openxmlformats.org/officeDocument/2006/relationships/tags" Target="../tags/tag88.xml"/><Relationship Id="rId3" Type="http://schemas.openxmlformats.org/officeDocument/2006/relationships/image" Target="../media/image32.jpeg"/><Relationship Id="rId2" Type="http://schemas.openxmlformats.org/officeDocument/2006/relationships/tags" Target="../tags/tag87.xml"/><Relationship Id="rId1" Type="http://schemas.openxmlformats.org/officeDocument/2006/relationships/tags" Target="../tags/tag86.xml"/></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7.xml"/><Relationship Id="rId2" Type="http://schemas.openxmlformats.org/officeDocument/2006/relationships/themeOverride" Target="../theme/themeOverride3.xml"/><Relationship Id="rId1" Type="http://schemas.openxmlformats.org/officeDocument/2006/relationships/tags" Target="../tags/tag11.xml"/></Relationships>
</file>

<file path=ppt/slides/_rels/slide30.xml.rels><?xml version="1.0" encoding="UTF-8" standalone="yes"?>
<Relationships xmlns="http://schemas.openxmlformats.org/package/2006/relationships"><Relationship Id="rId6" Type="http://schemas.openxmlformats.org/officeDocument/2006/relationships/notesSlide" Target="../notesSlides/notesSlide30.xml"/><Relationship Id="rId5" Type="http://schemas.openxmlformats.org/officeDocument/2006/relationships/slideLayout" Target="../slideLayouts/slideLayout7.xml"/><Relationship Id="rId4" Type="http://schemas.openxmlformats.org/officeDocument/2006/relationships/tags" Target="../tags/tag91.xml"/><Relationship Id="rId3" Type="http://schemas.openxmlformats.org/officeDocument/2006/relationships/image" Target="../media/image33.jpeg"/><Relationship Id="rId2" Type="http://schemas.openxmlformats.org/officeDocument/2006/relationships/tags" Target="../tags/tag90.xml"/><Relationship Id="rId1" Type="http://schemas.openxmlformats.org/officeDocument/2006/relationships/tags" Target="../tags/tag89.xml"/></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31.xml"/><Relationship Id="rId4" Type="http://schemas.openxmlformats.org/officeDocument/2006/relationships/slideLayout" Target="../slideLayouts/slideLayout7.xml"/><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s>
</file>

<file path=ppt/slides/_rels/slide32.xml.rels><?xml version="1.0" encoding="UTF-8" standalone="yes"?>
<Relationships xmlns="http://schemas.openxmlformats.org/package/2006/relationships"><Relationship Id="rId5" Type="http://schemas.openxmlformats.org/officeDocument/2006/relationships/notesSlide" Target="../notesSlides/notesSlide32.xml"/><Relationship Id="rId4" Type="http://schemas.openxmlformats.org/officeDocument/2006/relationships/slideLayout" Target="../slideLayouts/slideLayout7.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tags" Target="../tags/tag95.xml"/></Relationships>
</file>

<file path=ppt/slides/_rels/slide33.xml.rels><?xml version="1.0" encoding="UTF-8" standalone="yes"?>
<Relationships xmlns="http://schemas.openxmlformats.org/package/2006/relationships"><Relationship Id="rId5" Type="http://schemas.openxmlformats.org/officeDocument/2006/relationships/notesSlide" Target="../notesSlides/notesSlide33.xml"/><Relationship Id="rId4" Type="http://schemas.openxmlformats.org/officeDocument/2006/relationships/slideLayout" Target="../slideLayouts/slideLayout7.xml"/><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tags" Target="../tags/tag98.xml"/></Relationships>
</file>

<file path=ppt/slides/_rels/slide34.xml.rels><?xml version="1.0" encoding="UTF-8" standalone="yes"?>
<Relationships xmlns="http://schemas.openxmlformats.org/package/2006/relationships"><Relationship Id="rId5" Type="http://schemas.openxmlformats.org/officeDocument/2006/relationships/notesSlide" Target="../notesSlides/notesSlide34.xml"/><Relationship Id="rId4" Type="http://schemas.openxmlformats.org/officeDocument/2006/relationships/slideLayout" Target="../slideLayouts/slideLayout7.xml"/><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s>
</file>

<file path=ppt/slides/_rels/slide35.xml.rels><?xml version="1.0" encoding="UTF-8" standalone="yes"?>
<Relationships xmlns="http://schemas.openxmlformats.org/package/2006/relationships"><Relationship Id="rId5" Type="http://schemas.openxmlformats.org/officeDocument/2006/relationships/notesSlide" Target="../notesSlides/notesSlide35.xml"/><Relationship Id="rId4" Type="http://schemas.openxmlformats.org/officeDocument/2006/relationships/slideLayout" Target="../slideLayouts/slideLayout7.xml"/><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tags" Target="../tags/tag104.xml"/></Relationships>
</file>

<file path=ppt/slides/_rels/slide36.xml.rels><?xml version="1.0" encoding="UTF-8" standalone="yes"?>
<Relationships xmlns="http://schemas.openxmlformats.org/package/2006/relationships"><Relationship Id="rId5" Type="http://schemas.openxmlformats.org/officeDocument/2006/relationships/notesSlide" Target="../notesSlides/notesSlide36.xml"/><Relationship Id="rId4" Type="http://schemas.openxmlformats.org/officeDocument/2006/relationships/slideLayout" Target="../slideLayouts/slideLayout7.xml"/><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s>
</file>

<file path=ppt/slides/_rels/slide37.xml.rels><?xml version="1.0" encoding="UTF-8" standalone="yes"?>
<Relationships xmlns="http://schemas.openxmlformats.org/package/2006/relationships"><Relationship Id="rId5" Type="http://schemas.openxmlformats.org/officeDocument/2006/relationships/notesSlide" Target="../notesSlides/notesSlide37.xml"/><Relationship Id="rId4" Type="http://schemas.openxmlformats.org/officeDocument/2006/relationships/slideLayout" Target="../slideLayouts/slideLayout7.xml"/><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s>
</file>

<file path=ppt/slides/_rels/slide38.xml.rels><?xml version="1.0" encoding="UTF-8" standalone="yes"?>
<Relationships xmlns="http://schemas.openxmlformats.org/package/2006/relationships"><Relationship Id="rId5" Type="http://schemas.openxmlformats.org/officeDocument/2006/relationships/notesSlide" Target="../notesSlides/notesSlide38.xml"/><Relationship Id="rId4" Type="http://schemas.openxmlformats.org/officeDocument/2006/relationships/slideLayout" Target="../slideLayouts/slideLayout7.xml"/><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tags" Target="../tags/tag113.xml"/></Relationships>
</file>

<file path=ppt/slides/_rels/slide39.xml.rels><?xml version="1.0" encoding="UTF-8" standalone="yes"?>
<Relationships xmlns="http://schemas.openxmlformats.org/package/2006/relationships"><Relationship Id="rId8" Type="http://schemas.openxmlformats.org/officeDocument/2006/relationships/notesSlide" Target="../notesSlides/notesSlide39.xml"/><Relationship Id="rId7" Type="http://schemas.openxmlformats.org/officeDocument/2006/relationships/slideLayout" Target="../slideLayouts/slideLayout7.xml"/><Relationship Id="rId6" Type="http://schemas.openxmlformats.org/officeDocument/2006/relationships/tags" Target="../tags/tag118.xml"/><Relationship Id="rId5" Type="http://schemas.openxmlformats.org/officeDocument/2006/relationships/image" Target="../media/image36.jpeg"/><Relationship Id="rId4" Type="http://schemas.openxmlformats.org/officeDocument/2006/relationships/image" Target="../media/image35.jpeg"/><Relationship Id="rId3" Type="http://schemas.openxmlformats.org/officeDocument/2006/relationships/image" Target="../media/image34.jpeg"/><Relationship Id="rId2" Type="http://schemas.openxmlformats.org/officeDocument/2006/relationships/tags" Target="../tags/tag117.xml"/><Relationship Id="rId1" Type="http://schemas.openxmlformats.org/officeDocument/2006/relationships/tags" Target="../tags/tag116.xml"/></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7.xml"/><Relationship Id="rId5" Type="http://schemas.openxmlformats.org/officeDocument/2006/relationships/themeOverride" Target="../theme/themeOverride4.xml"/><Relationship Id="rId4" Type="http://schemas.openxmlformats.org/officeDocument/2006/relationships/tags" Target="../tags/tag14.xml"/><Relationship Id="rId3" Type="http://schemas.openxmlformats.org/officeDocument/2006/relationships/image" Target="../media/image2.jpeg"/><Relationship Id="rId2" Type="http://schemas.openxmlformats.org/officeDocument/2006/relationships/tags" Target="../tags/tag13.xml"/><Relationship Id="rId1" Type="http://schemas.openxmlformats.org/officeDocument/2006/relationships/tags" Target="../tags/tag12.xml"/></Relationships>
</file>

<file path=ppt/slides/_rels/slide40.xml.rels><?xml version="1.0" encoding="UTF-8" standalone="yes"?>
<Relationships xmlns="http://schemas.openxmlformats.org/package/2006/relationships"><Relationship Id="rId8" Type="http://schemas.openxmlformats.org/officeDocument/2006/relationships/notesSlide" Target="../notesSlides/notesSlide40.xml"/><Relationship Id="rId7" Type="http://schemas.openxmlformats.org/officeDocument/2006/relationships/slideLayout" Target="../slideLayouts/slideLayout7.xml"/><Relationship Id="rId6" Type="http://schemas.openxmlformats.org/officeDocument/2006/relationships/tags" Target="../tags/tag121.xml"/><Relationship Id="rId5" Type="http://schemas.openxmlformats.org/officeDocument/2006/relationships/image" Target="../media/image39.jpeg"/><Relationship Id="rId4" Type="http://schemas.openxmlformats.org/officeDocument/2006/relationships/image" Target="../media/image38.jpeg"/><Relationship Id="rId3" Type="http://schemas.openxmlformats.org/officeDocument/2006/relationships/image" Target="../media/image37.jpeg"/><Relationship Id="rId2" Type="http://schemas.openxmlformats.org/officeDocument/2006/relationships/tags" Target="../tags/tag120.xml"/><Relationship Id="rId1" Type="http://schemas.openxmlformats.org/officeDocument/2006/relationships/tags" Target="../tags/tag119.xml"/></Relationships>
</file>

<file path=ppt/slides/_rels/slide41.xml.rels><?xml version="1.0" encoding="UTF-8" standalone="yes"?>
<Relationships xmlns="http://schemas.openxmlformats.org/package/2006/relationships"><Relationship Id="rId8" Type="http://schemas.openxmlformats.org/officeDocument/2006/relationships/notesSlide" Target="../notesSlides/notesSlide41.xml"/><Relationship Id="rId7" Type="http://schemas.openxmlformats.org/officeDocument/2006/relationships/slideLayout" Target="../slideLayouts/slideLayout7.xml"/><Relationship Id="rId6" Type="http://schemas.openxmlformats.org/officeDocument/2006/relationships/tags" Target="../tags/tag124.xml"/><Relationship Id="rId5" Type="http://schemas.openxmlformats.org/officeDocument/2006/relationships/image" Target="../media/image42.jpeg"/><Relationship Id="rId4" Type="http://schemas.openxmlformats.org/officeDocument/2006/relationships/image" Target="../media/image41.jpeg"/><Relationship Id="rId3" Type="http://schemas.openxmlformats.org/officeDocument/2006/relationships/image" Target="../media/image40.jpeg"/><Relationship Id="rId2" Type="http://schemas.openxmlformats.org/officeDocument/2006/relationships/tags" Target="../tags/tag123.xml"/><Relationship Id="rId1" Type="http://schemas.openxmlformats.org/officeDocument/2006/relationships/tags" Target="../tags/tag122.xml"/></Relationships>
</file>

<file path=ppt/slides/_rels/slide42.xml.rels><?xml version="1.0" encoding="UTF-8" standalone="yes"?>
<Relationships xmlns="http://schemas.openxmlformats.org/package/2006/relationships"><Relationship Id="rId7" Type="http://schemas.openxmlformats.org/officeDocument/2006/relationships/notesSlide" Target="../notesSlides/notesSlide42.xml"/><Relationship Id="rId6" Type="http://schemas.openxmlformats.org/officeDocument/2006/relationships/slideLayout" Target="../slideLayouts/slideLayout7.xml"/><Relationship Id="rId5" Type="http://schemas.openxmlformats.org/officeDocument/2006/relationships/tags" Target="../tags/tag127.xml"/><Relationship Id="rId4" Type="http://schemas.openxmlformats.org/officeDocument/2006/relationships/image" Target="../media/image44.jpeg"/><Relationship Id="rId3" Type="http://schemas.openxmlformats.org/officeDocument/2006/relationships/image" Target="../media/image43.jpeg"/><Relationship Id="rId2" Type="http://schemas.openxmlformats.org/officeDocument/2006/relationships/tags" Target="../tags/tag126.xml"/><Relationship Id="rId1" Type="http://schemas.openxmlformats.org/officeDocument/2006/relationships/tags" Target="../tags/tag125.xml"/></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43.xml"/><Relationship Id="rId3" Type="http://schemas.openxmlformats.org/officeDocument/2006/relationships/slideLayout" Target="../slideLayouts/slideLayout7.xml"/><Relationship Id="rId2" Type="http://schemas.openxmlformats.org/officeDocument/2006/relationships/tags" Target="../tags/tag129.xml"/><Relationship Id="rId1" Type="http://schemas.openxmlformats.org/officeDocument/2006/relationships/tags" Target="../tags/tag128.xml"/></Relationships>
</file>

<file path=ppt/slides/_rels/slide44.xml.rels><?xml version="1.0" encoding="UTF-8" standalone="yes"?>
<Relationships xmlns="http://schemas.openxmlformats.org/package/2006/relationships"><Relationship Id="rId7" Type="http://schemas.openxmlformats.org/officeDocument/2006/relationships/notesSlide" Target="../notesSlides/notesSlide44.xml"/><Relationship Id="rId6" Type="http://schemas.openxmlformats.org/officeDocument/2006/relationships/slideLayout" Target="../slideLayouts/slideLayout7.xml"/><Relationship Id="rId5" Type="http://schemas.openxmlformats.org/officeDocument/2006/relationships/themeOverride" Target="../theme/themeOverride10.xml"/><Relationship Id="rId4" Type="http://schemas.openxmlformats.org/officeDocument/2006/relationships/tags" Target="../tags/tag132.xml"/><Relationship Id="rId3" Type="http://schemas.openxmlformats.org/officeDocument/2006/relationships/image" Target="../media/image45.jpeg"/><Relationship Id="rId2" Type="http://schemas.openxmlformats.org/officeDocument/2006/relationships/tags" Target="../tags/tag131.xml"/><Relationship Id="rId1" Type="http://schemas.openxmlformats.org/officeDocument/2006/relationships/tags" Target="../tags/tag130.xml"/></Relationships>
</file>

<file path=ppt/slides/_rels/slide45.xml.rels><?xml version="1.0" encoding="UTF-8" standalone="yes"?>
<Relationships xmlns="http://schemas.openxmlformats.org/package/2006/relationships"><Relationship Id="rId5" Type="http://schemas.openxmlformats.org/officeDocument/2006/relationships/notesSlide" Target="../notesSlides/notesSlide45.xml"/><Relationship Id="rId4" Type="http://schemas.openxmlformats.org/officeDocument/2006/relationships/slideLayout" Target="../slideLayouts/slideLayout7.xml"/><Relationship Id="rId3" Type="http://schemas.openxmlformats.org/officeDocument/2006/relationships/tags" Target="../tags/tag135.xml"/><Relationship Id="rId2" Type="http://schemas.openxmlformats.org/officeDocument/2006/relationships/tags" Target="../tags/tag134.xml"/><Relationship Id="rId1" Type="http://schemas.openxmlformats.org/officeDocument/2006/relationships/tags" Target="../tags/tag133.xml"/></Relationships>
</file>

<file path=ppt/slides/_rels/slide46.xml.rels><?xml version="1.0" encoding="UTF-8" standalone="yes"?>
<Relationships xmlns="http://schemas.openxmlformats.org/package/2006/relationships"><Relationship Id="rId6" Type="http://schemas.openxmlformats.org/officeDocument/2006/relationships/notesSlide" Target="../notesSlides/notesSlide46.xml"/><Relationship Id="rId5" Type="http://schemas.openxmlformats.org/officeDocument/2006/relationships/slideLayout" Target="../slideLayouts/slideLayout7.xml"/><Relationship Id="rId4" Type="http://schemas.openxmlformats.org/officeDocument/2006/relationships/tags" Target="../tags/tag138.xml"/><Relationship Id="rId3" Type="http://schemas.openxmlformats.org/officeDocument/2006/relationships/image" Target="../media/image46.jpeg"/><Relationship Id="rId2" Type="http://schemas.openxmlformats.org/officeDocument/2006/relationships/tags" Target="../tags/tag137.xml"/><Relationship Id="rId1" Type="http://schemas.openxmlformats.org/officeDocument/2006/relationships/tags" Target="../tags/tag136.xml"/></Relationships>
</file>

<file path=ppt/slides/_rels/slide47.xml.rels><?xml version="1.0" encoding="UTF-8" standalone="yes"?>
<Relationships xmlns="http://schemas.openxmlformats.org/package/2006/relationships"><Relationship Id="rId7" Type="http://schemas.openxmlformats.org/officeDocument/2006/relationships/notesSlide" Target="../notesSlides/notesSlide47.xml"/><Relationship Id="rId6" Type="http://schemas.openxmlformats.org/officeDocument/2006/relationships/slideLayout" Target="../slideLayouts/slideLayout7.xml"/><Relationship Id="rId5" Type="http://schemas.openxmlformats.org/officeDocument/2006/relationships/tags" Target="../tags/tag141.xml"/><Relationship Id="rId4" Type="http://schemas.openxmlformats.org/officeDocument/2006/relationships/image" Target="../media/image48.jpeg"/><Relationship Id="rId3" Type="http://schemas.openxmlformats.org/officeDocument/2006/relationships/image" Target="../media/image47.jpeg"/><Relationship Id="rId2" Type="http://schemas.openxmlformats.org/officeDocument/2006/relationships/tags" Target="../tags/tag140.xml"/><Relationship Id="rId1" Type="http://schemas.openxmlformats.org/officeDocument/2006/relationships/tags" Target="../tags/tag139.xml"/></Relationships>
</file>

<file path=ppt/slides/_rels/slide48.xml.rels><?xml version="1.0" encoding="UTF-8" standalone="yes"?>
<Relationships xmlns="http://schemas.openxmlformats.org/package/2006/relationships"><Relationship Id="rId8" Type="http://schemas.openxmlformats.org/officeDocument/2006/relationships/notesSlide" Target="../notesSlides/notesSlide48.xml"/><Relationship Id="rId7" Type="http://schemas.openxmlformats.org/officeDocument/2006/relationships/slideLayout" Target="../slideLayouts/slideLayout7.xml"/><Relationship Id="rId6" Type="http://schemas.openxmlformats.org/officeDocument/2006/relationships/tags" Target="../tags/tag144.xml"/><Relationship Id="rId5" Type="http://schemas.openxmlformats.org/officeDocument/2006/relationships/image" Target="../media/image51.png"/><Relationship Id="rId4" Type="http://schemas.openxmlformats.org/officeDocument/2006/relationships/image" Target="../media/image50.jpeg"/><Relationship Id="rId3" Type="http://schemas.openxmlformats.org/officeDocument/2006/relationships/image" Target="../media/image49.jpeg"/><Relationship Id="rId2" Type="http://schemas.openxmlformats.org/officeDocument/2006/relationships/tags" Target="../tags/tag143.xml"/><Relationship Id="rId1" Type="http://schemas.openxmlformats.org/officeDocument/2006/relationships/tags" Target="../tags/tag142.xml"/></Relationships>
</file>

<file path=ppt/slides/_rels/slide49.xml.rels><?xml version="1.0" encoding="UTF-8" standalone="yes"?>
<Relationships xmlns="http://schemas.openxmlformats.org/package/2006/relationships"><Relationship Id="rId6" Type="http://schemas.openxmlformats.org/officeDocument/2006/relationships/notesSlide" Target="../notesSlides/notesSlide49.xml"/><Relationship Id="rId5" Type="http://schemas.openxmlformats.org/officeDocument/2006/relationships/slideLayout" Target="../slideLayouts/slideLayout7.xml"/><Relationship Id="rId4" Type="http://schemas.openxmlformats.org/officeDocument/2006/relationships/tags" Target="../tags/tag147.xml"/><Relationship Id="rId3" Type="http://schemas.openxmlformats.org/officeDocument/2006/relationships/image" Target="../media/image52.jpeg"/><Relationship Id="rId2" Type="http://schemas.openxmlformats.org/officeDocument/2006/relationships/tags" Target="../tags/tag146.xml"/><Relationship Id="rId1" Type="http://schemas.openxmlformats.org/officeDocument/2006/relationships/tags" Target="../tags/tag145.xml"/></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7.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s>
</file>

<file path=ppt/slides/_rels/slide50.xml.rels><?xml version="1.0" encoding="UTF-8" standalone="yes"?>
<Relationships xmlns="http://schemas.openxmlformats.org/package/2006/relationships"><Relationship Id="rId7" Type="http://schemas.openxmlformats.org/officeDocument/2006/relationships/notesSlide" Target="../notesSlides/notesSlide50.xml"/><Relationship Id="rId6" Type="http://schemas.openxmlformats.org/officeDocument/2006/relationships/slideLayout" Target="../slideLayouts/slideLayout7.xml"/><Relationship Id="rId5" Type="http://schemas.openxmlformats.org/officeDocument/2006/relationships/tags" Target="../tags/tag150.xml"/><Relationship Id="rId4" Type="http://schemas.openxmlformats.org/officeDocument/2006/relationships/image" Target="../media/image54.jpeg"/><Relationship Id="rId3" Type="http://schemas.openxmlformats.org/officeDocument/2006/relationships/image" Target="../media/image53.jpeg"/><Relationship Id="rId2" Type="http://schemas.openxmlformats.org/officeDocument/2006/relationships/tags" Target="../tags/tag149.xml"/><Relationship Id="rId1" Type="http://schemas.openxmlformats.org/officeDocument/2006/relationships/tags" Target="../tags/tag148.xml"/></Relationships>
</file>

<file path=ppt/slides/_rels/slide51.xml.rels><?xml version="1.0" encoding="UTF-8" standalone="yes"?>
<Relationships xmlns="http://schemas.openxmlformats.org/package/2006/relationships"><Relationship Id="rId7" Type="http://schemas.openxmlformats.org/officeDocument/2006/relationships/notesSlide" Target="../notesSlides/notesSlide51.xml"/><Relationship Id="rId6" Type="http://schemas.openxmlformats.org/officeDocument/2006/relationships/slideLayout" Target="../slideLayouts/slideLayout7.xml"/><Relationship Id="rId5" Type="http://schemas.openxmlformats.org/officeDocument/2006/relationships/tags" Target="../tags/tag153.xml"/><Relationship Id="rId4" Type="http://schemas.openxmlformats.org/officeDocument/2006/relationships/image" Target="../media/image56.jpeg"/><Relationship Id="rId3" Type="http://schemas.openxmlformats.org/officeDocument/2006/relationships/image" Target="../media/image55.jpeg"/><Relationship Id="rId2" Type="http://schemas.openxmlformats.org/officeDocument/2006/relationships/tags" Target="../tags/tag152.xml"/><Relationship Id="rId1" Type="http://schemas.openxmlformats.org/officeDocument/2006/relationships/tags" Target="../tags/tag151.xml"/></Relationships>
</file>

<file path=ppt/slides/_rels/slide52.xml.rels><?xml version="1.0" encoding="UTF-8" standalone="yes"?>
<Relationships xmlns="http://schemas.openxmlformats.org/package/2006/relationships"><Relationship Id="rId6" Type="http://schemas.openxmlformats.org/officeDocument/2006/relationships/notesSlide" Target="../notesSlides/notesSlide52.xml"/><Relationship Id="rId5" Type="http://schemas.openxmlformats.org/officeDocument/2006/relationships/slideLayout" Target="../slideLayouts/slideLayout7.xml"/><Relationship Id="rId4" Type="http://schemas.openxmlformats.org/officeDocument/2006/relationships/tags" Target="../tags/tag156.xml"/><Relationship Id="rId3" Type="http://schemas.openxmlformats.org/officeDocument/2006/relationships/image" Target="../media/image57.jpeg"/><Relationship Id="rId2" Type="http://schemas.openxmlformats.org/officeDocument/2006/relationships/tags" Target="../tags/tag155.xml"/><Relationship Id="rId1" Type="http://schemas.openxmlformats.org/officeDocument/2006/relationships/tags" Target="../tags/tag154.xml"/></Relationships>
</file>

<file path=ppt/slides/_rels/slide53.xml.rels><?xml version="1.0" encoding="UTF-8" standalone="yes"?>
<Relationships xmlns="http://schemas.openxmlformats.org/package/2006/relationships"><Relationship Id="rId6" Type="http://schemas.openxmlformats.org/officeDocument/2006/relationships/notesSlide" Target="../notesSlides/notesSlide53.xml"/><Relationship Id="rId5" Type="http://schemas.openxmlformats.org/officeDocument/2006/relationships/slideLayout" Target="../slideLayouts/slideLayout7.xml"/><Relationship Id="rId4" Type="http://schemas.openxmlformats.org/officeDocument/2006/relationships/tags" Target="../tags/tag159.xml"/><Relationship Id="rId3" Type="http://schemas.openxmlformats.org/officeDocument/2006/relationships/image" Target="../media/image58.jpeg"/><Relationship Id="rId2" Type="http://schemas.openxmlformats.org/officeDocument/2006/relationships/tags" Target="../tags/tag158.xml"/><Relationship Id="rId1" Type="http://schemas.openxmlformats.org/officeDocument/2006/relationships/tags" Target="../tags/tag157.xml"/></Relationships>
</file>

<file path=ppt/slides/_rels/slide54.xml.rels><?xml version="1.0" encoding="UTF-8" standalone="yes"?>
<Relationships xmlns="http://schemas.openxmlformats.org/package/2006/relationships"><Relationship Id="rId6" Type="http://schemas.openxmlformats.org/officeDocument/2006/relationships/notesSlide" Target="../notesSlides/notesSlide54.xml"/><Relationship Id="rId5" Type="http://schemas.openxmlformats.org/officeDocument/2006/relationships/slideLayout" Target="../slideLayouts/slideLayout7.xml"/><Relationship Id="rId4" Type="http://schemas.openxmlformats.org/officeDocument/2006/relationships/tags" Target="../tags/tag162.xml"/><Relationship Id="rId3" Type="http://schemas.openxmlformats.org/officeDocument/2006/relationships/image" Target="../media/image59.jpeg"/><Relationship Id="rId2" Type="http://schemas.openxmlformats.org/officeDocument/2006/relationships/tags" Target="../tags/tag161.xml"/><Relationship Id="rId1" Type="http://schemas.openxmlformats.org/officeDocument/2006/relationships/tags" Target="../tags/tag160.xml"/></Relationships>
</file>

<file path=ppt/slides/_rels/slide55.xml.rels><?xml version="1.0" encoding="UTF-8" standalone="yes"?>
<Relationships xmlns="http://schemas.openxmlformats.org/package/2006/relationships"><Relationship Id="rId6" Type="http://schemas.openxmlformats.org/officeDocument/2006/relationships/notesSlide" Target="../notesSlides/notesSlide55.xml"/><Relationship Id="rId5" Type="http://schemas.openxmlformats.org/officeDocument/2006/relationships/slideLayout" Target="../slideLayouts/slideLayout7.xml"/><Relationship Id="rId4" Type="http://schemas.openxmlformats.org/officeDocument/2006/relationships/tags" Target="../tags/tag165.xml"/><Relationship Id="rId3" Type="http://schemas.openxmlformats.org/officeDocument/2006/relationships/image" Target="../media/image60.jpeg"/><Relationship Id="rId2" Type="http://schemas.openxmlformats.org/officeDocument/2006/relationships/tags" Target="../tags/tag164.xml"/><Relationship Id="rId1" Type="http://schemas.openxmlformats.org/officeDocument/2006/relationships/tags" Target="../tags/tag163.xml"/></Relationships>
</file>

<file path=ppt/slides/_rels/slide56.xml.rels><?xml version="1.0" encoding="UTF-8" standalone="yes"?>
<Relationships xmlns="http://schemas.openxmlformats.org/package/2006/relationships"><Relationship Id="rId8" Type="http://schemas.openxmlformats.org/officeDocument/2006/relationships/notesSlide" Target="../notesSlides/notesSlide56.xml"/><Relationship Id="rId7" Type="http://schemas.openxmlformats.org/officeDocument/2006/relationships/slideLayout" Target="../slideLayouts/slideLayout7.xml"/><Relationship Id="rId6" Type="http://schemas.openxmlformats.org/officeDocument/2006/relationships/tags" Target="../tags/tag168.xml"/><Relationship Id="rId5" Type="http://schemas.openxmlformats.org/officeDocument/2006/relationships/image" Target="../media/image63.jpeg"/><Relationship Id="rId4" Type="http://schemas.openxmlformats.org/officeDocument/2006/relationships/image" Target="../media/image62.jpeg"/><Relationship Id="rId3" Type="http://schemas.openxmlformats.org/officeDocument/2006/relationships/image" Target="../media/image61.jpeg"/><Relationship Id="rId2" Type="http://schemas.openxmlformats.org/officeDocument/2006/relationships/tags" Target="../tags/tag167.xml"/><Relationship Id="rId1" Type="http://schemas.openxmlformats.org/officeDocument/2006/relationships/tags" Target="../tags/tag166.xml"/></Relationships>
</file>

<file path=ppt/slides/_rels/slide57.xml.rels><?xml version="1.0" encoding="UTF-8" standalone="yes"?>
<Relationships xmlns="http://schemas.openxmlformats.org/package/2006/relationships"><Relationship Id="rId8" Type="http://schemas.openxmlformats.org/officeDocument/2006/relationships/notesSlide" Target="../notesSlides/notesSlide57.xml"/><Relationship Id="rId7" Type="http://schemas.openxmlformats.org/officeDocument/2006/relationships/slideLayout" Target="../slideLayouts/slideLayout7.xml"/><Relationship Id="rId6" Type="http://schemas.openxmlformats.org/officeDocument/2006/relationships/tags" Target="../tags/tag171.xml"/><Relationship Id="rId5" Type="http://schemas.openxmlformats.org/officeDocument/2006/relationships/image" Target="../media/image66.jpeg"/><Relationship Id="rId4" Type="http://schemas.openxmlformats.org/officeDocument/2006/relationships/image" Target="../media/image65.jpeg"/><Relationship Id="rId3" Type="http://schemas.openxmlformats.org/officeDocument/2006/relationships/image" Target="../media/image64.jpeg"/><Relationship Id="rId2" Type="http://schemas.openxmlformats.org/officeDocument/2006/relationships/tags" Target="../tags/tag170.xml"/><Relationship Id="rId1" Type="http://schemas.openxmlformats.org/officeDocument/2006/relationships/tags" Target="../tags/tag169.xml"/></Relationships>
</file>

<file path=ppt/slides/_rels/slide58.xml.rels><?xml version="1.0" encoding="UTF-8" standalone="yes"?>
<Relationships xmlns="http://schemas.openxmlformats.org/package/2006/relationships"><Relationship Id="rId6" Type="http://schemas.openxmlformats.org/officeDocument/2006/relationships/notesSlide" Target="../notesSlides/notesSlide58.xml"/><Relationship Id="rId5" Type="http://schemas.openxmlformats.org/officeDocument/2006/relationships/slideLayout" Target="../slideLayouts/slideLayout7.xml"/><Relationship Id="rId4" Type="http://schemas.openxmlformats.org/officeDocument/2006/relationships/tags" Target="../tags/tag174.xml"/><Relationship Id="rId3" Type="http://schemas.openxmlformats.org/officeDocument/2006/relationships/image" Target="../media/image67.jpeg"/><Relationship Id="rId2" Type="http://schemas.openxmlformats.org/officeDocument/2006/relationships/tags" Target="../tags/tag173.xml"/><Relationship Id="rId1" Type="http://schemas.openxmlformats.org/officeDocument/2006/relationships/tags" Target="../tags/tag172.xml"/></Relationships>
</file>

<file path=ppt/slides/_rels/slide59.xml.rels><?xml version="1.0" encoding="UTF-8" standalone="yes"?>
<Relationships xmlns="http://schemas.openxmlformats.org/package/2006/relationships"><Relationship Id="rId5" Type="http://schemas.openxmlformats.org/officeDocument/2006/relationships/notesSlide" Target="../notesSlides/notesSlide59.xml"/><Relationship Id="rId4" Type="http://schemas.openxmlformats.org/officeDocument/2006/relationships/slideLayout" Target="../slideLayouts/slideLayout7.xml"/><Relationship Id="rId3" Type="http://schemas.openxmlformats.org/officeDocument/2006/relationships/tags" Target="../tags/tag177.xml"/><Relationship Id="rId2" Type="http://schemas.openxmlformats.org/officeDocument/2006/relationships/tags" Target="../tags/tag176.xml"/><Relationship Id="rId1" Type="http://schemas.openxmlformats.org/officeDocument/2006/relationships/tags" Target="../tags/tag175.xml"/></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7.xml"/><Relationship Id="rId4" Type="http://schemas.openxmlformats.org/officeDocument/2006/relationships/tags" Target="../tags/tag20.xml"/><Relationship Id="rId3" Type="http://schemas.openxmlformats.org/officeDocument/2006/relationships/image" Target="../media/image3.jpeg"/><Relationship Id="rId2" Type="http://schemas.openxmlformats.org/officeDocument/2006/relationships/tags" Target="../tags/tag19.xml"/><Relationship Id="rId1" Type="http://schemas.openxmlformats.org/officeDocument/2006/relationships/tags" Target="../tags/tag18.xml"/></Relationships>
</file>

<file path=ppt/slides/_rels/slide60.xml.rels><?xml version="1.0" encoding="UTF-8" standalone="yes"?>
<Relationships xmlns="http://schemas.openxmlformats.org/package/2006/relationships"><Relationship Id="rId4" Type="http://schemas.openxmlformats.org/officeDocument/2006/relationships/notesSlide" Target="../notesSlides/notesSlide60.xml"/><Relationship Id="rId3" Type="http://schemas.openxmlformats.org/officeDocument/2006/relationships/slideLayout" Target="../slideLayouts/slideLayout7.xml"/><Relationship Id="rId2" Type="http://schemas.openxmlformats.org/officeDocument/2006/relationships/tags" Target="../tags/tag179.xml"/><Relationship Id="rId1" Type="http://schemas.openxmlformats.org/officeDocument/2006/relationships/tags" Target="../tags/tag178.xml"/></Relationships>
</file>

<file path=ppt/slides/_rels/slide61.xml.rels><?xml version="1.0" encoding="UTF-8" standalone="yes"?>
<Relationships xmlns="http://schemas.openxmlformats.org/package/2006/relationships"><Relationship Id="rId7" Type="http://schemas.openxmlformats.org/officeDocument/2006/relationships/notesSlide" Target="../notesSlides/notesSlide61.xml"/><Relationship Id="rId6" Type="http://schemas.openxmlformats.org/officeDocument/2006/relationships/slideLayout" Target="../slideLayouts/slideLayout7.xml"/><Relationship Id="rId5" Type="http://schemas.openxmlformats.org/officeDocument/2006/relationships/themeOverride" Target="../theme/themeOverride11.xml"/><Relationship Id="rId4" Type="http://schemas.openxmlformats.org/officeDocument/2006/relationships/tags" Target="../tags/tag182.xml"/><Relationship Id="rId3" Type="http://schemas.openxmlformats.org/officeDocument/2006/relationships/image" Target="../media/image68.jpeg"/><Relationship Id="rId2" Type="http://schemas.openxmlformats.org/officeDocument/2006/relationships/tags" Target="../tags/tag181.xml"/><Relationship Id="rId1" Type="http://schemas.openxmlformats.org/officeDocument/2006/relationships/tags" Target="../tags/tag180.xml"/></Relationships>
</file>

<file path=ppt/slides/_rels/slide62.xml.rels><?xml version="1.0" encoding="UTF-8" standalone="yes"?>
<Relationships xmlns="http://schemas.openxmlformats.org/package/2006/relationships"><Relationship Id="rId5" Type="http://schemas.openxmlformats.org/officeDocument/2006/relationships/notesSlide" Target="../notesSlides/notesSlide62.xml"/><Relationship Id="rId4" Type="http://schemas.openxmlformats.org/officeDocument/2006/relationships/slideLayout" Target="../slideLayouts/slideLayout7.xml"/><Relationship Id="rId3" Type="http://schemas.openxmlformats.org/officeDocument/2006/relationships/tags" Target="../tags/tag185.xml"/><Relationship Id="rId2" Type="http://schemas.openxmlformats.org/officeDocument/2006/relationships/tags" Target="../tags/tag184.xml"/><Relationship Id="rId1" Type="http://schemas.openxmlformats.org/officeDocument/2006/relationships/tags" Target="../tags/tag183.xml"/></Relationships>
</file>

<file path=ppt/slides/_rels/slide63.xml.rels><?xml version="1.0" encoding="UTF-8" standalone="yes"?>
<Relationships xmlns="http://schemas.openxmlformats.org/package/2006/relationships"><Relationship Id="rId5" Type="http://schemas.openxmlformats.org/officeDocument/2006/relationships/notesSlide" Target="../notesSlides/notesSlide63.xml"/><Relationship Id="rId4" Type="http://schemas.openxmlformats.org/officeDocument/2006/relationships/slideLayout" Target="../slideLayouts/slideLayout7.xml"/><Relationship Id="rId3" Type="http://schemas.openxmlformats.org/officeDocument/2006/relationships/tags" Target="../tags/tag188.xml"/><Relationship Id="rId2" Type="http://schemas.openxmlformats.org/officeDocument/2006/relationships/tags" Target="../tags/tag187.xml"/><Relationship Id="rId1" Type="http://schemas.openxmlformats.org/officeDocument/2006/relationships/tags" Target="../tags/tag186.xml"/></Relationships>
</file>

<file path=ppt/slides/_rels/slide64.xml.rels><?xml version="1.0" encoding="UTF-8" standalone="yes"?>
<Relationships xmlns="http://schemas.openxmlformats.org/package/2006/relationships"><Relationship Id="rId6" Type="http://schemas.openxmlformats.org/officeDocument/2006/relationships/notesSlide" Target="../notesSlides/notesSlide64.xml"/><Relationship Id="rId5" Type="http://schemas.openxmlformats.org/officeDocument/2006/relationships/slideLayout" Target="../slideLayouts/slideLayout7.xml"/><Relationship Id="rId4" Type="http://schemas.openxmlformats.org/officeDocument/2006/relationships/tags" Target="../tags/tag191.xml"/><Relationship Id="rId3" Type="http://schemas.openxmlformats.org/officeDocument/2006/relationships/image" Target="../media/image69.jpeg"/><Relationship Id="rId2" Type="http://schemas.openxmlformats.org/officeDocument/2006/relationships/tags" Target="../tags/tag190.xml"/><Relationship Id="rId1" Type="http://schemas.openxmlformats.org/officeDocument/2006/relationships/tags" Target="../tags/tag189.xml"/></Relationships>
</file>

<file path=ppt/slides/_rels/slide65.xml.rels><?xml version="1.0" encoding="UTF-8" standalone="yes"?>
<Relationships xmlns="http://schemas.openxmlformats.org/package/2006/relationships"><Relationship Id="rId5" Type="http://schemas.openxmlformats.org/officeDocument/2006/relationships/notesSlide" Target="../notesSlides/notesSlide65.xml"/><Relationship Id="rId4" Type="http://schemas.openxmlformats.org/officeDocument/2006/relationships/slideLayout" Target="../slideLayouts/slideLayout7.xml"/><Relationship Id="rId3" Type="http://schemas.openxmlformats.org/officeDocument/2006/relationships/tags" Target="../tags/tag194.xml"/><Relationship Id="rId2" Type="http://schemas.openxmlformats.org/officeDocument/2006/relationships/tags" Target="../tags/tag193.xml"/><Relationship Id="rId1" Type="http://schemas.openxmlformats.org/officeDocument/2006/relationships/tags" Target="../tags/tag192.xml"/></Relationships>
</file>

<file path=ppt/slides/_rels/slide66.xml.rels><?xml version="1.0" encoding="UTF-8" standalone="yes"?>
<Relationships xmlns="http://schemas.openxmlformats.org/package/2006/relationships"><Relationship Id="rId5" Type="http://schemas.openxmlformats.org/officeDocument/2006/relationships/notesSlide" Target="../notesSlides/notesSlide66.xml"/><Relationship Id="rId4" Type="http://schemas.openxmlformats.org/officeDocument/2006/relationships/slideLayout" Target="../slideLayouts/slideLayout7.xml"/><Relationship Id="rId3" Type="http://schemas.openxmlformats.org/officeDocument/2006/relationships/tags" Target="../tags/tag197.xml"/><Relationship Id="rId2" Type="http://schemas.openxmlformats.org/officeDocument/2006/relationships/tags" Target="../tags/tag196.xml"/><Relationship Id="rId1" Type="http://schemas.openxmlformats.org/officeDocument/2006/relationships/tags" Target="../tags/tag195.xml"/></Relationships>
</file>

<file path=ppt/slides/_rels/slide67.xml.rels><?xml version="1.0" encoding="UTF-8" standalone="yes"?>
<Relationships xmlns="http://schemas.openxmlformats.org/package/2006/relationships"><Relationship Id="rId9" Type="http://schemas.openxmlformats.org/officeDocument/2006/relationships/image" Target="../media/image76.jpeg"/><Relationship Id="rId8" Type="http://schemas.openxmlformats.org/officeDocument/2006/relationships/image" Target="../media/image75.jpeg"/><Relationship Id="rId7" Type="http://schemas.openxmlformats.org/officeDocument/2006/relationships/image" Target="../media/image74.jpeg"/><Relationship Id="rId6" Type="http://schemas.openxmlformats.org/officeDocument/2006/relationships/image" Target="../media/image73.jpeg"/><Relationship Id="rId5" Type="http://schemas.openxmlformats.org/officeDocument/2006/relationships/image" Target="../media/image72.GIF"/><Relationship Id="rId4" Type="http://schemas.openxmlformats.org/officeDocument/2006/relationships/image" Target="../media/image71.jpeg"/><Relationship Id="rId3" Type="http://schemas.openxmlformats.org/officeDocument/2006/relationships/image" Target="../media/image70.jpeg"/><Relationship Id="rId2" Type="http://schemas.openxmlformats.org/officeDocument/2006/relationships/tags" Target="../tags/tag199.xml"/><Relationship Id="rId13" Type="http://schemas.openxmlformats.org/officeDocument/2006/relationships/notesSlide" Target="../notesSlides/notesSlide67.xml"/><Relationship Id="rId12" Type="http://schemas.openxmlformats.org/officeDocument/2006/relationships/slideLayout" Target="../slideLayouts/slideLayout7.xml"/><Relationship Id="rId11" Type="http://schemas.openxmlformats.org/officeDocument/2006/relationships/tags" Target="../tags/tag200.xml"/><Relationship Id="rId10" Type="http://schemas.openxmlformats.org/officeDocument/2006/relationships/image" Target="../media/image77.jpeg"/><Relationship Id="rId1" Type="http://schemas.openxmlformats.org/officeDocument/2006/relationships/tags" Target="../tags/tag198.xml"/></Relationships>
</file>

<file path=ppt/slides/_rels/slide68.xml.rels><?xml version="1.0" encoding="UTF-8" standalone="yes"?>
<Relationships xmlns="http://schemas.openxmlformats.org/package/2006/relationships"><Relationship Id="rId6" Type="http://schemas.openxmlformats.org/officeDocument/2006/relationships/notesSlide" Target="../notesSlides/notesSlide68.xml"/><Relationship Id="rId5" Type="http://schemas.openxmlformats.org/officeDocument/2006/relationships/slideLayout" Target="../slideLayouts/slideLayout7.xml"/><Relationship Id="rId4" Type="http://schemas.openxmlformats.org/officeDocument/2006/relationships/tags" Target="../tags/tag203.xml"/><Relationship Id="rId3" Type="http://schemas.openxmlformats.org/officeDocument/2006/relationships/image" Target="../media/image78.jpeg"/><Relationship Id="rId2" Type="http://schemas.openxmlformats.org/officeDocument/2006/relationships/tags" Target="../tags/tag202.xml"/><Relationship Id="rId1" Type="http://schemas.openxmlformats.org/officeDocument/2006/relationships/tags" Target="../tags/tag201.xml"/></Relationships>
</file>

<file path=ppt/slides/_rels/slide69.xml.rels><?xml version="1.0" encoding="UTF-8" standalone="yes"?>
<Relationships xmlns="http://schemas.openxmlformats.org/package/2006/relationships"><Relationship Id="rId5" Type="http://schemas.openxmlformats.org/officeDocument/2006/relationships/notesSlide" Target="../notesSlides/notesSlide69.xml"/><Relationship Id="rId4" Type="http://schemas.openxmlformats.org/officeDocument/2006/relationships/slideLayout" Target="../slideLayouts/slideLayout7.xml"/><Relationship Id="rId3" Type="http://schemas.openxmlformats.org/officeDocument/2006/relationships/tags" Target="../tags/tag206.xml"/><Relationship Id="rId2" Type="http://schemas.openxmlformats.org/officeDocument/2006/relationships/tags" Target="../tags/tag205.xml"/><Relationship Id="rId1" Type="http://schemas.openxmlformats.org/officeDocument/2006/relationships/tags" Target="../tags/tag204.xml"/></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7.xml"/><Relationship Id="rId4" Type="http://schemas.openxmlformats.org/officeDocument/2006/relationships/tags" Target="../tags/tag23.xml"/><Relationship Id="rId3" Type="http://schemas.openxmlformats.org/officeDocument/2006/relationships/image" Target="../media/image4.jpeg"/><Relationship Id="rId2" Type="http://schemas.openxmlformats.org/officeDocument/2006/relationships/tags" Target="../tags/tag22.xml"/><Relationship Id="rId1" Type="http://schemas.openxmlformats.org/officeDocument/2006/relationships/tags" Target="../tags/tag21.xml"/></Relationships>
</file>

<file path=ppt/slides/_rels/slide70.xml.rels><?xml version="1.0" encoding="UTF-8" standalone="yes"?>
<Relationships xmlns="http://schemas.openxmlformats.org/package/2006/relationships"><Relationship Id="rId5" Type="http://schemas.openxmlformats.org/officeDocument/2006/relationships/notesSlide" Target="../notesSlides/notesSlide70.xml"/><Relationship Id="rId4" Type="http://schemas.openxmlformats.org/officeDocument/2006/relationships/slideLayout" Target="../slideLayouts/slideLayout7.xml"/><Relationship Id="rId3" Type="http://schemas.openxmlformats.org/officeDocument/2006/relationships/tags" Target="../tags/tag209.xml"/><Relationship Id="rId2" Type="http://schemas.openxmlformats.org/officeDocument/2006/relationships/tags" Target="../tags/tag208.xml"/><Relationship Id="rId1" Type="http://schemas.openxmlformats.org/officeDocument/2006/relationships/tags" Target="../tags/tag207.xml"/></Relationships>
</file>

<file path=ppt/slides/_rels/slide7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212.xml"/><Relationship Id="rId7" Type="http://schemas.openxmlformats.org/officeDocument/2006/relationships/image" Target="../media/image83.jpeg"/><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 Id="rId3" Type="http://schemas.openxmlformats.org/officeDocument/2006/relationships/image" Target="../media/image79.jpeg"/><Relationship Id="rId2" Type="http://schemas.openxmlformats.org/officeDocument/2006/relationships/tags" Target="../tags/tag211.xml"/><Relationship Id="rId10" Type="http://schemas.openxmlformats.org/officeDocument/2006/relationships/notesSlide" Target="../notesSlides/notesSlide71.xml"/><Relationship Id="rId1" Type="http://schemas.openxmlformats.org/officeDocument/2006/relationships/tags" Target="../tags/tag210.xml"/></Relationships>
</file>

<file path=ppt/slides/_rels/slide72.xml.rels><?xml version="1.0" encoding="UTF-8" standalone="yes"?>
<Relationships xmlns="http://schemas.openxmlformats.org/package/2006/relationships"><Relationship Id="rId5" Type="http://schemas.openxmlformats.org/officeDocument/2006/relationships/notesSlide" Target="../notesSlides/notesSlide72.xml"/><Relationship Id="rId4" Type="http://schemas.openxmlformats.org/officeDocument/2006/relationships/slideLayout" Target="../slideLayouts/slideLayout7.xml"/><Relationship Id="rId3" Type="http://schemas.openxmlformats.org/officeDocument/2006/relationships/tags" Target="../tags/tag215.xml"/><Relationship Id="rId2" Type="http://schemas.openxmlformats.org/officeDocument/2006/relationships/tags" Target="../tags/tag214.xml"/><Relationship Id="rId1" Type="http://schemas.openxmlformats.org/officeDocument/2006/relationships/tags" Target="../tags/tag213.xml"/></Relationships>
</file>

<file path=ppt/slides/_rels/slide7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218.xml"/><Relationship Id="rId7" Type="http://schemas.openxmlformats.org/officeDocument/2006/relationships/image" Target="../media/image88.jpeg"/><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 Id="rId3" Type="http://schemas.openxmlformats.org/officeDocument/2006/relationships/image" Target="../media/image84.jpeg"/><Relationship Id="rId2" Type="http://schemas.openxmlformats.org/officeDocument/2006/relationships/tags" Target="../tags/tag217.xml"/><Relationship Id="rId10" Type="http://schemas.openxmlformats.org/officeDocument/2006/relationships/notesSlide" Target="../notesSlides/notesSlide73.xml"/><Relationship Id="rId1" Type="http://schemas.openxmlformats.org/officeDocument/2006/relationships/tags" Target="../tags/tag216.xml"/></Relationships>
</file>

<file path=ppt/slides/_rels/slide74.xml.rels><?xml version="1.0" encoding="UTF-8" standalone="yes"?>
<Relationships xmlns="http://schemas.openxmlformats.org/package/2006/relationships"><Relationship Id="rId6" Type="http://schemas.openxmlformats.org/officeDocument/2006/relationships/notesSlide" Target="../notesSlides/notesSlide74.xml"/><Relationship Id="rId5" Type="http://schemas.openxmlformats.org/officeDocument/2006/relationships/slideLayout" Target="../slideLayouts/slideLayout7.xml"/><Relationship Id="rId4" Type="http://schemas.openxmlformats.org/officeDocument/2006/relationships/tags" Target="../tags/tag221.xml"/><Relationship Id="rId3" Type="http://schemas.openxmlformats.org/officeDocument/2006/relationships/image" Target="../media/image89.jpeg"/><Relationship Id="rId2" Type="http://schemas.openxmlformats.org/officeDocument/2006/relationships/tags" Target="../tags/tag220.xml"/><Relationship Id="rId1" Type="http://schemas.openxmlformats.org/officeDocument/2006/relationships/tags" Target="../tags/tag219.xml"/></Relationships>
</file>

<file path=ppt/slides/_rels/slide75.xml.rels><?xml version="1.0" encoding="UTF-8" standalone="yes"?>
<Relationships xmlns="http://schemas.openxmlformats.org/package/2006/relationships"><Relationship Id="rId5" Type="http://schemas.openxmlformats.org/officeDocument/2006/relationships/notesSlide" Target="../notesSlides/notesSlide75.xml"/><Relationship Id="rId4" Type="http://schemas.openxmlformats.org/officeDocument/2006/relationships/slideLayout" Target="../slideLayouts/slideLayout7.xml"/><Relationship Id="rId3" Type="http://schemas.openxmlformats.org/officeDocument/2006/relationships/tags" Target="../tags/tag224.xml"/><Relationship Id="rId2" Type="http://schemas.openxmlformats.org/officeDocument/2006/relationships/tags" Target="../tags/tag223.xml"/><Relationship Id="rId1" Type="http://schemas.openxmlformats.org/officeDocument/2006/relationships/tags" Target="../tags/tag222.xml"/></Relationships>
</file>

<file path=ppt/slides/_rels/slide76.xml.rels><?xml version="1.0" encoding="UTF-8" standalone="yes"?>
<Relationships xmlns="http://schemas.openxmlformats.org/package/2006/relationships"><Relationship Id="rId5" Type="http://schemas.openxmlformats.org/officeDocument/2006/relationships/notesSlide" Target="../notesSlides/notesSlide76.xml"/><Relationship Id="rId4" Type="http://schemas.openxmlformats.org/officeDocument/2006/relationships/slideLayout" Target="../slideLayouts/slideLayout7.xml"/><Relationship Id="rId3" Type="http://schemas.openxmlformats.org/officeDocument/2006/relationships/tags" Target="../tags/tag227.xml"/><Relationship Id="rId2" Type="http://schemas.openxmlformats.org/officeDocument/2006/relationships/tags" Target="../tags/tag226.xml"/><Relationship Id="rId1" Type="http://schemas.openxmlformats.org/officeDocument/2006/relationships/tags" Target="../tags/tag225.xml"/></Relationships>
</file>

<file path=ppt/slides/_rels/slide77.xml.rels><?xml version="1.0" encoding="UTF-8" standalone="yes"?>
<Relationships xmlns="http://schemas.openxmlformats.org/package/2006/relationships"><Relationship Id="rId6" Type="http://schemas.openxmlformats.org/officeDocument/2006/relationships/notesSlide" Target="../notesSlides/notesSlide77.xml"/><Relationship Id="rId5" Type="http://schemas.openxmlformats.org/officeDocument/2006/relationships/slideLayout" Target="../slideLayouts/slideLayout7.xml"/><Relationship Id="rId4" Type="http://schemas.openxmlformats.org/officeDocument/2006/relationships/tags" Target="../tags/tag230.xml"/><Relationship Id="rId3" Type="http://schemas.openxmlformats.org/officeDocument/2006/relationships/image" Target="../media/image90.jpeg"/><Relationship Id="rId2" Type="http://schemas.openxmlformats.org/officeDocument/2006/relationships/tags" Target="../tags/tag229.xml"/><Relationship Id="rId1" Type="http://schemas.openxmlformats.org/officeDocument/2006/relationships/tags" Target="../tags/tag228.xml"/></Relationships>
</file>

<file path=ppt/slides/_rels/slide78.xml.rels><?xml version="1.0" encoding="UTF-8" standalone="yes"?>
<Relationships xmlns="http://schemas.openxmlformats.org/package/2006/relationships"><Relationship Id="rId5" Type="http://schemas.openxmlformats.org/officeDocument/2006/relationships/notesSlide" Target="../notesSlides/notesSlide78.xml"/><Relationship Id="rId4" Type="http://schemas.openxmlformats.org/officeDocument/2006/relationships/slideLayout" Target="../slideLayouts/slideLayout7.xml"/><Relationship Id="rId3" Type="http://schemas.openxmlformats.org/officeDocument/2006/relationships/tags" Target="../tags/tag233.xml"/><Relationship Id="rId2" Type="http://schemas.openxmlformats.org/officeDocument/2006/relationships/tags" Target="../tags/tag232.xml"/><Relationship Id="rId1" Type="http://schemas.openxmlformats.org/officeDocument/2006/relationships/tags" Target="../tags/tag231.xml"/></Relationships>
</file>

<file path=ppt/slides/_rels/slide79.xml.rels><?xml version="1.0" encoding="UTF-8" standalone="yes"?>
<Relationships xmlns="http://schemas.openxmlformats.org/package/2006/relationships"><Relationship Id="rId8" Type="http://schemas.openxmlformats.org/officeDocument/2006/relationships/notesSlide" Target="../notesSlides/notesSlide79.xml"/><Relationship Id="rId7" Type="http://schemas.openxmlformats.org/officeDocument/2006/relationships/slideLayout" Target="../slideLayouts/slideLayout7.xml"/><Relationship Id="rId6" Type="http://schemas.openxmlformats.org/officeDocument/2006/relationships/tags" Target="../tags/tag236.xml"/><Relationship Id="rId5" Type="http://schemas.openxmlformats.org/officeDocument/2006/relationships/image" Target="../media/image93.jpeg"/><Relationship Id="rId4" Type="http://schemas.openxmlformats.org/officeDocument/2006/relationships/image" Target="../media/image92.jpeg"/><Relationship Id="rId3" Type="http://schemas.openxmlformats.org/officeDocument/2006/relationships/image" Target="../media/image91.jpeg"/><Relationship Id="rId2" Type="http://schemas.openxmlformats.org/officeDocument/2006/relationships/tags" Target="../tags/tag235.xml"/><Relationship Id="rId1" Type="http://schemas.openxmlformats.org/officeDocument/2006/relationships/tags" Target="../tags/tag234.xml"/></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7.xml"/><Relationship Id="rId5" Type="http://schemas.openxmlformats.org/officeDocument/2006/relationships/themeOverride" Target="../theme/themeOverride5.xml"/><Relationship Id="rId4" Type="http://schemas.openxmlformats.org/officeDocument/2006/relationships/tags" Target="../tags/tag26.xml"/><Relationship Id="rId3" Type="http://schemas.openxmlformats.org/officeDocument/2006/relationships/image" Target="../media/image5.jpeg"/><Relationship Id="rId2" Type="http://schemas.openxmlformats.org/officeDocument/2006/relationships/tags" Target="../tags/tag25.xml"/><Relationship Id="rId1" Type="http://schemas.openxmlformats.org/officeDocument/2006/relationships/tags" Target="../tags/tag24.xml"/></Relationships>
</file>

<file path=ppt/slides/_rels/slide80.xml.rels><?xml version="1.0" encoding="UTF-8" standalone="yes"?>
<Relationships xmlns="http://schemas.openxmlformats.org/package/2006/relationships"><Relationship Id="rId6" Type="http://schemas.openxmlformats.org/officeDocument/2006/relationships/notesSlide" Target="../notesSlides/notesSlide80.xml"/><Relationship Id="rId5" Type="http://schemas.openxmlformats.org/officeDocument/2006/relationships/slideLayout" Target="../slideLayouts/slideLayout7.xml"/><Relationship Id="rId4" Type="http://schemas.openxmlformats.org/officeDocument/2006/relationships/tags" Target="../tags/tag239.xml"/><Relationship Id="rId3" Type="http://schemas.openxmlformats.org/officeDocument/2006/relationships/image" Target="../media/image94.jpeg"/><Relationship Id="rId2" Type="http://schemas.openxmlformats.org/officeDocument/2006/relationships/tags" Target="../tags/tag238.xml"/><Relationship Id="rId1" Type="http://schemas.openxmlformats.org/officeDocument/2006/relationships/tags" Target="../tags/tag237.xml"/></Relationships>
</file>

<file path=ppt/slides/_rels/slide81.xml.rels><?xml version="1.0" encoding="UTF-8" standalone="yes"?>
<Relationships xmlns="http://schemas.openxmlformats.org/package/2006/relationships"><Relationship Id="rId5" Type="http://schemas.openxmlformats.org/officeDocument/2006/relationships/notesSlide" Target="../notesSlides/notesSlide81.xml"/><Relationship Id="rId4" Type="http://schemas.openxmlformats.org/officeDocument/2006/relationships/slideLayout" Target="../slideLayouts/slideLayout7.xml"/><Relationship Id="rId3" Type="http://schemas.openxmlformats.org/officeDocument/2006/relationships/tags" Target="../tags/tag242.xml"/><Relationship Id="rId2" Type="http://schemas.openxmlformats.org/officeDocument/2006/relationships/tags" Target="../tags/tag241.xml"/><Relationship Id="rId1" Type="http://schemas.openxmlformats.org/officeDocument/2006/relationships/tags" Target="../tags/tag240.xml"/></Relationships>
</file>

<file path=ppt/slides/_rels/slide82.xml.rels><?xml version="1.0" encoding="UTF-8" standalone="yes"?>
<Relationships xmlns="http://schemas.openxmlformats.org/package/2006/relationships"><Relationship Id="rId9" Type="http://schemas.openxmlformats.org/officeDocument/2006/relationships/tags" Target="../tags/tag245.xml"/><Relationship Id="rId8" Type="http://schemas.openxmlformats.org/officeDocument/2006/relationships/image" Target="../media/image100.jpeg"/><Relationship Id="rId7" Type="http://schemas.openxmlformats.org/officeDocument/2006/relationships/image" Target="../media/image99.png"/><Relationship Id="rId6" Type="http://schemas.openxmlformats.org/officeDocument/2006/relationships/image" Target="../media/image98.png"/><Relationship Id="rId5" Type="http://schemas.openxmlformats.org/officeDocument/2006/relationships/image" Target="../media/image97.jpeg"/><Relationship Id="rId4" Type="http://schemas.openxmlformats.org/officeDocument/2006/relationships/image" Target="../media/image96.jpeg"/><Relationship Id="rId3" Type="http://schemas.openxmlformats.org/officeDocument/2006/relationships/image" Target="../media/image95.jpeg"/><Relationship Id="rId2" Type="http://schemas.openxmlformats.org/officeDocument/2006/relationships/tags" Target="../tags/tag244.xml"/><Relationship Id="rId11" Type="http://schemas.openxmlformats.org/officeDocument/2006/relationships/notesSlide" Target="../notesSlides/notesSlide82.xml"/><Relationship Id="rId10" Type="http://schemas.openxmlformats.org/officeDocument/2006/relationships/slideLayout" Target="../slideLayouts/slideLayout7.xml"/><Relationship Id="rId1" Type="http://schemas.openxmlformats.org/officeDocument/2006/relationships/tags" Target="../tags/tag243.xml"/></Relationships>
</file>

<file path=ppt/slides/_rels/slide83.xml.rels><?xml version="1.0" encoding="UTF-8" standalone="yes"?>
<Relationships xmlns="http://schemas.openxmlformats.org/package/2006/relationships"><Relationship Id="rId5" Type="http://schemas.openxmlformats.org/officeDocument/2006/relationships/notesSlide" Target="../notesSlides/notesSlide83.xml"/><Relationship Id="rId4" Type="http://schemas.openxmlformats.org/officeDocument/2006/relationships/slideLayout" Target="../slideLayouts/slideLayout7.xml"/><Relationship Id="rId3" Type="http://schemas.openxmlformats.org/officeDocument/2006/relationships/tags" Target="../tags/tag248.xml"/><Relationship Id="rId2" Type="http://schemas.openxmlformats.org/officeDocument/2006/relationships/tags" Target="../tags/tag247.xml"/><Relationship Id="rId1" Type="http://schemas.openxmlformats.org/officeDocument/2006/relationships/tags" Target="../tags/tag246.xml"/></Relationships>
</file>

<file path=ppt/slides/_rels/slide84.xml.rels><?xml version="1.0" encoding="UTF-8" standalone="yes"?>
<Relationships xmlns="http://schemas.openxmlformats.org/package/2006/relationships"><Relationship Id="rId5" Type="http://schemas.openxmlformats.org/officeDocument/2006/relationships/notesSlide" Target="../notesSlides/notesSlide84.xml"/><Relationship Id="rId4" Type="http://schemas.openxmlformats.org/officeDocument/2006/relationships/slideLayout" Target="../slideLayouts/slideLayout7.xml"/><Relationship Id="rId3" Type="http://schemas.openxmlformats.org/officeDocument/2006/relationships/tags" Target="../tags/tag251.xml"/><Relationship Id="rId2" Type="http://schemas.openxmlformats.org/officeDocument/2006/relationships/tags" Target="../tags/tag250.xml"/><Relationship Id="rId1" Type="http://schemas.openxmlformats.org/officeDocument/2006/relationships/tags" Target="../tags/tag249.xml"/></Relationships>
</file>

<file path=ppt/slides/_rels/slide85.xml.rels><?xml version="1.0" encoding="UTF-8" standalone="yes"?>
<Relationships xmlns="http://schemas.openxmlformats.org/package/2006/relationships"><Relationship Id="rId9" Type="http://schemas.openxmlformats.org/officeDocument/2006/relationships/notesSlide" Target="../notesSlides/notesSlide85.xml"/><Relationship Id="rId8" Type="http://schemas.openxmlformats.org/officeDocument/2006/relationships/slideLayout" Target="../slideLayouts/slideLayout7.xml"/><Relationship Id="rId7" Type="http://schemas.openxmlformats.org/officeDocument/2006/relationships/tags" Target="../tags/tag254.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 Id="rId3" Type="http://schemas.openxmlformats.org/officeDocument/2006/relationships/image" Target="../media/image101.jpeg"/><Relationship Id="rId2" Type="http://schemas.openxmlformats.org/officeDocument/2006/relationships/tags" Target="../tags/tag253.xml"/><Relationship Id="rId1" Type="http://schemas.openxmlformats.org/officeDocument/2006/relationships/tags" Target="../tags/tag252.xml"/></Relationships>
</file>

<file path=ppt/slides/_rels/slide86.xml.rels><?xml version="1.0" encoding="UTF-8" standalone="yes"?>
<Relationships xmlns="http://schemas.openxmlformats.org/package/2006/relationships"><Relationship Id="rId5" Type="http://schemas.openxmlformats.org/officeDocument/2006/relationships/notesSlide" Target="../notesSlides/notesSlide86.xml"/><Relationship Id="rId4" Type="http://schemas.openxmlformats.org/officeDocument/2006/relationships/slideLayout" Target="../slideLayouts/slideLayout7.xml"/><Relationship Id="rId3" Type="http://schemas.openxmlformats.org/officeDocument/2006/relationships/tags" Target="../tags/tag257.xml"/><Relationship Id="rId2" Type="http://schemas.openxmlformats.org/officeDocument/2006/relationships/tags" Target="../tags/tag256.xml"/><Relationship Id="rId1" Type="http://schemas.openxmlformats.org/officeDocument/2006/relationships/tags" Target="../tags/tag255.xml"/></Relationships>
</file>

<file path=ppt/slides/_rels/slide87.xml.rels><?xml version="1.0" encoding="UTF-8" standalone="yes"?>
<Relationships xmlns="http://schemas.openxmlformats.org/package/2006/relationships"><Relationship Id="rId4" Type="http://schemas.openxmlformats.org/officeDocument/2006/relationships/notesSlide" Target="../notesSlides/notesSlide87.xml"/><Relationship Id="rId3" Type="http://schemas.openxmlformats.org/officeDocument/2006/relationships/slideLayout" Target="../slideLayouts/slideLayout7.xml"/><Relationship Id="rId2" Type="http://schemas.openxmlformats.org/officeDocument/2006/relationships/tags" Target="../tags/tag259.xml"/><Relationship Id="rId1" Type="http://schemas.openxmlformats.org/officeDocument/2006/relationships/tags" Target="../tags/tag258.xml"/></Relationships>
</file>

<file path=ppt/slides/_rels/slide88.xml.rels><?xml version="1.0" encoding="UTF-8" standalone="yes"?>
<Relationships xmlns="http://schemas.openxmlformats.org/package/2006/relationships"><Relationship Id="rId8" Type="http://schemas.openxmlformats.org/officeDocument/2006/relationships/notesSlide" Target="../notesSlides/notesSlide88.xml"/><Relationship Id="rId7" Type="http://schemas.openxmlformats.org/officeDocument/2006/relationships/slideLayout" Target="../slideLayouts/slideLayout7.xml"/><Relationship Id="rId6" Type="http://schemas.openxmlformats.org/officeDocument/2006/relationships/themeOverride" Target="../theme/themeOverride12.xml"/><Relationship Id="rId5" Type="http://schemas.openxmlformats.org/officeDocument/2006/relationships/tags" Target="../tags/tag262.xml"/><Relationship Id="rId4" Type="http://schemas.openxmlformats.org/officeDocument/2006/relationships/image" Target="../media/image106.jpeg"/><Relationship Id="rId3" Type="http://schemas.openxmlformats.org/officeDocument/2006/relationships/image" Target="../media/image105.jpeg"/><Relationship Id="rId2" Type="http://schemas.openxmlformats.org/officeDocument/2006/relationships/tags" Target="../tags/tag261.xml"/><Relationship Id="rId1" Type="http://schemas.openxmlformats.org/officeDocument/2006/relationships/tags" Target="../tags/tag260.xml"/></Relationships>
</file>

<file path=ppt/slides/_rels/slide89.xml.rels><?xml version="1.0" encoding="UTF-8" standalone="yes"?>
<Relationships xmlns="http://schemas.openxmlformats.org/package/2006/relationships"><Relationship Id="rId5" Type="http://schemas.openxmlformats.org/officeDocument/2006/relationships/notesSlide" Target="../notesSlides/notesSlide89.xml"/><Relationship Id="rId4" Type="http://schemas.openxmlformats.org/officeDocument/2006/relationships/slideLayout" Target="../slideLayouts/slideLayout7.xml"/><Relationship Id="rId3" Type="http://schemas.openxmlformats.org/officeDocument/2006/relationships/tags" Target="../tags/tag265.xml"/><Relationship Id="rId2" Type="http://schemas.openxmlformats.org/officeDocument/2006/relationships/tags" Target="../tags/tag264.xml"/><Relationship Id="rId1" Type="http://schemas.openxmlformats.org/officeDocument/2006/relationships/tags" Target="../tags/tag263.xml"/></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7.xml"/><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s>
</file>

<file path=ppt/slides/_rels/slide90.xml.rels><?xml version="1.0" encoding="UTF-8" standalone="yes"?>
<Relationships xmlns="http://schemas.openxmlformats.org/package/2006/relationships"><Relationship Id="rId5" Type="http://schemas.openxmlformats.org/officeDocument/2006/relationships/notesSlide" Target="../notesSlides/notesSlide90.xml"/><Relationship Id="rId4" Type="http://schemas.openxmlformats.org/officeDocument/2006/relationships/slideLayout" Target="../slideLayouts/slideLayout7.xml"/><Relationship Id="rId3" Type="http://schemas.openxmlformats.org/officeDocument/2006/relationships/tags" Target="../tags/tag268.xml"/><Relationship Id="rId2" Type="http://schemas.openxmlformats.org/officeDocument/2006/relationships/tags" Target="../tags/tag267.xml"/><Relationship Id="rId1" Type="http://schemas.openxmlformats.org/officeDocument/2006/relationships/tags" Target="../tags/tag266.xml"/></Relationships>
</file>

<file path=ppt/slides/_rels/slide91.xml.rels><?xml version="1.0" encoding="UTF-8" standalone="yes"?>
<Relationships xmlns="http://schemas.openxmlformats.org/package/2006/relationships"><Relationship Id="rId5" Type="http://schemas.openxmlformats.org/officeDocument/2006/relationships/notesSlide" Target="../notesSlides/notesSlide91.xml"/><Relationship Id="rId4" Type="http://schemas.openxmlformats.org/officeDocument/2006/relationships/slideLayout" Target="../slideLayouts/slideLayout7.xml"/><Relationship Id="rId3" Type="http://schemas.openxmlformats.org/officeDocument/2006/relationships/tags" Target="../tags/tag271.xml"/><Relationship Id="rId2" Type="http://schemas.openxmlformats.org/officeDocument/2006/relationships/tags" Target="../tags/tag270.xml"/><Relationship Id="rId1" Type="http://schemas.openxmlformats.org/officeDocument/2006/relationships/tags" Target="../tags/tag269.xml"/></Relationships>
</file>

<file path=ppt/slides/_rels/slide92.xml.rels><?xml version="1.0" encoding="UTF-8" standalone="yes"?>
<Relationships xmlns="http://schemas.openxmlformats.org/package/2006/relationships"><Relationship Id="rId5" Type="http://schemas.openxmlformats.org/officeDocument/2006/relationships/notesSlide" Target="../notesSlides/notesSlide92.xml"/><Relationship Id="rId4" Type="http://schemas.openxmlformats.org/officeDocument/2006/relationships/slideLayout" Target="../slideLayouts/slideLayout7.xml"/><Relationship Id="rId3" Type="http://schemas.openxmlformats.org/officeDocument/2006/relationships/tags" Target="../tags/tag274.xml"/><Relationship Id="rId2" Type="http://schemas.openxmlformats.org/officeDocument/2006/relationships/tags" Target="../tags/tag273.xml"/><Relationship Id="rId1" Type="http://schemas.openxmlformats.org/officeDocument/2006/relationships/tags" Target="../tags/tag272.xml"/></Relationships>
</file>

<file path=ppt/slides/_rels/slide93.xml.rels><?xml version="1.0" encoding="UTF-8" standalone="yes"?>
<Relationships xmlns="http://schemas.openxmlformats.org/package/2006/relationships"><Relationship Id="rId6" Type="http://schemas.openxmlformats.org/officeDocument/2006/relationships/notesSlide" Target="../notesSlides/notesSlide93.xml"/><Relationship Id="rId5" Type="http://schemas.openxmlformats.org/officeDocument/2006/relationships/slideLayout" Target="../slideLayouts/slideLayout7.xml"/><Relationship Id="rId4" Type="http://schemas.openxmlformats.org/officeDocument/2006/relationships/tags" Target="../tags/tag277.xml"/><Relationship Id="rId3" Type="http://schemas.openxmlformats.org/officeDocument/2006/relationships/image" Target="../media/image107.jpeg"/><Relationship Id="rId2" Type="http://schemas.openxmlformats.org/officeDocument/2006/relationships/tags" Target="../tags/tag276.xml"/><Relationship Id="rId1" Type="http://schemas.openxmlformats.org/officeDocument/2006/relationships/tags" Target="../tags/tag275.xml"/></Relationships>
</file>

<file path=ppt/slides/_rels/slide94.xml.rels><?xml version="1.0" encoding="UTF-8" standalone="yes"?>
<Relationships xmlns="http://schemas.openxmlformats.org/package/2006/relationships"><Relationship Id="rId5" Type="http://schemas.openxmlformats.org/officeDocument/2006/relationships/notesSlide" Target="../notesSlides/notesSlide94.xml"/><Relationship Id="rId4" Type="http://schemas.openxmlformats.org/officeDocument/2006/relationships/slideLayout" Target="../slideLayouts/slideLayout7.xml"/><Relationship Id="rId3" Type="http://schemas.openxmlformats.org/officeDocument/2006/relationships/tags" Target="../tags/tag280.xml"/><Relationship Id="rId2" Type="http://schemas.openxmlformats.org/officeDocument/2006/relationships/tags" Target="../tags/tag279.xml"/><Relationship Id="rId1" Type="http://schemas.openxmlformats.org/officeDocument/2006/relationships/tags" Target="../tags/tag278.xml"/></Relationships>
</file>

<file path=ppt/slides/_rels/slide95.xml.rels><?xml version="1.0" encoding="UTF-8" standalone="yes"?>
<Relationships xmlns="http://schemas.openxmlformats.org/package/2006/relationships"><Relationship Id="rId5" Type="http://schemas.openxmlformats.org/officeDocument/2006/relationships/notesSlide" Target="../notesSlides/notesSlide95.xml"/><Relationship Id="rId4" Type="http://schemas.openxmlformats.org/officeDocument/2006/relationships/slideLayout" Target="../slideLayouts/slideLayout7.xml"/><Relationship Id="rId3" Type="http://schemas.openxmlformats.org/officeDocument/2006/relationships/tags" Target="../tags/tag283.xml"/><Relationship Id="rId2" Type="http://schemas.openxmlformats.org/officeDocument/2006/relationships/tags" Target="../tags/tag282.xml"/><Relationship Id="rId1" Type="http://schemas.openxmlformats.org/officeDocument/2006/relationships/tags" Target="../tags/tag281.xml"/></Relationships>
</file>

<file path=ppt/slides/_rels/slide96.xml.rels><?xml version="1.0" encoding="UTF-8" standalone="yes"?>
<Relationships xmlns="http://schemas.openxmlformats.org/package/2006/relationships"><Relationship Id="rId5" Type="http://schemas.openxmlformats.org/officeDocument/2006/relationships/notesSlide" Target="../notesSlides/notesSlide96.xml"/><Relationship Id="rId4" Type="http://schemas.openxmlformats.org/officeDocument/2006/relationships/slideLayout" Target="../slideLayouts/slideLayout7.xml"/><Relationship Id="rId3" Type="http://schemas.openxmlformats.org/officeDocument/2006/relationships/tags" Target="../tags/tag286.xml"/><Relationship Id="rId2" Type="http://schemas.openxmlformats.org/officeDocument/2006/relationships/tags" Target="../tags/tag285.xml"/><Relationship Id="rId1" Type="http://schemas.openxmlformats.org/officeDocument/2006/relationships/tags" Target="../tags/tag284.xml"/></Relationships>
</file>

<file path=ppt/slides/_rels/slide97.xml.rels><?xml version="1.0" encoding="UTF-8" standalone="yes"?>
<Relationships xmlns="http://schemas.openxmlformats.org/package/2006/relationships"><Relationship Id="rId8" Type="http://schemas.openxmlformats.org/officeDocument/2006/relationships/notesSlide" Target="../notesSlides/notesSlide97.xml"/><Relationship Id="rId7" Type="http://schemas.openxmlformats.org/officeDocument/2006/relationships/slideLayout" Target="../slideLayouts/slideLayout7.xml"/><Relationship Id="rId6" Type="http://schemas.openxmlformats.org/officeDocument/2006/relationships/tags" Target="../tags/tag289.xml"/><Relationship Id="rId5" Type="http://schemas.openxmlformats.org/officeDocument/2006/relationships/image" Target="../media/image110.jpeg"/><Relationship Id="rId4" Type="http://schemas.openxmlformats.org/officeDocument/2006/relationships/image" Target="../media/image109.jpeg"/><Relationship Id="rId3" Type="http://schemas.openxmlformats.org/officeDocument/2006/relationships/image" Target="../media/image108.jpeg"/><Relationship Id="rId2" Type="http://schemas.openxmlformats.org/officeDocument/2006/relationships/tags" Target="../tags/tag288.xml"/><Relationship Id="rId1" Type="http://schemas.openxmlformats.org/officeDocument/2006/relationships/tags" Target="../tags/tag287.xml"/></Relationships>
</file>

<file path=ppt/slides/_rels/slide98.xml.rels><?xml version="1.0" encoding="UTF-8" standalone="yes"?>
<Relationships xmlns="http://schemas.openxmlformats.org/package/2006/relationships"><Relationship Id="rId5" Type="http://schemas.openxmlformats.org/officeDocument/2006/relationships/notesSlide" Target="../notesSlides/notesSlide98.xml"/><Relationship Id="rId4" Type="http://schemas.openxmlformats.org/officeDocument/2006/relationships/slideLayout" Target="../slideLayouts/slideLayout7.xml"/><Relationship Id="rId3" Type="http://schemas.openxmlformats.org/officeDocument/2006/relationships/tags" Target="../tags/tag292.xml"/><Relationship Id="rId2" Type="http://schemas.openxmlformats.org/officeDocument/2006/relationships/tags" Target="../tags/tag291.xml"/><Relationship Id="rId1" Type="http://schemas.openxmlformats.org/officeDocument/2006/relationships/tags" Target="../tags/tag290.xml"/></Relationships>
</file>

<file path=ppt/slides/_rels/slide99.xml.rels><?xml version="1.0" encoding="UTF-8" standalone="yes"?>
<Relationships xmlns="http://schemas.openxmlformats.org/package/2006/relationships"><Relationship Id="rId9" Type="http://schemas.openxmlformats.org/officeDocument/2006/relationships/notesSlide" Target="../notesSlides/notesSlide99.xml"/><Relationship Id="rId8" Type="http://schemas.openxmlformats.org/officeDocument/2006/relationships/slideLayout" Target="../slideLayouts/slideLayout7.xml"/><Relationship Id="rId7" Type="http://schemas.openxmlformats.org/officeDocument/2006/relationships/tags" Target="../tags/tag295.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 Id="rId3" Type="http://schemas.openxmlformats.org/officeDocument/2006/relationships/image" Target="../media/image111.jpeg"/><Relationship Id="rId2" Type="http://schemas.openxmlformats.org/officeDocument/2006/relationships/tags" Target="../tags/tag294.xml"/><Relationship Id="rId1" Type="http://schemas.openxmlformats.org/officeDocument/2006/relationships/tags" Target="../tags/tag29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ctrTitle"/>
            <p:custDataLst>
              <p:tags r:id="rId1"/>
            </p:custDataLst>
          </p:nvPr>
        </p:nvSpPr>
        <p:spPr/>
        <p:txBody>
          <a:bodyPr/>
          <a:lstStyle/>
          <a:p>
            <a:r>
              <a:rPr lang="zh-CN" altLang="en-US"/>
              <a:t>装饰材料与构造</a:t>
            </a:r>
            <a:endParaRPr lang="zh-CN" altLang="en-US"/>
          </a:p>
        </p:txBody>
      </p:sp>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4405" y="240030"/>
            <a:ext cx="445706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1.2.2.室内装饰材料的基本特征</a:t>
            </a: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3" descr="12"/>
          <p:cNvPicPr>
            <a:picLocks noChangeAspect="1"/>
          </p:cNvPicPr>
          <p:nvPr/>
        </p:nvPicPr>
        <p:blipFill>
          <a:blip r:embed="rId3"/>
          <a:stretch>
            <a:fillRect/>
          </a:stretch>
        </p:blipFill>
        <p:spPr>
          <a:xfrm>
            <a:off x="1444625" y="2044700"/>
            <a:ext cx="1670050" cy="2230120"/>
          </a:xfrm>
          <a:prstGeom prst="rect">
            <a:avLst/>
          </a:prstGeom>
        </p:spPr>
      </p:pic>
      <p:pic>
        <p:nvPicPr>
          <p:cNvPr id="11" name="图片 3"/>
          <p:cNvPicPr>
            <a:picLocks noChangeAspect="1"/>
          </p:cNvPicPr>
          <p:nvPr/>
        </p:nvPicPr>
        <p:blipFill>
          <a:blip r:embed="rId4"/>
          <a:stretch>
            <a:fillRect/>
          </a:stretch>
        </p:blipFill>
        <p:spPr>
          <a:xfrm>
            <a:off x="3486785" y="2040255"/>
            <a:ext cx="1504950" cy="2258060"/>
          </a:xfrm>
          <a:prstGeom prst="rect">
            <a:avLst/>
          </a:prstGeom>
          <a:noFill/>
          <a:ln w="9525">
            <a:noFill/>
          </a:ln>
        </p:spPr>
      </p:pic>
      <p:pic>
        <p:nvPicPr>
          <p:cNvPr id="14" name="图片 14" descr="1"/>
          <p:cNvPicPr>
            <a:picLocks noChangeAspect="1"/>
          </p:cNvPicPr>
          <p:nvPr/>
        </p:nvPicPr>
        <p:blipFill>
          <a:blip r:embed="rId5"/>
          <a:stretch>
            <a:fillRect/>
          </a:stretch>
        </p:blipFill>
        <p:spPr>
          <a:xfrm>
            <a:off x="5363845" y="2016760"/>
            <a:ext cx="1668780" cy="2263140"/>
          </a:xfrm>
          <a:prstGeom prst="rect">
            <a:avLst/>
          </a:prstGeom>
        </p:spPr>
      </p:pic>
      <p:pic>
        <p:nvPicPr>
          <p:cNvPr id="15" name="图片 15" descr="541744513035085557"/>
          <p:cNvPicPr>
            <a:picLocks noChangeAspect="1"/>
          </p:cNvPicPr>
          <p:nvPr/>
        </p:nvPicPr>
        <p:blipFill>
          <a:blip r:embed="rId6"/>
          <a:stretch>
            <a:fillRect/>
          </a:stretch>
        </p:blipFill>
        <p:spPr>
          <a:xfrm>
            <a:off x="7312025" y="2160905"/>
            <a:ext cx="2151380" cy="1975485"/>
          </a:xfrm>
          <a:prstGeom prst="rect">
            <a:avLst/>
          </a:prstGeom>
        </p:spPr>
      </p:pic>
      <p:pic>
        <p:nvPicPr>
          <p:cNvPr id="16" name="图片 16" descr="10"/>
          <p:cNvPicPr>
            <a:picLocks noChangeAspect="1"/>
          </p:cNvPicPr>
          <p:nvPr/>
        </p:nvPicPr>
        <p:blipFill>
          <a:blip r:embed="rId7"/>
          <a:stretch>
            <a:fillRect/>
          </a:stretch>
        </p:blipFill>
        <p:spPr>
          <a:xfrm>
            <a:off x="9803765" y="2216785"/>
            <a:ext cx="1268730" cy="1904365"/>
          </a:xfrm>
          <a:prstGeom prst="rect">
            <a:avLst/>
          </a:prstGeom>
        </p:spPr>
      </p:pic>
      <p:sp>
        <p:nvSpPr>
          <p:cNvPr id="9" name="文本框 8"/>
          <p:cNvSpPr txBox="1"/>
          <p:nvPr/>
        </p:nvSpPr>
        <p:spPr>
          <a:xfrm>
            <a:off x="1757680" y="4638675"/>
            <a:ext cx="789305" cy="368300"/>
          </a:xfrm>
          <a:prstGeom prst="rect">
            <a:avLst/>
          </a:prstGeom>
          <a:noFill/>
        </p:spPr>
        <p:txBody>
          <a:bodyPr wrap="square" rtlCol="0">
            <a:spAutoFit/>
          </a:bodyPr>
          <a:p>
            <a:r>
              <a:rPr lang="zh-CN" altLang="en-US"/>
              <a:t>图</a:t>
            </a:r>
            <a:r>
              <a:rPr lang="en-US" altLang="zh-CN"/>
              <a:t>1-5</a:t>
            </a:r>
            <a:endParaRPr lang="zh-CN" altLang="en-US"/>
          </a:p>
        </p:txBody>
      </p:sp>
      <p:sp>
        <p:nvSpPr>
          <p:cNvPr id="4" name="文本框 3"/>
          <p:cNvSpPr txBox="1"/>
          <p:nvPr/>
        </p:nvSpPr>
        <p:spPr>
          <a:xfrm>
            <a:off x="3794760" y="4638675"/>
            <a:ext cx="789305" cy="368300"/>
          </a:xfrm>
          <a:prstGeom prst="rect">
            <a:avLst/>
          </a:prstGeom>
          <a:noFill/>
        </p:spPr>
        <p:txBody>
          <a:bodyPr wrap="square" rtlCol="0">
            <a:spAutoFit/>
          </a:bodyPr>
          <a:p>
            <a:r>
              <a:rPr lang="zh-CN" altLang="en-US"/>
              <a:t>图</a:t>
            </a:r>
            <a:r>
              <a:rPr lang="en-US" altLang="zh-CN"/>
              <a:t>1-6</a:t>
            </a:r>
            <a:endParaRPr lang="zh-CN" altLang="en-US"/>
          </a:p>
        </p:txBody>
      </p:sp>
      <p:sp>
        <p:nvSpPr>
          <p:cNvPr id="5" name="文本框 4"/>
          <p:cNvSpPr txBox="1"/>
          <p:nvPr/>
        </p:nvSpPr>
        <p:spPr>
          <a:xfrm>
            <a:off x="5803900" y="4638675"/>
            <a:ext cx="789305" cy="368300"/>
          </a:xfrm>
          <a:prstGeom prst="rect">
            <a:avLst/>
          </a:prstGeom>
          <a:noFill/>
        </p:spPr>
        <p:txBody>
          <a:bodyPr wrap="square" rtlCol="0">
            <a:spAutoFit/>
          </a:bodyPr>
          <a:p>
            <a:r>
              <a:rPr lang="zh-CN" altLang="en-US"/>
              <a:t>图</a:t>
            </a:r>
            <a:r>
              <a:rPr lang="en-US" altLang="zh-CN"/>
              <a:t>1-7</a:t>
            </a:r>
            <a:endParaRPr lang="zh-CN" altLang="en-US"/>
          </a:p>
        </p:txBody>
      </p:sp>
      <p:sp>
        <p:nvSpPr>
          <p:cNvPr id="7" name="文本框 6"/>
          <p:cNvSpPr txBox="1"/>
          <p:nvPr/>
        </p:nvSpPr>
        <p:spPr>
          <a:xfrm>
            <a:off x="8112760" y="4638675"/>
            <a:ext cx="789305" cy="368300"/>
          </a:xfrm>
          <a:prstGeom prst="rect">
            <a:avLst/>
          </a:prstGeom>
          <a:noFill/>
        </p:spPr>
        <p:txBody>
          <a:bodyPr wrap="square" rtlCol="0">
            <a:spAutoFit/>
          </a:bodyPr>
          <a:p>
            <a:r>
              <a:rPr lang="zh-CN" altLang="en-US"/>
              <a:t>图</a:t>
            </a:r>
            <a:r>
              <a:rPr lang="en-US" altLang="zh-CN"/>
              <a:t>1-8</a:t>
            </a:r>
            <a:endParaRPr lang="zh-CN" altLang="en-US"/>
          </a:p>
        </p:txBody>
      </p:sp>
      <p:sp>
        <p:nvSpPr>
          <p:cNvPr id="8" name="文本框 7"/>
          <p:cNvSpPr txBox="1"/>
          <p:nvPr/>
        </p:nvSpPr>
        <p:spPr>
          <a:xfrm>
            <a:off x="10043160" y="4638675"/>
            <a:ext cx="789305" cy="368300"/>
          </a:xfrm>
          <a:prstGeom prst="rect">
            <a:avLst/>
          </a:prstGeom>
          <a:noFill/>
        </p:spPr>
        <p:txBody>
          <a:bodyPr wrap="square" rtlCol="0">
            <a:spAutoFit/>
          </a:bodyPr>
          <a:p>
            <a:r>
              <a:rPr lang="zh-CN" altLang="en-US"/>
              <a:t>图</a:t>
            </a:r>
            <a:r>
              <a:rPr lang="en-US" altLang="zh-CN"/>
              <a:t>1-9</a:t>
            </a:r>
            <a:endParaRPr lang="zh-CN" altLang="en-US"/>
          </a:p>
        </p:txBody>
      </p:sp>
    </p:spTree>
    <p:custDataLst>
      <p:tags r:id="rId8"/>
    </p:custData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2.4.5.其他陶瓷制品</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882650"/>
            <a:ext cx="10544175" cy="5255895"/>
          </a:xfrm>
          <a:prstGeom prst="rect">
            <a:avLst/>
          </a:prstGeom>
          <a:noFill/>
          <a:ln w="9525">
            <a:noFill/>
          </a:ln>
        </p:spPr>
        <p:txBody>
          <a:bodyPr wrap="square">
            <a:spAutoFit/>
          </a:bodyPr>
          <a:p>
            <a:pPr indent="266700">
              <a:lnSpc>
                <a:spcPct val="160000"/>
              </a:lnSpc>
            </a:pPr>
            <a:r>
              <a:rPr sz="1400">
                <a:ea typeface="宋体" panose="02010600030101010101" pitchFamily="2" charset="-122"/>
                <a:sym typeface="+mn-ea"/>
              </a:rPr>
              <a:t>1.琉璃制品</a:t>
            </a:r>
            <a:endParaRPr sz="1400">
              <a:ea typeface="宋体" panose="02010600030101010101" pitchFamily="2" charset="-122"/>
              <a:sym typeface="+mn-ea"/>
            </a:endParaRPr>
          </a:p>
          <a:p>
            <a:pPr indent="266700">
              <a:lnSpc>
                <a:spcPct val="160000"/>
              </a:lnSpc>
            </a:pPr>
            <a:r>
              <a:rPr sz="1400">
                <a:ea typeface="宋体" panose="02010600030101010101" pitchFamily="2" charset="-122"/>
                <a:sym typeface="+mn-ea"/>
              </a:rPr>
              <a:t>琉璃制品是用难熔粘土为主要原料制成坯泥，制坯成型后经干燥、素烧，施琉璃彩釉、釉烧而成琉璃制品。琉璃檐是将琉璃瓦挂贴在预制混凝土槽形板上，然后整体安装。琉璃制品的特点是质细致密、表面光滑、不易沾污、坚实耐久、色彩绚丽、造型古朴，富有我国传统的民族特色。</a:t>
            </a:r>
            <a:endParaRPr sz="1400">
              <a:ea typeface="宋体" panose="02010600030101010101" pitchFamily="2" charset="-122"/>
              <a:sym typeface="+mn-ea"/>
            </a:endParaRPr>
          </a:p>
          <a:p>
            <a:pPr indent="266700">
              <a:lnSpc>
                <a:spcPct val="160000"/>
              </a:lnSpc>
            </a:pPr>
            <a:r>
              <a:rPr sz="1400">
                <a:ea typeface="宋体" panose="02010600030101010101" pitchFamily="2" charset="-122"/>
                <a:sym typeface="+mn-ea"/>
              </a:rPr>
              <a:t>琉璃制品主要有琉璃瓦、琉璃砖、琉璃兽，以及琉璃花窗、栏杆等各种装饰制件，还有陈设用的建筑工艺品，如琉璃桌、绣墩、鱼缸、花盆、花瓶等。其中琉璃瓦是我国用于古建筑的一种高级屋面材料,如图2-4-11。  </a:t>
            </a:r>
            <a:endParaRPr sz="1400">
              <a:ea typeface="宋体" panose="02010600030101010101" pitchFamily="2" charset="-122"/>
              <a:sym typeface="+mn-ea"/>
            </a:endParaRPr>
          </a:p>
          <a:p>
            <a:pPr indent="266700">
              <a:lnSpc>
                <a:spcPct val="160000"/>
              </a:lnSpc>
            </a:pPr>
            <a:r>
              <a:rPr sz="1400">
                <a:ea typeface="宋体" panose="02010600030101010101" pitchFamily="2" charset="-122"/>
                <a:sym typeface="+mn-ea"/>
              </a:rPr>
              <a:t>2.陶瓷壁画</a:t>
            </a:r>
            <a:endParaRPr sz="1400">
              <a:ea typeface="宋体" panose="02010600030101010101" pitchFamily="2" charset="-122"/>
              <a:sym typeface="+mn-ea"/>
            </a:endParaRPr>
          </a:p>
          <a:p>
            <a:pPr indent="266700">
              <a:lnSpc>
                <a:spcPct val="160000"/>
              </a:lnSpc>
            </a:pPr>
            <a:r>
              <a:rPr sz="1400">
                <a:ea typeface="宋体" panose="02010600030101010101" pitchFamily="2" charset="-122"/>
                <a:sym typeface="+mn-ea"/>
              </a:rPr>
              <a:t>陶瓷壁画是贴于内外墙壁上的艺术陶瓷。用于外墙的由半瓷质或瓷质材料制成，用于内墙的可由精陶材料制成。特点是经久耐用，永不退色。一般以数十甚至数千块白釉内墙砖拼成，用无机陶瓷颜料手工绘画烧制成画面。还有运用磁州窑特殊装饰工艺，制成特殊风格的花釉画面。20世纪80年代正在发展1×1米的大型陶瓷板，以单块或以多块拼镶制成大小不同的壁画,如图2-4-12。</a:t>
            </a:r>
            <a:endParaRPr sz="1400">
              <a:ea typeface="宋体" panose="02010600030101010101" pitchFamily="2" charset="-122"/>
              <a:sym typeface="+mn-ea"/>
            </a:endParaRPr>
          </a:p>
          <a:p>
            <a:pPr indent="266700">
              <a:lnSpc>
                <a:spcPct val="160000"/>
              </a:lnSpc>
            </a:pPr>
            <a:r>
              <a:rPr sz="1400">
                <a:ea typeface="宋体" panose="02010600030101010101" pitchFamily="2" charset="-122"/>
                <a:sym typeface="+mn-ea"/>
              </a:rPr>
              <a:t>陶瓷壁画是大型画，是使用陶瓷面砖、陶板等建筑块材经镶拼制作的、具有较高艺术价值的现代建筑装饰，属新型高档装饰。适于镶嵌在大厦、宾馆、酒楼等高层建筑物上，也可镶贴于公共活动场所。</a:t>
            </a:r>
            <a:endParaRPr sz="1400">
              <a:ea typeface="宋体" panose="02010600030101010101" pitchFamily="2" charset="-122"/>
              <a:sym typeface="+mn-ea"/>
            </a:endParaRPr>
          </a:p>
          <a:p>
            <a:pPr indent="266700">
              <a:lnSpc>
                <a:spcPct val="160000"/>
              </a:lnSpc>
            </a:pPr>
            <a:r>
              <a:rPr sz="1400">
                <a:ea typeface="宋体" panose="02010600030101010101" pitchFamily="2" charset="-122"/>
                <a:sym typeface="+mn-ea"/>
              </a:rPr>
              <a:t> 3.陶管</a:t>
            </a:r>
            <a:endParaRPr sz="1400">
              <a:ea typeface="宋体" panose="02010600030101010101" pitchFamily="2" charset="-122"/>
              <a:sym typeface="+mn-ea"/>
            </a:endParaRPr>
          </a:p>
          <a:p>
            <a:pPr indent="266700">
              <a:lnSpc>
                <a:spcPct val="160000"/>
              </a:lnSpc>
            </a:pPr>
            <a:r>
              <a:rPr sz="1400">
                <a:ea typeface="宋体" panose="02010600030101010101" pitchFamily="2" charset="-122"/>
                <a:sym typeface="+mn-ea"/>
              </a:rPr>
              <a:t>陶管用于民房、工业和农田建筑给水、排水系统的陶质管道，有施釉和不施釉两种，采用承插方式连接。陶管具有较高的耐酸碱性，管内表面有光滑釉层，不会附生藻类而阻碍液体流通,如图2-4-13。</a:t>
            </a:r>
            <a:endParaRPr sz="1400">
              <a:ea typeface="宋体" panose="02010600030101010101" pitchFamily="2" charset="-122"/>
              <a:sym typeface="+mn-ea"/>
            </a:endParaRPr>
          </a:p>
        </p:txBody>
      </p:sp>
    </p:spTree>
    <p:custDataLst>
      <p:tags r:id="rId3"/>
    </p:custData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2.4.5.其他陶瓷制品</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3500755" y="3647440"/>
            <a:ext cx="1228725" cy="368300"/>
          </a:xfrm>
          <a:prstGeom prst="rect">
            <a:avLst/>
          </a:prstGeom>
          <a:noFill/>
        </p:spPr>
        <p:txBody>
          <a:bodyPr wrap="square" rtlCol="0">
            <a:spAutoFit/>
          </a:bodyPr>
          <a:p>
            <a:r>
              <a:rPr lang="zh-CN" altLang="en-US"/>
              <a:t>图</a:t>
            </a:r>
            <a:r>
              <a:rPr lang="en-US" altLang="zh-CN"/>
              <a:t>2-4-11</a:t>
            </a:r>
            <a:endParaRPr lang="en-US"/>
          </a:p>
        </p:txBody>
      </p:sp>
      <p:sp>
        <p:nvSpPr>
          <p:cNvPr id="4" name="文本框 3"/>
          <p:cNvSpPr txBox="1"/>
          <p:nvPr/>
        </p:nvSpPr>
        <p:spPr>
          <a:xfrm>
            <a:off x="5259705" y="6020435"/>
            <a:ext cx="1228725" cy="368300"/>
          </a:xfrm>
          <a:prstGeom prst="rect">
            <a:avLst/>
          </a:prstGeom>
          <a:noFill/>
        </p:spPr>
        <p:txBody>
          <a:bodyPr wrap="square" rtlCol="0">
            <a:spAutoFit/>
          </a:bodyPr>
          <a:p>
            <a:r>
              <a:rPr lang="zh-CN" altLang="en-US"/>
              <a:t>图</a:t>
            </a:r>
            <a:r>
              <a:rPr lang="en-US" altLang="zh-CN"/>
              <a:t>2-4-13</a:t>
            </a:r>
            <a:endParaRPr lang="en-US"/>
          </a:p>
        </p:txBody>
      </p:sp>
      <p:sp>
        <p:nvSpPr>
          <p:cNvPr id="5" name="文本框 4"/>
          <p:cNvSpPr txBox="1"/>
          <p:nvPr/>
        </p:nvSpPr>
        <p:spPr>
          <a:xfrm>
            <a:off x="7559675" y="3647440"/>
            <a:ext cx="1228725" cy="368300"/>
          </a:xfrm>
          <a:prstGeom prst="rect">
            <a:avLst/>
          </a:prstGeom>
          <a:noFill/>
        </p:spPr>
        <p:txBody>
          <a:bodyPr wrap="square" rtlCol="0">
            <a:spAutoFit/>
          </a:bodyPr>
          <a:p>
            <a:r>
              <a:rPr lang="zh-CN" altLang="en-US"/>
              <a:t>图</a:t>
            </a:r>
            <a:r>
              <a:rPr lang="en-US" altLang="zh-CN"/>
              <a:t>2-4-12</a:t>
            </a:r>
            <a:endParaRPr lang="en-US"/>
          </a:p>
        </p:txBody>
      </p:sp>
      <p:pic>
        <p:nvPicPr>
          <p:cNvPr id="59" name="图片 59" descr="77346_20140425214313230344_1"/>
          <p:cNvPicPr>
            <a:picLocks noChangeAspect="1"/>
          </p:cNvPicPr>
          <p:nvPr/>
        </p:nvPicPr>
        <p:blipFill>
          <a:blip r:embed="rId3"/>
          <a:srcRect r="2041" b="8257"/>
          <a:stretch>
            <a:fillRect/>
          </a:stretch>
        </p:blipFill>
        <p:spPr>
          <a:xfrm>
            <a:off x="2246630" y="1316990"/>
            <a:ext cx="3452495" cy="2265680"/>
          </a:xfrm>
          <a:prstGeom prst="rect">
            <a:avLst/>
          </a:prstGeom>
        </p:spPr>
      </p:pic>
      <p:pic>
        <p:nvPicPr>
          <p:cNvPr id="60" name="图片 60" descr="1011926_111228421157_2"/>
          <p:cNvPicPr>
            <a:picLocks noChangeAspect="1"/>
          </p:cNvPicPr>
          <p:nvPr/>
        </p:nvPicPr>
        <p:blipFill>
          <a:blip r:embed="rId4"/>
          <a:srcRect b="5955"/>
          <a:stretch>
            <a:fillRect/>
          </a:stretch>
        </p:blipFill>
        <p:spPr>
          <a:xfrm>
            <a:off x="6405880" y="1318260"/>
            <a:ext cx="3536315" cy="2264410"/>
          </a:xfrm>
          <a:prstGeom prst="rect">
            <a:avLst/>
          </a:prstGeom>
        </p:spPr>
      </p:pic>
      <p:pic>
        <p:nvPicPr>
          <p:cNvPr id="61" name="图片 61" descr="095021ktt4z4888n98337z"/>
          <p:cNvPicPr>
            <a:picLocks noChangeAspect="1"/>
          </p:cNvPicPr>
          <p:nvPr/>
        </p:nvPicPr>
        <p:blipFill>
          <a:blip r:embed="rId5"/>
          <a:srcRect r="886" b="9045"/>
          <a:stretch>
            <a:fillRect/>
          </a:stretch>
        </p:blipFill>
        <p:spPr>
          <a:xfrm>
            <a:off x="4508818" y="3957320"/>
            <a:ext cx="2729865" cy="1802130"/>
          </a:xfrm>
          <a:prstGeom prst="rect">
            <a:avLst/>
          </a:prstGeom>
        </p:spPr>
      </p:pic>
    </p:spTree>
    <p:custDataLst>
      <p:tags r:id="rId6"/>
    </p:custData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1136015" y="1140460"/>
            <a:ext cx="10890885" cy="3291840"/>
          </a:xfrm>
          <a:prstGeom prst="rect">
            <a:avLst/>
          </a:prstGeom>
          <a:noFill/>
          <a:ln w="9525">
            <a:noFill/>
          </a:ln>
        </p:spPr>
        <p:txBody>
          <a:bodyPr wrap="square">
            <a:spAutoFit/>
          </a:bodyPr>
          <a:p>
            <a:pPr indent="266700">
              <a:lnSpc>
                <a:spcPct val="130000"/>
              </a:lnSpc>
            </a:pPr>
            <a:r>
              <a:rPr sz="4000" b="0">
                <a:ea typeface="宋体" panose="02010600030101010101" pitchFamily="2" charset="-122"/>
              </a:rPr>
              <a:t>课后练习题</a:t>
            </a:r>
            <a:endParaRPr sz="4000" b="0">
              <a:ea typeface="宋体" panose="02010600030101010101" pitchFamily="2" charset="-122"/>
            </a:endParaRPr>
          </a:p>
          <a:p>
            <a:pPr indent="266700">
              <a:lnSpc>
                <a:spcPct val="130000"/>
              </a:lnSpc>
            </a:pPr>
            <a:r>
              <a:rPr sz="4000" b="0">
                <a:ea typeface="宋体" panose="02010600030101010101" pitchFamily="2" charset="-122"/>
              </a:rPr>
              <a:t>1)装饰陶瓷分类？</a:t>
            </a:r>
            <a:endParaRPr sz="4000" b="0">
              <a:ea typeface="宋体" panose="02010600030101010101" pitchFamily="2" charset="-122"/>
            </a:endParaRPr>
          </a:p>
          <a:p>
            <a:pPr indent="266700">
              <a:lnSpc>
                <a:spcPct val="130000"/>
              </a:lnSpc>
            </a:pPr>
            <a:r>
              <a:rPr sz="4000" b="0">
                <a:ea typeface="宋体" panose="02010600030101010101" pitchFamily="2" charset="-122"/>
              </a:rPr>
              <a:t>2)釉面砖的特点和种类？</a:t>
            </a:r>
            <a:endParaRPr sz="4000" b="0">
              <a:ea typeface="宋体" panose="02010600030101010101" pitchFamily="2" charset="-122"/>
            </a:endParaRPr>
          </a:p>
          <a:p>
            <a:pPr indent="266700">
              <a:lnSpc>
                <a:spcPct val="130000"/>
              </a:lnSpc>
            </a:pPr>
            <a:r>
              <a:rPr sz="4000" b="0">
                <a:ea typeface="宋体" panose="02010600030101010101" pitchFamily="2" charset="-122"/>
              </a:rPr>
              <a:t>3)陶瓷制品分类？</a:t>
            </a:r>
            <a:endParaRPr sz="4000" b="0">
              <a:ea typeface="宋体" panose="02010600030101010101" pitchFamily="2" charset="-122"/>
            </a:endParaRPr>
          </a:p>
        </p:txBody>
      </p:sp>
    </p:spTree>
    <p:custDataLst>
      <p:tags r:id="rId2"/>
    </p:custData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custDataLst>
              <p:tags r:id="rId2"/>
            </p:custDataLst>
          </p:nvPr>
        </p:nvSpPr>
        <p:spPr>
          <a:xfrm>
            <a:off x="2327910" y="289560"/>
            <a:ext cx="7971155" cy="801370"/>
          </a:xfrm>
          <a:prstGeom prst="rect">
            <a:avLst/>
          </a:prstGeom>
          <a:noFill/>
        </p:spPr>
        <p:txBody>
          <a:bodyPr wrap="square" lIns="90000" tIns="46800" rIns="90000" bIns="46800" rtlCol="0"/>
          <a:lstStyle>
            <a:defPPr>
              <a:defRPr lang="zh-CN"/>
            </a:defPPr>
            <a:lvl1pPr>
              <a:lnSpc>
                <a:spcPct val="130000"/>
              </a:lnSpc>
              <a:defRPr sz="2800">
                <a:solidFill>
                  <a:schemeClr val="tx2"/>
                </a:solidFill>
                <a:latin typeface="+mj-lt"/>
                <a:ea typeface="+mj-ea"/>
                <a:cs typeface="+mj-cs"/>
              </a:defRPr>
            </a:lvl1pPr>
          </a:lstStyle>
          <a:p>
            <a:r>
              <a:rPr lang="en-US" altLang="zh-CN" sz="3600">
                <a:sym typeface="+mn-ea"/>
              </a:rPr>
              <a:t>2.5.装饰</a:t>
            </a:r>
            <a:r>
              <a:rPr lang="zh-CN" altLang="en-US" sz="3600">
                <a:sym typeface="+mn-ea"/>
              </a:rPr>
              <a:t>玻璃</a:t>
            </a:r>
            <a:endParaRPr lang="zh-CN" altLang="en-US" sz="3600">
              <a:sym typeface="+mn-ea"/>
            </a:endParaRPr>
          </a:p>
        </p:txBody>
      </p:sp>
      <p:sp>
        <p:nvSpPr>
          <p:cNvPr id="2" name="文本框 1"/>
          <p:cNvSpPr txBox="1"/>
          <p:nvPr/>
        </p:nvSpPr>
        <p:spPr>
          <a:xfrm>
            <a:off x="922655" y="1892300"/>
            <a:ext cx="9605010" cy="2245360"/>
          </a:xfrm>
          <a:prstGeom prst="rect">
            <a:avLst/>
          </a:prstGeom>
          <a:noFill/>
        </p:spPr>
        <p:txBody>
          <a:bodyPr wrap="square" rtlCol="0" anchor="t">
            <a:spAutoFit/>
          </a:bodyPr>
          <a:p>
            <a:pPr indent="266700" algn="l" fontAlgn="auto">
              <a:lnSpc>
                <a:spcPct val="200000"/>
              </a:lnSpc>
              <a:buNone/>
            </a:pPr>
            <a:r>
              <a:rPr sz="1400">
                <a:ea typeface="宋体" panose="02010600030101010101" pitchFamily="2" charset="-122"/>
                <a:sym typeface="+mn-ea"/>
              </a:rPr>
              <a:t>玻璃是一种具有无规则结构的非晶态固体。它没有固定的熔点，是无定形非结晶体的云质同向性材料，在物理和力学性能上表现为均质的各向同性。 </a:t>
            </a:r>
            <a:endParaRPr sz="1400">
              <a:ea typeface="宋体" panose="02010600030101010101" pitchFamily="2" charset="-122"/>
              <a:sym typeface="+mn-ea"/>
            </a:endParaRPr>
          </a:p>
          <a:p>
            <a:pPr indent="266700" algn="l" fontAlgn="auto">
              <a:lnSpc>
                <a:spcPct val="200000"/>
              </a:lnSpc>
              <a:buNone/>
            </a:pPr>
            <a:r>
              <a:rPr sz="1400">
                <a:ea typeface="宋体" panose="02010600030101010101" pitchFamily="2" charset="-122"/>
                <a:sym typeface="+mn-ea"/>
              </a:rPr>
              <a:t>随着现代建筑装饰的需要和玻璃制作技术的飞速发展，玻璃制品正向着多品种、多功能的方向发展。过去玻璃制品单纯的作为采光和装饰用，现在已经向控制光线、调节能量、控制噪音、降低建筑自重、改善建筑物环境等多方向发展，并且新的玻璃制品还在不断涌现，为建筑装饰提供了更多的选择，如图2-5-1。     </a:t>
            </a:r>
            <a:endParaRPr sz="1400">
              <a:ea typeface="宋体" panose="02010600030101010101" pitchFamily="2" charset="-122"/>
              <a:sym typeface="+mn-ea"/>
            </a:endParaRPr>
          </a:p>
        </p:txBody>
      </p:sp>
      <p:sp>
        <p:nvSpPr>
          <p:cNvPr id="4" name="文本框 3"/>
          <p:cNvSpPr txBox="1"/>
          <p:nvPr/>
        </p:nvSpPr>
        <p:spPr>
          <a:xfrm>
            <a:off x="7473315" y="5094605"/>
            <a:ext cx="1228725" cy="368300"/>
          </a:xfrm>
          <a:prstGeom prst="rect">
            <a:avLst/>
          </a:prstGeom>
          <a:noFill/>
        </p:spPr>
        <p:txBody>
          <a:bodyPr wrap="square" rtlCol="0">
            <a:spAutoFit/>
          </a:bodyPr>
          <a:p>
            <a:r>
              <a:rPr lang="zh-CN" altLang="en-US"/>
              <a:t>图</a:t>
            </a:r>
            <a:r>
              <a:rPr lang="en-US" altLang="zh-CN"/>
              <a:t>2-5-1</a:t>
            </a:r>
            <a:endParaRPr lang="en-US"/>
          </a:p>
        </p:txBody>
      </p:sp>
      <p:sp>
        <p:nvSpPr>
          <p:cNvPr id="40" name="文本框 39"/>
          <p:cNvSpPr txBox="1"/>
          <p:nvPr>
            <p:custDataLst>
              <p:tags r:id="rId3"/>
            </p:custDataLst>
          </p:nvPr>
        </p:nvSpPr>
        <p:spPr>
          <a:xfrm>
            <a:off x="1061720" y="1090930"/>
            <a:ext cx="4744085" cy="801370"/>
          </a:xfrm>
          <a:prstGeom prst="rect">
            <a:avLst/>
          </a:prstGeom>
          <a:noFill/>
        </p:spPr>
        <p:txBody>
          <a:bodyPr wrap="square" rtlCol="0"/>
          <a:p>
            <a:pPr>
              <a:lnSpc>
                <a:spcPct val="130000"/>
              </a:lnSpc>
            </a:pPr>
            <a:r>
              <a:rPr lang="en-US" altLang="zh-CN">
                <a:solidFill>
                  <a:schemeClr val="tx2"/>
                </a:solidFill>
                <a:latin typeface="+mj-lt"/>
                <a:ea typeface="+mj-ea"/>
                <a:cs typeface="+mj-cs"/>
                <a:sym typeface="+mn-ea"/>
              </a:rPr>
              <a:t>2.5.1.玻璃的基础知识</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pic>
        <p:nvPicPr>
          <p:cNvPr id="62" name="图片 62" descr="81924fe4gy1fo6p4p7w3fj20hs0bwdi9"/>
          <p:cNvPicPr>
            <a:picLocks noChangeAspect="1"/>
          </p:cNvPicPr>
          <p:nvPr/>
        </p:nvPicPr>
        <p:blipFill>
          <a:blip r:embed="rId4"/>
          <a:stretch>
            <a:fillRect/>
          </a:stretch>
        </p:blipFill>
        <p:spPr>
          <a:xfrm>
            <a:off x="3775710" y="4304983"/>
            <a:ext cx="2912110" cy="1947545"/>
          </a:xfrm>
          <a:prstGeom prst="rect">
            <a:avLst/>
          </a:prstGeom>
        </p:spPr>
      </p:pic>
    </p:spTree>
    <p:custDataLst>
      <p:tags r:id="rId5"/>
    </p:custData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2.5.1.玻璃的基础知识</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882650"/>
            <a:ext cx="10544175" cy="5214620"/>
          </a:xfrm>
          <a:prstGeom prst="rect">
            <a:avLst/>
          </a:prstGeom>
          <a:noFill/>
          <a:ln w="9525">
            <a:noFill/>
          </a:ln>
        </p:spPr>
        <p:txBody>
          <a:bodyPr wrap="square">
            <a:spAutoFit/>
          </a:bodyPr>
          <a:p>
            <a:pPr indent="266700">
              <a:lnSpc>
                <a:spcPct val="140000"/>
              </a:lnSpc>
            </a:pPr>
            <a:r>
              <a:rPr sz="1400">
                <a:ea typeface="宋体" panose="02010600030101010101" pitchFamily="2" charset="-122"/>
                <a:sym typeface="+mn-ea"/>
              </a:rPr>
              <a:t>一、玻璃的基本性质</a:t>
            </a:r>
            <a:endParaRPr sz="1400">
              <a:ea typeface="宋体" panose="02010600030101010101" pitchFamily="2" charset="-122"/>
              <a:sym typeface="+mn-ea"/>
            </a:endParaRPr>
          </a:p>
          <a:p>
            <a:pPr indent="266700">
              <a:lnSpc>
                <a:spcPct val="140000"/>
              </a:lnSpc>
            </a:pPr>
            <a:r>
              <a:rPr sz="1400">
                <a:ea typeface="宋体" panose="02010600030101010101" pitchFamily="2" charset="-122"/>
                <a:sym typeface="+mn-ea"/>
              </a:rPr>
              <a:t>1.玻璃的密度</a:t>
            </a:r>
            <a:endParaRPr sz="1400">
              <a:ea typeface="宋体" panose="02010600030101010101" pitchFamily="2" charset="-122"/>
              <a:sym typeface="+mn-ea"/>
            </a:endParaRPr>
          </a:p>
          <a:p>
            <a:pPr indent="266700">
              <a:lnSpc>
                <a:spcPct val="140000"/>
              </a:lnSpc>
            </a:pPr>
            <a:r>
              <a:rPr sz="1400">
                <a:ea typeface="宋体" panose="02010600030101010101" pitchFamily="2" charset="-122"/>
                <a:sym typeface="+mn-ea"/>
              </a:rPr>
              <a:t>由于玻璃特殊的物理性能其制品内几乎无孔隙，属于致密材料。玻璃的密度与其化学组成关系密切，此外还与温度有一定的关系。在各种实用玻璃中，密度的差别很大，例如石英玻璃的密度最小，仅为2.2 g/cm3，重火石玻璃含大量氧化铅密度可达6.10g/cm3，普通玻璃的密度一般是2.10~2.6g／cm3。 </a:t>
            </a:r>
            <a:endParaRPr sz="1400">
              <a:ea typeface="宋体" panose="02010600030101010101" pitchFamily="2" charset="-122"/>
              <a:sym typeface="+mn-ea"/>
            </a:endParaRPr>
          </a:p>
          <a:p>
            <a:pPr indent="266700">
              <a:lnSpc>
                <a:spcPct val="140000"/>
              </a:lnSpc>
            </a:pPr>
            <a:r>
              <a:rPr sz="1400">
                <a:ea typeface="宋体" panose="02010600030101010101" pitchFamily="2" charset="-122"/>
                <a:sym typeface="+mn-ea"/>
              </a:rPr>
              <a:t>2.玻璃的光学性质</a:t>
            </a:r>
            <a:endParaRPr sz="1400">
              <a:ea typeface="宋体" panose="02010600030101010101" pitchFamily="2" charset="-122"/>
              <a:sym typeface="+mn-ea"/>
            </a:endParaRPr>
          </a:p>
          <a:p>
            <a:pPr indent="266700">
              <a:lnSpc>
                <a:spcPct val="140000"/>
              </a:lnSpc>
            </a:pPr>
            <a:r>
              <a:rPr sz="1400">
                <a:ea typeface="宋体" panose="02010600030101010101" pitchFamily="2" charset="-122"/>
                <a:sym typeface="+mn-ea"/>
              </a:rPr>
              <a:t>当光线入射玻璃时会发生三种现象：透射、吸收和反射，其能力大小分别用透射比、反射比、吸收比表示。玻璃越厚，成分中铁含量越高，透射比越低，采光性越差。反射比越高，玻璃越刺眼，容易造成光污染。光线入射角越小，玻璃表面越光洁平整，光反射越强。玻璃对光的吸收取决于玻璃的厚度和颜色。 </a:t>
            </a:r>
            <a:endParaRPr sz="1400">
              <a:ea typeface="宋体" panose="02010600030101010101" pitchFamily="2" charset="-122"/>
              <a:sym typeface="+mn-ea"/>
            </a:endParaRPr>
          </a:p>
          <a:p>
            <a:pPr indent="266700">
              <a:lnSpc>
                <a:spcPct val="140000"/>
              </a:lnSpc>
            </a:pPr>
            <a:r>
              <a:rPr sz="1400">
                <a:ea typeface="宋体" panose="02010600030101010101" pitchFamily="2" charset="-122"/>
                <a:sym typeface="+mn-ea"/>
              </a:rPr>
              <a:t>3.玻璃的热工性质</a:t>
            </a:r>
            <a:endParaRPr sz="1400">
              <a:ea typeface="宋体" panose="02010600030101010101" pitchFamily="2" charset="-122"/>
              <a:sym typeface="+mn-ea"/>
            </a:endParaRPr>
          </a:p>
          <a:p>
            <a:pPr indent="266700">
              <a:lnSpc>
                <a:spcPct val="140000"/>
              </a:lnSpc>
            </a:pPr>
            <a:r>
              <a:rPr sz="1400">
                <a:ea typeface="宋体" panose="02010600030101010101" pitchFamily="2" charset="-122"/>
                <a:sym typeface="+mn-ea"/>
              </a:rPr>
              <a:t>（1）导热性：玻璃的导热性很小，常温时大体上与陶瓷制品相当，而远远低于各种金属材料。但随着温度的升高将增大。另外，导热性还受玻璃的颜色和化学成分的影响。</a:t>
            </a:r>
            <a:endParaRPr sz="1400">
              <a:ea typeface="宋体" panose="02010600030101010101" pitchFamily="2" charset="-122"/>
              <a:sym typeface="+mn-ea"/>
            </a:endParaRPr>
          </a:p>
          <a:p>
            <a:pPr indent="266700">
              <a:lnSpc>
                <a:spcPct val="140000"/>
              </a:lnSpc>
            </a:pPr>
            <a:r>
              <a:rPr sz="1400">
                <a:ea typeface="宋体" panose="02010600030101010101" pitchFamily="2" charset="-122"/>
                <a:sym typeface="+mn-ea"/>
              </a:rPr>
              <a:t>（2）热膨胀性：玻璃的热膨胀性能比较明显。热膨胀系数的大小取决于组成玻璃的化学成分及其纯度，玻璃的纯度越高热膨胀系数越小，不同成分的玻璃热膨胀性差别很大。  </a:t>
            </a:r>
            <a:endParaRPr sz="1400">
              <a:ea typeface="宋体" panose="02010600030101010101" pitchFamily="2" charset="-122"/>
              <a:sym typeface="+mn-ea"/>
            </a:endParaRPr>
          </a:p>
          <a:p>
            <a:pPr indent="266700">
              <a:lnSpc>
                <a:spcPct val="140000"/>
              </a:lnSpc>
            </a:pPr>
            <a:r>
              <a:rPr sz="1400">
                <a:ea typeface="宋体" panose="02010600030101010101" pitchFamily="2" charset="-122"/>
                <a:sym typeface="+mn-ea"/>
              </a:rPr>
              <a:t>（3）热稳定性：玻璃的热稳定性是指抵抗温度变化而不破坏的能力。玻璃抗急热的破坏能力比抗急冷破坏的能力强。玻璃的热稳定性主要受热膨胀系数影响。玻璃热膨胀系数越小，热稳定性越高。玻璃越厚、体积越大，热稳定性越差；带有缺陷的玻璃，特别是带结石、条纹的玻璃，热稳定性也差。 </a:t>
            </a:r>
            <a:endParaRPr sz="1400">
              <a:ea typeface="宋体" panose="02010600030101010101" pitchFamily="2" charset="-122"/>
              <a:sym typeface="+mn-ea"/>
            </a:endParaRPr>
          </a:p>
        </p:txBody>
      </p:sp>
    </p:spTree>
    <p:custDataLst>
      <p:tags r:id="rId3"/>
    </p:custData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2.5.1.玻璃的基础知识</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882650"/>
            <a:ext cx="10544175" cy="4815840"/>
          </a:xfrm>
          <a:prstGeom prst="rect">
            <a:avLst/>
          </a:prstGeom>
          <a:noFill/>
          <a:ln w="9525">
            <a:noFill/>
          </a:ln>
        </p:spPr>
        <p:txBody>
          <a:bodyPr wrap="square">
            <a:spAutoFit/>
          </a:bodyPr>
          <a:p>
            <a:pPr indent="266700">
              <a:lnSpc>
                <a:spcPct val="160000"/>
              </a:lnSpc>
            </a:pPr>
            <a:r>
              <a:rPr sz="1600">
                <a:ea typeface="宋体" panose="02010600030101010101" pitchFamily="2" charset="-122"/>
                <a:sym typeface="+mn-ea"/>
              </a:rPr>
              <a:t>4.玻璃的力学性质</a:t>
            </a:r>
            <a:endParaRPr sz="1600">
              <a:ea typeface="宋体" panose="02010600030101010101" pitchFamily="2" charset="-122"/>
              <a:sym typeface="+mn-ea"/>
            </a:endParaRPr>
          </a:p>
          <a:p>
            <a:pPr indent="266700">
              <a:lnSpc>
                <a:spcPct val="160000"/>
              </a:lnSpc>
            </a:pPr>
            <a:r>
              <a:rPr sz="1600">
                <a:ea typeface="宋体" panose="02010600030101010101" pitchFamily="2" charset="-122"/>
                <a:sym typeface="+mn-ea"/>
              </a:rPr>
              <a:t>（1）抗压强度：玻璃的抗压强度较高，超过一般的金属和天然石材，一般为600~1200MPa。其抗压强度值会随着化学组成的不同而变化。 </a:t>
            </a:r>
            <a:endParaRPr sz="1600">
              <a:ea typeface="宋体" panose="02010600030101010101" pitchFamily="2" charset="-122"/>
              <a:sym typeface="+mn-ea"/>
            </a:endParaRPr>
          </a:p>
          <a:p>
            <a:pPr indent="266700">
              <a:lnSpc>
                <a:spcPct val="160000"/>
              </a:lnSpc>
            </a:pPr>
            <a:r>
              <a:rPr sz="1600">
                <a:ea typeface="宋体" panose="02010600030101010101" pitchFamily="2" charset="-122"/>
                <a:sym typeface="+mn-ea"/>
              </a:rPr>
              <a:t>（2）抗拉、抗弯强度：玻璃的抗拉强度很小，一般为40～80MPa，因此，玻璃在冲击力的作用下极易破碎。抗弯强度也取决于抗拉强度，通常在40～80MPa之间。</a:t>
            </a:r>
            <a:endParaRPr sz="1600">
              <a:ea typeface="宋体" panose="02010600030101010101" pitchFamily="2" charset="-122"/>
              <a:sym typeface="+mn-ea"/>
            </a:endParaRPr>
          </a:p>
          <a:p>
            <a:pPr indent="266700">
              <a:lnSpc>
                <a:spcPct val="160000"/>
              </a:lnSpc>
            </a:pPr>
            <a:r>
              <a:rPr sz="1600">
                <a:ea typeface="宋体" panose="02010600030101010101" pitchFamily="2" charset="-122"/>
                <a:sym typeface="+mn-ea"/>
              </a:rPr>
              <a:t>（3）其他力学性质：常温下玻璃具有很好的弹性。常温下普通玻璃的弹性模量为60000～710000MPa，约为钢材的1/3，与铝相近。玻璃具有较高的硬度，莫氏硬度一般在4～7之间，与长石的硬度相近。玻璃的硬度也因其工艺、结构不同而不同。</a:t>
            </a:r>
            <a:endParaRPr sz="1600">
              <a:ea typeface="宋体" panose="02010600030101010101" pitchFamily="2" charset="-122"/>
              <a:sym typeface="+mn-ea"/>
            </a:endParaRPr>
          </a:p>
          <a:p>
            <a:pPr indent="266700">
              <a:lnSpc>
                <a:spcPct val="160000"/>
              </a:lnSpc>
            </a:pPr>
            <a:r>
              <a:rPr sz="1600">
                <a:ea typeface="宋体" panose="02010600030101010101" pitchFamily="2" charset="-122"/>
                <a:sym typeface="+mn-ea"/>
              </a:rPr>
              <a:t>5.玻璃的化学稳定性</a:t>
            </a:r>
            <a:endParaRPr sz="1600">
              <a:ea typeface="宋体" panose="02010600030101010101" pitchFamily="2" charset="-122"/>
              <a:sym typeface="+mn-ea"/>
            </a:endParaRPr>
          </a:p>
          <a:p>
            <a:pPr indent="266700">
              <a:lnSpc>
                <a:spcPct val="160000"/>
              </a:lnSpc>
            </a:pPr>
            <a:r>
              <a:rPr sz="1600">
                <a:ea typeface="宋体" panose="02010600030101010101" pitchFamily="2" charset="-122"/>
                <a:sym typeface="+mn-ea"/>
              </a:rPr>
              <a:t>一般的建筑玻璃具有较高的化学稳定性，在通常情况下，对酸、碱、盐以及化学试剂或气体等具有较强的抵抗能力，能抵抗氢氟酸以外的各种酸类的侵蚀。但是长期遭受侵蚀性介质的腐蚀，也能导致变质和破坏，如玻璃的风化、发霉都会导致玻璃外观的破坏和透光能力的降低。</a:t>
            </a:r>
            <a:endParaRPr sz="1600">
              <a:ea typeface="宋体" panose="02010600030101010101" pitchFamily="2" charset="-122"/>
              <a:sym typeface="+mn-ea"/>
            </a:endParaRPr>
          </a:p>
        </p:txBody>
      </p:sp>
    </p:spTree>
    <p:custDataLst>
      <p:tags r:id="rId3"/>
    </p:custData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2.5.2.常用的装饰玻璃</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882650"/>
            <a:ext cx="8830310" cy="5600700"/>
          </a:xfrm>
          <a:prstGeom prst="rect">
            <a:avLst/>
          </a:prstGeom>
          <a:noFill/>
          <a:ln w="9525">
            <a:noFill/>
          </a:ln>
        </p:spPr>
        <p:txBody>
          <a:bodyPr wrap="square">
            <a:spAutoFit/>
          </a:bodyPr>
          <a:p>
            <a:pPr indent="266700">
              <a:lnSpc>
                <a:spcPct val="160000"/>
              </a:lnSpc>
            </a:pPr>
            <a:r>
              <a:rPr sz="1400">
                <a:ea typeface="宋体" panose="02010600030101010101" pitchFamily="2" charset="-122"/>
                <a:sym typeface="+mn-ea"/>
              </a:rPr>
              <a:t>装饰玻璃是专门用于装修中的玻璃产品，大部分都经过深加工，有雕刻花的，磨花的，磨砂的，彩绘的等等，目前市场上的装饰玻璃的种类越来越多。建筑玻璃按生产方法和功能特性可分为以下几类。</a:t>
            </a:r>
            <a:endParaRPr sz="1400">
              <a:ea typeface="宋体" panose="02010600030101010101" pitchFamily="2" charset="-122"/>
              <a:sym typeface="+mn-ea"/>
            </a:endParaRPr>
          </a:p>
          <a:p>
            <a:pPr indent="266700">
              <a:lnSpc>
                <a:spcPct val="160000"/>
              </a:lnSpc>
            </a:pPr>
            <a:r>
              <a:rPr sz="1400">
                <a:ea typeface="宋体" panose="02010600030101010101" pitchFamily="2" charset="-122"/>
                <a:sym typeface="+mn-ea"/>
              </a:rPr>
              <a:t>(1)平板玻璃 :①透明窗玻璃 ②不透明玻璃 ③装饰类玻璃 ④安全玻璃 ⑤镜面玻璃 ⑥装饰－节能型玻璃。</a:t>
            </a:r>
            <a:endParaRPr sz="1400">
              <a:ea typeface="宋体" panose="02010600030101010101" pitchFamily="2" charset="-122"/>
              <a:sym typeface="+mn-ea"/>
            </a:endParaRPr>
          </a:p>
          <a:p>
            <a:pPr indent="266700">
              <a:lnSpc>
                <a:spcPct val="160000"/>
              </a:lnSpc>
            </a:pPr>
            <a:r>
              <a:rPr sz="1400">
                <a:ea typeface="宋体" panose="02010600030101010101" pitchFamily="2" charset="-122"/>
                <a:sym typeface="+mn-ea"/>
              </a:rPr>
              <a:t>(2)建筑艺术玻璃：建筑艺术玻璃是指用玻璃制成的具有建筑艺术性的屏风、花饰、扶栏、雕塑以及玻璃锦砖等。</a:t>
            </a:r>
            <a:endParaRPr sz="1400">
              <a:ea typeface="宋体" panose="02010600030101010101" pitchFamily="2" charset="-122"/>
              <a:sym typeface="+mn-ea"/>
            </a:endParaRPr>
          </a:p>
          <a:p>
            <a:pPr indent="266700">
              <a:lnSpc>
                <a:spcPct val="160000"/>
              </a:lnSpc>
            </a:pPr>
            <a:r>
              <a:rPr sz="1400">
                <a:ea typeface="宋体" panose="02010600030101010101" pitchFamily="2" charset="-122"/>
                <a:sym typeface="+mn-ea"/>
              </a:rPr>
              <a:t>(3)玻璃建筑构件：玻璃建筑构件主要有空心玻璃砖、波形瓦、门、壁板等。 </a:t>
            </a:r>
            <a:endParaRPr sz="1400">
              <a:ea typeface="宋体" panose="02010600030101010101" pitchFamily="2" charset="-122"/>
              <a:sym typeface="+mn-ea"/>
            </a:endParaRPr>
          </a:p>
          <a:p>
            <a:pPr indent="266700">
              <a:lnSpc>
                <a:spcPct val="160000"/>
              </a:lnSpc>
            </a:pPr>
            <a:r>
              <a:rPr sz="1400">
                <a:ea typeface="宋体" panose="02010600030101010101" pitchFamily="2" charset="-122"/>
                <a:sym typeface="+mn-ea"/>
              </a:rPr>
              <a:t>(4)玻璃质绝热、隔声材料：玻璃质绝热、隔声材料主要有泡沫玻璃、玻璃棉毡、玻璃纤维等。</a:t>
            </a:r>
            <a:endParaRPr sz="1400">
              <a:ea typeface="宋体" panose="02010600030101010101" pitchFamily="2" charset="-122"/>
              <a:sym typeface="+mn-ea"/>
            </a:endParaRPr>
          </a:p>
          <a:p>
            <a:pPr indent="266700">
              <a:lnSpc>
                <a:spcPct val="160000"/>
              </a:lnSpc>
            </a:pPr>
            <a:r>
              <a:rPr sz="1400">
                <a:ea typeface="宋体" panose="02010600030101010101" pitchFamily="2" charset="-122"/>
                <a:sym typeface="+mn-ea"/>
              </a:rPr>
              <a:t>二、建筑玻璃按装饰用途可分为以下几类</a:t>
            </a:r>
            <a:endParaRPr sz="1400">
              <a:ea typeface="宋体" panose="02010600030101010101" pitchFamily="2" charset="-122"/>
              <a:sym typeface="+mn-ea"/>
            </a:endParaRPr>
          </a:p>
          <a:p>
            <a:pPr indent="266700">
              <a:lnSpc>
                <a:spcPct val="160000"/>
              </a:lnSpc>
            </a:pPr>
            <a:r>
              <a:rPr sz="1400">
                <a:ea typeface="宋体" panose="02010600030101010101" pitchFamily="2" charset="-122"/>
                <a:sym typeface="+mn-ea"/>
              </a:rPr>
              <a:t>1.平板玻璃</a:t>
            </a:r>
            <a:endParaRPr sz="1400">
              <a:ea typeface="宋体" panose="02010600030101010101" pitchFamily="2" charset="-122"/>
              <a:sym typeface="+mn-ea"/>
            </a:endParaRPr>
          </a:p>
          <a:p>
            <a:pPr indent="266700">
              <a:lnSpc>
                <a:spcPct val="160000"/>
              </a:lnSpc>
            </a:pPr>
            <a:r>
              <a:rPr sz="1400">
                <a:ea typeface="宋体" panose="02010600030101010101" pitchFamily="2" charset="-122"/>
                <a:sym typeface="+mn-ea"/>
              </a:rPr>
              <a:t>平板玻璃是指未经其他加工的平板状玻璃制品，也称白片玻璃或净片玻璃。按生产方法不同，可分为普通平板玻璃和浮法玻璃。平板玻璃是建筑玻璃中生产量最大、使用最多的一种，主要用于门窗，起采光（可见光透射比85%90%）、围护、保温、隔声等作用，也是进一步加工成其他技术玻璃的原片，如图2-5-2。</a:t>
            </a:r>
            <a:endParaRPr sz="1400">
              <a:ea typeface="宋体" panose="02010600030101010101" pitchFamily="2" charset="-122"/>
              <a:sym typeface="+mn-ea"/>
            </a:endParaRPr>
          </a:p>
          <a:p>
            <a:pPr indent="266700">
              <a:lnSpc>
                <a:spcPct val="160000"/>
              </a:lnSpc>
            </a:pPr>
            <a:r>
              <a:rPr sz="1400">
                <a:ea typeface="宋体" panose="02010600030101010101" pitchFamily="2" charset="-122"/>
                <a:sym typeface="+mn-ea"/>
              </a:rPr>
              <a:t>普通平板玻璃：2mm、3mm、4mm、5mm四类。浮法玻璃：3mm、4mm、5mm、6mm、8mm10mm、12mm七类。</a:t>
            </a:r>
            <a:endParaRPr sz="1400">
              <a:ea typeface="宋体" panose="02010600030101010101" pitchFamily="2" charset="-122"/>
              <a:sym typeface="+mn-ea"/>
            </a:endParaRPr>
          </a:p>
          <a:p>
            <a:pPr indent="266700">
              <a:lnSpc>
                <a:spcPct val="160000"/>
              </a:lnSpc>
            </a:pPr>
            <a:r>
              <a:rPr sz="1400">
                <a:ea typeface="宋体" panose="02010600030101010101" pitchFamily="2" charset="-122"/>
                <a:sym typeface="+mn-ea"/>
              </a:rPr>
              <a:t>平板玻的用途有两个方面：3～5mm的平板玻璃一般是直接用于门窗的采光，8～12mm的平板玻璃可用于隔断。另外的一个重要用途是作为钢化、夹层、镀膜、中空等玻璃的原片。</a:t>
            </a:r>
            <a:endParaRPr sz="1400">
              <a:ea typeface="宋体" panose="02010600030101010101" pitchFamily="2" charset="-122"/>
              <a:sym typeface="+mn-ea"/>
            </a:endParaRPr>
          </a:p>
        </p:txBody>
      </p:sp>
      <p:pic>
        <p:nvPicPr>
          <p:cNvPr id="63" name="图片 2052" descr="01 平板玻璃"/>
          <p:cNvPicPr>
            <a:picLocks noChangeAspect="1"/>
          </p:cNvPicPr>
          <p:nvPr/>
        </p:nvPicPr>
        <p:blipFill>
          <a:blip r:embed="rId3"/>
          <a:stretch>
            <a:fillRect/>
          </a:stretch>
        </p:blipFill>
        <p:spPr>
          <a:xfrm>
            <a:off x="9718040" y="2236470"/>
            <a:ext cx="2021840" cy="1517650"/>
          </a:xfrm>
          <a:prstGeom prst="rect">
            <a:avLst/>
          </a:prstGeom>
          <a:noFill/>
          <a:ln w="9525">
            <a:noFill/>
          </a:ln>
        </p:spPr>
      </p:pic>
      <p:sp>
        <p:nvSpPr>
          <p:cNvPr id="2" name="文本框 1"/>
          <p:cNvSpPr txBox="1"/>
          <p:nvPr/>
        </p:nvSpPr>
        <p:spPr>
          <a:xfrm>
            <a:off x="10189210" y="3968750"/>
            <a:ext cx="944880" cy="368300"/>
          </a:xfrm>
          <a:prstGeom prst="rect">
            <a:avLst/>
          </a:prstGeom>
          <a:noFill/>
        </p:spPr>
        <p:txBody>
          <a:bodyPr wrap="none" rtlCol="0" anchor="t">
            <a:spAutoFit/>
          </a:bodyPr>
          <a:p>
            <a:r>
              <a:rPr lang="zh-CN" altLang="en-US">
                <a:sym typeface="+mn-ea"/>
              </a:rPr>
              <a:t>图2-5-2</a:t>
            </a:r>
            <a:endParaRPr lang="zh-CN" altLang="en-US"/>
          </a:p>
        </p:txBody>
      </p:sp>
    </p:spTree>
    <p:custDataLst>
      <p:tags r:id="rId4"/>
    </p:custData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2.5.2.常用的装饰玻璃</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882650"/>
            <a:ext cx="10335895" cy="5359400"/>
          </a:xfrm>
          <a:prstGeom prst="rect">
            <a:avLst/>
          </a:prstGeom>
          <a:noFill/>
          <a:ln w="9525">
            <a:noFill/>
          </a:ln>
        </p:spPr>
        <p:txBody>
          <a:bodyPr wrap="square">
            <a:spAutoFit/>
          </a:bodyPr>
          <a:p>
            <a:pPr indent="266700">
              <a:lnSpc>
                <a:spcPct val="110000"/>
              </a:lnSpc>
            </a:pPr>
            <a:r>
              <a:rPr sz="1200">
                <a:ea typeface="宋体" panose="02010600030101010101" pitchFamily="2" charset="-122"/>
                <a:sym typeface="+mn-ea"/>
              </a:rPr>
              <a:t>2.安全玻璃</a:t>
            </a:r>
            <a:endParaRPr sz="1200">
              <a:ea typeface="宋体" panose="02010600030101010101" pitchFamily="2" charset="-122"/>
              <a:sym typeface="+mn-ea"/>
            </a:endParaRPr>
          </a:p>
          <a:p>
            <a:pPr indent="266700">
              <a:lnSpc>
                <a:spcPct val="110000"/>
              </a:lnSpc>
            </a:pPr>
            <a:r>
              <a:rPr sz="1200">
                <a:ea typeface="宋体" panose="02010600030101010101" pitchFamily="2" charset="-122"/>
                <a:sym typeface="+mn-ea"/>
              </a:rPr>
              <a:t>安全玻璃是指与普通玻璃相比，具有力学强度高、抗冲击能力强的玻璃。其主要品种有钢化玻璃、夹丝玻璃、夹层玻璃和钛化玻璃。安全玻璃被击碎时，其碎片不会伤人，并兼具有防盗、防火的功能。根据生产时所用的玻璃原片不，安全玻璃具有一定的装饰效果。</a:t>
            </a:r>
            <a:endParaRPr sz="1200">
              <a:ea typeface="宋体" panose="02010600030101010101" pitchFamily="2" charset="-122"/>
              <a:sym typeface="+mn-ea"/>
            </a:endParaRPr>
          </a:p>
          <a:p>
            <a:pPr indent="266700">
              <a:lnSpc>
                <a:spcPct val="110000"/>
              </a:lnSpc>
            </a:pPr>
            <a:r>
              <a:rPr sz="1200">
                <a:ea typeface="宋体" panose="02010600030101010101" pitchFamily="2" charset="-122"/>
                <a:sym typeface="+mn-ea"/>
              </a:rPr>
              <a:t>(1)钢化玻璃</a:t>
            </a:r>
            <a:endParaRPr sz="1200">
              <a:ea typeface="宋体" panose="02010600030101010101" pitchFamily="2" charset="-122"/>
              <a:sym typeface="+mn-ea"/>
            </a:endParaRPr>
          </a:p>
          <a:p>
            <a:pPr indent="266700">
              <a:lnSpc>
                <a:spcPct val="110000"/>
              </a:lnSpc>
            </a:pPr>
            <a:r>
              <a:rPr sz="1200">
                <a:ea typeface="宋体" panose="02010600030101010101" pitchFamily="2" charset="-122"/>
                <a:sym typeface="+mn-ea"/>
              </a:rPr>
              <a:t>通过物理钢化(淬火)和化学钢化处理的玻璃称为钢化玻璃。钢化玻璃分为物理钢化玻璃和化学钢化玻璃。物理钢化又称淬火钢化，是将普通平板玻璃在加热炉中加热到接近软化点温度 (650℃左右)，使之通过本身的形变来消除内部应力，然后移出加热炉，立即用多头喷嘴向玻璃两面喷吹冷空气，使之迅速且均匀地冷却。钢化玻璃制品包括平面钢化玻璃、曲面钢化玻璃、半钢化玻璃、区域钢化玻璃等，如图2-5-3。</a:t>
            </a:r>
            <a:endParaRPr sz="1200">
              <a:ea typeface="宋体" panose="02010600030101010101" pitchFamily="2" charset="-122"/>
              <a:sym typeface="+mn-ea"/>
            </a:endParaRPr>
          </a:p>
          <a:p>
            <a:pPr indent="266700">
              <a:lnSpc>
                <a:spcPct val="110000"/>
              </a:lnSpc>
            </a:pPr>
            <a:r>
              <a:rPr sz="1200">
                <a:ea typeface="宋体" panose="02010600030101010101" pitchFamily="2" charset="-122"/>
                <a:sym typeface="+mn-ea"/>
              </a:rPr>
              <a:t>平面钢化玻璃主要用于建筑物的门窗、隔墙与幕墙及橱窗、家具等；曲面钢化玻璃主要用于汽车车窗等处。钢化玻璃除采用浮法玻璃、普通平板玻璃作为原片外，也可使用吸热玻璃、彩色玻璃、压花玻璃等作为原片，制作出有特殊功能的钢化玻璃。图 2-5-3</a:t>
            </a:r>
            <a:endParaRPr sz="1200">
              <a:ea typeface="宋体" panose="02010600030101010101" pitchFamily="2" charset="-122"/>
              <a:sym typeface="+mn-ea"/>
            </a:endParaRPr>
          </a:p>
          <a:p>
            <a:pPr indent="266700">
              <a:lnSpc>
                <a:spcPct val="110000"/>
              </a:lnSpc>
            </a:pPr>
            <a:r>
              <a:rPr sz="1200">
                <a:ea typeface="宋体" panose="02010600030101010101" pitchFamily="2" charset="-122"/>
                <a:sym typeface="+mn-ea"/>
              </a:rPr>
              <a:t>(2)夹丝玻璃</a:t>
            </a:r>
            <a:endParaRPr sz="1200">
              <a:ea typeface="宋体" panose="02010600030101010101" pitchFamily="2" charset="-122"/>
              <a:sym typeface="+mn-ea"/>
            </a:endParaRPr>
          </a:p>
          <a:p>
            <a:pPr indent="266700">
              <a:lnSpc>
                <a:spcPct val="110000"/>
              </a:lnSpc>
            </a:pPr>
            <a:r>
              <a:rPr sz="1200">
                <a:ea typeface="宋体" panose="02010600030101010101" pitchFamily="2" charset="-122"/>
                <a:sym typeface="+mn-ea"/>
              </a:rPr>
              <a:t>夹丝玻璃也称防碎玻璃或钢丝玻璃。它是由压延法生产的，即在玻璃熔融状态下将经预热处理的钢丝或钢丝网压入玻璃中间，经退火、切割而成。夹丝玻璃表面可以是压花的或磨光的，颜色可以制成无色透明或彩色的。</a:t>
            </a:r>
            <a:endParaRPr sz="1200">
              <a:ea typeface="宋体" panose="02010600030101010101" pitchFamily="2" charset="-122"/>
              <a:sym typeface="+mn-ea"/>
            </a:endParaRPr>
          </a:p>
          <a:p>
            <a:pPr indent="266700">
              <a:lnSpc>
                <a:spcPct val="110000"/>
              </a:lnSpc>
            </a:pPr>
            <a:r>
              <a:rPr sz="1200">
                <a:ea typeface="宋体" panose="02010600030101010101" pitchFamily="2" charset="-122"/>
                <a:sym typeface="+mn-ea"/>
              </a:rPr>
              <a:t>夹丝玻璃的特点是安全性和防火性好。夹丝玻璃由于钢丝网的骨架作用，不仅提高了玻璃的强度，而且当受到冲击或温度骤变而破坏时，碎片也不会飞散，避免了碎片对人的伤害。在出现火情时，当火焰延，夹丝玻璃受热炸裂，由于金属丝网的作用，玻璃仍能保持固定，隔绝火焰，故又称为防火玻璃，如图2-5-</a:t>
            </a:r>
            <a:r>
              <a:rPr lang="en-US" sz="1200">
                <a:ea typeface="宋体" panose="02010600030101010101" pitchFamily="2" charset="-122"/>
                <a:sym typeface="+mn-ea"/>
              </a:rPr>
              <a:t>4</a:t>
            </a:r>
            <a:r>
              <a:rPr sz="1200">
                <a:ea typeface="宋体" panose="02010600030101010101" pitchFamily="2" charset="-122"/>
                <a:sym typeface="+mn-ea"/>
              </a:rPr>
              <a:t>。</a:t>
            </a:r>
            <a:endParaRPr sz="1200">
              <a:ea typeface="宋体" panose="02010600030101010101" pitchFamily="2" charset="-122"/>
              <a:sym typeface="+mn-ea"/>
            </a:endParaRPr>
          </a:p>
          <a:p>
            <a:pPr indent="266700">
              <a:lnSpc>
                <a:spcPct val="110000"/>
              </a:lnSpc>
            </a:pPr>
            <a:r>
              <a:rPr sz="1200">
                <a:ea typeface="宋体" panose="02010600030101010101" pitchFamily="2" charset="-122"/>
                <a:sym typeface="+mn-ea"/>
              </a:rPr>
              <a:t>根据国家行业标准JC433-91规定，夹丝玻璃厚度分为：6、7、10mm，规格尺寸一般不小于600mm×400mm，不大于2000mm×1200mm.</a:t>
            </a:r>
            <a:endParaRPr sz="1200">
              <a:ea typeface="宋体" panose="02010600030101010101" pitchFamily="2" charset="-122"/>
              <a:sym typeface="+mn-ea"/>
            </a:endParaRPr>
          </a:p>
          <a:p>
            <a:pPr indent="266700">
              <a:lnSpc>
                <a:spcPct val="110000"/>
              </a:lnSpc>
            </a:pPr>
            <a:r>
              <a:rPr sz="1200">
                <a:ea typeface="宋体" panose="02010600030101010101" pitchFamily="2" charset="-122"/>
                <a:sym typeface="+mn-ea"/>
              </a:rPr>
              <a:t>目前我国生产的夹丝玻璃分为夹丝压花玻璃和夹丝磨光玻璃两类。夹丝玻璃可用于建筑的防门窗、天窗、采光屋顶、阳台等部位。</a:t>
            </a:r>
            <a:endParaRPr sz="1200">
              <a:ea typeface="宋体" panose="02010600030101010101" pitchFamily="2" charset="-122"/>
              <a:sym typeface="+mn-ea"/>
            </a:endParaRPr>
          </a:p>
          <a:p>
            <a:pPr indent="266700">
              <a:lnSpc>
                <a:spcPct val="110000"/>
              </a:lnSpc>
            </a:pPr>
            <a:r>
              <a:rPr sz="1200">
                <a:ea typeface="宋体" panose="02010600030101010101" pitchFamily="2" charset="-122"/>
                <a:sym typeface="+mn-ea"/>
              </a:rPr>
              <a:t>(3)夹层玻璃</a:t>
            </a:r>
            <a:endParaRPr sz="1200">
              <a:ea typeface="宋体" panose="02010600030101010101" pitchFamily="2" charset="-122"/>
              <a:sym typeface="+mn-ea"/>
            </a:endParaRPr>
          </a:p>
          <a:p>
            <a:pPr indent="266700">
              <a:lnSpc>
                <a:spcPct val="110000"/>
              </a:lnSpc>
            </a:pPr>
            <a:r>
              <a:rPr sz="1200">
                <a:ea typeface="宋体" panose="02010600030101010101" pitchFamily="2" charset="-122"/>
                <a:sym typeface="+mn-ea"/>
              </a:rPr>
              <a:t>夹层玻璃系在两片或多片平板玻璃之间嵌夹透明、有弹性、粘结力强、耐穿透性好的透明薄膜塑料，在一定温度、压力下胶合成整体平面或曲面的复合玻璃制品。由多层玻璃高压聚合而成的夹层玻璃，还被称为“防弹玻璃”。</a:t>
            </a:r>
            <a:endParaRPr sz="1200">
              <a:ea typeface="宋体" panose="02010600030101010101" pitchFamily="2" charset="-122"/>
              <a:sym typeface="+mn-ea"/>
            </a:endParaRPr>
          </a:p>
          <a:p>
            <a:pPr indent="266700">
              <a:lnSpc>
                <a:spcPct val="110000"/>
              </a:lnSpc>
            </a:pPr>
            <a:r>
              <a:rPr sz="1200">
                <a:ea typeface="宋体" panose="02010600030101010101" pitchFamily="2" charset="-122"/>
                <a:sym typeface="+mn-ea"/>
              </a:rPr>
              <a:t>夹层玻璃的透明度好，抗冲击能力比同等厚度的平板玻璃高几倍，安全性好，具有耐热、耐寒、耐湿、耐久等特点；另外由于PVB胶片的作用，夹层玻璃还具有节能、隔音、防紫外线等功能。在建筑装饰中经常被用在陈列柜、展览厅、水族馆、动物园、观赏性玻璃隔断，如图2-5-5。</a:t>
            </a:r>
            <a:endParaRPr sz="1200">
              <a:ea typeface="宋体" panose="02010600030101010101" pitchFamily="2" charset="-122"/>
              <a:sym typeface="+mn-ea"/>
            </a:endParaRPr>
          </a:p>
          <a:p>
            <a:pPr indent="266700">
              <a:lnSpc>
                <a:spcPct val="110000"/>
              </a:lnSpc>
            </a:pPr>
            <a:r>
              <a:rPr sz="1200">
                <a:ea typeface="宋体" panose="02010600030101010101" pitchFamily="2" charset="-122"/>
                <a:sym typeface="+mn-ea"/>
              </a:rPr>
              <a:t>(4)钛化玻璃</a:t>
            </a:r>
            <a:endParaRPr sz="1200">
              <a:ea typeface="宋体" panose="02010600030101010101" pitchFamily="2" charset="-122"/>
              <a:sym typeface="+mn-ea"/>
            </a:endParaRPr>
          </a:p>
          <a:p>
            <a:pPr indent="266700">
              <a:lnSpc>
                <a:spcPct val="110000"/>
              </a:lnSpc>
            </a:pPr>
            <a:r>
              <a:rPr sz="1200">
                <a:ea typeface="宋体" panose="02010600030101010101" pitchFamily="2" charset="-122"/>
                <a:sym typeface="+mn-ea"/>
              </a:rPr>
              <a:t>钛化玻璃也称永不碎铁甲箔膜玻璃。是将钛金箔膜紧贴在任意一种玻璃基材之上，使之结合成一体的新型玻璃。钛化玻璃具有高抗碎能力，高防热及防紫外线等功能。不同的基材玻璃与不同的钛金箔膜，可组合成不同色泽、不同性能、不同规格的钛化玻璃。钛化玻璃常见的颜色有：无色透明、茶色、茶色反光、铜色反光等，如图2-5-6。</a:t>
            </a:r>
            <a:endParaRPr sz="1200">
              <a:ea typeface="宋体" panose="02010600030101010101" pitchFamily="2" charset="-122"/>
              <a:sym typeface="+mn-ea"/>
            </a:endParaRPr>
          </a:p>
        </p:txBody>
      </p:sp>
    </p:spTree>
    <p:custDataLst>
      <p:tags r:id="rId3"/>
    </p:custData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2.5.2.常用的装饰玻璃</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4" name="图片 64" descr="半钢化玻璃"/>
          <p:cNvPicPr>
            <a:picLocks noChangeAspect="1"/>
          </p:cNvPicPr>
          <p:nvPr/>
        </p:nvPicPr>
        <p:blipFill>
          <a:blip r:embed="rId3"/>
          <a:stretch>
            <a:fillRect/>
          </a:stretch>
        </p:blipFill>
        <p:spPr>
          <a:xfrm>
            <a:off x="2280285" y="1123315"/>
            <a:ext cx="2880995" cy="1929130"/>
          </a:xfrm>
          <a:prstGeom prst="rect">
            <a:avLst/>
          </a:prstGeom>
        </p:spPr>
      </p:pic>
      <p:pic>
        <p:nvPicPr>
          <p:cNvPr id="65" name="图片 65" descr="1466561"/>
          <p:cNvPicPr>
            <a:picLocks noChangeAspect="1"/>
          </p:cNvPicPr>
          <p:nvPr/>
        </p:nvPicPr>
        <p:blipFill>
          <a:blip r:embed="rId4"/>
          <a:stretch>
            <a:fillRect/>
          </a:stretch>
        </p:blipFill>
        <p:spPr>
          <a:xfrm>
            <a:off x="6045835" y="1211580"/>
            <a:ext cx="2804160" cy="1752600"/>
          </a:xfrm>
          <a:prstGeom prst="rect">
            <a:avLst/>
          </a:prstGeom>
        </p:spPr>
      </p:pic>
      <p:pic>
        <p:nvPicPr>
          <p:cNvPr id="66" name="图片 66" descr="20140710015147358"/>
          <p:cNvPicPr>
            <a:picLocks noChangeAspect="1"/>
          </p:cNvPicPr>
          <p:nvPr/>
        </p:nvPicPr>
        <p:blipFill>
          <a:blip r:embed="rId5"/>
          <a:stretch>
            <a:fillRect/>
          </a:stretch>
        </p:blipFill>
        <p:spPr>
          <a:xfrm>
            <a:off x="2190115" y="3868420"/>
            <a:ext cx="2971165" cy="1981200"/>
          </a:xfrm>
          <a:prstGeom prst="rect">
            <a:avLst/>
          </a:prstGeom>
        </p:spPr>
      </p:pic>
      <p:pic>
        <p:nvPicPr>
          <p:cNvPr id="67" name="图片 1" descr="IMG_256"/>
          <p:cNvPicPr>
            <a:picLocks noChangeAspect="1"/>
          </p:cNvPicPr>
          <p:nvPr/>
        </p:nvPicPr>
        <p:blipFill>
          <a:blip r:embed="rId6"/>
          <a:stretch>
            <a:fillRect/>
          </a:stretch>
        </p:blipFill>
        <p:spPr>
          <a:xfrm>
            <a:off x="6122035" y="3778250"/>
            <a:ext cx="2795270" cy="2071370"/>
          </a:xfrm>
          <a:prstGeom prst="rect">
            <a:avLst/>
          </a:prstGeom>
          <a:noFill/>
          <a:ln w="9525">
            <a:noFill/>
          </a:ln>
        </p:spPr>
      </p:pic>
      <p:sp>
        <p:nvSpPr>
          <p:cNvPr id="2" name="文本框 1"/>
          <p:cNvSpPr txBox="1"/>
          <p:nvPr/>
        </p:nvSpPr>
        <p:spPr>
          <a:xfrm>
            <a:off x="3248660" y="3244850"/>
            <a:ext cx="944880" cy="368300"/>
          </a:xfrm>
          <a:prstGeom prst="rect">
            <a:avLst/>
          </a:prstGeom>
          <a:noFill/>
        </p:spPr>
        <p:txBody>
          <a:bodyPr wrap="none" rtlCol="0" anchor="t">
            <a:spAutoFit/>
          </a:bodyPr>
          <a:p>
            <a:r>
              <a:rPr lang="zh-CN" altLang="en-US">
                <a:sym typeface="+mn-ea"/>
              </a:rPr>
              <a:t>图2-5-</a:t>
            </a:r>
            <a:r>
              <a:rPr lang="en-US" altLang="zh-CN">
                <a:sym typeface="+mn-ea"/>
              </a:rPr>
              <a:t>3</a:t>
            </a:r>
            <a:endParaRPr lang="en-US" altLang="zh-CN" b="1">
              <a:ea typeface="宋体" panose="02010600030101010101" pitchFamily="2" charset="-122"/>
              <a:sym typeface="+mn-ea"/>
            </a:endParaRPr>
          </a:p>
        </p:txBody>
      </p:sp>
      <p:sp>
        <p:nvSpPr>
          <p:cNvPr id="3" name="文本框 2"/>
          <p:cNvSpPr txBox="1"/>
          <p:nvPr/>
        </p:nvSpPr>
        <p:spPr>
          <a:xfrm>
            <a:off x="7047230" y="3138805"/>
            <a:ext cx="944880" cy="368300"/>
          </a:xfrm>
          <a:prstGeom prst="rect">
            <a:avLst/>
          </a:prstGeom>
          <a:noFill/>
        </p:spPr>
        <p:txBody>
          <a:bodyPr wrap="none" rtlCol="0" anchor="t">
            <a:spAutoFit/>
          </a:bodyPr>
          <a:p>
            <a:r>
              <a:rPr lang="zh-CN" altLang="en-US">
                <a:sym typeface="+mn-ea"/>
              </a:rPr>
              <a:t>图2-5-</a:t>
            </a:r>
            <a:r>
              <a:rPr lang="en-US" altLang="zh-CN">
                <a:sym typeface="+mn-ea"/>
              </a:rPr>
              <a:t>4</a:t>
            </a:r>
            <a:endParaRPr lang="en-US" altLang="zh-CN">
              <a:sym typeface="+mn-ea"/>
            </a:endParaRPr>
          </a:p>
        </p:txBody>
      </p:sp>
      <p:sp>
        <p:nvSpPr>
          <p:cNvPr id="4" name="文本框 3"/>
          <p:cNvSpPr txBox="1"/>
          <p:nvPr/>
        </p:nvSpPr>
        <p:spPr>
          <a:xfrm>
            <a:off x="7183755" y="6123305"/>
            <a:ext cx="944880" cy="368300"/>
          </a:xfrm>
          <a:prstGeom prst="rect">
            <a:avLst/>
          </a:prstGeom>
          <a:noFill/>
        </p:spPr>
        <p:txBody>
          <a:bodyPr wrap="none" rtlCol="0" anchor="t">
            <a:spAutoFit/>
          </a:bodyPr>
          <a:p>
            <a:r>
              <a:rPr lang="zh-CN" altLang="en-US">
                <a:sym typeface="+mn-ea"/>
              </a:rPr>
              <a:t>图2-5-</a:t>
            </a:r>
            <a:r>
              <a:rPr lang="en-US" altLang="zh-CN">
                <a:sym typeface="+mn-ea"/>
              </a:rPr>
              <a:t>6</a:t>
            </a:r>
            <a:endParaRPr lang="en-US" altLang="zh-CN">
              <a:sym typeface="+mn-ea"/>
            </a:endParaRPr>
          </a:p>
        </p:txBody>
      </p:sp>
      <p:sp>
        <p:nvSpPr>
          <p:cNvPr id="5" name="文本框 4"/>
          <p:cNvSpPr txBox="1"/>
          <p:nvPr/>
        </p:nvSpPr>
        <p:spPr>
          <a:xfrm>
            <a:off x="3248660" y="6123305"/>
            <a:ext cx="944880" cy="368300"/>
          </a:xfrm>
          <a:prstGeom prst="rect">
            <a:avLst/>
          </a:prstGeom>
          <a:noFill/>
        </p:spPr>
        <p:txBody>
          <a:bodyPr wrap="none" rtlCol="0" anchor="t">
            <a:spAutoFit/>
          </a:bodyPr>
          <a:p>
            <a:r>
              <a:rPr lang="zh-CN" altLang="en-US">
                <a:sym typeface="+mn-ea"/>
              </a:rPr>
              <a:t>图2-5-</a:t>
            </a:r>
            <a:r>
              <a:rPr lang="en-US" altLang="zh-CN">
                <a:sym typeface="+mn-ea"/>
              </a:rPr>
              <a:t>5</a:t>
            </a:r>
            <a:endParaRPr lang="en-US" altLang="zh-CN">
              <a:sym typeface="+mn-ea"/>
            </a:endParaRPr>
          </a:p>
        </p:txBody>
      </p:sp>
    </p:spTree>
    <p:custDataLst>
      <p:tags r:id="rId7"/>
    </p:custData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2.5.2.常用的装饰玻璃</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882650"/>
            <a:ext cx="8830310" cy="4567555"/>
          </a:xfrm>
          <a:prstGeom prst="rect">
            <a:avLst/>
          </a:prstGeom>
          <a:noFill/>
          <a:ln w="9525">
            <a:noFill/>
          </a:ln>
        </p:spPr>
        <p:txBody>
          <a:bodyPr wrap="square">
            <a:spAutoFit/>
          </a:bodyPr>
          <a:p>
            <a:pPr indent="266700">
              <a:lnSpc>
                <a:spcPct val="160000"/>
              </a:lnSpc>
            </a:pPr>
            <a:r>
              <a:rPr sz="1400">
                <a:ea typeface="宋体" panose="02010600030101010101" pitchFamily="2" charset="-122"/>
                <a:sym typeface="+mn-ea"/>
              </a:rPr>
              <a:t>3.节能型玻璃</a:t>
            </a:r>
            <a:endParaRPr sz="1400">
              <a:ea typeface="宋体" panose="02010600030101010101" pitchFamily="2" charset="-122"/>
              <a:sym typeface="+mn-ea"/>
            </a:endParaRPr>
          </a:p>
          <a:p>
            <a:pPr indent="266700">
              <a:lnSpc>
                <a:spcPct val="160000"/>
              </a:lnSpc>
            </a:pPr>
            <a:r>
              <a:rPr sz="1400">
                <a:ea typeface="宋体" panose="02010600030101010101" pitchFamily="2" charset="-122"/>
                <a:sym typeface="+mn-ea"/>
              </a:rPr>
              <a:t>传统的玻璃应用在建筑物上主要是采光，随着建筑物门窗尺寸的加大，人们对门窗的保温隔热要求也相应的提高了，节能装饰型玻璃就是能够满足这种要求，集节能性和装饰性于一体的玻璃。节能装饰型玻璃通常具有令人赏心悦目的外观色彩，而且还具有特殊的对光和热的吸收、透射和反射能力，用建筑物的外墙窗玻璃幕墙，可以起到显著的节能效果，现已被广泛地应用于各种高级建筑物之上。建筑上常用的节能装饰玻璃有吸热玻璃、热反射玻璃和中空玻璃等。</a:t>
            </a:r>
            <a:endParaRPr sz="1400">
              <a:ea typeface="宋体" panose="02010600030101010101" pitchFamily="2" charset="-122"/>
              <a:sym typeface="+mn-ea"/>
            </a:endParaRPr>
          </a:p>
          <a:p>
            <a:pPr indent="266700">
              <a:lnSpc>
                <a:spcPct val="160000"/>
              </a:lnSpc>
            </a:pPr>
            <a:r>
              <a:rPr sz="1400">
                <a:ea typeface="宋体" panose="02010600030101010101" pitchFamily="2" charset="-122"/>
                <a:sym typeface="+mn-ea"/>
              </a:rPr>
              <a:t>(1)吸热玻璃</a:t>
            </a:r>
            <a:endParaRPr sz="1400">
              <a:ea typeface="宋体" panose="02010600030101010101" pitchFamily="2" charset="-122"/>
              <a:sym typeface="+mn-ea"/>
            </a:endParaRPr>
          </a:p>
          <a:p>
            <a:pPr indent="266700">
              <a:lnSpc>
                <a:spcPct val="160000"/>
              </a:lnSpc>
            </a:pPr>
            <a:r>
              <a:rPr sz="1400">
                <a:ea typeface="宋体" panose="02010600030101010101" pitchFamily="2" charset="-122"/>
                <a:sym typeface="+mn-ea"/>
              </a:rPr>
              <a:t>吸热玻璃是一种能控制阳光中热能透过的玻璃，它可以显著地吸收阳光中热作用较强的红外线、近红外线，而又能保持良好的透明度。 吸热玻璃的制造一般有两种方法：一种方法是在普通玻璃中加入一定量的着色剂；另一种方法是在玻璃的表面喷涂具有吸热和着色能力的氧化物薄膜。</a:t>
            </a:r>
            <a:endParaRPr sz="1400">
              <a:ea typeface="宋体" panose="02010600030101010101" pitchFamily="2" charset="-122"/>
              <a:sym typeface="+mn-ea"/>
            </a:endParaRPr>
          </a:p>
          <a:p>
            <a:pPr indent="266700">
              <a:lnSpc>
                <a:spcPct val="160000"/>
              </a:lnSpc>
            </a:pPr>
            <a:r>
              <a:rPr sz="1400">
                <a:ea typeface="宋体" panose="02010600030101010101" pitchFamily="2" charset="-122"/>
                <a:sym typeface="+mn-ea"/>
              </a:rPr>
              <a:t>吸热玻璃的用途：凡是既有采光要求又有隔热要求的场所均可使用。采用不同颜色的吸热玻璃能合理利用太阳光，调节室内温度，节省空调费用，而且对建筑物的外表有很好的装饰效果。一般多用作高档建筑物的门窗或玻璃幕墙。此外，它还可以按不同的用途进行加工，制成磨光、夹层、中空玻璃等，如图2-5-7。</a:t>
            </a:r>
            <a:endParaRPr sz="1400">
              <a:ea typeface="宋体" panose="02010600030101010101" pitchFamily="2" charset="-122"/>
              <a:sym typeface="+mn-ea"/>
            </a:endParaRPr>
          </a:p>
        </p:txBody>
      </p:sp>
      <p:sp>
        <p:nvSpPr>
          <p:cNvPr id="2" name="文本框 1"/>
          <p:cNvSpPr txBox="1"/>
          <p:nvPr/>
        </p:nvSpPr>
        <p:spPr>
          <a:xfrm>
            <a:off x="10189210" y="3968750"/>
            <a:ext cx="944880" cy="368300"/>
          </a:xfrm>
          <a:prstGeom prst="rect">
            <a:avLst/>
          </a:prstGeom>
          <a:noFill/>
        </p:spPr>
        <p:txBody>
          <a:bodyPr wrap="none" rtlCol="0" anchor="t">
            <a:spAutoFit/>
          </a:bodyPr>
          <a:p>
            <a:r>
              <a:rPr lang="zh-CN" altLang="en-US">
                <a:sym typeface="+mn-ea"/>
              </a:rPr>
              <a:t>图2-5-</a:t>
            </a:r>
            <a:r>
              <a:rPr lang="en-US" altLang="zh-CN">
                <a:sym typeface="+mn-ea"/>
              </a:rPr>
              <a:t>7</a:t>
            </a:r>
            <a:endParaRPr lang="en-US" altLang="zh-CN">
              <a:sym typeface="+mn-ea"/>
            </a:endParaRPr>
          </a:p>
        </p:txBody>
      </p:sp>
      <p:pic>
        <p:nvPicPr>
          <p:cNvPr id="68" name="图片 68" descr="16081715125802"/>
          <p:cNvPicPr>
            <a:picLocks noChangeAspect="1"/>
          </p:cNvPicPr>
          <p:nvPr/>
        </p:nvPicPr>
        <p:blipFill>
          <a:blip r:embed="rId3"/>
          <a:srcRect b="16610"/>
          <a:stretch>
            <a:fillRect/>
          </a:stretch>
        </p:blipFill>
        <p:spPr>
          <a:xfrm>
            <a:off x="9785350" y="2082800"/>
            <a:ext cx="2082800" cy="1651000"/>
          </a:xfrm>
          <a:prstGeom prst="rect">
            <a:avLst/>
          </a:prstGeom>
        </p:spPr>
      </p:pic>
    </p:spTree>
    <p:custDataLst>
      <p:tags r:id="rId4"/>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4405"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rPr>
              <a:t>1.2.3.室内装饰材料的基本要求与材料的选择</a:t>
            </a: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1132840"/>
            <a:ext cx="10890885" cy="4843780"/>
          </a:xfrm>
          <a:prstGeom prst="rect">
            <a:avLst/>
          </a:prstGeom>
          <a:noFill/>
          <a:ln w="9525">
            <a:noFill/>
          </a:ln>
        </p:spPr>
        <p:txBody>
          <a:bodyPr wrap="square">
            <a:spAutoFit/>
          </a:bodyPr>
          <a:p>
            <a:pPr indent="266700">
              <a:lnSpc>
                <a:spcPct val="130000"/>
              </a:lnSpc>
            </a:pPr>
            <a:r>
              <a:rPr lang="en-US" sz="1400" b="0">
                <a:ea typeface="宋体" panose="02010600030101010101" pitchFamily="2" charset="-122"/>
              </a:rPr>
              <a:t>  </a:t>
            </a:r>
            <a:r>
              <a:rPr sz="1400" b="0">
                <a:ea typeface="宋体" panose="02010600030101010101" pitchFamily="2" charset="-122"/>
              </a:rPr>
              <a:t>室内装饰材料是室内设计落地成型的重要环节，它直接影响到室内设计整体实用性、环境氛围、美观度、经济性等。室内设计师应十分熟悉材料的质地、性能特点，以及充分了解材料价格、施工工艺要求。同时，还要善于运用先进技术、物质手段，为新颖设计构思得以实施而创造条件。</a:t>
            </a:r>
            <a:endParaRPr sz="1400" b="0">
              <a:ea typeface="宋体" panose="02010600030101010101" pitchFamily="2" charset="-122"/>
            </a:endParaRPr>
          </a:p>
          <a:p>
            <a:pPr indent="266700">
              <a:lnSpc>
                <a:spcPct val="130000"/>
              </a:lnSpc>
            </a:pPr>
            <a:r>
              <a:rPr sz="1400" b="0">
                <a:ea typeface="宋体" panose="02010600030101010101" pitchFamily="2" charset="-122"/>
              </a:rPr>
              <a:t>  在选择室内装饰材料时，要注意以下基本原则：</a:t>
            </a:r>
            <a:endParaRPr sz="1400" b="0">
              <a:ea typeface="宋体" panose="02010600030101010101" pitchFamily="2" charset="-122"/>
            </a:endParaRPr>
          </a:p>
          <a:p>
            <a:pPr indent="266700">
              <a:lnSpc>
                <a:spcPct val="130000"/>
              </a:lnSpc>
            </a:pPr>
            <a:r>
              <a:rPr sz="1400" b="0">
                <a:ea typeface="宋体" panose="02010600030101010101" pitchFamily="2" charset="-122"/>
              </a:rPr>
              <a:t>  (1)环保原则。尽量选择绿色环保材料，以保障安全健康。例如，市场有很多的高分子装修材料，这些新型材料会产生污染气体，发出刺鼻味道，影响人的情绪好和健康，导致身心受损；还有些材料看起来比较新潮，如闪闪发光的荧光材料，但多数含有放射性元素，对人体的伤害也是很大的。因此，选材时一定要注意环保。</a:t>
            </a:r>
            <a:endParaRPr sz="1400" b="0">
              <a:ea typeface="宋体" panose="02010600030101010101" pitchFamily="2" charset="-122"/>
            </a:endParaRPr>
          </a:p>
          <a:p>
            <a:pPr indent="266700">
              <a:lnSpc>
                <a:spcPct val="130000"/>
              </a:lnSpc>
            </a:pPr>
            <a:r>
              <a:rPr sz="1400" b="0">
                <a:ea typeface="宋体" panose="02010600030101010101" pitchFamily="2" charset="-122"/>
              </a:rPr>
              <a:t>  (2)搭配原则。在选用材料时，注意不要互相冲突。例如，木质材料具有天然美感和质感，但如果在上面粉刷涂料的话，涂料的碱性就容易引起木质材料质地和颜色发生变化，效果适得其反；同样，墙上抹灰砂浆，是起到当温度高时吸收湿气，温度低时放出湿气的作用，这种“呼吸功能”可对室内湿度进行调节。如果再贴上壁纸，那么就抵消了原来呼吸功能的作用，大大降低了效果。</a:t>
            </a:r>
            <a:endParaRPr sz="1400" b="0">
              <a:ea typeface="宋体" panose="02010600030101010101" pitchFamily="2" charset="-122"/>
            </a:endParaRPr>
          </a:p>
          <a:p>
            <a:pPr indent="266700">
              <a:lnSpc>
                <a:spcPct val="130000"/>
              </a:lnSpc>
            </a:pPr>
            <a:r>
              <a:rPr sz="1400" b="0">
                <a:ea typeface="宋体" panose="02010600030101010101" pitchFamily="2" charset="-122"/>
              </a:rPr>
              <a:t>  (3)适用原则。不少人在购买装饰材料时，往往会陷入认识误区：贵的就是好的，买贵的总没错。但，事实上并非如此。例如，在铺设地面时，选择价格高昂的大理石材质，由于表面较为光滑，家中如有老人，则容易摔跤。还有，如果在北方，冬天则很容易存冷，给人冰凉的感觉十分强烈。所以，选购材料只买对的，不买贵的。</a:t>
            </a:r>
            <a:endParaRPr sz="1400" b="0">
              <a:ea typeface="宋体" panose="02010600030101010101" pitchFamily="2" charset="-122"/>
            </a:endParaRPr>
          </a:p>
          <a:p>
            <a:pPr indent="266700">
              <a:lnSpc>
                <a:spcPct val="130000"/>
              </a:lnSpc>
            </a:pPr>
            <a:r>
              <a:rPr sz="1400" b="0">
                <a:ea typeface="宋体" panose="02010600030101010101" pitchFamily="2" charset="-122"/>
              </a:rPr>
              <a:t>  (4)防火原则。室内装修尤其是家居厨房吊顶，购买材料时要注意选择不易燃的防火材料，如无机的饰面材料。市场上出售的装饰材料往往缺少必要的标准，室内用火的地方用材，容易忽略可燃性的要求，进而导致存在火灾隐患。</a:t>
            </a:r>
            <a:endParaRPr sz="1400" b="0">
              <a:ea typeface="宋体" panose="02010600030101010101" pitchFamily="2" charset="-122"/>
            </a:endParaRPr>
          </a:p>
          <a:p>
            <a:pPr indent="266700">
              <a:lnSpc>
                <a:spcPct val="130000"/>
              </a:lnSpc>
            </a:pPr>
            <a:r>
              <a:rPr sz="1400" b="0">
                <a:ea typeface="宋体" panose="02010600030101010101" pitchFamily="2" charset="-122"/>
              </a:rPr>
              <a:t>  (5)对应原则。室内不同的功能空间，相应地对装饰材料性能、质地等的要求也各有不同。例如，室内空间踢脚部位，就需要考虑地面清洁工具、器物碰撞时的牢固度度，以及易于清洁的方便度，通常选用强度较高、便于清洁的装饰材料，如瓷砖、大理石踢脚线等。</a:t>
            </a:r>
            <a:endParaRPr sz="1400" b="0">
              <a:ea typeface="宋体" panose="02010600030101010101" pitchFamily="2" charset="-122"/>
            </a:endParaRPr>
          </a:p>
        </p:txBody>
      </p:sp>
    </p:spTree>
    <p:custDataLst>
      <p:tags r:id="rId3"/>
    </p:custData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2.5.2.常用的装饰玻璃</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882650"/>
            <a:ext cx="8830310" cy="2846070"/>
          </a:xfrm>
          <a:prstGeom prst="rect">
            <a:avLst/>
          </a:prstGeom>
          <a:noFill/>
          <a:ln w="9525">
            <a:noFill/>
          </a:ln>
        </p:spPr>
        <p:txBody>
          <a:bodyPr wrap="square">
            <a:spAutoFit/>
          </a:bodyPr>
          <a:p>
            <a:pPr indent="266700">
              <a:lnSpc>
                <a:spcPct val="160000"/>
              </a:lnSpc>
            </a:pPr>
            <a:r>
              <a:rPr sz="1400">
                <a:ea typeface="宋体" panose="02010600030101010101" pitchFamily="2" charset="-122"/>
                <a:sym typeface="+mn-ea"/>
              </a:rPr>
              <a:t>(2)热反射玻璃</a:t>
            </a:r>
            <a:endParaRPr sz="1400">
              <a:ea typeface="宋体" panose="02010600030101010101" pitchFamily="2" charset="-122"/>
              <a:sym typeface="+mn-ea"/>
            </a:endParaRPr>
          </a:p>
          <a:p>
            <a:pPr indent="266700">
              <a:lnSpc>
                <a:spcPct val="160000"/>
              </a:lnSpc>
            </a:pPr>
            <a:r>
              <a:rPr sz="1400">
                <a:ea typeface="宋体" panose="02010600030101010101" pitchFamily="2" charset="-122"/>
                <a:sym typeface="+mn-ea"/>
              </a:rPr>
              <a:t>热反射玻璃是由无色透明的平板玻璃镀覆金属膜或金属氧化物膜而制得，又称镀膜玻璃或阳光控制膜玻璃。生产这种镀膜玻璃的方法有热分解法、喷涂法、浸涂法、金属离子迁移法、真空镀膜、真空磁控溅射法、化学浸渍法等。</a:t>
            </a:r>
            <a:endParaRPr sz="1400">
              <a:ea typeface="宋体" panose="02010600030101010101" pitchFamily="2" charset="-122"/>
              <a:sym typeface="+mn-ea"/>
            </a:endParaRPr>
          </a:p>
          <a:p>
            <a:pPr indent="266700">
              <a:lnSpc>
                <a:spcPct val="160000"/>
              </a:lnSpc>
            </a:pPr>
            <a:r>
              <a:rPr sz="1400">
                <a:ea typeface="宋体" panose="02010600030101010101" pitchFamily="2" charset="-122"/>
                <a:sym typeface="+mn-ea"/>
              </a:rPr>
              <a:t>热反射玻璃的应用：热反射玻璃可用作建筑门窗玻璃、幕墙玻璃，还可以用于制作高性能中空玻璃、夹层玻璃等复合玻璃制品。但热反射玻璃幕墙使用不恰当或使用面积过大会造成光污染和建筑物周围温度升高，影响环境的和谐，如图2-5-8。    </a:t>
            </a:r>
            <a:endParaRPr sz="1400">
              <a:ea typeface="宋体" panose="02010600030101010101" pitchFamily="2" charset="-122"/>
              <a:sym typeface="+mn-ea"/>
            </a:endParaRPr>
          </a:p>
          <a:p>
            <a:pPr indent="266700">
              <a:lnSpc>
                <a:spcPct val="160000"/>
              </a:lnSpc>
            </a:pPr>
            <a:r>
              <a:rPr sz="1400">
                <a:ea typeface="宋体" panose="02010600030101010101" pitchFamily="2" charset="-122"/>
                <a:sym typeface="+mn-ea"/>
              </a:rPr>
              <a:t> </a:t>
            </a:r>
            <a:endParaRPr sz="1400">
              <a:ea typeface="宋体" panose="02010600030101010101" pitchFamily="2" charset="-122"/>
              <a:sym typeface="+mn-ea"/>
            </a:endParaRPr>
          </a:p>
        </p:txBody>
      </p:sp>
      <p:sp>
        <p:nvSpPr>
          <p:cNvPr id="2" name="文本框 1"/>
          <p:cNvSpPr txBox="1"/>
          <p:nvPr/>
        </p:nvSpPr>
        <p:spPr>
          <a:xfrm>
            <a:off x="8200390" y="4721860"/>
            <a:ext cx="944880" cy="368300"/>
          </a:xfrm>
          <a:prstGeom prst="rect">
            <a:avLst/>
          </a:prstGeom>
          <a:noFill/>
        </p:spPr>
        <p:txBody>
          <a:bodyPr wrap="none" rtlCol="0" anchor="t">
            <a:spAutoFit/>
          </a:bodyPr>
          <a:p>
            <a:r>
              <a:rPr lang="zh-CN" altLang="en-US">
                <a:sym typeface="+mn-ea"/>
              </a:rPr>
              <a:t>图2-5-</a:t>
            </a:r>
            <a:r>
              <a:rPr lang="en-US" altLang="zh-CN">
                <a:sym typeface="+mn-ea"/>
              </a:rPr>
              <a:t>8</a:t>
            </a:r>
            <a:endParaRPr lang="en-US" altLang="zh-CN">
              <a:sym typeface="+mn-ea"/>
            </a:endParaRPr>
          </a:p>
        </p:txBody>
      </p:sp>
      <p:pic>
        <p:nvPicPr>
          <p:cNvPr id="69" name="图片 69" descr="20130503082354_3148"/>
          <p:cNvPicPr>
            <a:picLocks noChangeAspect="1"/>
          </p:cNvPicPr>
          <p:nvPr/>
        </p:nvPicPr>
        <p:blipFill>
          <a:blip r:embed="rId3"/>
          <a:stretch>
            <a:fillRect/>
          </a:stretch>
        </p:blipFill>
        <p:spPr>
          <a:xfrm>
            <a:off x="4073525" y="3311525"/>
            <a:ext cx="3350260" cy="2513330"/>
          </a:xfrm>
          <a:prstGeom prst="rect">
            <a:avLst/>
          </a:prstGeom>
        </p:spPr>
      </p:pic>
    </p:spTree>
    <p:custDataLst>
      <p:tags r:id="rId4"/>
    </p:custData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2.5.2.常用的装饰玻璃</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882650"/>
            <a:ext cx="10597515" cy="3725545"/>
          </a:xfrm>
          <a:prstGeom prst="rect">
            <a:avLst/>
          </a:prstGeom>
          <a:noFill/>
          <a:ln w="9525">
            <a:noFill/>
          </a:ln>
        </p:spPr>
        <p:txBody>
          <a:bodyPr wrap="square">
            <a:spAutoFit/>
          </a:bodyPr>
          <a:p>
            <a:pPr indent="266700">
              <a:lnSpc>
                <a:spcPct val="130000"/>
              </a:lnSpc>
            </a:pPr>
            <a:r>
              <a:rPr sz="1400">
                <a:ea typeface="宋体" panose="02010600030101010101" pitchFamily="2" charset="-122"/>
                <a:sym typeface="+mn-ea"/>
              </a:rPr>
              <a:t>(3)中空玻璃</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中空玻璃是由两片或多片平板玻璃用边框隔开，中间充以干燥的空气或惰性气体，四周边缘部分用胶结或焊接方法密封而成的，其中以胶结方法应用最为普遍。中空玻璃按玻璃层数，有双层和多层之分，一般是双层结构，构造如图2-5-9所示。</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制作中空玻璃的原片可以是普通玻璃、浮法玻璃、钢化玻璃、夹丝玻璃、着色玻璃和热反射玻璃、低辐射膜玻璃等，厚度通常是3mm、4　mm、5mm和6mm。高性能中空玻璃的外侧玻璃原片应为低辐射玻璃。中空玻璃的中间空气层厚度为6～12mm。颜色有无色、绿色、茶色、蓝色、灰色、金色、棕色等。</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中空玻璃的可见光透视范围10%~80%，光反射率25%~80%，总透过率25%~100%。中空玻璃比单层玻璃具有更好的隔热性能。由双层热反射玻璃或低辐射玻璃制成的高性能中空玻璃，隔热保温性能更好 ，同时具有防结露功能和隔声性能，一般可使噪声下降30～40dB，即能将街道汽车噪声降低到学校教室的安静程度。</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中空玻璃主要用于需要采暖、空调、防噪音、控制结露、调节光照等建筑物上，或要求较高的建筑场所，也可用于需要空调的车、船的门窗等处。中空玻璃是在工厂按尺寸生产的，现场不能切割加工，所以使用前必须先选好尺寸。中空玻璃失效的直接原因主要有两种：一是间隔层内露点上升。二是中空玻璃的炸裂。    </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 </a:t>
            </a:r>
            <a:endParaRPr sz="1400">
              <a:ea typeface="宋体" panose="02010600030101010101" pitchFamily="2" charset="-122"/>
              <a:sym typeface="+mn-ea"/>
            </a:endParaRPr>
          </a:p>
        </p:txBody>
      </p:sp>
      <p:sp>
        <p:nvSpPr>
          <p:cNvPr id="2" name="文本框 1"/>
          <p:cNvSpPr txBox="1"/>
          <p:nvPr/>
        </p:nvSpPr>
        <p:spPr>
          <a:xfrm flipH="1">
            <a:off x="2127250" y="4972685"/>
            <a:ext cx="2964815" cy="368300"/>
          </a:xfrm>
          <a:prstGeom prst="rect">
            <a:avLst/>
          </a:prstGeom>
          <a:noFill/>
        </p:spPr>
        <p:txBody>
          <a:bodyPr wrap="square" rtlCol="0" anchor="t">
            <a:spAutoFit/>
          </a:bodyPr>
          <a:p>
            <a:r>
              <a:rPr lang="zh-CN" altLang="en-US">
                <a:sym typeface="+mn-ea"/>
              </a:rPr>
              <a:t>图2-5-</a:t>
            </a:r>
            <a:r>
              <a:rPr lang="en-US" altLang="zh-CN">
                <a:sym typeface="+mn-ea"/>
              </a:rPr>
              <a:t>9  </a:t>
            </a:r>
            <a:r>
              <a:rPr lang="zh-CN" altLang="en-US">
                <a:sym typeface="+mn-ea"/>
              </a:rPr>
              <a:t>中空玻璃的构造</a:t>
            </a:r>
            <a:endParaRPr lang="zh-CN" altLang="en-US">
              <a:sym typeface="+mn-ea"/>
            </a:endParaRPr>
          </a:p>
        </p:txBody>
      </p:sp>
      <p:pic>
        <p:nvPicPr>
          <p:cNvPr id="3079" name="图片 3078" descr="03 真空玻璃   "/>
          <p:cNvPicPr>
            <a:picLocks noChangeAspect="1"/>
          </p:cNvPicPr>
          <p:nvPr/>
        </p:nvPicPr>
        <p:blipFill>
          <a:blip r:embed="rId3"/>
          <a:stretch>
            <a:fillRect/>
          </a:stretch>
        </p:blipFill>
        <p:spPr>
          <a:xfrm>
            <a:off x="5407660" y="4081145"/>
            <a:ext cx="2708910" cy="2284730"/>
          </a:xfrm>
          <a:prstGeom prst="rect">
            <a:avLst/>
          </a:prstGeom>
          <a:noFill/>
          <a:ln w="9525">
            <a:noFill/>
          </a:ln>
        </p:spPr>
      </p:pic>
    </p:spTree>
    <p:custDataLst>
      <p:tags r:id="rId4"/>
    </p:custData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2.5.2.常用的装饰玻璃</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882650"/>
            <a:ext cx="10597515" cy="4564380"/>
          </a:xfrm>
          <a:prstGeom prst="rect">
            <a:avLst/>
          </a:prstGeom>
          <a:noFill/>
          <a:ln w="9525">
            <a:noFill/>
          </a:ln>
        </p:spPr>
        <p:txBody>
          <a:bodyPr wrap="square">
            <a:spAutoFit/>
          </a:bodyPr>
          <a:p>
            <a:pPr indent="266700">
              <a:lnSpc>
                <a:spcPct val="130000"/>
              </a:lnSpc>
            </a:pPr>
            <a:r>
              <a:rPr sz="1400">
                <a:ea typeface="宋体" panose="02010600030101010101" pitchFamily="2" charset="-122"/>
                <a:sym typeface="+mn-ea"/>
              </a:rPr>
              <a:t>4.结构玻璃</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玻璃可用于建筑物的各主要部位，如门窗、内外墙、透光屋面、顶棚材料以及地坪等，是现代建筑的一种围护结构材料，这种围护材料不仅具有特定的功能作用，而且能使建筑物多姿多彩。结构玻璃主要品种有：玻璃幕墙、玻璃砖、异形玻璃、仿石玻璃等。</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(1)玻璃幕墙</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玻璃幕墙建筑是用一种薄而轻的建筑材料把建筑物的四周围起来代替墙壁。作为幕墙的材料不承受建筑荷载，只起围护作用，它悬挂或嵌入建筑物的金属框架内，目前多用玻璃作幕墙。玻璃幕墙是以铝合金型材为边框，玻璃为外敷面，内衬以色热材料的复合墙体，并用结构胶进行密封。玻璃幕墙所用的玻璃已由浮法玻璃、钢化玻璃发展到用吸热玻璃、热反射玻璃、中空玻璃等，其中热反射玻璃是玻璃幕墙采用的主要品种，如图2-5-10。</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(2)玻璃砖</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玻璃砖有空心和实心两类，它们均具有透光而不透视的特点。空心玻璃砖又有单腔和双腔两种。空心玻璃砖具有较好的色热、隔声效果，双腔玻璃砖的色热性能更隹，它在建筑上的应用更广泛。</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玻璃砖的形状和尺寸有多种，砖的内外表面可制成光面或凹凸花纹面，有无色透明或彩色多种。形状有正方形、矩形以及各种异形砖，规格尺寸以115、145、240、300 （mm）的正方形居多。</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玻璃砖的制作工艺基本和平板玻璃一样，不同的是成型方法。其中间为干燥的空气。多用于装饰性项目或者有保温要求的透光造型之中。    </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 </a:t>
            </a:r>
            <a:endParaRPr sz="1400">
              <a:ea typeface="宋体" panose="02010600030101010101" pitchFamily="2" charset="-122"/>
              <a:sym typeface="+mn-ea"/>
            </a:endParaRPr>
          </a:p>
        </p:txBody>
      </p:sp>
      <p:sp>
        <p:nvSpPr>
          <p:cNvPr id="2" name="文本框 1"/>
          <p:cNvSpPr txBox="1"/>
          <p:nvPr/>
        </p:nvSpPr>
        <p:spPr>
          <a:xfrm flipH="1">
            <a:off x="7591425" y="5687695"/>
            <a:ext cx="1323340" cy="368300"/>
          </a:xfrm>
          <a:prstGeom prst="rect">
            <a:avLst/>
          </a:prstGeom>
          <a:noFill/>
        </p:spPr>
        <p:txBody>
          <a:bodyPr wrap="square" rtlCol="0" anchor="t">
            <a:spAutoFit/>
          </a:bodyPr>
          <a:p>
            <a:r>
              <a:rPr lang="zh-CN" altLang="en-US">
                <a:sym typeface="+mn-ea"/>
              </a:rPr>
              <a:t>图2-5-</a:t>
            </a:r>
            <a:r>
              <a:rPr lang="en-US" altLang="zh-CN">
                <a:sym typeface="+mn-ea"/>
              </a:rPr>
              <a:t>10  </a:t>
            </a:r>
            <a:endParaRPr lang="zh-CN" altLang="en-US">
              <a:sym typeface="+mn-ea"/>
            </a:endParaRPr>
          </a:p>
        </p:txBody>
      </p:sp>
      <p:pic>
        <p:nvPicPr>
          <p:cNvPr id="70" name="图片 70" descr="149587_20130825154004621200_1"/>
          <p:cNvPicPr>
            <a:picLocks noChangeAspect="1"/>
          </p:cNvPicPr>
          <p:nvPr/>
        </p:nvPicPr>
        <p:blipFill>
          <a:blip r:embed="rId3"/>
          <a:srcRect r="2192" b="10316"/>
          <a:stretch>
            <a:fillRect/>
          </a:stretch>
        </p:blipFill>
        <p:spPr>
          <a:xfrm>
            <a:off x="4031615" y="4848543"/>
            <a:ext cx="2795270" cy="1793875"/>
          </a:xfrm>
          <a:prstGeom prst="rect">
            <a:avLst/>
          </a:prstGeom>
        </p:spPr>
      </p:pic>
    </p:spTree>
    <p:custDataLst>
      <p:tags r:id="rId4"/>
    </p:custData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2.5.2.常用的装饰玻璃</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882650"/>
            <a:ext cx="10597515" cy="4004945"/>
          </a:xfrm>
          <a:prstGeom prst="rect">
            <a:avLst/>
          </a:prstGeom>
          <a:noFill/>
          <a:ln w="9525">
            <a:noFill/>
          </a:ln>
        </p:spPr>
        <p:txBody>
          <a:bodyPr wrap="square">
            <a:spAutoFit/>
          </a:bodyPr>
          <a:p>
            <a:pPr indent="266700">
              <a:lnSpc>
                <a:spcPct val="130000"/>
              </a:lnSpc>
            </a:pPr>
            <a:r>
              <a:rPr sz="1400">
                <a:ea typeface="宋体" panose="02010600030101010101" pitchFamily="2" charset="-122"/>
                <a:sym typeface="+mn-ea"/>
              </a:rPr>
              <a:t>一、玻璃马赛克</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玻璃马赛克又称玻璃锦砖，是一种小规格的用于外墙贴面的方形彩色饰面玻璃。单块玻璃马赛克的规格一般为20～100mm见方、厚度4～6mm，四周侧面呈斜面，正面光滑，背面略带凹状沟槽，以利于铺贴时粘结，如图2-5-11。</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玻璃马赛克的生产方法有熔融压延法和烧结法两种。玻璃马赛克是以玻璃为基料并含有未熔化的微小晶体 (主要是石英砂)的乳浊制品，其内部为含有大量的玻璃相、少量的结晶相和部分气泡的非均匀质结构。玻璃马赛克具有较高的强度和优良的热稳定性、化学稳定性；表观密度低于普通玻璃；具有柔和的光泽。  </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玻璃马赛克的性能特点:</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(1)玻璃马赛克的颜色丰富，可拼装成各种图案 ，美观大方，且耐腐蚀、不褪色。</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(2)由于玻璃具有光滑表面，所以具有不吸水、不吸尘、抗污性好的特点。</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(3)玻璃锦砖具有体积小、质量轻、粘结牢固的特点，特别适合于高层建筑的外墙面装饰。 </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玻璃马赛克的应用：玻璃马赛克是一种很好的饰面材料，主要用于外墙装饰。一般将单块的玻璃马赛克按设计要求的图案及尺寸，用以糊精为主要成分的胶粘剂粘贴到牛皮纸上成为一联 (正面贴纸)。铺贴时，将水泥浆抹入一联马赛克的非贴纸面，使之填满块与块之间的缝隙及每块的沟槽，成联铺于墙面上，然后将贴面纸洒水润湿，将牛皮纸揭去。  </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 </a:t>
            </a:r>
            <a:endParaRPr sz="1400">
              <a:ea typeface="宋体" panose="02010600030101010101" pitchFamily="2" charset="-122"/>
              <a:sym typeface="+mn-ea"/>
            </a:endParaRPr>
          </a:p>
        </p:txBody>
      </p:sp>
      <p:sp>
        <p:nvSpPr>
          <p:cNvPr id="2" name="文本框 1"/>
          <p:cNvSpPr txBox="1"/>
          <p:nvPr/>
        </p:nvSpPr>
        <p:spPr>
          <a:xfrm flipH="1">
            <a:off x="7591425" y="5687695"/>
            <a:ext cx="1323340" cy="368300"/>
          </a:xfrm>
          <a:prstGeom prst="rect">
            <a:avLst/>
          </a:prstGeom>
          <a:noFill/>
        </p:spPr>
        <p:txBody>
          <a:bodyPr wrap="square" rtlCol="0" anchor="t">
            <a:spAutoFit/>
          </a:bodyPr>
          <a:p>
            <a:r>
              <a:rPr lang="zh-CN" altLang="en-US">
                <a:sym typeface="+mn-ea"/>
              </a:rPr>
              <a:t>图2-5-</a:t>
            </a:r>
            <a:r>
              <a:rPr lang="en-US" altLang="zh-CN">
                <a:sym typeface="+mn-ea"/>
              </a:rPr>
              <a:t>11  </a:t>
            </a:r>
            <a:endParaRPr lang="zh-CN" altLang="en-US">
              <a:sym typeface="+mn-ea"/>
            </a:endParaRPr>
          </a:p>
        </p:txBody>
      </p:sp>
      <p:pic>
        <p:nvPicPr>
          <p:cNvPr id="71" name="图片 71" descr="t0130a995e2c0ff6ed3"/>
          <p:cNvPicPr>
            <a:picLocks noChangeAspect="1"/>
          </p:cNvPicPr>
          <p:nvPr/>
        </p:nvPicPr>
        <p:blipFill>
          <a:blip r:embed="rId3"/>
          <a:stretch>
            <a:fillRect/>
          </a:stretch>
        </p:blipFill>
        <p:spPr>
          <a:xfrm>
            <a:off x="4617085" y="4623753"/>
            <a:ext cx="2553970" cy="1915795"/>
          </a:xfrm>
          <a:prstGeom prst="rect">
            <a:avLst/>
          </a:prstGeom>
        </p:spPr>
      </p:pic>
    </p:spTree>
    <p:custDataLst>
      <p:tags r:id="rId4"/>
    </p:custData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2.5.2.常用的装饰玻璃</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882650"/>
            <a:ext cx="10597515" cy="4887595"/>
          </a:xfrm>
          <a:prstGeom prst="rect">
            <a:avLst/>
          </a:prstGeom>
          <a:noFill/>
          <a:ln w="9525">
            <a:noFill/>
          </a:ln>
        </p:spPr>
        <p:txBody>
          <a:bodyPr wrap="square">
            <a:spAutoFit/>
          </a:bodyPr>
          <a:p>
            <a:pPr indent="266700">
              <a:lnSpc>
                <a:spcPct val="130000"/>
              </a:lnSpc>
            </a:pPr>
            <a:r>
              <a:rPr sz="1200">
                <a:ea typeface="宋体" panose="02010600030101010101" pitchFamily="2" charset="-122"/>
                <a:sym typeface="+mn-ea"/>
              </a:rPr>
              <a:t>二、微晶玻璃</a:t>
            </a:r>
            <a:endParaRPr sz="1200">
              <a:ea typeface="宋体" panose="02010600030101010101" pitchFamily="2" charset="-122"/>
              <a:sym typeface="+mn-ea"/>
            </a:endParaRPr>
          </a:p>
          <a:p>
            <a:pPr indent="266700">
              <a:lnSpc>
                <a:spcPct val="130000"/>
              </a:lnSpc>
            </a:pPr>
            <a:r>
              <a:rPr sz="1200">
                <a:ea typeface="宋体" panose="02010600030101010101" pitchFamily="2" charset="-122"/>
                <a:sym typeface="+mn-ea"/>
              </a:rPr>
              <a:t>微晶玻璃是通过基础玻璃在加热过程中进行控制晶化而制得的一种含有大量微晶体的多晶固体材料。</a:t>
            </a:r>
            <a:endParaRPr sz="1200">
              <a:ea typeface="宋体" panose="02010600030101010101" pitchFamily="2" charset="-122"/>
              <a:sym typeface="+mn-ea"/>
            </a:endParaRPr>
          </a:p>
          <a:p>
            <a:pPr indent="266700">
              <a:lnSpc>
                <a:spcPct val="130000"/>
              </a:lnSpc>
            </a:pPr>
            <a:r>
              <a:rPr sz="1200">
                <a:ea typeface="宋体" panose="02010600030101010101" pitchFamily="2" charset="-122"/>
                <a:sym typeface="+mn-ea"/>
              </a:rPr>
              <a:t>微晶玻璃的结构、性能及生产方法同玻璃和陶瓷都有所不同，其性能集中了两者的特点，成为一类独特的材料，所以在美国被称为微晶陶瓷，在日本被称为结晶化玻璃，如图2-5-12。</a:t>
            </a:r>
            <a:endParaRPr sz="1200">
              <a:ea typeface="宋体" panose="02010600030101010101" pitchFamily="2" charset="-122"/>
              <a:sym typeface="+mn-ea"/>
            </a:endParaRPr>
          </a:p>
          <a:p>
            <a:pPr indent="266700">
              <a:lnSpc>
                <a:spcPct val="130000"/>
              </a:lnSpc>
            </a:pPr>
            <a:r>
              <a:rPr sz="1200">
                <a:ea typeface="宋体" panose="02010600030101010101" pitchFamily="2" charset="-122"/>
                <a:sym typeface="+mn-ea"/>
              </a:rPr>
              <a:t>微晶玻璃装饰板主要作为高级建筑装饰新材料替代天然石材。与天然石材相比有以下特点：</a:t>
            </a:r>
            <a:endParaRPr sz="1200">
              <a:ea typeface="宋体" panose="02010600030101010101" pitchFamily="2" charset="-122"/>
              <a:sym typeface="+mn-ea"/>
            </a:endParaRPr>
          </a:p>
          <a:p>
            <a:pPr indent="266700">
              <a:lnSpc>
                <a:spcPct val="130000"/>
              </a:lnSpc>
            </a:pPr>
            <a:r>
              <a:rPr sz="1200">
                <a:ea typeface="宋体" panose="02010600030101010101" pitchFamily="2" charset="-122"/>
                <a:sym typeface="+mn-ea"/>
              </a:rPr>
              <a:t>(1)自然柔和的质地和色泽；</a:t>
            </a:r>
            <a:endParaRPr sz="1200">
              <a:ea typeface="宋体" panose="02010600030101010101" pitchFamily="2" charset="-122"/>
              <a:sym typeface="+mn-ea"/>
            </a:endParaRPr>
          </a:p>
          <a:p>
            <a:pPr indent="266700">
              <a:lnSpc>
                <a:spcPct val="130000"/>
              </a:lnSpc>
            </a:pPr>
            <a:r>
              <a:rPr sz="1200">
                <a:ea typeface="宋体" panose="02010600030101010101" pitchFamily="2" charset="-122"/>
                <a:sym typeface="+mn-ea"/>
              </a:rPr>
              <a:t>(2)强度大、耐磨性好、质量轻；</a:t>
            </a:r>
            <a:endParaRPr sz="1200">
              <a:ea typeface="宋体" panose="02010600030101010101" pitchFamily="2" charset="-122"/>
              <a:sym typeface="+mn-ea"/>
            </a:endParaRPr>
          </a:p>
          <a:p>
            <a:pPr indent="266700">
              <a:lnSpc>
                <a:spcPct val="130000"/>
              </a:lnSpc>
            </a:pPr>
            <a:r>
              <a:rPr sz="1200">
                <a:ea typeface="宋体" panose="02010600030101010101" pitchFamily="2" charset="-122"/>
                <a:sym typeface="+mn-ea"/>
              </a:rPr>
              <a:t>(3)吸水性小、污染性小；</a:t>
            </a:r>
            <a:endParaRPr sz="1200">
              <a:ea typeface="宋体" panose="02010600030101010101" pitchFamily="2" charset="-122"/>
              <a:sym typeface="+mn-ea"/>
            </a:endParaRPr>
          </a:p>
          <a:p>
            <a:pPr indent="266700">
              <a:lnSpc>
                <a:spcPct val="130000"/>
              </a:lnSpc>
            </a:pPr>
            <a:r>
              <a:rPr sz="1200">
                <a:ea typeface="宋体" panose="02010600030101010101" pitchFamily="2" charset="-122"/>
                <a:sym typeface="+mn-ea"/>
              </a:rPr>
              <a:t>(4)颜色丰富、加工容易 ；</a:t>
            </a:r>
            <a:endParaRPr sz="1200">
              <a:ea typeface="宋体" panose="02010600030101010101" pitchFamily="2" charset="-122"/>
              <a:sym typeface="+mn-ea"/>
            </a:endParaRPr>
          </a:p>
          <a:p>
            <a:pPr indent="266700">
              <a:lnSpc>
                <a:spcPct val="130000"/>
              </a:lnSpc>
            </a:pPr>
            <a:r>
              <a:rPr sz="1200">
                <a:ea typeface="宋体" panose="02010600030101010101" pitchFamily="2" charset="-122"/>
                <a:sym typeface="+mn-ea"/>
              </a:rPr>
              <a:t>(5)优良的耐候性和耐久性；</a:t>
            </a:r>
            <a:endParaRPr sz="1200">
              <a:ea typeface="宋体" panose="02010600030101010101" pitchFamily="2" charset="-122"/>
              <a:sym typeface="+mn-ea"/>
            </a:endParaRPr>
          </a:p>
          <a:p>
            <a:pPr indent="266700">
              <a:lnSpc>
                <a:spcPct val="130000"/>
              </a:lnSpc>
            </a:pPr>
            <a:r>
              <a:rPr sz="1200">
                <a:ea typeface="宋体" panose="02010600030101010101" pitchFamily="2" charset="-122"/>
                <a:sym typeface="+mn-ea"/>
              </a:rPr>
              <a:t>(6)原料来源广泛 ；</a:t>
            </a:r>
            <a:endParaRPr sz="1200">
              <a:ea typeface="宋体" panose="02010600030101010101" pitchFamily="2" charset="-122"/>
              <a:sym typeface="+mn-ea"/>
            </a:endParaRPr>
          </a:p>
          <a:p>
            <a:pPr indent="266700">
              <a:lnSpc>
                <a:spcPct val="130000"/>
              </a:lnSpc>
            </a:pPr>
            <a:r>
              <a:rPr sz="1200">
                <a:ea typeface="宋体" panose="02010600030101010101" pitchFamily="2" charset="-122"/>
                <a:sym typeface="+mn-ea"/>
              </a:rPr>
              <a:t>微晶玻璃的应用及规格：微晶玻璃装饰板类似于天然石材，用作内外墙装饰材料，厅堂的地面和微晶玻璃幕墙等建筑装饰。低膨胀微晶玻璃也用作餐具、炊具等。 目前主要规格有500mm×500mm、600mm　×600mm、600mm×900mm、900mm×1800　mm、1000mm×2000mm和1500mm×3000mm。</a:t>
            </a:r>
            <a:endParaRPr sz="1200">
              <a:ea typeface="宋体" panose="02010600030101010101" pitchFamily="2" charset="-122"/>
              <a:sym typeface="+mn-ea"/>
            </a:endParaRPr>
          </a:p>
          <a:p>
            <a:pPr indent="266700">
              <a:lnSpc>
                <a:spcPct val="130000"/>
              </a:lnSpc>
            </a:pPr>
            <a:r>
              <a:rPr sz="1200">
                <a:ea typeface="宋体" panose="02010600030101010101" pitchFamily="2" charset="-122"/>
                <a:sym typeface="+mn-ea"/>
              </a:rPr>
              <a:t>用于幕墙的微晶玻璃装饰板要求如下：</a:t>
            </a:r>
            <a:endParaRPr sz="1200">
              <a:ea typeface="宋体" panose="02010600030101010101" pitchFamily="2" charset="-122"/>
              <a:sym typeface="+mn-ea"/>
            </a:endParaRPr>
          </a:p>
          <a:p>
            <a:pPr indent="266700">
              <a:lnSpc>
                <a:spcPct val="130000"/>
              </a:lnSpc>
            </a:pPr>
            <a:r>
              <a:rPr sz="1200">
                <a:ea typeface="宋体" panose="02010600030101010101" pitchFamily="2" charset="-122"/>
                <a:sym typeface="+mn-ea"/>
              </a:rPr>
              <a:t>(1)弯曲强度标准值不低于40MPa。</a:t>
            </a:r>
            <a:endParaRPr sz="1200">
              <a:ea typeface="宋体" panose="02010600030101010101" pitchFamily="2" charset="-122"/>
              <a:sym typeface="+mn-ea"/>
            </a:endParaRPr>
          </a:p>
          <a:p>
            <a:pPr indent="266700">
              <a:lnSpc>
                <a:spcPct val="130000"/>
              </a:lnSpc>
            </a:pPr>
            <a:r>
              <a:rPr sz="1200">
                <a:ea typeface="宋体" panose="02010600030101010101" pitchFamily="2" charset="-122"/>
                <a:sym typeface="+mn-ea"/>
              </a:rPr>
              <a:t>(2)抗急冷、急热无裂缝。 </a:t>
            </a:r>
            <a:endParaRPr sz="1200">
              <a:ea typeface="宋体" panose="02010600030101010101" pitchFamily="2" charset="-122"/>
              <a:sym typeface="+mn-ea"/>
            </a:endParaRPr>
          </a:p>
          <a:p>
            <a:pPr indent="266700">
              <a:lnSpc>
                <a:spcPct val="130000"/>
              </a:lnSpc>
            </a:pPr>
            <a:r>
              <a:rPr sz="1200">
                <a:ea typeface="宋体" panose="02010600030101010101" pitchFamily="2" charset="-122"/>
                <a:sym typeface="+mn-ea"/>
              </a:rPr>
              <a:t>(3)长度公差在0.5mm内，厚度公差±1mm，平面度1/1000。</a:t>
            </a:r>
            <a:endParaRPr sz="1200">
              <a:ea typeface="宋体" panose="02010600030101010101" pitchFamily="2" charset="-122"/>
              <a:sym typeface="+mn-ea"/>
            </a:endParaRPr>
          </a:p>
          <a:p>
            <a:pPr indent="266700">
              <a:lnSpc>
                <a:spcPct val="130000"/>
              </a:lnSpc>
            </a:pPr>
            <a:r>
              <a:rPr sz="1200">
                <a:ea typeface="宋体" panose="02010600030101010101" pitchFamily="2" charset="-122"/>
                <a:sym typeface="+mn-ea"/>
              </a:rPr>
              <a:t>(4)无缺棱、缺角现象，表面无目视可观察到的杂质和气孔。</a:t>
            </a:r>
            <a:endParaRPr sz="1200">
              <a:ea typeface="宋体" panose="02010600030101010101" pitchFamily="2" charset="-122"/>
              <a:sym typeface="+mn-ea"/>
            </a:endParaRPr>
          </a:p>
          <a:p>
            <a:pPr indent="266700">
              <a:lnSpc>
                <a:spcPct val="130000"/>
              </a:lnSpc>
            </a:pPr>
            <a:r>
              <a:rPr sz="1200">
                <a:ea typeface="宋体" panose="02010600030101010101" pitchFamily="2" charset="-122"/>
                <a:sym typeface="+mn-ea"/>
              </a:rPr>
              <a:t>(5)镜面板材的光泽度大于810光泽单位。</a:t>
            </a:r>
            <a:endParaRPr sz="1200">
              <a:ea typeface="宋体" panose="02010600030101010101" pitchFamily="2" charset="-122"/>
              <a:sym typeface="+mn-ea"/>
            </a:endParaRPr>
          </a:p>
          <a:p>
            <a:pPr indent="266700">
              <a:lnSpc>
                <a:spcPct val="130000"/>
              </a:lnSpc>
            </a:pPr>
            <a:r>
              <a:rPr sz="1200">
                <a:ea typeface="宋体" panose="02010600030101010101" pitchFamily="2" charset="-122"/>
                <a:sym typeface="+mn-ea"/>
              </a:rPr>
              <a:t>(6)同一颜色、同一批号的板材色差不大于2.0CIEIAB色差单位。  </a:t>
            </a:r>
            <a:endParaRPr sz="1200">
              <a:ea typeface="宋体" panose="02010600030101010101" pitchFamily="2" charset="-122"/>
              <a:sym typeface="+mn-ea"/>
            </a:endParaRPr>
          </a:p>
        </p:txBody>
      </p:sp>
      <p:sp>
        <p:nvSpPr>
          <p:cNvPr id="2" name="文本框 1"/>
          <p:cNvSpPr txBox="1"/>
          <p:nvPr/>
        </p:nvSpPr>
        <p:spPr>
          <a:xfrm flipH="1">
            <a:off x="9676130" y="5277485"/>
            <a:ext cx="1323340" cy="368300"/>
          </a:xfrm>
          <a:prstGeom prst="rect">
            <a:avLst/>
          </a:prstGeom>
          <a:noFill/>
        </p:spPr>
        <p:txBody>
          <a:bodyPr wrap="square" rtlCol="0" anchor="t">
            <a:spAutoFit/>
          </a:bodyPr>
          <a:p>
            <a:r>
              <a:rPr lang="zh-CN" altLang="en-US">
                <a:sym typeface="+mn-ea"/>
              </a:rPr>
              <a:t>图2-5-</a:t>
            </a:r>
            <a:r>
              <a:rPr lang="en-US" altLang="zh-CN">
                <a:sym typeface="+mn-ea"/>
              </a:rPr>
              <a:t>12 </a:t>
            </a:r>
            <a:endParaRPr lang="zh-CN" altLang="en-US">
              <a:sym typeface="+mn-ea"/>
            </a:endParaRPr>
          </a:p>
        </p:txBody>
      </p:sp>
      <p:pic>
        <p:nvPicPr>
          <p:cNvPr id="72" name="图片 2" descr="IMG_256"/>
          <p:cNvPicPr>
            <a:picLocks noChangeAspect="1"/>
          </p:cNvPicPr>
          <p:nvPr/>
        </p:nvPicPr>
        <p:blipFill>
          <a:blip r:embed="rId3"/>
          <a:srcRect l="7913" t="9144"/>
          <a:stretch>
            <a:fillRect/>
          </a:stretch>
        </p:blipFill>
        <p:spPr>
          <a:xfrm>
            <a:off x="6832600" y="4483735"/>
            <a:ext cx="2482850" cy="1577340"/>
          </a:xfrm>
          <a:prstGeom prst="rect">
            <a:avLst/>
          </a:prstGeom>
          <a:noFill/>
          <a:ln w="9525">
            <a:noFill/>
          </a:ln>
        </p:spPr>
      </p:pic>
    </p:spTree>
    <p:custDataLst>
      <p:tags r:id="rId4"/>
    </p:custData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1136015" y="1140460"/>
            <a:ext cx="10890885" cy="3291840"/>
          </a:xfrm>
          <a:prstGeom prst="rect">
            <a:avLst/>
          </a:prstGeom>
          <a:noFill/>
          <a:ln w="9525">
            <a:noFill/>
          </a:ln>
        </p:spPr>
        <p:txBody>
          <a:bodyPr wrap="square">
            <a:spAutoFit/>
          </a:bodyPr>
          <a:p>
            <a:pPr indent="266700">
              <a:lnSpc>
                <a:spcPct val="130000"/>
              </a:lnSpc>
            </a:pPr>
            <a:r>
              <a:rPr sz="4000" b="0">
                <a:ea typeface="宋体" panose="02010600030101010101" pitchFamily="2" charset="-122"/>
              </a:rPr>
              <a:t>课后练习题</a:t>
            </a:r>
            <a:endParaRPr sz="4000" b="0">
              <a:ea typeface="宋体" panose="02010600030101010101" pitchFamily="2" charset="-122"/>
            </a:endParaRPr>
          </a:p>
          <a:p>
            <a:pPr indent="266700">
              <a:lnSpc>
                <a:spcPct val="130000"/>
              </a:lnSpc>
            </a:pPr>
            <a:r>
              <a:rPr sz="4000" b="0">
                <a:ea typeface="宋体" panose="02010600030101010101" pitchFamily="2" charset="-122"/>
              </a:rPr>
              <a:t>1)装饰玻璃性质有哪些？</a:t>
            </a:r>
            <a:endParaRPr sz="4000" b="0">
              <a:ea typeface="宋体" panose="02010600030101010101" pitchFamily="2" charset="-122"/>
            </a:endParaRPr>
          </a:p>
          <a:p>
            <a:pPr indent="266700">
              <a:lnSpc>
                <a:spcPct val="130000"/>
              </a:lnSpc>
            </a:pPr>
            <a:r>
              <a:rPr sz="4000" b="0">
                <a:ea typeface="宋体" panose="02010600030101010101" pitchFamily="2" charset="-122"/>
              </a:rPr>
              <a:t>2)装饰玻璃分类和特性？</a:t>
            </a:r>
            <a:endParaRPr sz="4000" b="0">
              <a:ea typeface="宋体" panose="02010600030101010101" pitchFamily="2" charset="-122"/>
            </a:endParaRPr>
          </a:p>
          <a:p>
            <a:pPr indent="266700">
              <a:lnSpc>
                <a:spcPct val="130000"/>
              </a:lnSpc>
            </a:pPr>
            <a:r>
              <a:rPr sz="4000" b="0">
                <a:ea typeface="宋体" panose="02010600030101010101" pitchFamily="2" charset="-122"/>
              </a:rPr>
              <a:t>3)钢化玻璃特性及应用范围？</a:t>
            </a:r>
            <a:endParaRPr sz="4000" b="0">
              <a:ea typeface="宋体" panose="02010600030101010101" pitchFamily="2" charset="-122"/>
            </a:endParaRPr>
          </a:p>
        </p:txBody>
      </p:sp>
    </p:spTree>
    <p:custDataLst>
      <p:tags r:id="rId2"/>
    </p:custData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custDataLst>
              <p:tags r:id="rId2"/>
            </p:custDataLst>
          </p:nvPr>
        </p:nvSpPr>
        <p:spPr>
          <a:xfrm>
            <a:off x="2327910" y="289560"/>
            <a:ext cx="7971155" cy="801370"/>
          </a:xfrm>
          <a:prstGeom prst="rect">
            <a:avLst/>
          </a:prstGeom>
          <a:noFill/>
        </p:spPr>
        <p:txBody>
          <a:bodyPr wrap="square" lIns="90000" tIns="46800" rIns="90000" bIns="46800" rtlCol="0"/>
          <a:lstStyle>
            <a:defPPr>
              <a:defRPr lang="zh-CN"/>
            </a:defPPr>
            <a:lvl1pPr>
              <a:lnSpc>
                <a:spcPct val="130000"/>
              </a:lnSpc>
              <a:defRPr sz="2800">
                <a:solidFill>
                  <a:schemeClr val="tx2"/>
                </a:solidFill>
                <a:latin typeface="+mj-lt"/>
                <a:ea typeface="+mj-ea"/>
                <a:cs typeface="+mj-cs"/>
              </a:defRPr>
            </a:lvl1pPr>
          </a:lstStyle>
          <a:p>
            <a:r>
              <a:rPr lang="zh-CN" altLang="en-US" sz="3600">
                <a:sym typeface="+mn-ea"/>
              </a:rPr>
              <a:t>2.6.纤维装饰织物及制品</a:t>
            </a:r>
            <a:endParaRPr lang="zh-CN" altLang="en-US" sz="3600">
              <a:sym typeface="+mn-ea"/>
            </a:endParaRPr>
          </a:p>
        </p:txBody>
      </p:sp>
      <p:sp>
        <p:nvSpPr>
          <p:cNvPr id="2" name="文本框 1"/>
          <p:cNvSpPr txBox="1"/>
          <p:nvPr/>
        </p:nvSpPr>
        <p:spPr>
          <a:xfrm>
            <a:off x="922655" y="1140460"/>
            <a:ext cx="10898505" cy="3538220"/>
          </a:xfrm>
          <a:prstGeom prst="rect">
            <a:avLst/>
          </a:prstGeom>
          <a:noFill/>
        </p:spPr>
        <p:txBody>
          <a:bodyPr wrap="square" rtlCol="0" anchor="t">
            <a:spAutoFit/>
          </a:bodyPr>
          <a:p>
            <a:pPr indent="266700" algn="l" fontAlgn="auto">
              <a:lnSpc>
                <a:spcPct val="200000"/>
              </a:lnSpc>
              <a:buNone/>
            </a:pPr>
            <a:r>
              <a:rPr sz="1400">
                <a:ea typeface="宋体" panose="02010600030101010101" pitchFamily="2" charset="-122"/>
                <a:sym typeface="+mn-ea"/>
              </a:rPr>
              <a:t>纤维装饰织物与制品包括地毯与挂毯、墙面装饰织物、矿物棉装饰吸声板以及吸声用玻璃棉制品。地毯与挂毯、墙面装饰织物等制品具有色泽鲜艳、图案丰富、质地柔软、富有弹性等特点，不仅给人们的生活带来舒适感，更能增加建筑室内装饰效果锦上添花，增加豪华的气派；而矿物棉装饰吸声板以及吸声用玻璃棉制品则具有轻质、保温、吸声等功能，用于顶棚以及内墙的保温、隔热、改善音质等方面。</a:t>
            </a:r>
            <a:endParaRPr sz="1400">
              <a:ea typeface="宋体" panose="02010600030101010101" pitchFamily="2" charset="-122"/>
              <a:sym typeface="+mn-ea"/>
            </a:endParaRPr>
          </a:p>
          <a:p>
            <a:pPr indent="266700" algn="l" fontAlgn="auto">
              <a:lnSpc>
                <a:spcPct val="200000"/>
              </a:lnSpc>
              <a:buNone/>
            </a:pPr>
            <a:r>
              <a:rPr sz="1400">
                <a:ea typeface="宋体" panose="02010600030101010101" pitchFamily="2" charset="-122"/>
                <a:sym typeface="+mn-ea"/>
              </a:rPr>
              <a:t>纤维装饰织品由来已久，如挂毯它反映了时代特征，早在战国时期新疆就有挂毯制作，唐代时织造的毯子在花纹、图案、做工方面都已很精致。随着工业技术的发展纤维织品在室内设计种的应用范围不断扩展，室内的墙板、天花、地板都广泛的采用纤维织品，无论是在品种、花样、材质还是性能方面有很大发展，如图2-6-1。</a:t>
            </a:r>
            <a:endParaRPr sz="1400">
              <a:ea typeface="宋体" panose="02010600030101010101" pitchFamily="2" charset="-122"/>
              <a:sym typeface="+mn-ea"/>
            </a:endParaRPr>
          </a:p>
          <a:p>
            <a:pPr indent="266700" algn="l" fontAlgn="auto">
              <a:lnSpc>
                <a:spcPct val="200000"/>
              </a:lnSpc>
              <a:buNone/>
            </a:pPr>
            <a:r>
              <a:rPr sz="1400">
                <a:ea typeface="宋体" panose="02010600030101010101" pitchFamily="2" charset="-122"/>
                <a:sym typeface="+mn-ea"/>
              </a:rPr>
              <a:t>由于纤维织物原材料的种类、性质不同，织物的内部构造、物理性质也不同。加上织物的使用形态、环境和制作方法不同，在选择装饰织物作为室内装饰材料，就必须了解其材料的组成、性能特点和加工方法。</a:t>
            </a:r>
            <a:endParaRPr sz="1400">
              <a:ea typeface="宋体" panose="02010600030101010101" pitchFamily="2" charset="-122"/>
              <a:sym typeface="+mn-ea"/>
            </a:endParaRPr>
          </a:p>
        </p:txBody>
      </p:sp>
      <p:sp>
        <p:nvSpPr>
          <p:cNvPr id="4" name="文本框 3"/>
          <p:cNvSpPr txBox="1"/>
          <p:nvPr/>
        </p:nvSpPr>
        <p:spPr>
          <a:xfrm>
            <a:off x="7203440" y="5445760"/>
            <a:ext cx="1228725" cy="368300"/>
          </a:xfrm>
          <a:prstGeom prst="rect">
            <a:avLst/>
          </a:prstGeom>
          <a:noFill/>
        </p:spPr>
        <p:txBody>
          <a:bodyPr wrap="square" rtlCol="0">
            <a:spAutoFit/>
          </a:bodyPr>
          <a:p>
            <a:r>
              <a:rPr lang="zh-CN" altLang="en-US"/>
              <a:t>图</a:t>
            </a:r>
            <a:r>
              <a:rPr lang="en-US" altLang="zh-CN"/>
              <a:t>2-6-1</a:t>
            </a:r>
            <a:endParaRPr lang="en-US"/>
          </a:p>
        </p:txBody>
      </p:sp>
      <p:pic>
        <p:nvPicPr>
          <p:cNvPr id="73" name="图片 73" descr="593095302_1211368616"/>
          <p:cNvPicPr>
            <a:picLocks noChangeAspect="1"/>
          </p:cNvPicPr>
          <p:nvPr/>
        </p:nvPicPr>
        <p:blipFill>
          <a:blip r:embed="rId3"/>
          <a:stretch>
            <a:fillRect/>
          </a:stretch>
        </p:blipFill>
        <p:spPr>
          <a:xfrm>
            <a:off x="4566285" y="4758055"/>
            <a:ext cx="1834515" cy="1743710"/>
          </a:xfrm>
          <a:prstGeom prst="rect">
            <a:avLst/>
          </a:prstGeom>
        </p:spPr>
      </p:pic>
    </p:spTree>
    <p:custDataLst>
      <p:tags r:id="rId4"/>
    </p:custData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2.6.1.纤维的分类及特点</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1140460"/>
            <a:ext cx="10713085" cy="4284980"/>
          </a:xfrm>
          <a:prstGeom prst="rect">
            <a:avLst/>
          </a:prstGeom>
          <a:noFill/>
          <a:ln w="9525">
            <a:noFill/>
          </a:ln>
        </p:spPr>
        <p:txBody>
          <a:bodyPr wrap="square">
            <a:spAutoFit/>
          </a:bodyPr>
          <a:p>
            <a:pPr indent="266700">
              <a:lnSpc>
                <a:spcPct val="130000"/>
              </a:lnSpc>
            </a:pPr>
            <a:r>
              <a:rPr sz="1400">
                <a:ea typeface="宋体" panose="02010600030101010101" pitchFamily="2" charset="-122"/>
                <a:sym typeface="+mn-ea"/>
              </a:rPr>
              <a:t>一、装饰织物用纤维的种类</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装饰织物用纤维有天然纤维、化学纤维和无机纤维等。这些纤维材料各具特点，均会直接影响到织物的质地、性能等。</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(一)天然纤维</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(1)羊毛纤维</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羊毛纤维弹性好，不易变形、不易污染、不易燃、易于清洗，而且能染成各种颜色，色泽鲜艳，制品美丽豪华，经久耐用，并且毛纺品是热的不良导体，给人一种温暖感觉。羊毛纤维最大的缺点是易虫蛀，所以对羊毛及其制品应采取相应的防腐、防虫蛀的措施。 </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(2)棉、麻纤维</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棉、麻均为植物纤维，棉纺品有印花和素面等品种，可以做窗帘、墙布、垫罩等，棉纺品易洗、易熨烫。灯心绒布和斜纹布可做垫套装饰之用。棉布性柔，不能保持摺线，易污、易皱，而麻纤维性刚、强度高、制品挺括、耐磨，但价格较高。由于植物棉麻纤维的资源不足，所以常掺入化学纤维混合纺制而成混纺制品，不仅降低了价格，同时也改善了性能。</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(3)丝纤维</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自古以来，丝绸就一直被用作装饰材料。它滑润、柔韧，半透明、易上色，而且色泽光亮柔和，可直接用作室内墙面裱糊或浮挂，是一种高级的装饰材料。 </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(4)其他纤维</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我国地域广阔，植物纤维资源丰富，品种也较多，如木质纤维、苇纤维、椰壳纤维及竹纤维等均可被用于制作不同类型的装饰制品。</a:t>
            </a:r>
            <a:endParaRPr sz="1400">
              <a:ea typeface="宋体" panose="02010600030101010101" pitchFamily="2" charset="-122"/>
              <a:sym typeface="+mn-ea"/>
            </a:endParaRPr>
          </a:p>
        </p:txBody>
      </p:sp>
    </p:spTree>
    <p:custDataLst>
      <p:tags r:id="rId3"/>
    </p:custData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2.6.1.纤维的分类及特点</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1140460"/>
            <a:ext cx="10713085" cy="5126990"/>
          </a:xfrm>
          <a:prstGeom prst="rect">
            <a:avLst/>
          </a:prstGeom>
          <a:noFill/>
          <a:ln w="9525">
            <a:noFill/>
          </a:ln>
        </p:spPr>
        <p:txBody>
          <a:bodyPr wrap="square">
            <a:spAutoFit/>
          </a:bodyPr>
          <a:p>
            <a:pPr indent="266700">
              <a:lnSpc>
                <a:spcPct val="130000"/>
              </a:lnSpc>
            </a:pPr>
            <a:r>
              <a:rPr sz="1200">
                <a:ea typeface="宋体" panose="02010600030101010101" pitchFamily="2" charset="-122"/>
                <a:sym typeface="+mn-ea"/>
              </a:rPr>
              <a:t>(二)化学纤维</a:t>
            </a:r>
            <a:endParaRPr sz="1200">
              <a:ea typeface="宋体" panose="02010600030101010101" pitchFamily="2" charset="-122"/>
              <a:sym typeface="+mn-ea"/>
            </a:endParaRPr>
          </a:p>
          <a:p>
            <a:pPr indent="266700">
              <a:lnSpc>
                <a:spcPct val="130000"/>
              </a:lnSpc>
            </a:pPr>
            <a:r>
              <a:rPr sz="1200">
                <a:ea typeface="宋体" panose="02010600030101010101" pitchFamily="2" charset="-122"/>
                <a:sym typeface="+mn-ea"/>
              </a:rPr>
              <a:t>石油化学工业的发展，为各种化学纤维的生产创造了良好的条件。在纺织品市场上，化学纤维占有十分重要的地位。</a:t>
            </a:r>
            <a:endParaRPr sz="1200">
              <a:ea typeface="宋体" panose="02010600030101010101" pitchFamily="2" charset="-122"/>
              <a:sym typeface="+mn-ea"/>
            </a:endParaRPr>
          </a:p>
          <a:p>
            <a:pPr indent="266700">
              <a:lnSpc>
                <a:spcPct val="130000"/>
              </a:lnSpc>
            </a:pPr>
            <a:r>
              <a:rPr sz="1200">
                <a:ea typeface="宋体" panose="02010600030101010101" pitchFamily="2" charset="-122"/>
                <a:sym typeface="+mn-ea"/>
              </a:rPr>
              <a:t>(1)化学纤维分类                                                                                                                                                                                                                                                                                                                        </a:t>
            </a:r>
            <a:endParaRPr sz="1200">
              <a:ea typeface="宋体" panose="02010600030101010101" pitchFamily="2" charset="-122"/>
              <a:sym typeface="+mn-ea"/>
            </a:endParaRPr>
          </a:p>
          <a:p>
            <a:pPr indent="266700">
              <a:lnSpc>
                <a:spcPct val="130000"/>
              </a:lnSpc>
            </a:pPr>
            <a:r>
              <a:rPr sz="1200">
                <a:ea typeface="宋体" panose="02010600030101010101" pitchFamily="2" charset="-122"/>
                <a:sym typeface="+mn-ea"/>
              </a:rPr>
              <a:t>(2)常用的合成纤维</a:t>
            </a:r>
            <a:endParaRPr sz="1200">
              <a:ea typeface="宋体" panose="02010600030101010101" pitchFamily="2" charset="-122"/>
              <a:sym typeface="+mn-ea"/>
            </a:endParaRPr>
          </a:p>
          <a:p>
            <a:pPr indent="266700">
              <a:lnSpc>
                <a:spcPct val="130000"/>
              </a:lnSpc>
            </a:pPr>
            <a:r>
              <a:rPr sz="1200">
                <a:ea typeface="宋体" panose="02010600030101010101" pitchFamily="2" charset="-122"/>
                <a:sym typeface="+mn-ea"/>
              </a:rPr>
              <a:t>①　聚酯纤维 （涤纶）    </a:t>
            </a:r>
            <a:endParaRPr sz="1200">
              <a:ea typeface="宋体" panose="02010600030101010101" pitchFamily="2" charset="-122"/>
              <a:sym typeface="+mn-ea"/>
            </a:endParaRPr>
          </a:p>
          <a:p>
            <a:pPr indent="266700">
              <a:lnSpc>
                <a:spcPct val="130000"/>
              </a:lnSpc>
            </a:pPr>
            <a:r>
              <a:rPr sz="1200">
                <a:ea typeface="宋体" panose="02010600030101010101" pitchFamily="2" charset="-122"/>
                <a:sym typeface="+mn-ea"/>
              </a:rPr>
              <a:t>涤纶耐磨性能好，略比锦纶差，但却是棉花的2倍，羊毛的3倍，尤其可贵的是它在湿润状态同干燥时一样耐磨，它耐热、耐晒、不发霉、不怕虫蛀，但涤纶染色较困难。清洁制品时，使用清洁剂要小心，以免颜色褪浅。</a:t>
            </a:r>
            <a:endParaRPr sz="1200">
              <a:ea typeface="宋体" panose="02010600030101010101" pitchFamily="2" charset="-122"/>
              <a:sym typeface="+mn-ea"/>
            </a:endParaRPr>
          </a:p>
          <a:p>
            <a:pPr indent="266700">
              <a:lnSpc>
                <a:spcPct val="130000"/>
              </a:lnSpc>
            </a:pPr>
            <a:r>
              <a:rPr sz="1200">
                <a:ea typeface="宋体" panose="02010600030101010101" pitchFamily="2" charset="-122"/>
                <a:sym typeface="+mn-ea"/>
              </a:rPr>
              <a:t>②　聚酰胺纤维（锦纶）</a:t>
            </a:r>
            <a:endParaRPr sz="1200">
              <a:ea typeface="宋体" panose="02010600030101010101" pitchFamily="2" charset="-122"/>
              <a:sym typeface="+mn-ea"/>
            </a:endParaRPr>
          </a:p>
          <a:p>
            <a:pPr indent="266700">
              <a:lnSpc>
                <a:spcPct val="130000"/>
              </a:lnSpc>
            </a:pPr>
            <a:r>
              <a:rPr sz="1200">
                <a:ea typeface="宋体" panose="02010600030101010101" pitchFamily="2" charset="-122"/>
                <a:sym typeface="+mn-ea"/>
              </a:rPr>
              <a:t>锦纶旧称尼龙，耐磨性能好，在所有机天然纤维和化学纤维中，它的耐磨性最好，比羊毛高20倍，比粘胶纤维高50倍。如果用15%的锦纶和85%的羊毛混纺，其织物的耐磨性能比羊毛织物高3倍多。它不怕虫蛀，不怕腐蚀，不发霉，吸湿性能低，易于清洗。但锦纶也存在弹性差、易吸尘、易变形、遇火易局部熔融、在干热环境下易产生静电等缺点。锦纶在与80%的羊毛混合后其性能可得到较为明显的改善。</a:t>
            </a:r>
            <a:endParaRPr sz="1200">
              <a:ea typeface="宋体" panose="02010600030101010101" pitchFamily="2" charset="-122"/>
              <a:sym typeface="+mn-ea"/>
            </a:endParaRPr>
          </a:p>
          <a:p>
            <a:pPr indent="266700">
              <a:lnSpc>
                <a:spcPct val="130000"/>
              </a:lnSpc>
            </a:pPr>
            <a:r>
              <a:rPr sz="1200">
                <a:ea typeface="宋体" panose="02010600030101010101" pitchFamily="2" charset="-122"/>
                <a:sym typeface="+mn-ea"/>
              </a:rPr>
              <a:t>③　聚丙烯纤维（丙纶）</a:t>
            </a:r>
            <a:endParaRPr sz="1200">
              <a:ea typeface="宋体" panose="02010600030101010101" pitchFamily="2" charset="-122"/>
              <a:sym typeface="+mn-ea"/>
            </a:endParaRPr>
          </a:p>
          <a:p>
            <a:pPr indent="266700">
              <a:lnSpc>
                <a:spcPct val="130000"/>
              </a:lnSpc>
            </a:pPr>
            <a:r>
              <a:rPr sz="1200">
                <a:ea typeface="宋体" panose="02010600030101010101" pitchFamily="2" charset="-122"/>
                <a:sym typeface="+mn-ea"/>
              </a:rPr>
              <a:t>丙纶具有强度高、质地好、弹性好、不霉不蛀、易于清洗、耐磨性好等优点，而且原料来源丰富，生产过程也较其他合成纤维简单，生产成本较低。</a:t>
            </a:r>
            <a:endParaRPr sz="1200">
              <a:ea typeface="宋体" panose="02010600030101010101" pitchFamily="2" charset="-122"/>
              <a:sym typeface="+mn-ea"/>
            </a:endParaRPr>
          </a:p>
          <a:p>
            <a:pPr indent="266700">
              <a:lnSpc>
                <a:spcPct val="130000"/>
              </a:lnSpc>
            </a:pPr>
            <a:r>
              <a:rPr sz="1200">
                <a:ea typeface="宋体" panose="02010600030101010101" pitchFamily="2" charset="-122"/>
                <a:sym typeface="+mn-ea"/>
              </a:rPr>
              <a:t>④　聚丙烯腈纤维（腈纶）    </a:t>
            </a:r>
            <a:endParaRPr sz="1200">
              <a:ea typeface="宋体" panose="02010600030101010101" pitchFamily="2" charset="-122"/>
              <a:sym typeface="+mn-ea"/>
            </a:endParaRPr>
          </a:p>
          <a:p>
            <a:pPr indent="266700">
              <a:lnSpc>
                <a:spcPct val="130000"/>
              </a:lnSpc>
            </a:pPr>
            <a:r>
              <a:rPr sz="1200">
                <a:ea typeface="宋体" panose="02010600030101010101" pitchFamily="2" charset="-122"/>
                <a:sym typeface="+mn-ea"/>
              </a:rPr>
              <a:t>腈纶纤维轻于羊毛（羊毛的密度为1.32g/cm3，而腈纶的密度为1.07 g/cm3），蓬松卷曲，柔软保暖，弹性好，在低伸长范围内弹性回复能力接近羊毛，强度相当于羊毛的2～3倍，且不受湿度影响。腈纶不霉、不蛀，耐酸碱腐蚀，最突出的特点为非常耐晒，这是天然纤维和大多数合成纤维所不能比的。如果把各种纤维放在室外曝晒1年，腈纶的强力只降低20%，棉花则降低90%，其他纤维（如蚕丝、羊毛、锦纶、粘胶）的强力完全丧失干净。但腈纶的耐磨性在合成纤维中是较差的一个。 </a:t>
            </a:r>
            <a:endParaRPr sz="1200">
              <a:ea typeface="宋体" panose="02010600030101010101" pitchFamily="2" charset="-122"/>
              <a:sym typeface="+mn-ea"/>
            </a:endParaRPr>
          </a:p>
          <a:p>
            <a:pPr indent="266700">
              <a:lnSpc>
                <a:spcPct val="130000"/>
              </a:lnSpc>
            </a:pPr>
            <a:r>
              <a:rPr sz="1200">
                <a:ea typeface="宋体" panose="02010600030101010101" pitchFamily="2" charset="-122"/>
                <a:sym typeface="+mn-ea"/>
              </a:rPr>
              <a:t>(3)玻璃纤维</a:t>
            </a:r>
            <a:endParaRPr sz="1200">
              <a:ea typeface="宋体" panose="02010600030101010101" pitchFamily="2" charset="-122"/>
              <a:sym typeface="+mn-ea"/>
            </a:endParaRPr>
          </a:p>
          <a:p>
            <a:pPr indent="266700">
              <a:lnSpc>
                <a:spcPct val="130000"/>
              </a:lnSpc>
            </a:pPr>
            <a:r>
              <a:rPr sz="1200">
                <a:ea typeface="宋体" panose="02010600030101010101" pitchFamily="2" charset="-122"/>
                <a:sym typeface="+mn-ea"/>
              </a:rPr>
              <a:t>璃纤维是由熔融玻璃制成的一种纤维材料，直径从数微米至数十微米。玻璃纤维性脆，较易折断，不耐磨，但抗拉强度高，伸长率小，吸湿性小，不燃，耐高温，耐腐蚀，吸声性能好，可纺织加工成各种布料、带料等，或织成印花墙布。 </a:t>
            </a:r>
            <a:endParaRPr sz="1200">
              <a:ea typeface="宋体" panose="02010600030101010101" pitchFamily="2" charset="-122"/>
              <a:sym typeface="+mn-ea"/>
            </a:endParaRPr>
          </a:p>
        </p:txBody>
      </p:sp>
    </p:spTree>
    <p:custDataLst>
      <p:tags r:id="rId3"/>
    </p:custData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2.6.2.地毯</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1140460"/>
            <a:ext cx="10713085" cy="4298315"/>
          </a:xfrm>
          <a:prstGeom prst="rect">
            <a:avLst/>
          </a:prstGeom>
          <a:noFill/>
          <a:ln w="9525">
            <a:noFill/>
          </a:ln>
        </p:spPr>
        <p:txBody>
          <a:bodyPr wrap="square">
            <a:spAutoFit/>
          </a:bodyPr>
          <a:p>
            <a:pPr indent="266700">
              <a:lnSpc>
                <a:spcPct val="190000"/>
              </a:lnSpc>
            </a:pPr>
            <a:r>
              <a:rPr sz="1600">
                <a:ea typeface="宋体" panose="02010600030101010101" pitchFamily="2" charset="-122"/>
                <a:sym typeface="+mn-ea"/>
              </a:rPr>
              <a:t>地毯是一种历史悠久的世界性装饰制品，最初仅为铺地、御寒湿及坐卧之用。由于民族文化的陶冶和手工技艺的发展，地毯逐步发展成为一种高级的装饰品。</a:t>
            </a:r>
            <a:endParaRPr sz="1600">
              <a:ea typeface="宋体" panose="02010600030101010101" pitchFamily="2" charset="-122"/>
              <a:sym typeface="+mn-ea"/>
            </a:endParaRPr>
          </a:p>
          <a:p>
            <a:pPr indent="266700">
              <a:lnSpc>
                <a:spcPct val="190000"/>
              </a:lnSpc>
            </a:pPr>
            <a:r>
              <a:rPr sz="1600">
                <a:ea typeface="宋体" panose="02010600030101010101" pitchFamily="2" charset="-122"/>
                <a:sym typeface="+mn-ea"/>
              </a:rPr>
              <a:t>地毯具有实用价值和欣赏价值，能起到抗风湿、吸尘、保护地面和美化室内环境的作用。它富有弹性、脚感舒适，且能隔热保温，降低空调费用。而且还能隔声、吸声、降噪，使住所更加宁静、舒适。并且地毯固有的缓冲作用，能防止滑倒、减轻碰撞，使人步履平稳。另外，丰富而巧妙的图案构思及配色，使地毯具有较高的艺术性，同其他材料相比，它给人以高贵、华丽、美观、舒适而愉快的感觉，是比较理想的现代室内装饰材料。</a:t>
            </a:r>
            <a:endParaRPr sz="1600">
              <a:ea typeface="宋体" panose="02010600030101010101" pitchFamily="2" charset="-122"/>
              <a:sym typeface="+mn-ea"/>
            </a:endParaRPr>
          </a:p>
          <a:p>
            <a:pPr indent="266700">
              <a:lnSpc>
                <a:spcPct val="190000"/>
              </a:lnSpc>
            </a:pPr>
            <a:r>
              <a:rPr sz="1600">
                <a:ea typeface="宋体" panose="02010600030101010101" pitchFamily="2" charset="-122"/>
                <a:sym typeface="+mn-ea"/>
              </a:rPr>
              <a:t>挂在墙上供人观赏的地毯称为挂毯或艺术挂毯，其材料一般为纯毛和丝，图案花色精美，给人以美的享受，是珍贵的装饰品和艺术品。用艺术挂毯装点室内，不仅产生高雅艺术的美感，还可以增加室内安逸平和的气氛。</a:t>
            </a:r>
            <a:endParaRPr sz="1600">
              <a:ea typeface="宋体" panose="02010600030101010101" pitchFamily="2" charset="-122"/>
              <a:sym typeface="+mn-ea"/>
            </a:endParaRPr>
          </a:p>
          <a:p>
            <a:pPr indent="266700">
              <a:lnSpc>
                <a:spcPct val="190000"/>
              </a:lnSpc>
            </a:pPr>
            <a:r>
              <a:rPr sz="1600">
                <a:ea typeface="宋体" panose="02010600030101010101" pitchFamily="2" charset="-122"/>
                <a:sym typeface="+mn-ea"/>
              </a:rPr>
              <a:t>地毯按材质分类主要分为纯毛地毯、混纺地毯、化纤地毯、塑料地毯。</a:t>
            </a:r>
            <a:endParaRPr sz="1600">
              <a:ea typeface="宋体" panose="02010600030101010101" pitchFamily="2" charset="-122"/>
              <a:sym typeface="+mn-ea"/>
            </a:endParaRPr>
          </a:p>
        </p:txBody>
      </p:sp>
    </p:spTree>
    <p:custDataLst>
      <p:tags r:id="rId3"/>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custDataLst>
              <p:tags r:id="rId2"/>
            </p:custDataLst>
          </p:nvPr>
        </p:nvSpPr>
        <p:spPr>
          <a:xfrm>
            <a:off x="2550160" y="289560"/>
            <a:ext cx="7091045" cy="801370"/>
          </a:xfrm>
          <a:prstGeom prst="rect">
            <a:avLst/>
          </a:prstGeom>
          <a:noFill/>
        </p:spPr>
        <p:txBody>
          <a:bodyPr wrap="square" lIns="90000" tIns="46800" rIns="90000" bIns="46800" rtlCol="0"/>
          <a:lstStyle>
            <a:defPPr>
              <a:defRPr lang="zh-CN"/>
            </a:defPPr>
            <a:lvl1pPr>
              <a:lnSpc>
                <a:spcPct val="130000"/>
              </a:lnSpc>
              <a:defRPr sz="2800">
                <a:solidFill>
                  <a:schemeClr val="tx2"/>
                </a:solidFill>
                <a:latin typeface="+mj-lt"/>
                <a:ea typeface="+mj-ea"/>
                <a:cs typeface="+mj-cs"/>
              </a:defRPr>
            </a:lvl1pPr>
          </a:lstStyle>
          <a:p>
            <a:r>
              <a:rPr lang="en-US" altLang="zh-CN" sz="3600">
                <a:sym typeface="+mn-ea"/>
              </a:rPr>
              <a:t>1.3.室内装饰材料与构造课程学习</a:t>
            </a:r>
            <a:endParaRPr lang="en-US" altLang="zh-CN" sz="3600">
              <a:sym typeface="+mn-ea"/>
            </a:endParaRPr>
          </a:p>
        </p:txBody>
      </p:sp>
      <p:sp>
        <p:nvSpPr>
          <p:cNvPr id="2" name="文本框 1"/>
          <p:cNvSpPr txBox="1"/>
          <p:nvPr/>
        </p:nvSpPr>
        <p:spPr>
          <a:xfrm>
            <a:off x="2653665" y="1889125"/>
            <a:ext cx="6375400" cy="3080385"/>
          </a:xfrm>
          <a:prstGeom prst="rect">
            <a:avLst/>
          </a:prstGeom>
          <a:noFill/>
        </p:spPr>
        <p:txBody>
          <a:bodyPr wrap="square" rtlCol="0" anchor="t">
            <a:spAutoFit/>
          </a:bodyPr>
          <a:p>
            <a:pPr indent="0" fontAlgn="auto">
              <a:lnSpc>
                <a:spcPct val="180000"/>
              </a:lnSpc>
            </a:pPr>
            <a:r>
              <a:rPr lang="en-US" altLang="zh-CN">
                <a:ea typeface="宋体" panose="02010600030101010101" pitchFamily="2" charset="-122"/>
                <a:sym typeface="+mn-ea"/>
              </a:rPr>
              <a:t>        </a:t>
            </a:r>
            <a:r>
              <a:rPr lang="zh-CN">
                <a:ea typeface="宋体" panose="02010600030101010101" pitchFamily="2" charset="-122"/>
                <a:sym typeface="+mn-ea"/>
              </a:rPr>
              <a:t>“室内装修材料与构造”是高校环境艺术设计专业的一门专业课程，也是室内专业最具有技术含量的课程。根据现代市场应用需求，通过设计构造、装饰材料选择及施工工艺等各个方面深入学习，能够认识并有效地运用，为培养精技能、高素质室内设计人才打下良好基础。因此，室内装饰材料与构造是未来设计师必学的基础课程。</a:t>
            </a:r>
            <a:endParaRPr lang="zh-CN">
              <a:ea typeface="宋体" panose="02010600030101010101" pitchFamily="2" charset="-122"/>
              <a:sym typeface="+mn-ea"/>
            </a:endParaRPr>
          </a:p>
        </p:txBody>
      </p:sp>
    </p:spTree>
    <p:custDataLst>
      <p:tags r:id="rId3"/>
    </p:custData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2.6.2.地毯</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1140460"/>
            <a:ext cx="10713085" cy="4650740"/>
          </a:xfrm>
          <a:prstGeom prst="rect">
            <a:avLst/>
          </a:prstGeom>
          <a:noFill/>
          <a:ln w="9525">
            <a:noFill/>
          </a:ln>
        </p:spPr>
        <p:txBody>
          <a:bodyPr wrap="square">
            <a:spAutoFit/>
          </a:bodyPr>
          <a:p>
            <a:pPr indent="266700">
              <a:lnSpc>
                <a:spcPct val="190000"/>
              </a:lnSpc>
            </a:pPr>
            <a:r>
              <a:rPr sz="1200">
                <a:ea typeface="宋体" panose="02010600030101010101" pitchFamily="2" charset="-122"/>
                <a:sym typeface="+mn-ea"/>
              </a:rPr>
              <a:t>一、地毯分类与特性</a:t>
            </a:r>
            <a:endParaRPr sz="1200">
              <a:ea typeface="宋体" panose="02010600030101010101" pitchFamily="2" charset="-122"/>
              <a:sym typeface="+mn-ea"/>
            </a:endParaRPr>
          </a:p>
          <a:p>
            <a:pPr indent="266700">
              <a:lnSpc>
                <a:spcPct val="190000"/>
              </a:lnSpc>
            </a:pPr>
            <a:r>
              <a:rPr sz="1200">
                <a:ea typeface="宋体" panose="02010600030101010101" pitchFamily="2" charset="-122"/>
                <a:sym typeface="+mn-ea"/>
              </a:rPr>
              <a:t>A.按地毯材质可以分为纯毛地毯、混仿地毯、化纤地毯、塑料地毯。</a:t>
            </a:r>
            <a:endParaRPr sz="1200">
              <a:ea typeface="宋体" panose="02010600030101010101" pitchFamily="2" charset="-122"/>
              <a:sym typeface="+mn-ea"/>
            </a:endParaRPr>
          </a:p>
          <a:p>
            <a:pPr indent="266700">
              <a:lnSpc>
                <a:spcPct val="190000"/>
              </a:lnSpc>
            </a:pPr>
            <a:r>
              <a:rPr sz="1200">
                <a:ea typeface="宋体" panose="02010600030101010101" pitchFamily="2" charset="-122"/>
                <a:sym typeface="+mn-ea"/>
              </a:rPr>
              <a:t>(1)纯毛地毯</a:t>
            </a:r>
            <a:endParaRPr sz="1200">
              <a:ea typeface="宋体" panose="02010600030101010101" pitchFamily="2" charset="-122"/>
              <a:sym typeface="+mn-ea"/>
            </a:endParaRPr>
          </a:p>
          <a:p>
            <a:pPr indent="266700">
              <a:lnSpc>
                <a:spcPct val="190000"/>
              </a:lnSpc>
            </a:pPr>
            <a:r>
              <a:rPr sz="1200">
                <a:ea typeface="宋体" panose="02010600030101010101" pitchFamily="2" charset="-122"/>
                <a:sym typeface="+mn-ea"/>
              </a:rPr>
              <a:t>纯毛地毯是以粗绵羊毛为主要原料制成的一种地毯。由于羊毛不易变形、不易磨损、不易燃烧、不易污染，而且弹性好、隔热性能优良，因此，纯毛地毯的主要特点是弹性大、拉力强、光泽足，为高档铺地装饰材料，如图2-6-2。</a:t>
            </a:r>
            <a:endParaRPr sz="1200">
              <a:ea typeface="宋体" panose="02010600030101010101" pitchFamily="2" charset="-122"/>
              <a:sym typeface="+mn-ea"/>
            </a:endParaRPr>
          </a:p>
          <a:p>
            <a:pPr indent="266700">
              <a:lnSpc>
                <a:spcPct val="190000"/>
              </a:lnSpc>
            </a:pPr>
            <a:r>
              <a:rPr sz="1200">
                <a:ea typeface="宋体" panose="02010600030101010101" pitchFamily="2" charset="-122"/>
                <a:sym typeface="+mn-ea"/>
              </a:rPr>
              <a:t> 手工地毯具有图案优美、色泽鲜艳、富丽堂皇、质地厚实、富有弹性、柔软舒适及经久耐用等特点，铺地装饰效果极佳。手工地毯由于做工精细，产品名贵，故价格高，所以仅用于国际性、国家级的大会堂、迎宾馆、高级饭店和高级住宅、会客厅、舞台以及其他重要的、装饰性要求高的场所，如图2-6-3。</a:t>
            </a:r>
            <a:endParaRPr sz="1200">
              <a:ea typeface="宋体" panose="02010600030101010101" pitchFamily="2" charset="-122"/>
              <a:sym typeface="+mn-ea"/>
            </a:endParaRPr>
          </a:p>
          <a:p>
            <a:pPr indent="266700">
              <a:lnSpc>
                <a:spcPct val="190000"/>
              </a:lnSpc>
            </a:pPr>
            <a:r>
              <a:rPr sz="1200">
                <a:ea typeface="宋体" panose="02010600030101010101" pitchFamily="2" charset="-122"/>
                <a:sym typeface="+mn-ea"/>
              </a:rPr>
              <a:t>机织纯毛地毯具有毯面平整、光泽好、富有弹性、脚感柔软和抗磨耐用等特点。与化纤地毯相比，其回弹性、抗静电、抗老化、耐燃性等都优于化纤地毯。与纯毛手工地毯相比，其性能相似，但价格远低于手工地毯。因此，机织纯毛地毯是介于化纤地毯和纯毛手工地毯之间的中档地面铺盖材料。机织纯毛地毯最适合用于宾馆、饭店的客房、楼梯、楼道、宴会厅、酒吧间、会客厅、会议室及体育馆、家庭等满铺使用。另外，这种地毯还有阻燃性产品，可用于防火性能要求高的建筑室内地面，如图2-6-4。 </a:t>
            </a:r>
            <a:endParaRPr sz="1200">
              <a:ea typeface="宋体" panose="02010600030101010101" pitchFamily="2" charset="-122"/>
              <a:sym typeface="+mn-ea"/>
            </a:endParaRPr>
          </a:p>
          <a:p>
            <a:pPr indent="266700">
              <a:lnSpc>
                <a:spcPct val="190000"/>
              </a:lnSpc>
            </a:pPr>
            <a:r>
              <a:rPr sz="1200">
                <a:ea typeface="宋体" panose="02010600030101010101" pitchFamily="2" charset="-122"/>
                <a:sym typeface="+mn-ea"/>
              </a:rPr>
              <a:t>近年来我国还发展生产了纯羊毛无纺地毯，即不用纺织或编织方法而制成的纯毛地毯。它具有质地优良、消声抑尘、使用方便、工艺简单及价格低等特点，但弹性和耐久性稍差。</a:t>
            </a:r>
            <a:endParaRPr sz="1200">
              <a:ea typeface="宋体" panose="02010600030101010101" pitchFamily="2" charset="-122"/>
              <a:sym typeface="+mn-ea"/>
            </a:endParaRPr>
          </a:p>
        </p:txBody>
      </p:sp>
    </p:spTree>
    <p:custDataLst>
      <p:tags r:id="rId3"/>
    </p:custData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2.6.2.地毯</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6" name="图片 1" descr="IMG_256"/>
          <p:cNvPicPr>
            <a:picLocks noChangeAspect="1"/>
          </p:cNvPicPr>
          <p:nvPr/>
        </p:nvPicPr>
        <p:blipFill>
          <a:blip r:embed="rId3"/>
          <a:stretch>
            <a:fillRect/>
          </a:stretch>
        </p:blipFill>
        <p:spPr>
          <a:xfrm>
            <a:off x="2898140" y="1347470"/>
            <a:ext cx="3368675" cy="2200910"/>
          </a:xfrm>
          <a:prstGeom prst="rect">
            <a:avLst/>
          </a:prstGeom>
          <a:noFill/>
          <a:ln w="9525">
            <a:noFill/>
          </a:ln>
        </p:spPr>
      </p:pic>
      <p:pic>
        <p:nvPicPr>
          <p:cNvPr id="107" name="图片 107" descr="14173544"/>
          <p:cNvPicPr>
            <a:picLocks noChangeAspect="1"/>
          </p:cNvPicPr>
          <p:nvPr/>
        </p:nvPicPr>
        <p:blipFill>
          <a:blip r:embed="rId4"/>
          <a:stretch>
            <a:fillRect/>
          </a:stretch>
        </p:blipFill>
        <p:spPr>
          <a:xfrm>
            <a:off x="6884670" y="1416685"/>
            <a:ext cx="2750185" cy="2062480"/>
          </a:xfrm>
          <a:prstGeom prst="rect">
            <a:avLst/>
          </a:prstGeom>
        </p:spPr>
      </p:pic>
      <p:pic>
        <p:nvPicPr>
          <p:cNvPr id="116" name="图片 2" descr="IMG_256"/>
          <p:cNvPicPr>
            <a:picLocks noChangeAspect="1"/>
          </p:cNvPicPr>
          <p:nvPr/>
        </p:nvPicPr>
        <p:blipFill>
          <a:blip r:embed="rId5"/>
          <a:srcRect r="8908" b="8710"/>
          <a:stretch>
            <a:fillRect/>
          </a:stretch>
        </p:blipFill>
        <p:spPr>
          <a:xfrm>
            <a:off x="4770755" y="3961130"/>
            <a:ext cx="3190240" cy="2296160"/>
          </a:xfrm>
          <a:prstGeom prst="rect">
            <a:avLst/>
          </a:prstGeom>
          <a:noFill/>
          <a:ln w="9525">
            <a:noFill/>
          </a:ln>
        </p:spPr>
      </p:pic>
      <p:sp>
        <p:nvSpPr>
          <p:cNvPr id="2" name="文本框 1"/>
          <p:cNvSpPr txBox="1"/>
          <p:nvPr/>
        </p:nvSpPr>
        <p:spPr>
          <a:xfrm>
            <a:off x="3451225" y="3775710"/>
            <a:ext cx="944880" cy="368300"/>
          </a:xfrm>
          <a:prstGeom prst="rect">
            <a:avLst/>
          </a:prstGeom>
          <a:noFill/>
        </p:spPr>
        <p:txBody>
          <a:bodyPr wrap="none" rtlCol="0" anchor="t">
            <a:spAutoFit/>
          </a:bodyPr>
          <a:p>
            <a:r>
              <a:rPr lang="zh-CN" altLang="en-US">
                <a:sym typeface="+mn-ea"/>
              </a:rPr>
              <a:t>图</a:t>
            </a:r>
            <a:r>
              <a:rPr lang="en-US" altLang="zh-CN">
                <a:sym typeface="+mn-ea"/>
              </a:rPr>
              <a:t>2-6-</a:t>
            </a:r>
            <a:r>
              <a:rPr lang="en-US">
                <a:sym typeface="+mn-ea"/>
              </a:rPr>
              <a:t>2</a:t>
            </a:r>
            <a:endParaRPr lang="en-US"/>
          </a:p>
        </p:txBody>
      </p:sp>
      <p:sp>
        <p:nvSpPr>
          <p:cNvPr id="3" name="文本框 2"/>
          <p:cNvSpPr txBox="1"/>
          <p:nvPr/>
        </p:nvSpPr>
        <p:spPr>
          <a:xfrm>
            <a:off x="8384540" y="3775710"/>
            <a:ext cx="944880" cy="368300"/>
          </a:xfrm>
          <a:prstGeom prst="rect">
            <a:avLst/>
          </a:prstGeom>
          <a:noFill/>
        </p:spPr>
        <p:txBody>
          <a:bodyPr wrap="none" rtlCol="0" anchor="t">
            <a:spAutoFit/>
          </a:bodyPr>
          <a:p>
            <a:r>
              <a:rPr lang="zh-CN" altLang="en-US">
                <a:sym typeface="+mn-ea"/>
              </a:rPr>
              <a:t>图</a:t>
            </a:r>
            <a:r>
              <a:rPr lang="en-US" altLang="zh-CN">
                <a:sym typeface="+mn-ea"/>
              </a:rPr>
              <a:t>2-6-</a:t>
            </a:r>
            <a:r>
              <a:rPr lang="en-US">
                <a:sym typeface="+mn-ea"/>
              </a:rPr>
              <a:t>3</a:t>
            </a:r>
            <a:endParaRPr lang="en-US"/>
          </a:p>
        </p:txBody>
      </p:sp>
      <p:sp>
        <p:nvSpPr>
          <p:cNvPr id="4" name="文本框 3"/>
          <p:cNvSpPr txBox="1"/>
          <p:nvPr/>
        </p:nvSpPr>
        <p:spPr>
          <a:xfrm>
            <a:off x="8462010" y="5888990"/>
            <a:ext cx="944880" cy="368300"/>
          </a:xfrm>
          <a:prstGeom prst="rect">
            <a:avLst/>
          </a:prstGeom>
          <a:noFill/>
        </p:spPr>
        <p:txBody>
          <a:bodyPr wrap="none" rtlCol="0" anchor="t">
            <a:spAutoFit/>
          </a:bodyPr>
          <a:p>
            <a:r>
              <a:rPr lang="zh-CN" altLang="en-US">
                <a:sym typeface="+mn-ea"/>
              </a:rPr>
              <a:t>图</a:t>
            </a:r>
            <a:r>
              <a:rPr lang="en-US" altLang="zh-CN">
                <a:sym typeface="+mn-ea"/>
              </a:rPr>
              <a:t>2-6-</a:t>
            </a:r>
            <a:r>
              <a:rPr lang="en-US">
                <a:sym typeface="+mn-ea"/>
              </a:rPr>
              <a:t>4</a:t>
            </a:r>
            <a:endParaRPr lang="en-US"/>
          </a:p>
        </p:txBody>
      </p:sp>
    </p:spTree>
    <p:custDataLst>
      <p:tags r:id="rId6"/>
    </p:custData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2.6.2.地毯</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1140460"/>
            <a:ext cx="10713085" cy="5105400"/>
          </a:xfrm>
          <a:prstGeom prst="rect">
            <a:avLst/>
          </a:prstGeom>
          <a:noFill/>
          <a:ln w="9525">
            <a:noFill/>
          </a:ln>
        </p:spPr>
        <p:txBody>
          <a:bodyPr wrap="square">
            <a:spAutoFit/>
          </a:bodyPr>
          <a:p>
            <a:pPr indent="266700">
              <a:lnSpc>
                <a:spcPct val="160000"/>
              </a:lnSpc>
            </a:pPr>
            <a:r>
              <a:rPr sz="1200">
                <a:ea typeface="宋体" panose="02010600030101010101" pitchFamily="2" charset="-122"/>
                <a:sym typeface="+mn-ea"/>
              </a:rPr>
              <a:t>(2)混纺地毯	    </a:t>
            </a:r>
            <a:endParaRPr sz="1200">
              <a:ea typeface="宋体" panose="02010600030101010101" pitchFamily="2" charset="-122"/>
              <a:sym typeface="+mn-ea"/>
            </a:endParaRPr>
          </a:p>
          <a:p>
            <a:pPr indent="266700">
              <a:lnSpc>
                <a:spcPct val="160000"/>
              </a:lnSpc>
            </a:pPr>
            <a:r>
              <a:rPr sz="1200">
                <a:ea typeface="宋体" panose="02010600030101010101" pitchFamily="2" charset="-122"/>
                <a:sym typeface="+mn-ea"/>
              </a:rPr>
              <a:t>混纺地毯是指将羊毛与合成纤维混纺后再织造的地毯，其性能介于纯毛地毯和化纤地毯之间。由于合成纤维的品种多，且性能也各不相同，当混纺地毯中所用纤维品种或掺量不同时，混纺地毯的性能也不尽相同，如在羊毛中掺加15%的锦纶纤维，织成的地毯比纯毛地毯更耐磨损；在羊毛纤维中加入20%的尼龙纤维，可使用地毯的耐磨性提高5倍，装饰性能不亚于纯毛地毯，且价格下降，如图2-6-5。 </a:t>
            </a:r>
            <a:endParaRPr sz="1200">
              <a:ea typeface="宋体" panose="02010600030101010101" pitchFamily="2" charset="-122"/>
              <a:sym typeface="+mn-ea"/>
            </a:endParaRPr>
          </a:p>
          <a:p>
            <a:pPr indent="266700">
              <a:lnSpc>
                <a:spcPct val="160000"/>
              </a:lnSpc>
            </a:pPr>
            <a:r>
              <a:rPr sz="1200">
                <a:ea typeface="宋体" panose="02010600030101010101" pitchFamily="2" charset="-122"/>
                <a:sym typeface="+mn-ea"/>
              </a:rPr>
              <a:t>(3)化纤地毯</a:t>
            </a:r>
            <a:endParaRPr sz="1200">
              <a:ea typeface="宋体" panose="02010600030101010101" pitchFamily="2" charset="-122"/>
              <a:sym typeface="+mn-ea"/>
            </a:endParaRPr>
          </a:p>
          <a:p>
            <a:pPr indent="266700">
              <a:lnSpc>
                <a:spcPct val="160000"/>
              </a:lnSpc>
            </a:pPr>
            <a:r>
              <a:rPr sz="1200">
                <a:ea typeface="宋体" panose="02010600030101010101" pitchFamily="2" charset="-122"/>
                <a:sym typeface="+mn-ea"/>
              </a:rPr>
              <a:t>化纤地毯也叫合成纤维地毯，是以各种化学纤维为主要原料，经过机织法或簇绒法等加工成面层织物后，再与麻布背衬材料复合处理而成的一种地毯。用于制作地毯的化学纤维，主要有锦纶、腈纶、丙纶及涤纶等数种，如图2-6-6。</a:t>
            </a:r>
            <a:endParaRPr sz="1200">
              <a:ea typeface="宋体" panose="02010600030101010101" pitchFamily="2" charset="-122"/>
              <a:sym typeface="+mn-ea"/>
            </a:endParaRPr>
          </a:p>
          <a:p>
            <a:pPr indent="266700">
              <a:lnSpc>
                <a:spcPct val="160000"/>
              </a:lnSpc>
            </a:pPr>
            <a:r>
              <a:rPr sz="1200">
                <a:ea typeface="宋体" panose="02010600030101010101" pitchFamily="2" charset="-122"/>
                <a:sym typeface="+mn-ea"/>
              </a:rPr>
              <a:t>化纤地毯的共同特性是：不霉、不蛀、耐腐蚀质轻、吸湿性小及易于清洗等。化纤地毯面层的绒毛可以是长绒、中长绒、短绒、起圈绒、卷曲绒、高低圈绒和平绒圈绒组合等多种，一般多采用中长绒制作面层，因其绒毛长不易脱落和起球，且使用寿命长。另外，纤维的粗细也会直接影响地毯的弹性和脚感。</a:t>
            </a:r>
            <a:endParaRPr sz="1200">
              <a:ea typeface="宋体" panose="02010600030101010101" pitchFamily="2" charset="-122"/>
              <a:sym typeface="+mn-ea"/>
            </a:endParaRPr>
          </a:p>
          <a:p>
            <a:pPr indent="266700">
              <a:lnSpc>
                <a:spcPct val="160000"/>
              </a:lnSpc>
            </a:pPr>
            <a:r>
              <a:rPr sz="1200">
                <a:ea typeface="宋体" panose="02010600030101010101" pitchFamily="2" charset="-122"/>
                <a:sym typeface="+mn-ea"/>
              </a:rPr>
              <a:t>(4)塑料地毯		</a:t>
            </a:r>
            <a:endParaRPr sz="1200">
              <a:ea typeface="宋体" panose="02010600030101010101" pitchFamily="2" charset="-122"/>
              <a:sym typeface="+mn-ea"/>
            </a:endParaRPr>
          </a:p>
          <a:p>
            <a:pPr indent="266700">
              <a:lnSpc>
                <a:spcPct val="160000"/>
              </a:lnSpc>
            </a:pPr>
            <a:r>
              <a:rPr sz="1200">
                <a:ea typeface="宋体" panose="02010600030101010101" pitchFamily="2" charset="-122"/>
                <a:sym typeface="+mn-ea"/>
              </a:rPr>
              <a:t>塑料地毯是以聚氯乙烯树脂为基料，加入填料、增塑剂等多种辅助材料和添加剂，然后经混炼、塑化、并在地毯模具中成型而制成的一种新兴地毯。这种地毯具有质地柔软、色泽美观、脚感舒适、经久耐用、易于清洗及质量轻等特点。塑料地毯一般是方块地毯，常见规格有500㎜×500㎜，400㎜×600㎜、1000㎜×1000㎜等多种。用于一般公共建筑和住宅地面的铺装材料，如宾馆、商场、舞台等公用建筑及高级浴室等，如图2-6-7。 </a:t>
            </a:r>
            <a:endParaRPr sz="1200">
              <a:ea typeface="宋体" panose="02010600030101010101" pitchFamily="2" charset="-122"/>
              <a:sym typeface="+mn-ea"/>
            </a:endParaRPr>
          </a:p>
          <a:p>
            <a:pPr indent="266700">
              <a:lnSpc>
                <a:spcPct val="160000"/>
              </a:lnSpc>
            </a:pPr>
            <a:r>
              <a:rPr sz="1200">
                <a:ea typeface="宋体" panose="02010600030101010101" pitchFamily="2" charset="-122"/>
                <a:sym typeface="+mn-ea"/>
              </a:rPr>
              <a:t>(5)橡胶地毯		</a:t>
            </a:r>
            <a:endParaRPr sz="1200">
              <a:ea typeface="宋体" panose="02010600030101010101" pitchFamily="2" charset="-122"/>
              <a:sym typeface="+mn-ea"/>
            </a:endParaRPr>
          </a:p>
          <a:p>
            <a:pPr indent="266700">
              <a:lnSpc>
                <a:spcPct val="160000"/>
              </a:lnSpc>
            </a:pPr>
            <a:r>
              <a:rPr sz="1200">
                <a:ea typeface="宋体" panose="02010600030101010101" pitchFamily="2" charset="-122"/>
                <a:sym typeface="+mn-ea"/>
              </a:rPr>
              <a:t>橡胶地毯是以天然橡胶为原料，用地毯模具在蒸压条件下模压而成的，所形成的橡胶绒长度一般为5～6㎜。橡胶地毯的供货形式一般是方块地毯，常见产品规格有500㎜×500㎜， 1000㎜×1000㎜。橡胶地毯除具有其他材质地毯的一般特性，如色彩丰富、图案美观、脚感舒适、耐磨性好等之外，还具有隔潮、防霉、防滑、耐蚀、防蛀、绝缘及清扫方便等优点，适用于各种经常淋水或需要经常擦洗的场合，如浴室、走廊、卫生间等，如图2-6-8。 </a:t>
            </a:r>
            <a:endParaRPr sz="1200">
              <a:ea typeface="宋体" panose="02010600030101010101" pitchFamily="2" charset="-122"/>
              <a:sym typeface="+mn-ea"/>
            </a:endParaRPr>
          </a:p>
        </p:txBody>
      </p:sp>
    </p:spTree>
    <p:custDataLst>
      <p:tags r:id="rId3"/>
    </p:custData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2.6.2.地毯</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3557905" y="3289935"/>
            <a:ext cx="944880" cy="368300"/>
          </a:xfrm>
          <a:prstGeom prst="rect">
            <a:avLst/>
          </a:prstGeom>
          <a:noFill/>
        </p:spPr>
        <p:txBody>
          <a:bodyPr wrap="none" rtlCol="0" anchor="t">
            <a:spAutoFit/>
          </a:bodyPr>
          <a:p>
            <a:r>
              <a:rPr lang="zh-CN" altLang="en-US">
                <a:sym typeface="+mn-ea"/>
              </a:rPr>
              <a:t>图</a:t>
            </a:r>
            <a:r>
              <a:rPr lang="en-US" altLang="zh-CN">
                <a:sym typeface="+mn-ea"/>
              </a:rPr>
              <a:t>2-6-</a:t>
            </a:r>
            <a:r>
              <a:rPr lang="en-US">
                <a:sym typeface="+mn-ea"/>
              </a:rPr>
              <a:t>5</a:t>
            </a:r>
            <a:endParaRPr lang="en-US"/>
          </a:p>
        </p:txBody>
      </p:sp>
      <p:sp>
        <p:nvSpPr>
          <p:cNvPr id="3" name="文本框 2"/>
          <p:cNvSpPr txBox="1"/>
          <p:nvPr/>
        </p:nvSpPr>
        <p:spPr>
          <a:xfrm>
            <a:off x="7517130" y="3289935"/>
            <a:ext cx="944880" cy="368300"/>
          </a:xfrm>
          <a:prstGeom prst="rect">
            <a:avLst/>
          </a:prstGeom>
          <a:noFill/>
        </p:spPr>
        <p:txBody>
          <a:bodyPr wrap="none" rtlCol="0" anchor="t">
            <a:spAutoFit/>
          </a:bodyPr>
          <a:p>
            <a:r>
              <a:rPr lang="zh-CN" altLang="en-US">
                <a:sym typeface="+mn-ea"/>
              </a:rPr>
              <a:t>图</a:t>
            </a:r>
            <a:r>
              <a:rPr lang="en-US" altLang="zh-CN">
                <a:sym typeface="+mn-ea"/>
              </a:rPr>
              <a:t>2-6-</a:t>
            </a:r>
            <a:r>
              <a:rPr lang="en-US">
                <a:sym typeface="+mn-ea"/>
              </a:rPr>
              <a:t>6</a:t>
            </a:r>
            <a:endParaRPr lang="en-US"/>
          </a:p>
        </p:txBody>
      </p:sp>
      <p:sp>
        <p:nvSpPr>
          <p:cNvPr id="4" name="文本框 3"/>
          <p:cNvSpPr txBox="1"/>
          <p:nvPr/>
        </p:nvSpPr>
        <p:spPr>
          <a:xfrm>
            <a:off x="7705090" y="6024880"/>
            <a:ext cx="944880" cy="368300"/>
          </a:xfrm>
          <a:prstGeom prst="rect">
            <a:avLst/>
          </a:prstGeom>
          <a:noFill/>
        </p:spPr>
        <p:txBody>
          <a:bodyPr wrap="none" rtlCol="0" anchor="t">
            <a:spAutoFit/>
          </a:bodyPr>
          <a:p>
            <a:r>
              <a:rPr lang="zh-CN" altLang="en-US">
                <a:sym typeface="+mn-ea"/>
              </a:rPr>
              <a:t>图</a:t>
            </a:r>
            <a:r>
              <a:rPr lang="en-US" altLang="zh-CN">
                <a:sym typeface="+mn-ea"/>
              </a:rPr>
              <a:t>2-6-</a:t>
            </a:r>
            <a:r>
              <a:rPr lang="en-US">
                <a:sym typeface="+mn-ea"/>
              </a:rPr>
              <a:t>8</a:t>
            </a:r>
            <a:endParaRPr lang="en-US"/>
          </a:p>
        </p:txBody>
      </p:sp>
      <p:pic>
        <p:nvPicPr>
          <p:cNvPr id="117" name="图片 3" descr="IMG_256"/>
          <p:cNvPicPr>
            <a:picLocks noChangeAspect="1"/>
          </p:cNvPicPr>
          <p:nvPr/>
        </p:nvPicPr>
        <p:blipFill>
          <a:blip r:embed="rId3"/>
          <a:stretch>
            <a:fillRect/>
          </a:stretch>
        </p:blipFill>
        <p:spPr>
          <a:xfrm>
            <a:off x="3033395" y="1123950"/>
            <a:ext cx="2665730" cy="1819910"/>
          </a:xfrm>
          <a:prstGeom prst="rect">
            <a:avLst/>
          </a:prstGeom>
          <a:noFill/>
          <a:ln w="9525">
            <a:noFill/>
          </a:ln>
        </p:spPr>
      </p:pic>
      <p:pic>
        <p:nvPicPr>
          <p:cNvPr id="118" name="图片 4" descr="IMG_256"/>
          <p:cNvPicPr>
            <a:picLocks noChangeAspect="1"/>
          </p:cNvPicPr>
          <p:nvPr/>
        </p:nvPicPr>
        <p:blipFill>
          <a:blip r:embed="rId4"/>
          <a:stretch>
            <a:fillRect/>
          </a:stretch>
        </p:blipFill>
        <p:spPr>
          <a:xfrm>
            <a:off x="6891338" y="1041400"/>
            <a:ext cx="2515235" cy="1902460"/>
          </a:xfrm>
          <a:prstGeom prst="rect">
            <a:avLst/>
          </a:prstGeom>
          <a:noFill/>
          <a:ln w="9525">
            <a:noFill/>
          </a:ln>
        </p:spPr>
      </p:pic>
      <p:pic>
        <p:nvPicPr>
          <p:cNvPr id="119" name="图片 5" descr="IMG_256"/>
          <p:cNvPicPr>
            <a:picLocks noChangeAspect="1"/>
          </p:cNvPicPr>
          <p:nvPr/>
        </p:nvPicPr>
        <p:blipFill>
          <a:blip r:embed="rId5"/>
          <a:stretch>
            <a:fillRect/>
          </a:stretch>
        </p:blipFill>
        <p:spPr>
          <a:xfrm>
            <a:off x="3030855" y="4145280"/>
            <a:ext cx="2668270" cy="1522730"/>
          </a:xfrm>
          <a:prstGeom prst="rect">
            <a:avLst/>
          </a:prstGeom>
          <a:noFill/>
          <a:ln w="9525">
            <a:noFill/>
          </a:ln>
        </p:spPr>
      </p:pic>
      <p:pic>
        <p:nvPicPr>
          <p:cNvPr id="120" name="图片 6" descr="IMG_256"/>
          <p:cNvPicPr>
            <a:picLocks noChangeAspect="1"/>
          </p:cNvPicPr>
          <p:nvPr/>
        </p:nvPicPr>
        <p:blipFill>
          <a:blip r:embed="rId6"/>
          <a:stretch>
            <a:fillRect/>
          </a:stretch>
        </p:blipFill>
        <p:spPr>
          <a:xfrm>
            <a:off x="6814503" y="4079240"/>
            <a:ext cx="2724785" cy="1588770"/>
          </a:xfrm>
          <a:prstGeom prst="rect">
            <a:avLst/>
          </a:prstGeom>
          <a:noFill/>
          <a:ln w="9525">
            <a:noFill/>
          </a:ln>
        </p:spPr>
      </p:pic>
      <p:sp>
        <p:nvSpPr>
          <p:cNvPr id="5" name="文本框 4"/>
          <p:cNvSpPr txBox="1"/>
          <p:nvPr/>
        </p:nvSpPr>
        <p:spPr>
          <a:xfrm>
            <a:off x="3750945" y="6024880"/>
            <a:ext cx="944880" cy="368300"/>
          </a:xfrm>
          <a:prstGeom prst="rect">
            <a:avLst/>
          </a:prstGeom>
          <a:noFill/>
        </p:spPr>
        <p:txBody>
          <a:bodyPr wrap="none" rtlCol="0" anchor="t">
            <a:spAutoFit/>
          </a:bodyPr>
          <a:p>
            <a:r>
              <a:rPr lang="zh-CN" altLang="en-US">
                <a:sym typeface="+mn-ea"/>
              </a:rPr>
              <a:t>图</a:t>
            </a:r>
            <a:r>
              <a:rPr lang="en-US" altLang="zh-CN">
                <a:sym typeface="+mn-ea"/>
              </a:rPr>
              <a:t>2-6-</a:t>
            </a:r>
            <a:r>
              <a:rPr lang="en-US">
                <a:sym typeface="+mn-ea"/>
              </a:rPr>
              <a:t>7</a:t>
            </a:r>
            <a:endParaRPr lang="en-US"/>
          </a:p>
        </p:txBody>
      </p:sp>
    </p:spTree>
    <p:custDataLst>
      <p:tags r:id="rId7"/>
    </p:custData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2.6.2.地毯</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1140460"/>
            <a:ext cx="10713085" cy="4887595"/>
          </a:xfrm>
          <a:prstGeom prst="rect">
            <a:avLst/>
          </a:prstGeom>
          <a:noFill/>
          <a:ln w="9525">
            <a:noFill/>
          </a:ln>
        </p:spPr>
        <p:txBody>
          <a:bodyPr wrap="square">
            <a:spAutoFit/>
          </a:bodyPr>
          <a:p>
            <a:pPr indent="266700">
              <a:lnSpc>
                <a:spcPct val="130000"/>
              </a:lnSpc>
            </a:pPr>
            <a:r>
              <a:rPr sz="1200">
                <a:ea typeface="宋体" panose="02010600030101010101" pitchFamily="2" charset="-122"/>
                <a:sym typeface="+mn-ea"/>
              </a:rPr>
              <a:t>B.地毯按编制工艺分类地毯产品根据构成毯面加工工艺的不同可分为两大类，即手工类地毯和机制类地毯。</a:t>
            </a:r>
            <a:endParaRPr sz="1200">
              <a:ea typeface="宋体" panose="02010600030101010101" pitchFamily="2" charset="-122"/>
              <a:sym typeface="+mn-ea"/>
            </a:endParaRPr>
          </a:p>
          <a:p>
            <a:pPr indent="266700">
              <a:lnSpc>
                <a:spcPct val="130000"/>
              </a:lnSpc>
            </a:pPr>
            <a:r>
              <a:rPr sz="1200">
                <a:ea typeface="宋体" panose="02010600030101010101" pitchFamily="2" charset="-122"/>
                <a:sym typeface="+mn-ea"/>
              </a:rPr>
              <a:t>(1)手工类地毯</a:t>
            </a:r>
            <a:endParaRPr sz="1200">
              <a:ea typeface="宋体" panose="02010600030101010101" pitchFamily="2" charset="-122"/>
              <a:sym typeface="+mn-ea"/>
            </a:endParaRPr>
          </a:p>
          <a:p>
            <a:pPr indent="266700">
              <a:lnSpc>
                <a:spcPct val="130000"/>
              </a:lnSpc>
            </a:pPr>
            <a:r>
              <a:rPr sz="1200">
                <a:ea typeface="宋体" panose="02010600030101010101" pitchFamily="2" charset="-122"/>
                <a:sym typeface="+mn-ea"/>
              </a:rPr>
              <a:t>手工类地毯即以人工和手工工具完成毯面加工的地毯。按其编织方法的不同又分为手工打结地毯、手工簇绒地毯、手工绳条编织地毯和手工绳条缝结地毯，如图2-6-9。</a:t>
            </a:r>
            <a:endParaRPr sz="1200">
              <a:ea typeface="宋体" panose="02010600030101010101" pitchFamily="2" charset="-122"/>
              <a:sym typeface="+mn-ea"/>
            </a:endParaRPr>
          </a:p>
          <a:p>
            <a:pPr indent="266700">
              <a:lnSpc>
                <a:spcPct val="130000"/>
              </a:lnSpc>
            </a:pPr>
            <a:r>
              <a:rPr sz="1200">
                <a:ea typeface="宋体" panose="02010600030101010101" pitchFamily="2" charset="-122"/>
                <a:sym typeface="+mn-ea"/>
              </a:rPr>
              <a:t>(2)机制类地毯		</a:t>
            </a:r>
            <a:endParaRPr sz="1200">
              <a:ea typeface="宋体" panose="02010600030101010101" pitchFamily="2" charset="-122"/>
              <a:sym typeface="+mn-ea"/>
            </a:endParaRPr>
          </a:p>
          <a:p>
            <a:pPr indent="266700">
              <a:lnSpc>
                <a:spcPct val="130000"/>
              </a:lnSpc>
            </a:pPr>
            <a:r>
              <a:rPr sz="1200">
                <a:ea typeface="宋体" panose="02010600030101010101" pitchFamily="2" charset="-122"/>
                <a:sym typeface="+mn-ea"/>
              </a:rPr>
              <a:t> 机制类地毯即以机械设备完成地毯毯面加工过程的地毯。按其具体编造方法的不同又可分为机织地毯、簇绒地毯，针织地毯、针刺地毯、粘合地毯、针缝地毯、静电植绒地毯和辫结地毯。 </a:t>
            </a:r>
            <a:endParaRPr sz="1200">
              <a:ea typeface="宋体" panose="02010600030101010101" pitchFamily="2" charset="-122"/>
              <a:sym typeface="+mn-ea"/>
            </a:endParaRPr>
          </a:p>
          <a:p>
            <a:pPr indent="266700">
              <a:lnSpc>
                <a:spcPct val="130000"/>
              </a:lnSpc>
            </a:pPr>
            <a:r>
              <a:rPr sz="1200">
                <a:ea typeface="宋体" panose="02010600030101010101" pitchFamily="2" charset="-122"/>
                <a:sym typeface="+mn-ea"/>
              </a:rPr>
              <a:t>C.地毯按图案类型分类，可分为以下几种：</a:t>
            </a:r>
            <a:endParaRPr sz="1200">
              <a:ea typeface="宋体" panose="02010600030101010101" pitchFamily="2" charset="-122"/>
              <a:sym typeface="+mn-ea"/>
            </a:endParaRPr>
          </a:p>
          <a:p>
            <a:pPr indent="266700">
              <a:lnSpc>
                <a:spcPct val="130000"/>
              </a:lnSpc>
            </a:pPr>
            <a:r>
              <a:rPr sz="1200">
                <a:ea typeface="宋体" panose="02010600030101010101" pitchFamily="2" charset="-122"/>
                <a:sym typeface="+mn-ea"/>
              </a:rPr>
              <a:t>(1)北京式地毯		</a:t>
            </a:r>
            <a:endParaRPr sz="1200">
              <a:ea typeface="宋体" panose="02010600030101010101" pitchFamily="2" charset="-122"/>
              <a:sym typeface="+mn-ea"/>
            </a:endParaRPr>
          </a:p>
          <a:p>
            <a:pPr indent="266700">
              <a:lnSpc>
                <a:spcPct val="130000"/>
              </a:lnSpc>
            </a:pPr>
            <a:r>
              <a:rPr sz="1200">
                <a:ea typeface="宋体" panose="02010600030101010101" pitchFamily="2" charset="-122"/>
                <a:sym typeface="+mn-ea"/>
              </a:rPr>
              <a:t>简称“京式”地毯，它的图案特点是有主调图案，其他图案和颜色都是衬托主调图案的。图案工整对称、色调典雅，四周方形边框醒目，具有庄重古朴的艺术特点，且所有图案均具有独特的寓意和象征性，如图2-6-10。</a:t>
            </a:r>
            <a:endParaRPr sz="1200">
              <a:ea typeface="宋体" panose="02010600030101010101" pitchFamily="2" charset="-122"/>
              <a:sym typeface="+mn-ea"/>
            </a:endParaRPr>
          </a:p>
          <a:p>
            <a:pPr indent="266700">
              <a:lnSpc>
                <a:spcPct val="130000"/>
              </a:lnSpc>
            </a:pPr>
            <a:r>
              <a:rPr sz="1200">
                <a:ea typeface="宋体" panose="02010600030101010101" pitchFamily="2" charset="-122"/>
                <a:sym typeface="+mn-ea"/>
              </a:rPr>
              <a:t>(2)美术式地毯		</a:t>
            </a:r>
            <a:endParaRPr sz="1200">
              <a:ea typeface="宋体" panose="02010600030101010101" pitchFamily="2" charset="-122"/>
              <a:sym typeface="+mn-ea"/>
            </a:endParaRPr>
          </a:p>
          <a:p>
            <a:pPr indent="266700">
              <a:lnSpc>
                <a:spcPct val="130000"/>
              </a:lnSpc>
            </a:pPr>
            <a:r>
              <a:rPr sz="1200">
                <a:ea typeface="宋体" panose="02010600030101010101" pitchFamily="2" charset="-122"/>
                <a:sym typeface="+mn-ea"/>
              </a:rPr>
              <a:t>其特点是有主调颜色，其他颜色和图案都是衬托主调的。图案色彩华丽，富有层次感，具有富丽堂皇的艺术风格。它借鉴了西欧装饰艺术的特点，常以盛开的玫瑰花、苞蕾卷叶、郁金香等组成花团锦簇，给人以繁华似锦之感，如图2-6-11。 </a:t>
            </a:r>
            <a:endParaRPr sz="1200">
              <a:ea typeface="宋体" panose="02010600030101010101" pitchFamily="2" charset="-122"/>
              <a:sym typeface="+mn-ea"/>
            </a:endParaRPr>
          </a:p>
          <a:p>
            <a:pPr indent="266700">
              <a:lnSpc>
                <a:spcPct val="130000"/>
              </a:lnSpc>
            </a:pPr>
            <a:r>
              <a:rPr sz="1200">
                <a:ea typeface="宋体" panose="02010600030101010101" pitchFamily="2" charset="-122"/>
                <a:sym typeface="+mn-ea"/>
              </a:rPr>
              <a:t>(3)仿古式地毯	</a:t>
            </a:r>
            <a:endParaRPr sz="1200">
              <a:ea typeface="宋体" panose="02010600030101010101" pitchFamily="2" charset="-122"/>
              <a:sym typeface="+mn-ea"/>
            </a:endParaRPr>
          </a:p>
          <a:p>
            <a:pPr indent="266700">
              <a:lnSpc>
                <a:spcPct val="130000"/>
              </a:lnSpc>
            </a:pPr>
            <a:r>
              <a:rPr sz="1200">
                <a:ea typeface="宋体" panose="02010600030101010101" pitchFamily="2" charset="-122"/>
                <a:sym typeface="+mn-ea"/>
              </a:rPr>
              <a:t>它以古代的古纹图案、风景、花鸟为题材，给人以古色古香、古朴典雅的感觉，如图2-6-12。</a:t>
            </a:r>
            <a:endParaRPr sz="1200">
              <a:ea typeface="宋体" panose="02010600030101010101" pitchFamily="2" charset="-122"/>
              <a:sym typeface="+mn-ea"/>
            </a:endParaRPr>
          </a:p>
          <a:p>
            <a:pPr indent="266700">
              <a:lnSpc>
                <a:spcPct val="130000"/>
              </a:lnSpc>
            </a:pPr>
            <a:r>
              <a:rPr sz="1200">
                <a:ea typeface="宋体" panose="02010600030101010101" pitchFamily="2" charset="-122"/>
                <a:sym typeface="+mn-ea"/>
              </a:rPr>
              <a:t>(4)彩花式地毯	</a:t>
            </a:r>
            <a:endParaRPr sz="1200">
              <a:ea typeface="宋体" panose="02010600030101010101" pitchFamily="2" charset="-122"/>
              <a:sym typeface="+mn-ea"/>
            </a:endParaRPr>
          </a:p>
          <a:p>
            <a:pPr indent="266700">
              <a:lnSpc>
                <a:spcPct val="130000"/>
              </a:lnSpc>
            </a:pPr>
            <a:r>
              <a:rPr sz="1200">
                <a:ea typeface="宋体" panose="02010600030101010101" pitchFamily="2" charset="-122"/>
                <a:sym typeface="+mn-ea"/>
              </a:rPr>
              <a:t>图案突出清新活泼的艺术格调，以深黑色作主色，配以小花图案，浮现出百花争艳的情调，色彩绚丽，名贵大方，如图2-6-13。</a:t>
            </a:r>
            <a:endParaRPr sz="1200">
              <a:ea typeface="宋体" panose="02010600030101010101" pitchFamily="2" charset="-122"/>
              <a:sym typeface="+mn-ea"/>
            </a:endParaRPr>
          </a:p>
          <a:p>
            <a:pPr indent="266700">
              <a:lnSpc>
                <a:spcPct val="130000"/>
              </a:lnSpc>
            </a:pPr>
            <a:r>
              <a:rPr sz="1200">
                <a:ea typeface="宋体" panose="02010600030101010101" pitchFamily="2" charset="-122"/>
                <a:sym typeface="+mn-ea"/>
              </a:rPr>
              <a:t>(5)素凸式地毯	</a:t>
            </a:r>
            <a:endParaRPr sz="1200">
              <a:ea typeface="宋体" panose="02010600030101010101" pitchFamily="2" charset="-122"/>
              <a:sym typeface="+mn-ea"/>
            </a:endParaRPr>
          </a:p>
          <a:p>
            <a:pPr indent="266700">
              <a:lnSpc>
                <a:spcPct val="130000"/>
              </a:lnSpc>
            </a:pPr>
            <a:r>
              <a:rPr sz="1200">
                <a:ea typeface="宋体" panose="02010600030101010101" pitchFamily="2" charset="-122"/>
                <a:sym typeface="+mn-ea"/>
              </a:rPr>
              <a:t>色调较为清淡，图案为单色凸花织作，纹样剪片后清晰美观，犹如浮雕，富有幽静雅致的情趣，如图2-6-14。</a:t>
            </a:r>
            <a:endParaRPr sz="1200">
              <a:ea typeface="宋体" panose="02010600030101010101" pitchFamily="2" charset="-122"/>
              <a:sym typeface="+mn-ea"/>
            </a:endParaRPr>
          </a:p>
        </p:txBody>
      </p:sp>
    </p:spTree>
    <p:custDataLst>
      <p:tags r:id="rId3"/>
    </p:custData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2.6.2.地毯</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2885440" y="3289935"/>
            <a:ext cx="944880" cy="368300"/>
          </a:xfrm>
          <a:prstGeom prst="rect">
            <a:avLst/>
          </a:prstGeom>
          <a:noFill/>
        </p:spPr>
        <p:txBody>
          <a:bodyPr wrap="none" rtlCol="0" anchor="t">
            <a:spAutoFit/>
          </a:bodyPr>
          <a:p>
            <a:r>
              <a:rPr lang="zh-CN" altLang="en-US">
                <a:sym typeface="+mn-ea"/>
              </a:rPr>
              <a:t>图</a:t>
            </a:r>
            <a:r>
              <a:rPr lang="en-US" altLang="zh-CN">
                <a:sym typeface="+mn-ea"/>
              </a:rPr>
              <a:t>2-6-</a:t>
            </a:r>
            <a:r>
              <a:rPr lang="en-US">
                <a:sym typeface="+mn-ea"/>
              </a:rPr>
              <a:t>9</a:t>
            </a:r>
            <a:endParaRPr lang="en-US"/>
          </a:p>
        </p:txBody>
      </p:sp>
      <p:sp>
        <p:nvSpPr>
          <p:cNvPr id="3" name="文本框 2"/>
          <p:cNvSpPr txBox="1"/>
          <p:nvPr/>
        </p:nvSpPr>
        <p:spPr>
          <a:xfrm>
            <a:off x="9266555" y="3289935"/>
            <a:ext cx="1054735" cy="368300"/>
          </a:xfrm>
          <a:prstGeom prst="rect">
            <a:avLst/>
          </a:prstGeom>
          <a:noFill/>
        </p:spPr>
        <p:txBody>
          <a:bodyPr wrap="none" rtlCol="0" anchor="t">
            <a:spAutoFit/>
          </a:bodyPr>
          <a:p>
            <a:r>
              <a:rPr lang="zh-CN" altLang="en-US">
                <a:sym typeface="+mn-ea"/>
              </a:rPr>
              <a:t>图</a:t>
            </a:r>
            <a:r>
              <a:rPr lang="en-US" altLang="zh-CN">
                <a:sym typeface="+mn-ea"/>
              </a:rPr>
              <a:t>2-6-</a:t>
            </a:r>
            <a:r>
              <a:rPr lang="en-US">
                <a:sym typeface="+mn-ea"/>
              </a:rPr>
              <a:t>11</a:t>
            </a:r>
            <a:endParaRPr lang="en-US"/>
          </a:p>
        </p:txBody>
      </p:sp>
      <p:sp>
        <p:nvSpPr>
          <p:cNvPr id="4" name="文本框 3"/>
          <p:cNvSpPr txBox="1"/>
          <p:nvPr/>
        </p:nvSpPr>
        <p:spPr>
          <a:xfrm>
            <a:off x="6179185" y="5966460"/>
            <a:ext cx="1071880" cy="368300"/>
          </a:xfrm>
          <a:prstGeom prst="rect">
            <a:avLst/>
          </a:prstGeom>
          <a:noFill/>
        </p:spPr>
        <p:txBody>
          <a:bodyPr wrap="none" rtlCol="0" anchor="t">
            <a:spAutoFit/>
          </a:bodyPr>
          <a:p>
            <a:r>
              <a:rPr lang="zh-CN" altLang="en-US">
                <a:sym typeface="+mn-ea"/>
              </a:rPr>
              <a:t>图</a:t>
            </a:r>
            <a:r>
              <a:rPr lang="en-US" altLang="zh-CN">
                <a:sym typeface="+mn-ea"/>
              </a:rPr>
              <a:t>2-6-</a:t>
            </a:r>
            <a:r>
              <a:rPr lang="en-US">
                <a:sym typeface="+mn-ea"/>
              </a:rPr>
              <a:t>13</a:t>
            </a:r>
            <a:endParaRPr lang="en-US"/>
          </a:p>
        </p:txBody>
      </p:sp>
      <p:sp>
        <p:nvSpPr>
          <p:cNvPr id="5" name="文本框 4"/>
          <p:cNvSpPr txBox="1"/>
          <p:nvPr/>
        </p:nvSpPr>
        <p:spPr>
          <a:xfrm>
            <a:off x="2885440" y="5966460"/>
            <a:ext cx="1071880" cy="368300"/>
          </a:xfrm>
          <a:prstGeom prst="rect">
            <a:avLst/>
          </a:prstGeom>
          <a:noFill/>
        </p:spPr>
        <p:txBody>
          <a:bodyPr wrap="none" rtlCol="0" anchor="t">
            <a:spAutoFit/>
          </a:bodyPr>
          <a:p>
            <a:r>
              <a:rPr lang="zh-CN" altLang="en-US">
                <a:sym typeface="+mn-ea"/>
              </a:rPr>
              <a:t>图</a:t>
            </a:r>
            <a:r>
              <a:rPr lang="en-US" altLang="zh-CN">
                <a:sym typeface="+mn-ea"/>
              </a:rPr>
              <a:t>2-6-</a:t>
            </a:r>
            <a:r>
              <a:rPr lang="en-US">
                <a:sym typeface="+mn-ea"/>
              </a:rPr>
              <a:t>12</a:t>
            </a:r>
            <a:endParaRPr lang="en-US"/>
          </a:p>
        </p:txBody>
      </p:sp>
      <p:pic>
        <p:nvPicPr>
          <p:cNvPr id="121" name="图片 7" descr="IMG_256"/>
          <p:cNvPicPr>
            <a:picLocks noChangeAspect="1"/>
          </p:cNvPicPr>
          <p:nvPr/>
        </p:nvPicPr>
        <p:blipFill>
          <a:blip r:embed="rId3"/>
          <a:srcRect r="2104" b="10451"/>
          <a:stretch>
            <a:fillRect/>
          </a:stretch>
        </p:blipFill>
        <p:spPr>
          <a:xfrm>
            <a:off x="2332990" y="1140143"/>
            <a:ext cx="2280920" cy="1877695"/>
          </a:xfrm>
          <a:prstGeom prst="rect">
            <a:avLst/>
          </a:prstGeom>
          <a:noFill/>
          <a:ln w="9525">
            <a:noFill/>
          </a:ln>
        </p:spPr>
      </p:pic>
      <p:pic>
        <p:nvPicPr>
          <p:cNvPr id="122" name="图片 8" descr="IMG_256"/>
          <p:cNvPicPr>
            <a:picLocks noChangeAspect="1"/>
          </p:cNvPicPr>
          <p:nvPr/>
        </p:nvPicPr>
        <p:blipFill>
          <a:blip r:embed="rId4"/>
          <a:stretch>
            <a:fillRect/>
          </a:stretch>
        </p:blipFill>
        <p:spPr>
          <a:xfrm>
            <a:off x="5422583" y="1386840"/>
            <a:ext cx="2458085" cy="1385570"/>
          </a:xfrm>
          <a:prstGeom prst="rect">
            <a:avLst/>
          </a:prstGeom>
          <a:noFill/>
          <a:ln w="9525">
            <a:noFill/>
          </a:ln>
        </p:spPr>
      </p:pic>
      <p:pic>
        <p:nvPicPr>
          <p:cNvPr id="123" name="图片 9" descr="IMG_256"/>
          <p:cNvPicPr>
            <a:picLocks noChangeAspect="1"/>
          </p:cNvPicPr>
          <p:nvPr/>
        </p:nvPicPr>
        <p:blipFill>
          <a:blip r:embed="rId5"/>
          <a:stretch>
            <a:fillRect/>
          </a:stretch>
        </p:blipFill>
        <p:spPr>
          <a:xfrm>
            <a:off x="8680450" y="1050290"/>
            <a:ext cx="2058670" cy="2058670"/>
          </a:xfrm>
          <a:prstGeom prst="rect">
            <a:avLst/>
          </a:prstGeom>
          <a:noFill/>
          <a:ln w="9525">
            <a:noFill/>
          </a:ln>
        </p:spPr>
      </p:pic>
      <p:pic>
        <p:nvPicPr>
          <p:cNvPr id="124" name="图片 10" descr="IMG_256"/>
          <p:cNvPicPr>
            <a:picLocks noChangeAspect="1"/>
          </p:cNvPicPr>
          <p:nvPr/>
        </p:nvPicPr>
        <p:blipFill>
          <a:blip r:embed="rId6"/>
          <a:stretch>
            <a:fillRect/>
          </a:stretch>
        </p:blipFill>
        <p:spPr>
          <a:xfrm>
            <a:off x="2038033" y="4217670"/>
            <a:ext cx="2506345" cy="1311910"/>
          </a:xfrm>
          <a:prstGeom prst="rect">
            <a:avLst/>
          </a:prstGeom>
          <a:noFill/>
          <a:ln w="9525">
            <a:noFill/>
          </a:ln>
        </p:spPr>
      </p:pic>
      <p:pic>
        <p:nvPicPr>
          <p:cNvPr id="125" name="图片 11" descr="IMG_256"/>
          <p:cNvPicPr>
            <a:picLocks noChangeAspect="1"/>
          </p:cNvPicPr>
          <p:nvPr/>
        </p:nvPicPr>
        <p:blipFill>
          <a:blip r:embed="rId7"/>
          <a:srcRect r="7951" b="7616"/>
          <a:stretch>
            <a:fillRect/>
          </a:stretch>
        </p:blipFill>
        <p:spPr>
          <a:xfrm>
            <a:off x="5647690" y="4070350"/>
            <a:ext cx="2134870" cy="1607185"/>
          </a:xfrm>
          <a:prstGeom prst="rect">
            <a:avLst/>
          </a:prstGeom>
          <a:noFill/>
          <a:ln w="9525">
            <a:noFill/>
          </a:ln>
        </p:spPr>
      </p:pic>
      <p:pic>
        <p:nvPicPr>
          <p:cNvPr id="126" name="图片 12" descr="IMG_256"/>
          <p:cNvPicPr>
            <a:picLocks noChangeAspect="1"/>
          </p:cNvPicPr>
          <p:nvPr/>
        </p:nvPicPr>
        <p:blipFill>
          <a:blip r:embed="rId8"/>
          <a:srcRect r="1256" b="2977"/>
          <a:stretch>
            <a:fillRect/>
          </a:stretch>
        </p:blipFill>
        <p:spPr>
          <a:xfrm>
            <a:off x="8738870" y="3805873"/>
            <a:ext cx="2000250" cy="1965325"/>
          </a:xfrm>
          <a:prstGeom prst="rect">
            <a:avLst/>
          </a:prstGeom>
          <a:noFill/>
          <a:ln w="9525">
            <a:noFill/>
          </a:ln>
        </p:spPr>
      </p:pic>
      <p:sp>
        <p:nvSpPr>
          <p:cNvPr id="6" name="文本框 5"/>
          <p:cNvSpPr txBox="1"/>
          <p:nvPr/>
        </p:nvSpPr>
        <p:spPr>
          <a:xfrm>
            <a:off x="6179185" y="3289935"/>
            <a:ext cx="1071880" cy="368300"/>
          </a:xfrm>
          <a:prstGeom prst="rect">
            <a:avLst/>
          </a:prstGeom>
          <a:noFill/>
        </p:spPr>
        <p:txBody>
          <a:bodyPr wrap="none" rtlCol="0" anchor="t">
            <a:spAutoFit/>
          </a:bodyPr>
          <a:p>
            <a:r>
              <a:rPr lang="zh-CN" altLang="en-US">
                <a:sym typeface="+mn-ea"/>
              </a:rPr>
              <a:t>图</a:t>
            </a:r>
            <a:r>
              <a:rPr lang="en-US" altLang="zh-CN">
                <a:sym typeface="+mn-ea"/>
              </a:rPr>
              <a:t>2-6-</a:t>
            </a:r>
            <a:r>
              <a:rPr lang="en-US">
                <a:sym typeface="+mn-ea"/>
              </a:rPr>
              <a:t>10</a:t>
            </a:r>
            <a:endParaRPr lang="en-US"/>
          </a:p>
        </p:txBody>
      </p:sp>
      <p:sp>
        <p:nvSpPr>
          <p:cNvPr id="7" name="文本框 6"/>
          <p:cNvSpPr txBox="1"/>
          <p:nvPr/>
        </p:nvSpPr>
        <p:spPr>
          <a:xfrm>
            <a:off x="9266555" y="5966460"/>
            <a:ext cx="1071880" cy="368300"/>
          </a:xfrm>
          <a:prstGeom prst="rect">
            <a:avLst/>
          </a:prstGeom>
          <a:noFill/>
        </p:spPr>
        <p:txBody>
          <a:bodyPr wrap="none" rtlCol="0" anchor="t">
            <a:spAutoFit/>
          </a:bodyPr>
          <a:p>
            <a:r>
              <a:rPr lang="zh-CN" altLang="en-US">
                <a:sym typeface="+mn-ea"/>
              </a:rPr>
              <a:t>图</a:t>
            </a:r>
            <a:r>
              <a:rPr lang="en-US" altLang="zh-CN">
                <a:sym typeface="+mn-ea"/>
              </a:rPr>
              <a:t>2-6-</a:t>
            </a:r>
            <a:r>
              <a:rPr lang="en-US">
                <a:sym typeface="+mn-ea"/>
              </a:rPr>
              <a:t>14</a:t>
            </a:r>
            <a:endParaRPr lang="en-US"/>
          </a:p>
        </p:txBody>
      </p:sp>
    </p:spTree>
    <p:custDataLst>
      <p:tags r:id="rId9"/>
    </p:custData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2.6.2.地毯</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1140460"/>
            <a:ext cx="10713085" cy="5123180"/>
          </a:xfrm>
          <a:prstGeom prst="rect">
            <a:avLst/>
          </a:prstGeom>
          <a:noFill/>
          <a:ln w="9525">
            <a:noFill/>
          </a:ln>
        </p:spPr>
        <p:txBody>
          <a:bodyPr wrap="square">
            <a:spAutoFit/>
          </a:bodyPr>
          <a:p>
            <a:pPr indent="266700">
              <a:lnSpc>
                <a:spcPct val="130000"/>
              </a:lnSpc>
            </a:pPr>
            <a:r>
              <a:rPr sz="1400">
                <a:ea typeface="宋体" panose="02010600030101010101" pitchFamily="2" charset="-122"/>
                <a:sym typeface="+mn-ea"/>
              </a:rPr>
              <a:t>(一)地毯的主要技术要求</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地毯作为一种铺贴材料的同时也是一种装饰制品，在满足装饰效果同时，地毯的性能要求是鉴别地毯质量的标准，也是用户挑选地毯时的依据。</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(1)耐磨性</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地毯的耐磨性上衡量其使用耐久性的重要指标。地毯的耐磨性能常用耐磨次数表示，即地毯在固定压力下磨至背衬露出所需要的次数。耐磨次数越多，表示耐磨性越好。耐磨性能的优劣与所用材质、绒毛长度、道数多少有关。化纤地毯比羊毛地毯耐磨，且地毯越厚越耐磨。 </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(2)弹性</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弹性是反映地毯受压力后，其厚度产生压缩变形的程度，这是地毯是否脚感舒适的重要性能。地毯的弹性通常用动态负载下（规定次数下周期性外加荷载撞击后）地毯厚度减少值及中等静负载后地毯厚度减少值来表示。</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(3)剥离强度</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剥离强度反映地毯面层与背衬间复合强度的大小，也反映地毯复合之后的耐水能力，通常以背衬玻璃强力表示，即采用一定的仪器设备，在规定速度下，将50㎜宽的地毯试样的面层与背衬剥离至50㎜长时所需的最大力。</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化纤簇绒地毯要求剥离强力大于25N，无论干湿状态，其剥离强力均为35N 以上，超过了国外同类产品的水平。 </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(4)绒毛粘合力</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绒毛粘合力是指地毯绒毛在背衬上粘接的牢固程度。化纤簇绒地毯的粘合力以簇绒拔出力来表示，要求平绒毯簇绒拔出力大于12N，圈绒毯大于20N，其中簇绒法丙纶地毯（麻布背衬）的粘合力达63.7N,高于日本产同类产品51.5N的指标。 </a:t>
            </a:r>
            <a:endParaRPr sz="1400">
              <a:ea typeface="宋体" panose="02010600030101010101" pitchFamily="2" charset="-122"/>
              <a:sym typeface="+mn-ea"/>
            </a:endParaRPr>
          </a:p>
          <a:p>
            <a:pPr indent="266700">
              <a:lnSpc>
                <a:spcPct val="130000"/>
              </a:lnSpc>
            </a:pPr>
            <a:endParaRPr sz="1400">
              <a:ea typeface="宋体" panose="02010600030101010101" pitchFamily="2" charset="-122"/>
              <a:sym typeface="+mn-ea"/>
            </a:endParaRPr>
          </a:p>
        </p:txBody>
      </p:sp>
    </p:spTree>
    <p:custDataLst>
      <p:tags r:id="rId3"/>
    </p:custData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2.6.2.地毯</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1140460"/>
            <a:ext cx="10713085" cy="5001260"/>
          </a:xfrm>
          <a:prstGeom prst="rect">
            <a:avLst/>
          </a:prstGeom>
          <a:noFill/>
          <a:ln w="9525">
            <a:noFill/>
          </a:ln>
        </p:spPr>
        <p:txBody>
          <a:bodyPr wrap="square">
            <a:spAutoFit/>
          </a:bodyPr>
          <a:p>
            <a:pPr indent="266700">
              <a:lnSpc>
                <a:spcPct val="120000"/>
              </a:lnSpc>
            </a:pPr>
            <a:r>
              <a:rPr sz="1400">
                <a:ea typeface="宋体" panose="02010600030101010101" pitchFamily="2" charset="-122"/>
                <a:sym typeface="+mn-ea"/>
              </a:rPr>
              <a:t>(5)抗静电性</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静电性是表示地毯带电和放电的性能。静电大小与纤维本身的导电性有关。一般来说，化学纤维未经抗静电处理时，其导电性差，所以化纤地毯所带静电较羊毛地毯大。这是由于有机高分子材料受到摩擦后易产生静电，且其本身又具绝缘性，使静电不易放出所致。这就使得化纤地毯易吸尘、难清扫，严重时，会使走在上面的人有触电感。为此，在生产合成纤维时，常掺入适量的抗静电剂，国外还采用增加导电性处理等措施，以提高其抗静电性。化纤地毯的静电大小，常以其表面电阻和静电压来表示。目前，国产化纤地毯的静电值较大，尚需进一步改善其抗静电能力。 </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(6)抗老化性</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在光照和空气等因素作用下，经过一定时间后，毯面化学纤维会发生老化，导致地毯性能指标下降。化纤地毯老化后，受撞击和摩擦时会产生断裂粉化现象。在生产化学纤维时，加入一定量的抗老化剂，可提高其抗老化性能。</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化纤地毯的抗老化性通常是用经一定时间的紫外线照射后，地毯的耐磨次数、弹性及色泽等变化程度来评定。国产丙纶地毯光照后的变化情况见表所示。 </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(7)耐燃性</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耐燃性是指化纤地毯遇火时，在一定时间内燃烧的程度。由于化学纤维一般易燃，故常在生产化学纤维时加入一定量的阻燃剂，以使织成的地毯具有自熄性或阻燃性。当化纤地毯试样燃烧12min之内，其燃烧面积的直径不大于17.96㎝时，则认为耐燃性合格。需要特别注意的是，化纤地毯在燃烧时会释放出有害气体及大量烟气，容易使人窒息，难以逃离火灾现场。因此应尽量选用阻燃型化纤地毯，避免使用非阻燃型化纤地毯。</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(8)抗菌性</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地毯作为地面覆盖材料，在使用过程中较易被虫、菌等侵蚀而引起霉变。因此，地毯在生产中常要防霉、抗菌等处理。通常规定，凡能经受8种常见霉菌和5种常见细菌侵蚀而长期不长菌和霉变的地毯，认为合格。化纤地毯的抗菌性优于纯毛地毯。 </a:t>
            </a:r>
            <a:endParaRPr sz="1400">
              <a:ea typeface="宋体" panose="02010600030101010101" pitchFamily="2" charset="-122"/>
              <a:sym typeface="+mn-ea"/>
            </a:endParaRPr>
          </a:p>
        </p:txBody>
      </p:sp>
    </p:spTree>
    <p:custDataLst>
      <p:tags r:id="rId3"/>
    </p:custData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2.6.2.地毯</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1140460"/>
            <a:ext cx="10713085" cy="5107940"/>
          </a:xfrm>
          <a:prstGeom prst="rect">
            <a:avLst/>
          </a:prstGeom>
          <a:noFill/>
          <a:ln w="9525">
            <a:noFill/>
          </a:ln>
        </p:spPr>
        <p:txBody>
          <a:bodyPr wrap="square">
            <a:spAutoFit/>
          </a:bodyPr>
          <a:p>
            <a:pPr indent="266700">
              <a:lnSpc>
                <a:spcPct val="170000"/>
              </a:lnSpc>
            </a:pPr>
            <a:r>
              <a:rPr sz="1600">
                <a:ea typeface="宋体" panose="02010600030101010101" pitchFamily="2" charset="-122"/>
                <a:sym typeface="+mn-ea"/>
              </a:rPr>
              <a:t>(二)地毯的应用</a:t>
            </a:r>
            <a:endParaRPr sz="1600">
              <a:ea typeface="宋体" panose="02010600030101010101" pitchFamily="2" charset="-122"/>
              <a:sym typeface="+mn-ea"/>
            </a:endParaRPr>
          </a:p>
          <a:p>
            <a:pPr indent="266700">
              <a:lnSpc>
                <a:spcPct val="170000"/>
              </a:lnSpc>
            </a:pPr>
            <a:r>
              <a:rPr sz="1600">
                <a:ea typeface="宋体" panose="02010600030101010101" pitchFamily="2" charset="-122"/>
                <a:sym typeface="+mn-ea"/>
              </a:rPr>
              <a:t>地毯是相对比较高级的装饰材料，所以应正确、合理地选用、贮运和使用，以免造成浪费和损坏。首先，在订购地毯时，应说明所购地毯的品种，包括材质、图案类型（或图案号码）、颜色及规格尺寸等。如是高级羊毛手工编织地毯，还应说明经纬线的道数和厚度。如有特殊需要，可自行提出图样颜色及尺寸。在搬运地毯前，应先把地毯卷在圆管上，圆管直径不易过细，在搬运过程中，不能弯曲，不能局部重压，以防止地毯折皱和损坏毯面。运输地毯的车船应洁净、无潮湿，并须覆盖防雨苫布，防日晒和雨淋。</a:t>
            </a:r>
            <a:endParaRPr sz="1600">
              <a:ea typeface="宋体" panose="02010600030101010101" pitchFamily="2" charset="-122"/>
              <a:sym typeface="+mn-ea"/>
            </a:endParaRPr>
          </a:p>
          <a:p>
            <a:pPr indent="266700">
              <a:lnSpc>
                <a:spcPct val="170000"/>
              </a:lnSpc>
            </a:pPr>
            <a:r>
              <a:rPr sz="1600">
                <a:ea typeface="宋体" panose="02010600030101010101" pitchFamily="2" charset="-122"/>
                <a:sym typeface="+mn-ea"/>
              </a:rPr>
              <a:t>如地毯暂时不用时，应卷起来，用塑料薄膜包裹，分类贮存在通风、干燥的室内，距热源不得小于１m，温度不超过４０℃，并避免阳光直接照射。大批量地毯的存放不可码垛过高，以防毯面出现压痕，对于纯羊毛地毯应定期撒放防虫药物。铺设地毯时应尽量避免阳光的直射。使用过程中不得沾染油污、碱性物质、咖啡和茶渍等，如有沾污，应立即清除。在地毯上放置家具时，其接触毯面的部分，最好放置一面积稍大的垫片，或定期移动家具的位置，以减轻对毯面的压力，避免变形。对于那些经常行走、践踏或磨损严重的部分，应采取一些保护措施，或把地毯调换位置使用。 </a:t>
            </a:r>
            <a:endParaRPr sz="1600">
              <a:ea typeface="宋体" panose="02010600030101010101" pitchFamily="2" charset="-122"/>
              <a:sym typeface="+mn-ea"/>
            </a:endParaRPr>
          </a:p>
        </p:txBody>
      </p:sp>
    </p:spTree>
    <p:custDataLst>
      <p:tags r:id="rId3"/>
    </p:custData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2.6.3  装饰墙布</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1140460"/>
            <a:ext cx="10713085" cy="2913380"/>
          </a:xfrm>
          <a:prstGeom prst="rect">
            <a:avLst/>
          </a:prstGeom>
          <a:noFill/>
          <a:ln w="9525">
            <a:noFill/>
          </a:ln>
        </p:spPr>
        <p:txBody>
          <a:bodyPr wrap="square">
            <a:spAutoFit/>
          </a:bodyPr>
          <a:p>
            <a:pPr indent="266700">
              <a:lnSpc>
                <a:spcPct val="170000"/>
              </a:lnSpc>
            </a:pPr>
            <a:r>
              <a:rPr sz="1200">
                <a:ea typeface="宋体" panose="02010600030101010101" pitchFamily="2" charset="-122"/>
                <a:sym typeface="+mn-ea"/>
              </a:rPr>
              <a:t>钢筋混凝土、玻璃幕墙、金属饰面板、石材与陶瓷在现代建筑中的广泛应用，给人以一种冷漠生硬之感。若采用织物装饰饰面，则以其独特的柔软质地和特殊效果的色彩来柔化空间、美化环境，从而营造出温暖、祥和的氛围，使人在紧张工作之余获得精神上的慰藉。</a:t>
            </a:r>
            <a:endParaRPr sz="1200">
              <a:ea typeface="宋体" panose="02010600030101010101" pitchFamily="2" charset="-122"/>
              <a:sym typeface="+mn-ea"/>
            </a:endParaRPr>
          </a:p>
          <a:p>
            <a:pPr indent="266700">
              <a:lnSpc>
                <a:spcPct val="170000"/>
              </a:lnSpc>
            </a:pPr>
            <a:r>
              <a:rPr sz="1200">
                <a:ea typeface="宋体" panose="02010600030101010101" pitchFamily="2" charset="-122"/>
                <a:sym typeface="+mn-ea"/>
              </a:rPr>
              <a:t>墙面装饰织物是指以纺织物和编织物为面料制成的壁纸（或墙布），其原料可以是丝、羊毛、棉、麻或化纤等，也可以是草、树叶等天然材料。壁纸是一种薄型饰面材料，主要通过粘结剂粘到具有一定强度的平整基层。用壁纸裱贴墙面、顶棚等部位，在我国已有悠久的历史。从明清以来，就有用纸张、锦缎裱贴墙面的做法。在我国民间，早就有用彩纸及印花纸糊墙及糊顶棚的习惯，特别是北方更为普通一些，这样做不仅美化了环境，使室内面目焕然一新，同时也起到保暖的作用。民间的这种做法，由于纸的质量较差，耐磨性、耐久性均不够理想，所以往往是一年一更新。随着社会的发展，科学技术的进步，壁纸这种装饰材料发展非常快、种类繁多。其产品不仅满足了装饰方面的要求，在耐磨及耐久等方面，也具有优良的性能。 </a:t>
            </a:r>
            <a:endParaRPr sz="1200">
              <a:ea typeface="宋体" panose="02010600030101010101" pitchFamily="2" charset="-122"/>
              <a:sym typeface="+mn-ea"/>
            </a:endParaRPr>
          </a:p>
          <a:p>
            <a:pPr indent="266700">
              <a:lnSpc>
                <a:spcPct val="170000"/>
              </a:lnSpc>
            </a:pPr>
            <a:r>
              <a:rPr sz="1200">
                <a:ea typeface="宋体" panose="02010600030101010101" pitchFamily="2" charset="-122"/>
                <a:sym typeface="+mn-ea"/>
              </a:rPr>
              <a:t>现代装饰的快速发展，使得织物已成为一种十分重要的材料。用织物作室内装饰，可以通过与窗帘、台布、挂毯和靠垫等室内织物的呼应，改善室内的气氛、格调、意境和使用功能，增加室内装饰效果。因此，各种织物在建筑装饰中获得越来越广泛的应用，如图2-6-15。   </a:t>
            </a:r>
            <a:endParaRPr sz="1200">
              <a:ea typeface="宋体" panose="02010600030101010101" pitchFamily="2" charset="-122"/>
              <a:sym typeface="+mn-ea"/>
            </a:endParaRPr>
          </a:p>
        </p:txBody>
      </p:sp>
      <p:pic>
        <p:nvPicPr>
          <p:cNvPr id="127" name="图片 13" descr="IMG_256"/>
          <p:cNvPicPr>
            <a:picLocks noChangeAspect="1"/>
          </p:cNvPicPr>
          <p:nvPr/>
        </p:nvPicPr>
        <p:blipFill>
          <a:blip r:embed="rId3"/>
          <a:srcRect r="230" b="11070"/>
          <a:stretch>
            <a:fillRect/>
          </a:stretch>
        </p:blipFill>
        <p:spPr>
          <a:xfrm>
            <a:off x="3419475" y="4232910"/>
            <a:ext cx="3171825" cy="1944370"/>
          </a:xfrm>
          <a:prstGeom prst="rect">
            <a:avLst/>
          </a:prstGeom>
          <a:noFill/>
          <a:ln w="9525">
            <a:noFill/>
          </a:ln>
        </p:spPr>
      </p:pic>
      <p:sp>
        <p:nvSpPr>
          <p:cNvPr id="7" name="文本框 6"/>
          <p:cNvSpPr txBox="1"/>
          <p:nvPr/>
        </p:nvSpPr>
        <p:spPr>
          <a:xfrm>
            <a:off x="7249160" y="5020945"/>
            <a:ext cx="1071880" cy="368300"/>
          </a:xfrm>
          <a:prstGeom prst="rect">
            <a:avLst/>
          </a:prstGeom>
          <a:noFill/>
        </p:spPr>
        <p:txBody>
          <a:bodyPr wrap="square" rtlCol="0" anchor="t">
            <a:spAutoFit/>
          </a:bodyPr>
          <a:p>
            <a:r>
              <a:rPr lang="zh-CN" altLang="en-US">
                <a:sym typeface="+mn-ea"/>
              </a:rPr>
              <a:t>图</a:t>
            </a:r>
            <a:r>
              <a:rPr lang="en-US" altLang="zh-CN">
                <a:sym typeface="+mn-ea"/>
              </a:rPr>
              <a:t>2-6-</a:t>
            </a:r>
            <a:r>
              <a:rPr lang="en-US">
                <a:sym typeface="+mn-ea"/>
              </a:rPr>
              <a:t>15</a:t>
            </a:r>
            <a:endParaRPr lang="en-US"/>
          </a:p>
        </p:txBody>
      </p:sp>
    </p:spTree>
    <p:custDataLst>
      <p:tags r:id="rId4"/>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4405"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rPr>
              <a:t>1.3.1.室内装饰材料与构造的学习内容和目的</a:t>
            </a: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1132840"/>
            <a:ext cx="10890885" cy="1706880"/>
          </a:xfrm>
          <a:prstGeom prst="rect">
            <a:avLst/>
          </a:prstGeom>
          <a:noFill/>
          <a:ln w="9525">
            <a:noFill/>
          </a:ln>
        </p:spPr>
        <p:txBody>
          <a:bodyPr wrap="square">
            <a:spAutoFit/>
          </a:bodyPr>
          <a:p>
            <a:pPr indent="266700">
              <a:lnSpc>
                <a:spcPct val="150000"/>
              </a:lnSpc>
            </a:pPr>
            <a:r>
              <a:rPr lang="en-US" sz="1400" b="0">
                <a:ea typeface="宋体" panose="02010600030101010101" pitchFamily="2" charset="-122"/>
              </a:rPr>
              <a:t>  </a:t>
            </a:r>
            <a:r>
              <a:rPr sz="1400" b="0">
                <a:ea typeface="宋体" panose="02010600030101010101" pitchFamily="2" charset="-122"/>
              </a:rPr>
              <a:t>“室内装饰材料与构造”课程的学习内容主要有：了解装修材料与构造设计的基本审美理论知识，掌握设计思路；认识各类装饰材料的性能、选择方法、设计参数及标准要求；了解室内装饰各部位的基本构造做法、要求及产品选型；基本装修施工工艺认知等。</a:t>
            </a:r>
            <a:endParaRPr sz="1400" b="0">
              <a:ea typeface="宋体" panose="02010600030101010101" pitchFamily="2" charset="-122"/>
            </a:endParaRPr>
          </a:p>
          <a:p>
            <a:pPr indent="266700">
              <a:lnSpc>
                <a:spcPct val="150000"/>
              </a:lnSpc>
            </a:pPr>
            <a:r>
              <a:rPr sz="1400" b="0">
                <a:ea typeface="宋体" panose="02010600030101010101" pitchFamily="2" charset="-122"/>
              </a:rPr>
              <a:t> 本课程主要学习有关室内装饰材料的选择和应用，熟悉室内各部位的装饰特点及施工方法，初步了解常用的各种装饰材料的基本性能、规格及它们的构造节点和搭接方法，掌握室内装饰方面的基本知识及设计手法，能够绘制出有一定水平的装饰施工图纸，培养学习者解决实际工程问题的能力。</a:t>
            </a:r>
            <a:endParaRPr sz="1400" b="0">
              <a:ea typeface="宋体" panose="02010600030101010101" pitchFamily="2" charset="-122"/>
            </a:endParaRPr>
          </a:p>
        </p:txBody>
      </p:sp>
      <p:sp>
        <p:nvSpPr>
          <p:cNvPr id="2" name="文本框 1"/>
          <p:cNvSpPr txBox="1"/>
          <p:nvPr>
            <p:custDataLst>
              <p:tags r:id="rId3"/>
            </p:custDataLst>
          </p:nvPr>
        </p:nvSpPr>
        <p:spPr>
          <a:xfrm>
            <a:off x="955040" y="3028315"/>
            <a:ext cx="4744085" cy="801370"/>
          </a:xfrm>
          <a:prstGeom prst="rect">
            <a:avLst/>
          </a:prstGeom>
          <a:noFill/>
        </p:spPr>
        <p:txBody>
          <a:bodyPr wrap="square" rtlCol="0"/>
          <a:p>
            <a:pPr>
              <a:lnSpc>
                <a:spcPct val="130000"/>
              </a:lnSpc>
            </a:pPr>
            <a:r>
              <a:rPr lang="en-US" altLang="zh-CN">
                <a:solidFill>
                  <a:schemeClr val="tx2"/>
                </a:solidFill>
                <a:latin typeface="+mj-lt"/>
                <a:ea typeface="+mj-ea"/>
                <a:cs typeface="+mj-cs"/>
              </a:rPr>
              <a:t>1.3.2.室内装饰材料与构造的学习方法和步骤</a:t>
            </a:r>
            <a:endParaRPr lang="en-US" altLang="zh-CN">
              <a:solidFill>
                <a:schemeClr val="tx2"/>
              </a:solidFill>
              <a:latin typeface="+mj-lt"/>
              <a:ea typeface="+mj-ea"/>
              <a:cs typeface="+mj-cs"/>
            </a:endParaRPr>
          </a:p>
        </p:txBody>
      </p:sp>
      <p:sp>
        <p:nvSpPr>
          <p:cNvPr id="3" name="文本框 2"/>
          <p:cNvSpPr txBox="1"/>
          <p:nvPr/>
        </p:nvSpPr>
        <p:spPr>
          <a:xfrm>
            <a:off x="955040" y="3746500"/>
            <a:ext cx="10890885" cy="2501265"/>
          </a:xfrm>
          <a:prstGeom prst="rect">
            <a:avLst/>
          </a:prstGeom>
          <a:noFill/>
          <a:ln w="9525">
            <a:noFill/>
          </a:ln>
        </p:spPr>
        <p:txBody>
          <a:bodyPr wrap="square">
            <a:spAutoFit/>
          </a:bodyPr>
          <a:p>
            <a:pPr indent="266700">
              <a:lnSpc>
                <a:spcPct val="160000"/>
              </a:lnSpc>
            </a:pPr>
            <a:r>
              <a:rPr sz="1400" b="0">
                <a:ea typeface="宋体" panose="02010600030101010101" pitchFamily="2" charset="-122"/>
              </a:rPr>
              <a:t>1.学习方法</a:t>
            </a:r>
            <a:endParaRPr sz="1400" b="0">
              <a:ea typeface="宋体" panose="02010600030101010101" pitchFamily="2" charset="-122"/>
            </a:endParaRPr>
          </a:p>
          <a:p>
            <a:pPr indent="266700">
              <a:lnSpc>
                <a:spcPct val="160000"/>
              </a:lnSpc>
            </a:pPr>
            <a:r>
              <a:rPr sz="1400" b="0">
                <a:ea typeface="宋体" panose="02010600030101010101" pitchFamily="2" charset="-122"/>
              </a:rPr>
              <a:t>课堂学习：在课堂中听专业老师讲解材料材料的分类、组成、性能、选购方法等，需要一定时期专心、耐心听讲。</a:t>
            </a:r>
            <a:endParaRPr sz="1400" b="0">
              <a:ea typeface="宋体" panose="02010600030101010101" pitchFamily="2" charset="-122"/>
            </a:endParaRPr>
          </a:p>
          <a:p>
            <a:pPr indent="266700">
              <a:lnSpc>
                <a:spcPct val="160000"/>
              </a:lnSpc>
            </a:pPr>
            <a:r>
              <a:rPr sz="1400" b="0">
                <a:ea typeface="宋体" panose="02010600030101010101" pitchFamily="2" charset="-122"/>
              </a:rPr>
              <a:t>模拟练习：课堂、课后需要学习者根据老师所讲的内容进行模拟练习，仔细体会及深入思考所讲内容，做到真正融会贯通。</a:t>
            </a:r>
            <a:endParaRPr sz="1400" b="0">
              <a:ea typeface="宋体" panose="02010600030101010101" pitchFamily="2" charset="-122"/>
            </a:endParaRPr>
          </a:p>
          <a:p>
            <a:pPr indent="266700">
              <a:lnSpc>
                <a:spcPct val="160000"/>
              </a:lnSpc>
            </a:pPr>
            <a:r>
              <a:rPr sz="1400" b="0">
                <a:ea typeface="宋体" panose="02010600030101010101" pitchFamily="2" charset="-122"/>
              </a:rPr>
              <a:t>市场调研：室内装饰材料种类繁多，性能及质量各异，学习者需要进行市场调研才能深刻认知。</a:t>
            </a:r>
            <a:endParaRPr sz="1400" b="0">
              <a:ea typeface="宋体" panose="02010600030101010101" pitchFamily="2" charset="-122"/>
            </a:endParaRPr>
          </a:p>
          <a:p>
            <a:pPr indent="266700">
              <a:lnSpc>
                <a:spcPct val="160000"/>
              </a:lnSpc>
            </a:pPr>
            <a:r>
              <a:rPr sz="1400" b="0">
                <a:ea typeface="宋体" panose="02010600030101010101" pitchFamily="2" charset="-122"/>
              </a:rPr>
              <a:t>现场观摩：室内装饰材料与构造，需要学习者深入施工现场观摩学习，认真体悟各环节施工工艺及施工细节。</a:t>
            </a:r>
            <a:endParaRPr sz="1400" b="0">
              <a:ea typeface="宋体" panose="02010600030101010101" pitchFamily="2" charset="-122"/>
            </a:endParaRPr>
          </a:p>
          <a:p>
            <a:pPr indent="266700">
              <a:lnSpc>
                <a:spcPct val="160000"/>
              </a:lnSpc>
            </a:pPr>
            <a:r>
              <a:rPr sz="1400" b="0">
                <a:ea typeface="宋体" panose="02010600030101010101" pitchFamily="2" charset="-122"/>
              </a:rPr>
              <a:t>2.学习步骤：</a:t>
            </a:r>
            <a:endParaRPr sz="1400" b="0">
              <a:ea typeface="宋体" panose="02010600030101010101" pitchFamily="2" charset="-122"/>
            </a:endParaRPr>
          </a:p>
          <a:p>
            <a:pPr indent="266700">
              <a:lnSpc>
                <a:spcPct val="160000"/>
              </a:lnSpc>
            </a:pPr>
            <a:r>
              <a:rPr sz="1400" b="0">
                <a:ea typeface="宋体" panose="02010600030101010101" pitchFamily="2" charset="-122"/>
              </a:rPr>
              <a:t>课堂理论学习——课后作业复习——市场调查研究——工地观摩——实习——实战</a:t>
            </a:r>
            <a:endParaRPr sz="1400" b="0">
              <a:ea typeface="宋体" panose="02010600030101010101" pitchFamily="2" charset="-122"/>
            </a:endParaRPr>
          </a:p>
        </p:txBody>
      </p:sp>
    </p:spTree>
    <p:custDataLst>
      <p:tags r:id="rId4"/>
    </p:custData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2.6.3  装饰墙布</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1140460"/>
            <a:ext cx="10713085" cy="3692525"/>
          </a:xfrm>
          <a:prstGeom prst="rect">
            <a:avLst/>
          </a:prstGeom>
          <a:noFill/>
          <a:ln w="9525">
            <a:noFill/>
          </a:ln>
        </p:spPr>
        <p:txBody>
          <a:bodyPr wrap="square">
            <a:spAutoFit/>
          </a:bodyPr>
          <a:p>
            <a:pPr indent="266700">
              <a:lnSpc>
                <a:spcPct val="150000"/>
              </a:lnSpc>
            </a:pPr>
            <a:r>
              <a:rPr sz="1200">
                <a:ea typeface="宋体" panose="02010600030101010101" pitchFamily="2" charset="-122"/>
                <a:sym typeface="+mn-ea"/>
              </a:rPr>
              <a:t>目前，我国生产的墙面装饰织物主要品质有织物壁纸、玻璃纤维印花贴墙布、无纺贴墙布、化纤装饰墙布、棉纱装饰墙布和织锦缎等。</a:t>
            </a:r>
            <a:endParaRPr sz="1200">
              <a:ea typeface="宋体" panose="02010600030101010101" pitchFamily="2" charset="-122"/>
              <a:sym typeface="+mn-ea"/>
            </a:endParaRPr>
          </a:p>
          <a:p>
            <a:pPr indent="266700">
              <a:lnSpc>
                <a:spcPct val="150000"/>
              </a:lnSpc>
            </a:pPr>
            <a:r>
              <a:rPr sz="1200">
                <a:ea typeface="宋体" panose="02010600030101010101" pitchFamily="2" charset="-122"/>
                <a:sym typeface="+mn-ea"/>
              </a:rPr>
              <a:t>(1)织物壁纸</a:t>
            </a:r>
            <a:endParaRPr sz="1200">
              <a:ea typeface="宋体" panose="02010600030101010101" pitchFamily="2" charset="-122"/>
              <a:sym typeface="+mn-ea"/>
            </a:endParaRPr>
          </a:p>
          <a:p>
            <a:pPr indent="266700">
              <a:lnSpc>
                <a:spcPct val="150000"/>
              </a:lnSpc>
            </a:pPr>
            <a:r>
              <a:rPr sz="1200">
                <a:ea typeface="宋体" panose="02010600030101010101" pitchFamily="2" charset="-122"/>
                <a:sym typeface="+mn-ea"/>
              </a:rPr>
              <a:t>织物壁纸，又称纺织纤维壁纸，由棉、麻、丝和羊毛等天然纤维或化学纤维制成各种色泽、花式的粗细纱或织物，用不同的纺纱工艺和花色拈线加工方式，将纱线粘到基层纸上，从而制成花样繁多的纺织纤维壁纸，还有的用扁草、竹丝或麻皮条等天然材料，经过漂白或染色再与棉线交织后同基纸粘贴，制成植物纤维壁纸。</a:t>
            </a:r>
            <a:endParaRPr sz="1200">
              <a:ea typeface="宋体" panose="02010600030101010101" pitchFamily="2" charset="-122"/>
              <a:sym typeface="+mn-ea"/>
            </a:endParaRPr>
          </a:p>
          <a:p>
            <a:pPr indent="266700">
              <a:lnSpc>
                <a:spcPct val="150000"/>
              </a:lnSpc>
            </a:pPr>
            <a:r>
              <a:rPr sz="1200">
                <a:ea typeface="宋体" panose="02010600030101010101" pitchFamily="2" charset="-122"/>
                <a:sym typeface="+mn-ea"/>
              </a:rPr>
              <a:t>织物壁纸材料质感丰富、立体感强，色调柔和、高雅，具有无毒、吸声、透气等功能，不褪色、耐磨、耐晒、无塑料气味、无静电且强度高于塑料壁纸，是新型高档装饰材料。织物壁纸适用于宾馆、饭店、办公大楼、会议室、接待室、疗养所、计算机房、广播室及家庭卧室等墙面装饰。</a:t>
            </a:r>
            <a:endParaRPr sz="1200">
              <a:ea typeface="宋体" panose="02010600030101010101" pitchFamily="2" charset="-122"/>
              <a:sym typeface="+mn-ea"/>
            </a:endParaRPr>
          </a:p>
          <a:p>
            <a:pPr indent="266700">
              <a:lnSpc>
                <a:spcPct val="150000"/>
              </a:lnSpc>
            </a:pPr>
            <a:r>
              <a:rPr sz="1200">
                <a:ea typeface="宋体" panose="02010600030101010101" pitchFamily="2" charset="-122"/>
                <a:sym typeface="+mn-ea"/>
              </a:rPr>
              <a:t>织物壁纸现有纸基织物壁纸和麻草壁纸两种。</a:t>
            </a:r>
            <a:endParaRPr sz="1200">
              <a:ea typeface="宋体" panose="02010600030101010101" pitchFamily="2" charset="-122"/>
              <a:sym typeface="+mn-ea"/>
            </a:endParaRPr>
          </a:p>
          <a:p>
            <a:pPr indent="266700">
              <a:lnSpc>
                <a:spcPct val="150000"/>
              </a:lnSpc>
            </a:pPr>
            <a:r>
              <a:rPr sz="1200">
                <a:ea typeface="宋体" panose="02010600030101010101" pitchFamily="2" charset="-122"/>
                <a:sym typeface="+mn-ea"/>
              </a:rPr>
              <a:t>①　纸基织物壁纸</a:t>
            </a:r>
            <a:endParaRPr sz="1200">
              <a:ea typeface="宋体" panose="02010600030101010101" pitchFamily="2" charset="-122"/>
              <a:sym typeface="+mn-ea"/>
            </a:endParaRPr>
          </a:p>
          <a:p>
            <a:pPr indent="266700">
              <a:lnSpc>
                <a:spcPct val="150000"/>
              </a:lnSpc>
            </a:pPr>
            <a:r>
              <a:rPr sz="1200">
                <a:ea typeface="宋体" panose="02010600030101010101" pitchFamily="2" charset="-122"/>
                <a:sym typeface="+mn-ea"/>
              </a:rPr>
              <a:t>纸基织物壁纸是由棉、麻、丝和羊毛等天然纤维及化学纤维制成各种色泽、花色的粗细纱或织物，再与纸基层粘合而成。这种壁纸是用各色纺线的排列达到艺术装饰效果。有的品种为绒面，可以排成各种花纹，有的带有荧光。有的线中编有金、银丝，使壁面呈现金光点点，还可以压制成浮雕图案，别具一格。</a:t>
            </a:r>
            <a:endParaRPr sz="1200">
              <a:ea typeface="宋体" panose="02010600030101010101" pitchFamily="2" charset="-122"/>
              <a:sym typeface="+mn-ea"/>
            </a:endParaRPr>
          </a:p>
          <a:p>
            <a:pPr indent="266700">
              <a:lnSpc>
                <a:spcPct val="150000"/>
              </a:lnSpc>
            </a:pPr>
            <a:r>
              <a:rPr sz="1200">
                <a:ea typeface="宋体" panose="02010600030101010101" pitchFamily="2" charset="-122"/>
                <a:sym typeface="+mn-ea"/>
              </a:rPr>
              <a:t>纸基织物壁纸的特点是：色彩柔和幽雅，墙面立体感强，吸声效果好。耐日晒，不褪色，无毒无害，无静电，不反光，且具有透气性和调湿性。适用于宾馆、饭店、办公大楼、会议室、接待室、疗养所、计算机房、广播室及家庭卧室等墙面装饰，如图2-6-16。 </a:t>
            </a:r>
            <a:endParaRPr sz="1200">
              <a:ea typeface="宋体" panose="02010600030101010101" pitchFamily="2" charset="-122"/>
              <a:sym typeface="+mn-ea"/>
            </a:endParaRPr>
          </a:p>
        </p:txBody>
      </p:sp>
      <p:sp>
        <p:nvSpPr>
          <p:cNvPr id="7" name="文本框 6"/>
          <p:cNvSpPr txBox="1"/>
          <p:nvPr/>
        </p:nvSpPr>
        <p:spPr>
          <a:xfrm>
            <a:off x="7954010" y="5639435"/>
            <a:ext cx="1071880" cy="368300"/>
          </a:xfrm>
          <a:prstGeom prst="rect">
            <a:avLst/>
          </a:prstGeom>
          <a:noFill/>
        </p:spPr>
        <p:txBody>
          <a:bodyPr wrap="square" rtlCol="0" anchor="t">
            <a:spAutoFit/>
          </a:bodyPr>
          <a:p>
            <a:r>
              <a:rPr lang="zh-CN" altLang="en-US">
                <a:sym typeface="+mn-ea"/>
              </a:rPr>
              <a:t>图</a:t>
            </a:r>
            <a:r>
              <a:rPr lang="en-US" altLang="zh-CN">
                <a:sym typeface="+mn-ea"/>
              </a:rPr>
              <a:t>2-6-</a:t>
            </a:r>
            <a:r>
              <a:rPr lang="en-US">
                <a:sym typeface="+mn-ea"/>
              </a:rPr>
              <a:t>16</a:t>
            </a:r>
            <a:endParaRPr lang="en-US"/>
          </a:p>
        </p:txBody>
      </p:sp>
      <p:pic>
        <p:nvPicPr>
          <p:cNvPr id="128" name="图片 14" descr="IMG_256"/>
          <p:cNvPicPr>
            <a:picLocks noChangeAspect="1"/>
          </p:cNvPicPr>
          <p:nvPr/>
        </p:nvPicPr>
        <p:blipFill>
          <a:blip r:embed="rId3"/>
          <a:stretch>
            <a:fillRect/>
          </a:stretch>
        </p:blipFill>
        <p:spPr>
          <a:xfrm>
            <a:off x="4850130" y="4832668"/>
            <a:ext cx="2724150" cy="1764665"/>
          </a:xfrm>
          <a:prstGeom prst="rect">
            <a:avLst/>
          </a:prstGeom>
          <a:noFill/>
          <a:ln w="9525">
            <a:noFill/>
          </a:ln>
        </p:spPr>
      </p:pic>
    </p:spTree>
    <p:custDataLst>
      <p:tags r:id="rId4"/>
    </p:custData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2.6.3  装饰墙布</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1140460"/>
            <a:ext cx="10713085" cy="1476375"/>
          </a:xfrm>
          <a:prstGeom prst="rect">
            <a:avLst/>
          </a:prstGeom>
          <a:noFill/>
          <a:ln w="9525">
            <a:noFill/>
          </a:ln>
        </p:spPr>
        <p:txBody>
          <a:bodyPr wrap="square">
            <a:spAutoFit/>
          </a:bodyPr>
          <a:p>
            <a:pPr indent="266700">
              <a:lnSpc>
                <a:spcPct val="150000"/>
              </a:lnSpc>
            </a:pPr>
            <a:r>
              <a:rPr sz="1200">
                <a:ea typeface="宋体" panose="02010600030101010101" pitchFamily="2" charset="-122"/>
                <a:sym typeface="+mn-ea"/>
              </a:rPr>
              <a:t>②　麻草壁纸</a:t>
            </a:r>
            <a:endParaRPr sz="1200">
              <a:ea typeface="宋体" panose="02010600030101010101" pitchFamily="2" charset="-122"/>
              <a:sym typeface="+mn-ea"/>
            </a:endParaRPr>
          </a:p>
          <a:p>
            <a:pPr indent="266700">
              <a:lnSpc>
                <a:spcPct val="150000"/>
              </a:lnSpc>
            </a:pPr>
            <a:r>
              <a:rPr sz="1200">
                <a:ea typeface="宋体" panose="02010600030101010101" pitchFamily="2" charset="-122"/>
                <a:sym typeface="+mn-ea"/>
              </a:rPr>
              <a:t>麻草壁纸是以纸为基底，以编织的麻草为面层，经复合加工而制成的室内装饰材料。麻草壁纸的厚度为0.3～1.3mm，宽一般为960mm，长有5.5m、7.32m等多种规格。</a:t>
            </a:r>
            <a:endParaRPr sz="1200">
              <a:ea typeface="宋体" panose="02010600030101010101" pitchFamily="2" charset="-122"/>
              <a:sym typeface="+mn-ea"/>
            </a:endParaRPr>
          </a:p>
          <a:p>
            <a:pPr indent="266700">
              <a:lnSpc>
                <a:spcPct val="150000"/>
              </a:lnSpc>
            </a:pPr>
            <a:r>
              <a:rPr sz="1200">
                <a:ea typeface="宋体" panose="02010600030101010101" pitchFamily="2" charset="-122"/>
                <a:sym typeface="+mn-ea"/>
              </a:rPr>
              <a:t>麻草壁纸具有吸声、阻燃、散潮气、不吸尘、对人体无任何影响及不变形等特点，并且具有自然、古朴、粗犷的大自然之美，给人以置身于原野之中，回归自然的感觉。适用于会议室、接待室、影剧院、酒吧、舞厅以及饭店、宾馆的客房等的墙壁贴面装饰，也可用于商店的橱窗设计等，如图2-6-17。</a:t>
            </a:r>
            <a:endParaRPr sz="1200">
              <a:ea typeface="宋体" panose="02010600030101010101" pitchFamily="2" charset="-122"/>
              <a:sym typeface="+mn-ea"/>
            </a:endParaRPr>
          </a:p>
        </p:txBody>
      </p:sp>
      <p:sp>
        <p:nvSpPr>
          <p:cNvPr id="7" name="文本框 6"/>
          <p:cNvSpPr txBox="1"/>
          <p:nvPr/>
        </p:nvSpPr>
        <p:spPr>
          <a:xfrm>
            <a:off x="7954010" y="5639435"/>
            <a:ext cx="1071880" cy="368300"/>
          </a:xfrm>
          <a:prstGeom prst="rect">
            <a:avLst/>
          </a:prstGeom>
          <a:noFill/>
        </p:spPr>
        <p:txBody>
          <a:bodyPr wrap="square" rtlCol="0" anchor="t">
            <a:spAutoFit/>
          </a:bodyPr>
          <a:p>
            <a:r>
              <a:rPr lang="zh-CN" altLang="en-US">
                <a:sym typeface="+mn-ea"/>
              </a:rPr>
              <a:t>图</a:t>
            </a:r>
            <a:r>
              <a:rPr lang="en-US" altLang="zh-CN">
                <a:sym typeface="+mn-ea"/>
              </a:rPr>
              <a:t>2-6-</a:t>
            </a:r>
            <a:r>
              <a:rPr lang="en-US">
                <a:sym typeface="+mn-ea"/>
              </a:rPr>
              <a:t>17</a:t>
            </a:r>
            <a:endParaRPr lang="en-US"/>
          </a:p>
        </p:txBody>
      </p:sp>
      <p:pic>
        <p:nvPicPr>
          <p:cNvPr id="129" name="图片 16" descr="IMG_256"/>
          <p:cNvPicPr>
            <a:picLocks noChangeAspect="1"/>
          </p:cNvPicPr>
          <p:nvPr/>
        </p:nvPicPr>
        <p:blipFill>
          <a:blip r:embed="rId3"/>
          <a:stretch>
            <a:fillRect/>
          </a:stretch>
        </p:blipFill>
        <p:spPr>
          <a:xfrm>
            <a:off x="2587625" y="3161030"/>
            <a:ext cx="6438265" cy="2236470"/>
          </a:xfrm>
          <a:prstGeom prst="rect">
            <a:avLst/>
          </a:prstGeom>
          <a:noFill/>
          <a:ln w="9525">
            <a:noFill/>
          </a:ln>
        </p:spPr>
      </p:pic>
    </p:spTree>
    <p:custDataLst>
      <p:tags r:id="rId4"/>
    </p:custData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2.6.3  装饰墙布</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1140460"/>
            <a:ext cx="10713085" cy="2030095"/>
          </a:xfrm>
          <a:prstGeom prst="rect">
            <a:avLst/>
          </a:prstGeom>
          <a:noFill/>
          <a:ln w="9525">
            <a:noFill/>
          </a:ln>
        </p:spPr>
        <p:txBody>
          <a:bodyPr wrap="square">
            <a:spAutoFit/>
          </a:bodyPr>
          <a:p>
            <a:pPr indent="266700">
              <a:lnSpc>
                <a:spcPct val="150000"/>
              </a:lnSpc>
            </a:pPr>
            <a:r>
              <a:rPr sz="1200">
                <a:ea typeface="宋体" panose="02010600030101010101" pitchFamily="2" charset="-122"/>
                <a:sym typeface="+mn-ea"/>
              </a:rPr>
              <a:t>(2)玻璃纤维印花贴墙布</a:t>
            </a:r>
            <a:endParaRPr sz="1200">
              <a:ea typeface="宋体" panose="02010600030101010101" pitchFamily="2" charset="-122"/>
              <a:sym typeface="+mn-ea"/>
            </a:endParaRPr>
          </a:p>
          <a:p>
            <a:pPr indent="266700">
              <a:lnSpc>
                <a:spcPct val="150000"/>
              </a:lnSpc>
            </a:pPr>
            <a:r>
              <a:rPr sz="1200">
                <a:ea typeface="宋体" panose="02010600030101010101" pitchFamily="2" charset="-122"/>
                <a:sym typeface="+mn-ea"/>
              </a:rPr>
              <a:t>玻璃纤维印花贴墙布是以中碱玻璃纤维布为基材，表面涂以耐磨树脂，印上彩色图案而成。</a:t>
            </a:r>
            <a:endParaRPr sz="1200">
              <a:ea typeface="宋体" panose="02010600030101010101" pitchFamily="2" charset="-122"/>
              <a:sym typeface="+mn-ea"/>
            </a:endParaRPr>
          </a:p>
          <a:p>
            <a:pPr indent="266700">
              <a:lnSpc>
                <a:spcPct val="150000"/>
              </a:lnSpc>
            </a:pPr>
            <a:r>
              <a:rPr sz="1200">
                <a:ea typeface="宋体" panose="02010600030101010101" pitchFamily="2" charset="-122"/>
                <a:sym typeface="+mn-ea"/>
              </a:rPr>
              <a:t>玻璃纤维印花贴墙布特点是：玻璃布本身具有布纹质感，经套色印花后，装饰效果好，且色彩鲜艳，花色多样，室内使用不褪色，不老化，防水防火、耐湿性强，可用肥皂水洗刷，并且价格低廉、施工简单、粘贴方便。适用于招待所、旅馆、饭店、宾馆、展览馆、餐厅、工厂净化车间以及居民住宅等室内墙面装饰，尤其适用于室内卫生间、浴室等墙面的装贴。</a:t>
            </a:r>
            <a:endParaRPr sz="1200">
              <a:ea typeface="宋体" panose="02010600030101010101" pitchFamily="2" charset="-122"/>
              <a:sym typeface="+mn-ea"/>
            </a:endParaRPr>
          </a:p>
          <a:p>
            <a:pPr indent="266700">
              <a:lnSpc>
                <a:spcPct val="150000"/>
              </a:lnSpc>
            </a:pPr>
            <a:r>
              <a:rPr sz="1200">
                <a:ea typeface="宋体" panose="02010600030101010101" pitchFamily="2" charset="-122"/>
                <a:sym typeface="+mn-ea"/>
              </a:rPr>
              <a:t>玻璃纤维印花贴墙布在使用中应防止硬物与墙面发生摩擦，否则表面树脂涂层磨损后，会散落出玻璃纤维，损坏墙布。另外，在运输和贮存过程中应横向放置、放平，切勿立放，以免损伤两侧布边，影响施工时对花，如图2-6-1</a:t>
            </a:r>
            <a:r>
              <a:rPr lang="en-US" sz="1200">
                <a:ea typeface="宋体" panose="02010600030101010101" pitchFamily="2" charset="-122"/>
                <a:sym typeface="+mn-ea"/>
              </a:rPr>
              <a:t>8</a:t>
            </a:r>
            <a:r>
              <a:rPr sz="1200">
                <a:ea typeface="宋体" panose="02010600030101010101" pitchFamily="2" charset="-122"/>
                <a:sym typeface="+mn-ea"/>
              </a:rPr>
              <a:t>。 </a:t>
            </a:r>
            <a:endParaRPr sz="1200">
              <a:ea typeface="宋体" panose="02010600030101010101" pitchFamily="2" charset="-122"/>
              <a:sym typeface="+mn-ea"/>
            </a:endParaRPr>
          </a:p>
        </p:txBody>
      </p:sp>
      <p:sp>
        <p:nvSpPr>
          <p:cNvPr id="7" name="文本框 6"/>
          <p:cNvSpPr txBox="1"/>
          <p:nvPr/>
        </p:nvSpPr>
        <p:spPr>
          <a:xfrm>
            <a:off x="7915910" y="5253355"/>
            <a:ext cx="1071880" cy="368300"/>
          </a:xfrm>
          <a:prstGeom prst="rect">
            <a:avLst/>
          </a:prstGeom>
          <a:noFill/>
        </p:spPr>
        <p:txBody>
          <a:bodyPr wrap="square" rtlCol="0" anchor="t">
            <a:spAutoFit/>
          </a:bodyPr>
          <a:p>
            <a:r>
              <a:rPr lang="zh-CN" altLang="en-US">
                <a:sym typeface="+mn-ea"/>
              </a:rPr>
              <a:t>图</a:t>
            </a:r>
            <a:r>
              <a:rPr lang="en-US" altLang="zh-CN">
                <a:sym typeface="+mn-ea"/>
              </a:rPr>
              <a:t>2-6-</a:t>
            </a:r>
            <a:r>
              <a:rPr lang="en-US">
                <a:sym typeface="+mn-ea"/>
              </a:rPr>
              <a:t>18</a:t>
            </a:r>
            <a:endParaRPr lang="en-US"/>
          </a:p>
        </p:txBody>
      </p:sp>
      <p:pic>
        <p:nvPicPr>
          <p:cNvPr id="130" name="图片 17" descr="IMG_256"/>
          <p:cNvPicPr>
            <a:picLocks noChangeAspect="1"/>
          </p:cNvPicPr>
          <p:nvPr/>
        </p:nvPicPr>
        <p:blipFill>
          <a:blip r:embed="rId3"/>
          <a:stretch>
            <a:fillRect/>
          </a:stretch>
        </p:blipFill>
        <p:spPr>
          <a:xfrm>
            <a:off x="4055110" y="3609975"/>
            <a:ext cx="3329305" cy="2552700"/>
          </a:xfrm>
          <a:prstGeom prst="rect">
            <a:avLst/>
          </a:prstGeom>
          <a:noFill/>
          <a:ln w="9525">
            <a:noFill/>
          </a:ln>
        </p:spPr>
      </p:pic>
    </p:spTree>
    <p:custDataLst>
      <p:tags r:id="rId4"/>
    </p:custData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2.6.3  装饰墙布</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1140460"/>
            <a:ext cx="10713085" cy="3688080"/>
          </a:xfrm>
          <a:prstGeom prst="rect">
            <a:avLst/>
          </a:prstGeom>
          <a:noFill/>
          <a:ln w="9525">
            <a:noFill/>
          </a:ln>
        </p:spPr>
        <p:txBody>
          <a:bodyPr wrap="square">
            <a:spAutoFit/>
          </a:bodyPr>
          <a:p>
            <a:pPr indent="266700">
              <a:lnSpc>
                <a:spcPct val="130000"/>
              </a:lnSpc>
            </a:pPr>
            <a:r>
              <a:rPr sz="1200">
                <a:ea typeface="宋体" panose="02010600030101010101" pitchFamily="2" charset="-122"/>
                <a:sym typeface="+mn-ea"/>
              </a:rPr>
              <a:t>(3)无纺贴墙布</a:t>
            </a:r>
            <a:endParaRPr sz="1200">
              <a:ea typeface="宋体" panose="02010600030101010101" pitchFamily="2" charset="-122"/>
              <a:sym typeface="+mn-ea"/>
            </a:endParaRPr>
          </a:p>
          <a:p>
            <a:pPr indent="266700">
              <a:lnSpc>
                <a:spcPct val="130000"/>
              </a:lnSpc>
            </a:pPr>
            <a:r>
              <a:rPr sz="1200">
                <a:ea typeface="宋体" panose="02010600030101010101" pitchFamily="2" charset="-122"/>
                <a:sym typeface="+mn-ea"/>
              </a:rPr>
              <a:t>无纺贴墙布是采用棉、麻等天然纤维或涤纶PE－TP、腈纶PAN等合成纤维，经无纺成型、涂布树脂、印刷彩色花纹等工序制成的一种新型贴墙面材料。</a:t>
            </a:r>
            <a:endParaRPr sz="1200">
              <a:ea typeface="宋体" panose="02010600030101010101" pitchFamily="2" charset="-122"/>
              <a:sym typeface="+mn-ea"/>
            </a:endParaRPr>
          </a:p>
          <a:p>
            <a:pPr indent="266700">
              <a:lnSpc>
                <a:spcPct val="130000"/>
              </a:lnSpc>
            </a:pPr>
            <a:r>
              <a:rPr sz="1200">
                <a:ea typeface="宋体" panose="02010600030101010101" pitchFamily="2" charset="-122"/>
                <a:sym typeface="+mn-ea"/>
              </a:rPr>
              <a:t>无纺贴墙布特点是富有弹性，不易折断，纤维不老化，不散头，对皮肤无刺激作用，色彩鲜艳，图案雅致，粘贴方便，具有一定的透气性和防潮性，能擦洗而不褪色，且粘贴施工方便。适用于各种建筑物的室内墙面装饰，尤其是涤纶棉无纺贴墙布，除具有麻质贴墙布的所有性能外，还具有质地细洁、光滑等特点，特别适用于高级宾馆和高级住宅建筑物，如图2-6-19。  </a:t>
            </a:r>
            <a:endParaRPr sz="1200">
              <a:ea typeface="宋体" panose="02010600030101010101" pitchFamily="2" charset="-122"/>
              <a:sym typeface="+mn-ea"/>
            </a:endParaRPr>
          </a:p>
          <a:p>
            <a:pPr indent="266700">
              <a:lnSpc>
                <a:spcPct val="130000"/>
              </a:lnSpc>
            </a:pPr>
            <a:r>
              <a:rPr sz="1200">
                <a:ea typeface="宋体" panose="02010600030101010101" pitchFamily="2" charset="-122"/>
                <a:sym typeface="+mn-ea"/>
              </a:rPr>
              <a:t>(4)化纤装饰墙布</a:t>
            </a:r>
            <a:endParaRPr sz="1200">
              <a:ea typeface="宋体" panose="02010600030101010101" pitchFamily="2" charset="-122"/>
              <a:sym typeface="+mn-ea"/>
            </a:endParaRPr>
          </a:p>
          <a:p>
            <a:pPr indent="266700">
              <a:lnSpc>
                <a:spcPct val="130000"/>
              </a:lnSpc>
            </a:pPr>
            <a:r>
              <a:rPr sz="1200">
                <a:ea typeface="宋体" panose="02010600030101010101" pitchFamily="2" charset="-122"/>
                <a:sym typeface="+mn-ea"/>
              </a:rPr>
              <a:t>化纤装饰贴墙布是以化学纤维织成的布（单纶或多纶）为基材，经一定处理后印花而成。常用的化学纤维有粘胶纤维、醋酯纤维、丙纶、腈纶、锦纶和涤纶等。所谓“多纶”是指多种化纤与棉纱混纺制成的贴墙布。这种墙布具有无毒、无味、透气、防潮、耐磨及不分层等特点，适用于各级宾馆、饭店、办公室、会议室及居民住宅。</a:t>
            </a:r>
            <a:endParaRPr sz="1200">
              <a:ea typeface="宋体" panose="02010600030101010101" pitchFamily="2" charset="-122"/>
              <a:sym typeface="+mn-ea"/>
            </a:endParaRPr>
          </a:p>
          <a:p>
            <a:pPr indent="266700">
              <a:lnSpc>
                <a:spcPct val="130000"/>
              </a:lnSpc>
            </a:pPr>
            <a:r>
              <a:rPr sz="1200">
                <a:ea typeface="宋体" panose="02010600030101010101" pitchFamily="2" charset="-122"/>
                <a:sym typeface="+mn-ea"/>
              </a:rPr>
              <a:t>(5)棉纺装饰墙布</a:t>
            </a:r>
            <a:endParaRPr sz="1200">
              <a:ea typeface="宋体" panose="02010600030101010101" pitchFamily="2" charset="-122"/>
              <a:sym typeface="+mn-ea"/>
            </a:endParaRPr>
          </a:p>
          <a:p>
            <a:pPr indent="266700">
              <a:lnSpc>
                <a:spcPct val="130000"/>
              </a:lnSpc>
            </a:pPr>
            <a:r>
              <a:rPr sz="1200">
                <a:ea typeface="宋体" panose="02010600030101010101" pitchFamily="2" charset="-122"/>
                <a:sym typeface="+mn-ea"/>
              </a:rPr>
              <a:t>棉纺装饰墙布是以纯棉平布为基材经前处理、印花、涂布耐磨树脂等工序制作而成。该墙布强度大、静电小、蠕变性小、无光、吸声、无毒、无味，对施工工作人员和用户均无害，花形繁多，色泽美观大方。可用于宾馆、饭店及其他公共建筑和较高级的民用建筑中的装饰，适用于基层为砂浆、混凝土、石膏板、胶合板、纤维板和石棉水泥等墙面的基层粘贴或浮挂。</a:t>
            </a:r>
            <a:endParaRPr sz="1200">
              <a:ea typeface="宋体" panose="02010600030101010101" pitchFamily="2" charset="-122"/>
              <a:sym typeface="+mn-ea"/>
            </a:endParaRPr>
          </a:p>
          <a:p>
            <a:pPr indent="266700">
              <a:lnSpc>
                <a:spcPct val="130000"/>
              </a:lnSpc>
            </a:pPr>
            <a:r>
              <a:rPr sz="1200">
                <a:ea typeface="宋体" panose="02010600030101010101" pitchFamily="2" charset="-122"/>
                <a:sym typeface="+mn-ea"/>
              </a:rPr>
              <a:t>棉纺装饰墙布还常用作窗帘。夏季采用这种薄型的淡色窗帘，无论是自然下垂，还是双开平拉成半弧形，均会给室内创造出清静和舒适的氛围。 </a:t>
            </a:r>
            <a:endParaRPr sz="1200">
              <a:ea typeface="宋体" panose="02010600030101010101" pitchFamily="2" charset="-122"/>
              <a:sym typeface="+mn-ea"/>
            </a:endParaRPr>
          </a:p>
          <a:p>
            <a:pPr indent="266700">
              <a:lnSpc>
                <a:spcPct val="130000"/>
              </a:lnSpc>
            </a:pPr>
            <a:endParaRPr sz="1200">
              <a:ea typeface="宋体" panose="02010600030101010101" pitchFamily="2" charset="-122"/>
              <a:sym typeface="+mn-ea"/>
            </a:endParaRPr>
          </a:p>
        </p:txBody>
      </p:sp>
      <p:sp>
        <p:nvSpPr>
          <p:cNvPr id="7" name="文本框 6"/>
          <p:cNvSpPr txBox="1"/>
          <p:nvPr/>
        </p:nvSpPr>
        <p:spPr>
          <a:xfrm>
            <a:off x="7837805" y="5291455"/>
            <a:ext cx="1071880" cy="368300"/>
          </a:xfrm>
          <a:prstGeom prst="rect">
            <a:avLst/>
          </a:prstGeom>
          <a:noFill/>
        </p:spPr>
        <p:txBody>
          <a:bodyPr wrap="square" rtlCol="0" anchor="t">
            <a:spAutoFit/>
          </a:bodyPr>
          <a:p>
            <a:r>
              <a:rPr lang="zh-CN" altLang="en-US">
                <a:sym typeface="+mn-ea"/>
              </a:rPr>
              <a:t>图</a:t>
            </a:r>
            <a:r>
              <a:rPr lang="en-US" altLang="zh-CN">
                <a:sym typeface="+mn-ea"/>
              </a:rPr>
              <a:t>2-6-</a:t>
            </a:r>
            <a:r>
              <a:rPr lang="en-US">
                <a:sym typeface="+mn-ea"/>
              </a:rPr>
              <a:t>19</a:t>
            </a:r>
            <a:endParaRPr lang="en-US"/>
          </a:p>
        </p:txBody>
      </p:sp>
      <p:pic>
        <p:nvPicPr>
          <p:cNvPr id="131" name="图片 19" descr="IMG_256"/>
          <p:cNvPicPr>
            <a:picLocks noChangeAspect="1"/>
          </p:cNvPicPr>
          <p:nvPr/>
        </p:nvPicPr>
        <p:blipFill>
          <a:blip r:embed="rId3"/>
          <a:stretch>
            <a:fillRect/>
          </a:stretch>
        </p:blipFill>
        <p:spPr>
          <a:xfrm>
            <a:off x="4400550" y="4655820"/>
            <a:ext cx="2774950" cy="1639570"/>
          </a:xfrm>
          <a:prstGeom prst="rect">
            <a:avLst/>
          </a:prstGeom>
          <a:noFill/>
          <a:ln w="9525">
            <a:noFill/>
          </a:ln>
        </p:spPr>
      </p:pic>
    </p:spTree>
    <p:custDataLst>
      <p:tags r:id="rId4"/>
    </p:custData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2.6.3  装饰墙布</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1140460"/>
            <a:ext cx="10713085" cy="2861310"/>
          </a:xfrm>
          <a:prstGeom prst="rect">
            <a:avLst/>
          </a:prstGeom>
          <a:noFill/>
          <a:ln w="9525">
            <a:noFill/>
          </a:ln>
        </p:spPr>
        <p:txBody>
          <a:bodyPr wrap="square">
            <a:spAutoFit/>
          </a:bodyPr>
          <a:p>
            <a:pPr indent="266700">
              <a:lnSpc>
                <a:spcPct val="150000"/>
              </a:lnSpc>
            </a:pPr>
            <a:r>
              <a:rPr sz="1200">
                <a:ea typeface="宋体" panose="02010600030101010101" pitchFamily="2" charset="-122"/>
                <a:sym typeface="+mn-ea"/>
              </a:rPr>
              <a:t>(6)窗帘帷幔</a:t>
            </a:r>
            <a:endParaRPr sz="1200">
              <a:ea typeface="宋体" panose="02010600030101010101" pitchFamily="2" charset="-122"/>
              <a:sym typeface="+mn-ea"/>
            </a:endParaRPr>
          </a:p>
          <a:p>
            <a:pPr indent="266700">
              <a:lnSpc>
                <a:spcPct val="150000"/>
              </a:lnSpc>
            </a:pPr>
            <a:r>
              <a:rPr sz="1200">
                <a:ea typeface="宋体" panose="02010600030101010101" pitchFamily="2" charset="-122"/>
                <a:sym typeface="+mn-ea"/>
              </a:rPr>
              <a:t>随着现代建筑的发展，窗帘帷幔已成为室内装饰不可缺少的内容。窗帘帷幔除了调节室内环境色调、装饰室内之外，还有遮挡外来光线，提供私密性，保护地毯及其他织物陈设不因日晒褪色，防止灰尘进入，保持室内清静，并起到隔声消声等作用。若窗帘采用厚质织物，尺寸宽大，折皱较多，其隔声效果最佳。同时还可以起到调节室内湿度的作用，给室内创造出舒适的环境。</a:t>
            </a:r>
            <a:endParaRPr sz="1200">
              <a:ea typeface="宋体" panose="02010600030101010101" pitchFamily="2" charset="-122"/>
              <a:sym typeface="+mn-ea"/>
            </a:endParaRPr>
          </a:p>
          <a:p>
            <a:pPr indent="266700">
              <a:lnSpc>
                <a:spcPct val="150000"/>
              </a:lnSpc>
            </a:pPr>
            <a:r>
              <a:rPr sz="1200">
                <a:ea typeface="宋体" panose="02010600030101010101" pitchFamily="2" charset="-122"/>
                <a:sym typeface="+mn-ea"/>
              </a:rPr>
              <a:t>窗帘帷幔原料也已从棉、麻等天然纤维纺织品发展为人造纤维纺织品或混纺织品。其主要品种有：棉布、混纺麻织品、粘胶纤维（人造丝）织品、醋酸纤维织品、三酸纤维织品和聚丙烯腈纤维织品等等。 </a:t>
            </a:r>
            <a:endParaRPr sz="1200">
              <a:ea typeface="宋体" panose="02010600030101010101" pitchFamily="2" charset="-122"/>
              <a:sym typeface="+mn-ea"/>
            </a:endParaRPr>
          </a:p>
          <a:p>
            <a:pPr indent="266700">
              <a:lnSpc>
                <a:spcPct val="150000"/>
              </a:lnSpc>
            </a:pPr>
            <a:r>
              <a:rPr sz="1200">
                <a:ea typeface="宋体" panose="02010600030101010101" pitchFamily="2" charset="-122"/>
                <a:sym typeface="+mn-ea"/>
              </a:rPr>
              <a:t>合理选择窗帘的颜色及图案是达到室内装饰目的较为重要的一个环节。窗帘颜色的选择，要根据室内的整体性及不同气候、环境和光线而定，如随着季节的变化，夏季选用淡色薄质的窗帘为易，冬天选用深色和质地厚实的窗帘为最佳。窗帘颜色的选择还应同室内墙面、家具、灯光的颜色配合，并与之相协调。图案是在选择窗帘时要考虑的另一重要因素。竖向的图案或条纹会使窗户显得窄长，水平方向图案或条纹使窗户显得短宽。碎花条纹使窗户显得大，大图案窗帘使窗户显得小。一般大空间宜采用大图案织物，小空间宜采用小图案织物，如图2-6-20。</a:t>
            </a:r>
            <a:endParaRPr sz="1200">
              <a:ea typeface="宋体" panose="02010600030101010101" pitchFamily="2" charset="-122"/>
              <a:sym typeface="+mn-ea"/>
            </a:endParaRPr>
          </a:p>
        </p:txBody>
      </p:sp>
      <p:pic>
        <p:nvPicPr>
          <p:cNvPr id="2" name="图片 20" descr="IMG_256"/>
          <p:cNvPicPr>
            <a:picLocks noChangeAspect="1"/>
          </p:cNvPicPr>
          <p:nvPr/>
        </p:nvPicPr>
        <p:blipFill>
          <a:blip r:embed="rId3"/>
          <a:stretch>
            <a:fillRect/>
          </a:stretch>
        </p:blipFill>
        <p:spPr>
          <a:xfrm>
            <a:off x="3902075" y="4130040"/>
            <a:ext cx="3039110" cy="2350135"/>
          </a:xfrm>
          <a:prstGeom prst="rect">
            <a:avLst/>
          </a:prstGeom>
          <a:noFill/>
          <a:ln w="9525">
            <a:noFill/>
          </a:ln>
        </p:spPr>
      </p:pic>
      <p:sp>
        <p:nvSpPr>
          <p:cNvPr id="3" name="文本框 2"/>
          <p:cNvSpPr txBox="1"/>
          <p:nvPr/>
        </p:nvSpPr>
        <p:spPr>
          <a:xfrm>
            <a:off x="7837805" y="5291455"/>
            <a:ext cx="1071880" cy="368300"/>
          </a:xfrm>
          <a:prstGeom prst="rect">
            <a:avLst/>
          </a:prstGeom>
          <a:noFill/>
        </p:spPr>
        <p:txBody>
          <a:bodyPr wrap="square" rtlCol="0" anchor="t">
            <a:spAutoFit/>
          </a:bodyPr>
          <a:p>
            <a:r>
              <a:rPr lang="zh-CN" altLang="en-US">
                <a:sym typeface="+mn-ea"/>
              </a:rPr>
              <a:t>图</a:t>
            </a:r>
            <a:r>
              <a:rPr lang="en-US" altLang="zh-CN">
                <a:sym typeface="+mn-ea"/>
              </a:rPr>
              <a:t>2-6-</a:t>
            </a:r>
            <a:r>
              <a:rPr lang="en-US">
                <a:sym typeface="+mn-ea"/>
              </a:rPr>
              <a:t>20</a:t>
            </a:r>
            <a:endParaRPr lang="en-US"/>
          </a:p>
        </p:txBody>
      </p:sp>
    </p:spTree>
    <p:custDataLst>
      <p:tags r:id="rId4"/>
    </p:custData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1136015" y="1140460"/>
            <a:ext cx="10890885" cy="4092575"/>
          </a:xfrm>
          <a:prstGeom prst="rect">
            <a:avLst/>
          </a:prstGeom>
          <a:noFill/>
          <a:ln w="9525">
            <a:noFill/>
          </a:ln>
        </p:spPr>
        <p:txBody>
          <a:bodyPr wrap="square">
            <a:spAutoFit/>
          </a:bodyPr>
          <a:p>
            <a:pPr indent="266700">
              <a:lnSpc>
                <a:spcPct val="130000"/>
              </a:lnSpc>
            </a:pPr>
            <a:r>
              <a:rPr sz="4000" b="0">
                <a:ea typeface="宋体" panose="02010600030101010101" pitchFamily="2" charset="-122"/>
              </a:rPr>
              <a:t>课后练习题</a:t>
            </a:r>
            <a:endParaRPr sz="4000" b="0">
              <a:ea typeface="宋体" panose="02010600030101010101" pitchFamily="2" charset="-122"/>
            </a:endParaRPr>
          </a:p>
          <a:p>
            <a:pPr indent="266700">
              <a:lnSpc>
                <a:spcPct val="130000"/>
              </a:lnSpc>
            </a:pPr>
            <a:r>
              <a:rPr sz="4000" b="0">
                <a:ea typeface="宋体" panose="02010600030101010101" pitchFamily="2" charset="-122"/>
              </a:rPr>
              <a:t>1)纤维分类和特点有哪些？</a:t>
            </a:r>
            <a:endParaRPr sz="4000" b="0">
              <a:ea typeface="宋体" panose="02010600030101010101" pitchFamily="2" charset="-122"/>
            </a:endParaRPr>
          </a:p>
          <a:p>
            <a:pPr indent="266700">
              <a:lnSpc>
                <a:spcPct val="130000"/>
              </a:lnSpc>
            </a:pPr>
            <a:r>
              <a:rPr sz="4000" b="0">
                <a:ea typeface="宋体" panose="02010600030101010101" pitchFamily="2" charset="-122"/>
              </a:rPr>
              <a:t>2)地毯分类有哪些？</a:t>
            </a:r>
            <a:endParaRPr sz="4000" b="0">
              <a:ea typeface="宋体" panose="02010600030101010101" pitchFamily="2" charset="-122"/>
            </a:endParaRPr>
          </a:p>
          <a:p>
            <a:pPr indent="266700">
              <a:lnSpc>
                <a:spcPct val="130000"/>
              </a:lnSpc>
            </a:pPr>
            <a:r>
              <a:rPr sz="4000" b="0">
                <a:ea typeface="宋体" panose="02010600030101010101" pitchFamily="2" charset="-122"/>
              </a:rPr>
              <a:t>3)如何选择地毯？</a:t>
            </a:r>
            <a:endParaRPr sz="4000" b="0">
              <a:ea typeface="宋体" panose="02010600030101010101" pitchFamily="2" charset="-122"/>
            </a:endParaRPr>
          </a:p>
          <a:p>
            <a:pPr indent="266700">
              <a:lnSpc>
                <a:spcPct val="130000"/>
              </a:lnSpc>
            </a:pPr>
            <a:r>
              <a:rPr sz="4000" b="0">
                <a:ea typeface="宋体" panose="02010600030101010101" pitchFamily="2" charset="-122"/>
              </a:rPr>
              <a:t>4)装饰墙布分类和选择方法有哪些？</a:t>
            </a:r>
            <a:endParaRPr sz="4000" b="0">
              <a:ea typeface="宋体" panose="02010600030101010101" pitchFamily="2" charset="-122"/>
            </a:endParaRPr>
          </a:p>
        </p:txBody>
      </p:sp>
    </p:spTree>
    <p:custDataLst>
      <p:tags r:id="rId2"/>
    </p:custData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custDataLst>
              <p:tags r:id="rId2"/>
            </p:custDataLst>
          </p:nvPr>
        </p:nvSpPr>
        <p:spPr>
          <a:xfrm>
            <a:off x="2327910" y="289560"/>
            <a:ext cx="7971155" cy="801370"/>
          </a:xfrm>
          <a:prstGeom prst="rect">
            <a:avLst/>
          </a:prstGeom>
          <a:noFill/>
        </p:spPr>
        <p:txBody>
          <a:bodyPr wrap="square" lIns="90000" tIns="46800" rIns="90000" bIns="46800" rtlCol="0"/>
          <a:lstStyle>
            <a:defPPr>
              <a:defRPr lang="zh-CN"/>
            </a:defPPr>
            <a:lvl1pPr>
              <a:lnSpc>
                <a:spcPct val="130000"/>
              </a:lnSpc>
              <a:defRPr sz="2800">
                <a:solidFill>
                  <a:schemeClr val="tx2"/>
                </a:solidFill>
                <a:latin typeface="+mj-lt"/>
                <a:ea typeface="+mj-ea"/>
                <a:cs typeface="+mj-cs"/>
              </a:defRPr>
            </a:lvl1pPr>
          </a:lstStyle>
          <a:p>
            <a:r>
              <a:rPr lang="zh-CN" altLang="en-US" sz="3600">
                <a:sym typeface="+mn-ea"/>
              </a:rPr>
              <a:t>2.7.装饰涂料</a:t>
            </a:r>
            <a:endParaRPr lang="zh-CN" altLang="en-US" sz="3600">
              <a:sym typeface="+mn-ea"/>
            </a:endParaRPr>
          </a:p>
        </p:txBody>
      </p:sp>
      <p:sp>
        <p:nvSpPr>
          <p:cNvPr id="2" name="文本框 1"/>
          <p:cNvSpPr txBox="1"/>
          <p:nvPr/>
        </p:nvSpPr>
        <p:spPr>
          <a:xfrm>
            <a:off x="922655" y="1140460"/>
            <a:ext cx="10898505" cy="1568450"/>
          </a:xfrm>
          <a:prstGeom prst="rect">
            <a:avLst/>
          </a:prstGeom>
          <a:noFill/>
        </p:spPr>
        <p:txBody>
          <a:bodyPr wrap="square" rtlCol="0" anchor="t">
            <a:spAutoFit/>
          </a:bodyPr>
          <a:p>
            <a:pPr indent="266700" algn="l" fontAlgn="auto">
              <a:lnSpc>
                <a:spcPct val="200000"/>
              </a:lnSpc>
              <a:buNone/>
            </a:pPr>
            <a:r>
              <a:rPr sz="1600">
                <a:ea typeface="宋体" panose="02010600030101010101" pitchFamily="2" charset="-122"/>
                <a:sym typeface="+mn-ea"/>
              </a:rPr>
              <a:t>涂料是一种可以用不同的施工工艺涂覆在物件表面，形成粘附牢固、具有一定强度的固态薄膜材料，一般由成膜物质、颜料、溶剂和添加剂四种基本成分组成。用于装饰和保护建筑物表面称为装饰涂料，装饰涂料主要对建筑物起到美观、调节、保护、改善的作用，如图2-7-1。</a:t>
            </a:r>
            <a:endParaRPr sz="1600">
              <a:ea typeface="宋体" panose="02010600030101010101" pitchFamily="2" charset="-122"/>
              <a:sym typeface="+mn-ea"/>
            </a:endParaRPr>
          </a:p>
        </p:txBody>
      </p:sp>
      <p:sp>
        <p:nvSpPr>
          <p:cNvPr id="4" name="文本框 3"/>
          <p:cNvSpPr txBox="1"/>
          <p:nvPr/>
        </p:nvSpPr>
        <p:spPr>
          <a:xfrm>
            <a:off x="8188325" y="3912235"/>
            <a:ext cx="1228725" cy="368300"/>
          </a:xfrm>
          <a:prstGeom prst="rect">
            <a:avLst/>
          </a:prstGeom>
          <a:noFill/>
        </p:spPr>
        <p:txBody>
          <a:bodyPr wrap="square" rtlCol="0">
            <a:spAutoFit/>
          </a:bodyPr>
          <a:p>
            <a:r>
              <a:rPr lang="zh-CN" altLang="en-US"/>
              <a:t>图</a:t>
            </a:r>
            <a:r>
              <a:rPr lang="en-US" altLang="zh-CN"/>
              <a:t>2-7-1</a:t>
            </a:r>
            <a:endParaRPr lang="en-US"/>
          </a:p>
        </p:txBody>
      </p:sp>
      <p:pic>
        <p:nvPicPr>
          <p:cNvPr id="133" name="图片 133" descr="0439832499455583"/>
          <p:cNvPicPr>
            <a:picLocks noChangeAspect="1"/>
          </p:cNvPicPr>
          <p:nvPr/>
        </p:nvPicPr>
        <p:blipFill>
          <a:blip r:embed="rId3"/>
          <a:stretch>
            <a:fillRect/>
          </a:stretch>
        </p:blipFill>
        <p:spPr>
          <a:xfrm>
            <a:off x="3728085" y="2940050"/>
            <a:ext cx="3943985" cy="2698750"/>
          </a:xfrm>
          <a:prstGeom prst="rect">
            <a:avLst/>
          </a:prstGeom>
        </p:spPr>
      </p:pic>
    </p:spTree>
    <p:custDataLst>
      <p:tags r:id="rId4"/>
    </p:custData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2.7.1.涂料的分类及特点</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1140460"/>
            <a:ext cx="10713085" cy="5001260"/>
          </a:xfrm>
          <a:prstGeom prst="rect">
            <a:avLst/>
          </a:prstGeom>
          <a:noFill/>
          <a:ln w="9525">
            <a:noFill/>
          </a:ln>
        </p:spPr>
        <p:txBody>
          <a:bodyPr wrap="square">
            <a:spAutoFit/>
          </a:bodyPr>
          <a:p>
            <a:pPr indent="266700">
              <a:lnSpc>
                <a:spcPct val="140000"/>
              </a:lnSpc>
            </a:pPr>
            <a:r>
              <a:rPr sz="1200">
                <a:ea typeface="宋体" panose="02010600030101010101" pitchFamily="2" charset="-122"/>
                <a:sym typeface="+mn-ea"/>
              </a:rPr>
              <a:t>一、涂料分类</a:t>
            </a:r>
            <a:endParaRPr sz="1200">
              <a:ea typeface="宋体" panose="02010600030101010101" pitchFamily="2" charset="-122"/>
              <a:sym typeface="+mn-ea"/>
            </a:endParaRPr>
          </a:p>
          <a:p>
            <a:pPr indent="266700">
              <a:lnSpc>
                <a:spcPct val="140000"/>
              </a:lnSpc>
            </a:pPr>
            <a:r>
              <a:rPr sz="1200">
                <a:ea typeface="宋体" panose="02010600030101010101" pitchFamily="2" charset="-122"/>
                <a:sym typeface="+mn-ea"/>
              </a:rPr>
              <a:t>经过长期发展，涂料品种繁杂，分类方式多样，通常有以下几种：</a:t>
            </a:r>
            <a:endParaRPr sz="1200">
              <a:ea typeface="宋体" panose="02010600030101010101" pitchFamily="2" charset="-122"/>
              <a:sym typeface="+mn-ea"/>
            </a:endParaRPr>
          </a:p>
          <a:p>
            <a:pPr indent="266700">
              <a:lnSpc>
                <a:spcPct val="140000"/>
              </a:lnSpc>
            </a:pPr>
            <a:r>
              <a:rPr sz="1200">
                <a:ea typeface="宋体" panose="02010600030101010101" pitchFamily="2" charset="-122"/>
                <a:sym typeface="+mn-ea"/>
              </a:rPr>
              <a:t>(1)按产品形态分：液态涂料、粉末型涂料、高固体分涂料。</a:t>
            </a:r>
            <a:endParaRPr sz="1200">
              <a:ea typeface="宋体" panose="02010600030101010101" pitchFamily="2" charset="-122"/>
              <a:sym typeface="+mn-ea"/>
            </a:endParaRPr>
          </a:p>
          <a:p>
            <a:pPr indent="266700">
              <a:lnSpc>
                <a:spcPct val="140000"/>
              </a:lnSpc>
            </a:pPr>
            <a:r>
              <a:rPr sz="1200">
                <a:ea typeface="宋体" panose="02010600030101010101" pitchFamily="2" charset="-122"/>
                <a:sym typeface="+mn-ea"/>
              </a:rPr>
              <a:t>(2)按用途分：为建筑涂料、航空涂料、船舶涂料、风力发电涂料、核电涂料、家电涂料、木器涂料、罐头涂料、汽车涂料、桥梁涂料、塑料涂料、纸张涂料、管道涂料、钢结构涂料、橡胶涂料等。</a:t>
            </a:r>
            <a:endParaRPr sz="1200">
              <a:ea typeface="宋体" panose="02010600030101010101" pitchFamily="2" charset="-122"/>
              <a:sym typeface="+mn-ea"/>
            </a:endParaRPr>
          </a:p>
          <a:p>
            <a:pPr indent="266700">
              <a:lnSpc>
                <a:spcPct val="140000"/>
              </a:lnSpc>
            </a:pPr>
            <a:r>
              <a:rPr sz="1200">
                <a:ea typeface="宋体" panose="02010600030101010101" pitchFamily="2" charset="-122"/>
                <a:sym typeface="+mn-ea"/>
              </a:rPr>
              <a:t>(3)按使用功能分：普通涂料和特种功能性建筑涂料</a:t>
            </a:r>
            <a:endParaRPr sz="1200">
              <a:ea typeface="宋体" panose="02010600030101010101" pitchFamily="2" charset="-122"/>
              <a:sym typeface="+mn-ea"/>
            </a:endParaRPr>
          </a:p>
          <a:p>
            <a:pPr indent="266700">
              <a:lnSpc>
                <a:spcPct val="140000"/>
              </a:lnSpc>
            </a:pPr>
            <a:r>
              <a:rPr sz="1200">
                <a:ea typeface="宋体" panose="02010600030101010101" pitchFamily="2" charset="-122"/>
                <a:sym typeface="+mn-ea"/>
              </a:rPr>
              <a:t>(4)按性能分：防腐蚀涂料、防锈涂料、绝缘涂料、耐高温涂料、耐老化涂料、耐酸碱涂料、耐化学介质涂料。</a:t>
            </a:r>
            <a:endParaRPr sz="1200">
              <a:ea typeface="宋体" panose="02010600030101010101" pitchFamily="2" charset="-122"/>
              <a:sym typeface="+mn-ea"/>
            </a:endParaRPr>
          </a:p>
          <a:p>
            <a:pPr indent="266700">
              <a:lnSpc>
                <a:spcPct val="140000"/>
              </a:lnSpc>
            </a:pPr>
            <a:r>
              <a:rPr sz="1200">
                <a:ea typeface="宋体" panose="02010600030101010101" pitchFamily="2" charset="-122"/>
                <a:sym typeface="+mn-ea"/>
              </a:rPr>
              <a:t>(5)按使用分散介质分：溶剂型涂料、水性涂料。</a:t>
            </a:r>
            <a:endParaRPr sz="1200">
              <a:ea typeface="宋体" panose="02010600030101010101" pitchFamily="2" charset="-122"/>
              <a:sym typeface="+mn-ea"/>
            </a:endParaRPr>
          </a:p>
          <a:p>
            <a:pPr indent="266700">
              <a:lnSpc>
                <a:spcPct val="140000"/>
              </a:lnSpc>
            </a:pPr>
            <a:r>
              <a:rPr sz="1200">
                <a:ea typeface="宋体" panose="02010600030101010101" pitchFamily="2" charset="-122"/>
                <a:sym typeface="+mn-ea"/>
              </a:rPr>
              <a:t>(6)按在建筑物上使用的部位分：内墙涂料、外墙涂料、地面涂料、门窗涂料和顶棚涂料。</a:t>
            </a:r>
            <a:endParaRPr sz="1200">
              <a:ea typeface="宋体" panose="02010600030101010101" pitchFamily="2" charset="-122"/>
              <a:sym typeface="+mn-ea"/>
            </a:endParaRPr>
          </a:p>
          <a:p>
            <a:pPr indent="266700">
              <a:lnSpc>
                <a:spcPct val="140000"/>
              </a:lnSpc>
            </a:pPr>
            <a:r>
              <a:rPr sz="1200">
                <a:ea typeface="宋体" panose="02010600030101010101" pitchFamily="2" charset="-122"/>
                <a:sym typeface="+mn-ea"/>
              </a:rPr>
              <a:t>(7)按装饰效果分：表面光滑的平面涂料、砂粒状装饰效果的砂壁状涂料。</a:t>
            </a:r>
            <a:endParaRPr sz="1200">
              <a:ea typeface="宋体" panose="02010600030101010101" pitchFamily="2" charset="-122"/>
              <a:sym typeface="+mn-ea"/>
            </a:endParaRPr>
          </a:p>
          <a:p>
            <a:pPr indent="266700">
              <a:lnSpc>
                <a:spcPct val="140000"/>
              </a:lnSpc>
            </a:pPr>
            <a:r>
              <a:rPr sz="1200">
                <a:ea typeface="宋体" panose="02010600030101010101" pitchFamily="2" charset="-122"/>
                <a:sym typeface="+mn-ea"/>
              </a:rPr>
              <a:t>(8)按照使用颜色效果分：金属漆、本色漆、透明清漆等。</a:t>
            </a:r>
            <a:endParaRPr sz="1200">
              <a:ea typeface="宋体" panose="02010600030101010101" pitchFamily="2" charset="-122"/>
              <a:sym typeface="+mn-ea"/>
            </a:endParaRPr>
          </a:p>
          <a:p>
            <a:pPr indent="266700">
              <a:lnSpc>
                <a:spcPct val="140000"/>
              </a:lnSpc>
            </a:pPr>
            <a:r>
              <a:rPr sz="1200">
                <a:ea typeface="宋体" panose="02010600030101010101" pitchFamily="2" charset="-122"/>
                <a:sym typeface="+mn-ea"/>
              </a:rPr>
              <a:t>(9)按家用油漆分：内墙涂料、外墙涂料、木器漆、金属用漆、地坪漆。</a:t>
            </a:r>
            <a:endParaRPr sz="1200">
              <a:ea typeface="宋体" panose="02010600030101010101" pitchFamily="2" charset="-122"/>
              <a:sym typeface="+mn-ea"/>
            </a:endParaRPr>
          </a:p>
          <a:p>
            <a:pPr indent="266700">
              <a:lnSpc>
                <a:spcPct val="140000"/>
              </a:lnSpc>
            </a:pPr>
            <a:r>
              <a:rPr sz="1200">
                <a:ea typeface="宋体" panose="02010600030101010101" pitchFamily="2" charset="-122"/>
                <a:sym typeface="+mn-ea"/>
              </a:rPr>
              <a:t>(10)按施工工序分：封闭漆、腻子、底漆、二道底漆、面漆、罩光漆。</a:t>
            </a:r>
            <a:endParaRPr sz="1200">
              <a:ea typeface="宋体" panose="02010600030101010101" pitchFamily="2" charset="-122"/>
              <a:sym typeface="+mn-ea"/>
            </a:endParaRPr>
          </a:p>
          <a:p>
            <a:pPr indent="266700">
              <a:lnSpc>
                <a:spcPct val="140000"/>
              </a:lnSpc>
            </a:pPr>
            <a:r>
              <a:rPr sz="1200">
                <a:ea typeface="宋体" panose="02010600030101010101" pitchFamily="2" charset="-122"/>
                <a:sym typeface="+mn-ea"/>
              </a:rPr>
              <a:t>(11)按施工方法分：刷涂涂料、浸涂涂料、电泳涂料、喷涂涂料、辊涂涂料等。</a:t>
            </a:r>
            <a:endParaRPr sz="1200">
              <a:ea typeface="宋体" panose="02010600030101010101" pitchFamily="2" charset="-122"/>
              <a:sym typeface="+mn-ea"/>
            </a:endParaRPr>
          </a:p>
          <a:p>
            <a:pPr indent="266700">
              <a:lnSpc>
                <a:spcPct val="140000"/>
              </a:lnSpc>
            </a:pPr>
            <a:r>
              <a:rPr sz="1200">
                <a:ea typeface="宋体" panose="02010600030101010101" pitchFamily="2" charset="-122"/>
                <a:sym typeface="+mn-ea"/>
              </a:rPr>
              <a:t>(12)按功能分：不粘涂料、铁氟龙涂料、防锈涂料、耐高温涂料、装饰涂料、防腐涂料、导电涂料、示温涂料、隔热涂料、防火涂料、防水涂料等。</a:t>
            </a:r>
            <a:endParaRPr sz="1200">
              <a:ea typeface="宋体" panose="02010600030101010101" pitchFamily="2" charset="-122"/>
              <a:sym typeface="+mn-ea"/>
            </a:endParaRPr>
          </a:p>
          <a:p>
            <a:pPr indent="266700">
              <a:lnSpc>
                <a:spcPct val="140000"/>
              </a:lnSpc>
            </a:pPr>
            <a:r>
              <a:rPr sz="1200">
                <a:ea typeface="宋体" panose="02010600030101010101" pitchFamily="2" charset="-122"/>
                <a:sym typeface="+mn-ea"/>
              </a:rPr>
              <a:t>(13)按漆膜性能分：防腐漆、绝缘漆、导电漆、耐热漆等。</a:t>
            </a:r>
            <a:endParaRPr sz="1200">
              <a:ea typeface="宋体" panose="02010600030101010101" pitchFamily="2" charset="-122"/>
              <a:sym typeface="+mn-ea"/>
            </a:endParaRPr>
          </a:p>
          <a:p>
            <a:pPr indent="266700">
              <a:lnSpc>
                <a:spcPct val="140000"/>
              </a:lnSpc>
            </a:pPr>
            <a:r>
              <a:rPr sz="1200">
                <a:ea typeface="宋体" panose="02010600030101010101" pitchFamily="2" charset="-122"/>
                <a:sym typeface="+mn-ea"/>
              </a:rPr>
              <a:t>(14)按基料种类分：有机涂料、无机涂料、有机/无机复合涂料。</a:t>
            </a:r>
            <a:endParaRPr sz="1200">
              <a:ea typeface="宋体" panose="02010600030101010101" pitchFamily="2" charset="-122"/>
              <a:sym typeface="+mn-ea"/>
            </a:endParaRPr>
          </a:p>
          <a:p>
            <a:pPr indent="266700">
              <a:lnSpc>
                <a:spcPct val="140000"/>
              </a:lnSpc>
            </a:pPr>
            <a:r>
              <a:rPr sz="1200">
                <a:ea typeface="宋体" panose="02010600030101010101" pitchFamily="2" charset="-122"/>
                <a:sym typeface="+mn-ea"/>
              </a:rPr>
              <a:t>(15)按成膜物质分：天然树脂类漆、酚醛类漆、醇酸类漆、氨基类漆、硝基类漆、丙烯酸类漆、聚氨酯类漆、聚硅氧烷类漆、乙烯树脂类漆、环氧类漆、氯化橡胶类漆、有机硅树脂类漆、氟碳树脂类漆等。</a:t>
            </a:r>
            <a:endParaRPr sz="1200">
              <a:ea typeface="宋体" panose="02010600030101010101" pitchFamily="2" charset="-122"/>
              <a:sym typeface="+mn-ea"/>
            </a:endParaRPr>
          </a:p>
        </p:txBody>
      </p:sp>
    </p:spTree>
    <p:custDataLst>
      <p:tags r:id="rId3"/>
    </p:custData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2.7.1.涂料的分类及特点</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1604645"/>
            <a:ext cx="10713085" cy="2553335"/>
          </a:xfrm>
          <a:prstGeom prst="rect">
            <a:avLst/>
          </a:prstGeom>
          <a:noFill/>
          <a:ln w="9525">
            <a:noFill/>
          </a:ln>
        </p:spPr>
        <p:txBody>
          <a:bodyPr wrap="square">
            <a:spAutoFit/>
          </a:bodyPr>
          <a:p>
            <a:pPr indent="266700">
              <a:lnSpc>
                <a:spcPct val="200000"/>
              </a:lnSpc>
            </a:pPr>
            <a:r>
              <a:rPr sz="1600">
                <a:ea typeface="宋体" panose="02010600030101010101" pitchFamily="2" charset="-122"/>
                <a:sym typeface="+mn-ea"/>
              </a:rPr>
              <a:t>二、涂料特点</a:t>
            </a:r>
            <a:endParaRPr sz="1600">
              <a:ea typeface="宋体" panose="02010600030101010101" pitchFamily="2" charset="-122"/>
              <a:sym typeface="+mn-ea"/>
            </a:endParaRPr>
          </a:p>
          <a:p>
            <a:pPr indent="266700">
              <a:lnSpc>
                <a:spcPct val="200000"/>
              </a:lnSpc>
            </a:pPr>
            <a:r>
              <a:rPr sz="1600">
                <a:ea typeface="宋体" panose="02010600030101010101" pitchFamily="2" charset="-122"/>
                <a:sym typeface="+mn-ea"/>
              </a:rPr>
              <a:t>(1)耐性：耐水、耐污、耐冻、耐腐蚀、耐碱性、耐老化；</a:t>
            </a:r>
            <a:endParaRPr sz="1600">
              <a:ea typeface="宋体" panose="02010600030101010101" pitchFamily="2" charset="-122"/>
              <a:sym typeface="+mn-ea"/>
            </a:endParaRPr>
          </a:p>
          <a:p>
            <a:pPr indent="266700">
              <a:lnSpc>
                <a:spcPct val="200000"/>
              </a:lnSpc>
            </a:pPr>
            <a:r>
              <a:rPr sz="1600">
                <a:ea typeface="宋体" panose="02010600030101010101" pitchFamily="2" charset="-122"/>
                <a:sym typeface="+mn-ea"/>
              </a:rPr>
              <a:t>(2)质性：质量轻、质感丰富、质优价廉；</a:t>
            </a:r>
            <a:endParaRPr sz="1600">
              <a:ea typeface="宋体" panose="02010600030101010101" pitchFamily="2" charset="-122"/>
              <a:sym typeface="+mn-ea"/>
            </a:endParaRPr>
          </a:p>
          <a:p>
            <a:pPr indent="266700">
              <a:lnSpc>
                <a:spcPct val="200000"/>
              </a:lnSpc>
            </a:pPr>
            <a:r>
              <a:rPr sz="1600">
                <a:ea typeface="宋体" panose="02010600030101010101" pitchFamily="2" charset="-122"/>
                <a:sym typeface="+mn-ea"/>
              </a:rPr>
              <a:t>(3)便捷：省时省工省料、施工简单方便，维修简易；</a:t>
            </a:r>
            <a:endParaRPr sz="1600">
              <a:ea typeface="宋体" panose="02010600030101010101" pitchFamily="2" charset="-122"/>
              <a:sym typeface="+mn-ea"/>
            </a:endParaRPr>
          </a:p>
          <a:p>
            <a:pPr indent="266700">
              <a:lnSpc>
                <a:spcPct val="200000"/>
              </a:lnSpc>
            </a:pPr>
            <a:r>
              <a:rPr sz="1600">
                <a:ea typeface="宋体" panose="02010600030101010101" pitchFamily="2" charset="-122"/>
                <a:sym typeface="+mn-ea"/>
              </a:rPr>
              <a:t>(4)可控：色彩多样，选择余地大；附着力、遮盖力易调节；粘度、细度可操控。</a:t>
            </a:r>
            <a:endParaRPr sz="1600">
              <a:ea typeface="宋体" panose="02010600030101010101" pitchFamily="2" charset="-122"/>
              <a:sym typeface="+mn-ea"/>
            </a:endParaRPr>
          </a:p>
        </p:txBody>
      </p:sp>
    </p:spTree>
    <p:custDataLst>
      <p:tags r:id="rId3"/>
    </p:custData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2.7.2.常用的室内装饰涂料</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22655" y="1041400"/>
            <a:ext cx="10713085" cy="2676525"/>
          </a:xfrm>
          <a:prstGeom prst="rect">
            <a:avLst/>
          </a:prstGeom>
          <a:noFill/>
          <a:ln w="9525">
            <a:noFill/>
          </a:ln>
        </p:spPr>
        <p:txBody>
          <a:bodyPr wrap="square">
            <a:spAutoFit/>
          </a:bodyPr>
          <a:p>
            <a:pPr indent="266700">
              <a:lnSpc>
                <a:spcPct val="200000"/>
              </a:lnSpc>
            </a:pPr>
            <a:r>
              <a:rPr sz="1400">
                <a:ea typeface="宋体" panose="02010600030101010101" pitchFamily="2" charset="-122"/>
                <a:sym typeface="+mn-ea"/>
              </a:rPr>
              <a:t>室内装饰涂料主要用于室内墙面和顶面的装饰及保护，一般指乳胶漆（即合成树脂乳液）。常用的室内装饰涂料除了乳胶漆，还有水溶性涂料、幻彩花纹涂料等。</a:t>
            </a:r>
            <a:endParaRPr sz="1400">
              <a:ea typeface="宋体" panose="02010600030101010101" pitchFamily="2" charset="-122"/>
              <a:sym typeface="+mn-ea"/>
            </a:endParaRPr>
          </a:p>
          <a:p>
            <a:pPr indent="266700">
              <a:lnSpc>
                <a:spcPct val="200000"/>
              </a:lnSpc>
            </a:pPr>
            <a:r>
              <a:rPr sz="1400">
                <a:ea typeface="宋体" panose="02010600030101010101" pitchFamily="2" charset="-122"/>
                <a:sym typeface="+mn-ea"/>
              </a:rPr>
              <a:t>一、乳胶漆</a:t>
            </a:r>
            <a:endParaRPr sz="1400">
              <a:ea typeface="宋体" panose="02010600030101010101" pitchFamily="2" charset="-122"/>
              <a:sym typeface="+mn-ea"/>
            </a:endParaRPr>
          </a:p>
          <a:p>
            <a:pPr indent="266700">
              <a:lnSpc>
                <a:spcPct val="200000"/>
              </a:lnSpc>
            </a:pPr>
            <a:r>
              <a:rPr sz="1400">
                <a:ea typeface="宋体" panose="02010600030101010101" pitchFamily="2" charset="-122"/>
                <a:sym typeface="+mn-ea"/>
              </a:rPr>
              <a:t>乳胶漆是它是一种以水为介质，以丙烯酸酯类、苯乙烯-丙烯酸酯共聚物、醋酸乙烯酯类聚合物的水溶液为成膜物质，混合助剂、体质颜料、色彩颜料经过研磨而成。具有耐水、耐碱、细腻平滑、透气性好、避免鼓泡、价格便宜、易于施工等优点，在室内墙壁装饰施工过程中，应用也较为广泛，如图2-7-2。</a:t>
            </a:r>
            <a:endParaRPr sz="1400">
              <a:ea typeface="宋体" panose="02010600030101010101" pitchFamily="2" charset="-122"/>
              <a:sym typeface="+mn-ea"/>
            </a:endParaRPr>
          </a:p>
        </p:txBody>
      </p:sp>
      <p:pic>
        <p:nvPicPr>
          <p:cNvPr id="134" name="图片 134" descr="17984972"/>
          <p:cNvPicPr>
            <a:picLocks noChangeAspect="1"/>
          </p:cNvPicPr>
          <p:nvPr/>
        </p:nvPicPr>
        <p:blipFill>
          <a:blip r:embed="rId3"/>
          <a:stretch>
            <a:fillRect/>
          </a:stretch>
        </p:blipFill>
        <p:spPr>
          <a:xfrm>
            <a:off x="3962400" y="3773805"/>
            <a:ext cx="3669665" cy="2283460"/>
          </a:xfrm>
          <a:prstGeom prst="rect">
            <a:avLst/>
          </a:prstGeom>
        </p:spPr>
      </p:pic>
      <p:sp>
        <p:nvSpPr>
          <p:cNvPr id="4" name="文本框 3"/>
          <p:cNvSpPr txBox="1"/>
          <p:nvPr/>
        </p:nvSpPr>
        <p:spPr>
          <a:xfrm>
            <a:off x="8284845" y="5234305"/>
            <a:ext cx="1228725" cy="368300"/>
          </a:xfrm>
          <a:prstGeom prst="rect">
            <a:avLst/>
          </a:prstGeom>
          <a:noFill/>
        </p:spPr>
        <p:txBody>
          <a:bodyPr wrap="square" rtlCol="0">
            <a:spAutoFit/>
          </a:bodyPr>
          <a:p>
            <a:r>
              <a:rPr lang="zh-CN" altLang="en-US"/>
              <a:t>图</a:t>
            </a:r>
            <a:r>
              <a:rPr lang="en-US" altLang="zh-CN"/>
              <a:t>2-7-2</a:t>
            </a:r>
            <a:endParaRPr lang="en-US"/>
          </a:p>
        </p:txBody>
      </p:sp>
    </p:spTree>
    <p:custDataLst>
      <p:tags r:id="rId4"/>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custDataLst>
              <p:tags r:id="rId2"/>
            </p:custDataLst>
          </p:nvPr>
        </p:nvSpPr>
        <p:spPr>
          <a:xfrm>
            <a:off x="2327910" y="289560"/>
            <a:ext cx="7971155" cy="801370"/>
          </a:xfrm>
          <a:prstGeom prst="rect">
            <a:avLst/>
          </a:prstGeom>
          <a:noFill/>
        </p:spPr>
        <p:txBody>
          <a:bodyPr wrap="square" lIns="90000" tIns="46800" rIns="90000" bIns="46800" rtlCol="0"/>
          <a:lstStyle>
            <a:defPPr>
              <a:defRPr lang="zh-CN"/>
            </a:defPPr>
            <a:lvl1pPr>
              <a:lnSpc>
                <a:spcPct val="130000"/>
              </a:lnSpc>
              <a:defRPr sz="2800">
                <a:solidFill>
                  <a:schemeClr val="tx2"/>
                </a:solidFill>
                <a:latin typeface="+mj-lt"/>
                <a:ea typeface="+mj-ea"/>
                <a:cs typeface="+mj-cs"/>
              </a:defRPr>
            </a:lvl1pPr>
          </a:lstStyle>
          <a:p>
            <a:r>
              <a:rPr lang="en-US" altLang="zh-CN" sz="3600">
                <a:sym typeface="+mn-ea"/>
              </a:rPr>
              <a:t>1.4室内装修材料与构造设计相关知识</a:t>
            </a:r>
            <a:endParaRPr lang="en-US" altLang="zh-CN" sz="3600">
              <a:sym typeface="+mn-ea"/>
            </a:endParaRPr>
          </a:p>
        </p:txBody>
      </p:sp>
      <p:sp>
        <p:nvSpPr>
          <p:cNvPr id="2" name="文本框 1"/>
          <p:cNvSpPr txBox="1"/>
          <p:nvPr/>
        </p:nvSpPr>
        <p:spPr>
          <a:xfrm>
            <a:off x="2653665" y="1889125"/>
            <a:ext cx="6375400" cy="3080385"/>
          </a:xfrm>
          <a:prstGeom prst="rect">
            <a:avLst/>
          </a:prstGeom>
          <a:noFill/>
        </p:spPr>
        <p:txBody>
          <a:bodyPr wrap="square" rtlCol="0" anchor="t">
            <a:spAutoFit/>
          </a:bodyPr>
          <a:p>
            <a:pPr indent="0" fontAlgn="auto">
              <a:lnSpc>
                <a:spcPct val="180000"/>
              </a:lnSpc>
            </a:pPr>
            <a:r>
              <a:rPr lang="en-US" altLang="zh-CN">
                <a:ea typeface="宋体" panose="02010600030101010101" pitchFamily="2" charset="-122"/>
                <a:sym typeface="+mn-ea"/>
              </a:rPr>
              <a:t>        </a:t>
            </a:r>
            <a:r>
              <a:rPr lang="zh-CN">
                <a:ea typeface="宋体" panose="02010600030101010101" pitchFamily="2" charset="-122"/>
                <a:sym typeface="+mn-ea"/>
              </a:rPr>
              <a:t>室内装饰设计的实际效果，是通过室内装饰材料及其配套产品的色彩、质感、纹理和形状构造等元素来体现的。无论是设计师，还是室内装饰施工的工程技术人员，都必须熟练掌握各类常用装饰材料的规格、性能特点和适用范围，掌握装饰材料的质量标准和构造形式，这样才能科学选用各种装饰材料，达到理想装饰效果。</a:t>
            </a:r>
            <a:endParaRPr lang="zh-CN">
              <a:ea typeface="宋体" panose="02010600030101010101" pitchFamily="2" charset="-122"/>
              <a:sym typeface="+mn-ea"/>
            </a:endParaRPr>
          </a:p>
        </p:txBody>
      </p:sp>
    </p:spTree>
    <p:custDataLst>
      <p:tags r:id="rId3"/>
    </p:custData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2.7.2.常用的室内装饰涂料</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22655" y="1360170"/>
            <a:ext cx="10713085" cy="4523105"/>
          </a:xfrm>
          <a:prstGeom prst="rect">
            <a:avLst/>
          </a:prstGeom>
          <a:noFill/>
          <a:ln w="9525">
            <a:noFill/>
          </a:ln>
        </p:spPr>
        <p:txBody>
          <a:bodyPr wrap="square">
            <a:spAutoFit/>
          </a:bodyPr>
          <a:p>
            <a:pPr indent="266700">
              <a:lnSpc>
                <a:spcPct val="200000"/>
              </a:lnSpc>
            </a:pPr>
            <a:r>
              <a:rPr sz="1600">
                <a:ea typeface="宋体" panose="02010600030101010101" pitchFamily="2" charset="-122"/>
                <a:sym typeface="+mn-ea"/>
              </a:rPr>
              <a:t>1.内墙乳胶漆的分类</a:t>
            </a:r>
            <a:endParaRPr sz="1600">
              <a:ea typeface="宋体" panose="02010600030101010101" pitchFamily="2" charset="-122"/>
              <a:sym typeface="+mn-ea"/>
            </a:endParaRPr>
          </a:p>
          <a:p>
            <a:pPr indent="266700">
              <a:lnSpc>
                <a:spcPct val="200000"/>
              </a:lnSpc>
            </a:pPr>
            <a:r>
              <a:rPr sz="1600">
                <a:ea typeface="宋体" panose="02010600030101010101" pitchFamily="2" charset="-122"/>
                <a:sym typeface="+mn-ea"/>
              </a:rPr>
              <a:t>哑光漆：该漆具有无毒、无味、较高的遮盖力、良好的耐洗刷性、附着力强、耐碱性好，安全环保施工方便，流平性好，适用于工矿企业、机关学校、安居工程、民用住房。</a:t>
            </a:r>
            <a:endParaRPr sz="1600">
              <a:ea typeface="宋体" panose="02010600030101010101" pitchFamily="2" charset="-122"/>
              <a:sym typeface="+mn-ea"/>
            </a:endParaRPr>
          </a:p>
          <a:p>
            <a:pPr indent="266700">
              <a:lnSpc>
                <a:spcPct val="200000"/>
              </a:lnSpc>
            </a:pPr>
            <a:r>
              <a:rPr sz="1600">
                <a:ea typeface="宋体" panose="02010600030101010101" pitchFamily="2" charset="-122"/>
                <a:sym typeface="+mn-ea"/>
              </a:rPr>
              <a:t>丝光漆：涂膜平整光滑、质感细腻、具有丝绸光泽、高遮盖力、强附着力、极佳抗菌及防霉性能，优良的耐水耐碱性能，涂膜可洗刷，光泽持久，适用于医院、学校、宾馆、饭店、住宅楼、写字楼、民用住宅等。</a:t>
            </a:r>
            <a:endParaRPr sz="1600">
              <a:ea typeface="宋体" panose="02010600030101010101" pitchFamily="2" charset="-122"/>
              <a:sym typeface="+mn-ea"/>
            </a:endParaRPr>
          </a:p>
          <a:p>
            <a:pPr indent="266700">
              <a:lnSpc>
                <a:spcPct val="200000"/>
              </a:lnSpc>
            </a:pPr>
            <a:r>
              <a:rPr sz="1600">
                <a:ea typeface="宋体" panose="02010600030101010101" pitchFamily="2" charset="-122"/>
                <a:sym typeface="+mn-ea"/>
              </a:rPr>
              <a:t>有光漆：色泽纯正、光泽柔和、漆膜坚韧、附着力强、干燥快、防霉耐水，耐候性好、遮盖力高，是各种内墙漆首选之品。</a:t>
            </a:r>
            <a:endParaRPr sz="1600">
              <a:ea typeface="宋体" panose="02010600030101010101" pitchFamily="2" charset="-122"/>
              <a:sym typeface="+mn-ea"/>
            </a:endParaRPr>
          </a:p>
          <a:p>
            <a:pPr indent="266700">
              <a:lnSpc>
                <a:spcPct val="200000"/>
              </a:lnSpc>
            </a:pPr>
            <a:r>
              <a:rPr sz="1600">
                <a:ea typeface="宋体" panose="02010600030101010101" pitchFamily="2" charset="-122"/>
                <a:sym typeface="+mn-ea"/>
              </a:rPr>
              <a:t>高光漆：具有超卓遮盖力，坚固美观，光亮如瓷，很高的附着力，高防霉抗菌性能，耐洗刷、涂膜耐久且不易剥落，坚韧牢固，是高档豪华宾馆、寺庙、公寓、住宅楼、写字楼等理想的内墙装饰材料。</a:t>
            </a:r>
            <a:endParaRPr sz="1600">
              <a:ea typeface="宋体" panose="02010600030101010101" pitchFamily="2" charset="-122"/>
              <a:sym typeface="+mn-ea"/>
            </a:endParaRPr>
          </a:p>
        </p:txBody>
      </p:sp>
    </p:spTree>
    <p:custDataLst>
      <p:tags r:id="rId3"/>
    </p:custData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2.7.2.常用的室内装饰涂料</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22655" y="1360170"/>
            <a:ext cx="10713085" cy="5015865"/>
          </a:xfrm>
          <a:prstGeom prst="rect">
            <a:avLst/>
          </a:prstGeom>
          <a:noFill/>
          <a:ln w="9525">
            <a:noFill/>
          </a:ln>
        </p:spPr>
        <p:txBody>
          <a:bodyPr wrap="square">
            <a:spAutoFit/>
          </a:bodyPr>
          <a:p>
            <a:pPr indent="266700">
              <a:lnSpc>
                <a:spcPct val="200000"/>
              </a:lnSpc>
            </a:pPr>
            <a:r>
              <a:rPr sz="1600">
                <a:ea typeface="宋体" panose="02010600030101010101" pitchFamily="2" charset="-122"/>
                <a:sym typeface="+mn-ea"/>
              </a:rPr>
              <a:t>2.乳胶漆的优点</a:t>
            </a:r>
            <a:endParaRPr sz="1600">
              <a:ea typeface="宋体" panose="02010600030101010101" pitchFamily="2" charset="-122"/>
              <a:sym typeface="+mn-ea"/>
            </a:endParaRPr>
          </a:p>
          <a:p>
            <a:pPr indent="266700">
              <a:lnSpc>
                <a:spcPct val="200000"/>
              </a:lnSpc>
            </a:pPr>
            <a:r>
              <a:rPr sz="1600">
                <a:ea typeface="宋体" panose="02010600030101010101" pitchFamily="2" charset="-122"/>
                <a:sym typeface="+mn-ea"/>
              </a:rPr>
              <a:t>乳胶漆与传统的油脂漆相比，除了节约天然油脂及有机溶剂外，还具有许多特殊的优点。</a:t>
            </a:r>
            <a:endParaRPr sz="1600">
              <a:ea typeface="宋体" panose="02010600030101010101" pitchFamily="2" charset="-122"/>
              <a:sym typeface="+mn-ea"/>
            </a:endParaRPr>
          </a:p>
          <a:p>
            <a:pPr indent="266700">
              <a:lnSpc>
                <a:spcPct val="200000"/>
              </a:lnSpc>
            </a:pPr>
            <a:r>
              <a:rPr sz="1600">
                <a:ea typeface="宋体" panose="02010600030101010101" pitchFamily="2" charset="-122"/>
                <a:sym typeface="+mn-ea"/>
              </a:rPr>
              <a:t>(1)全无毒无味，彻底解决了油漆工中由于有机溶剂毒性气体的挥发而带来的劳动保护及污染环境问题，从根本上杜绝了火灾的危险。</a:t>
            </a:r>
            <a:endParaRPr sz="1600">
              <a:ea typeface="宋体" panose="02010600030101010101" pitchFamily="2" charset="-122"/>
              <a:sym typeface="+mn-ea"/>
            </a:endParaRPr>
          </a:p>
          <a:p>
            <a:pPr indent="266700">
              <a:lnSpc>
                <a:spcPct val="200000"/>
              </a:lnSpc>
            </a:pPr>
            <a:r>
              <a:rPr sz="1600">
                <a:ea typeface="宋体" panose="02010600030101010101" pitchFamily="2" charset="-122"/>
                <a:sym typeface="+mn-ea"/>
              </a:rPr>
              <a:t>(2)施工方便，可以刷涂也可辊涂、喷涂、抹涂、刮涂等，施工工具可以用水清洗。</a:t>
            </a:r>
            <a:endParaRPr sz="1600">
              <a:ea typeface="宋体" panose="02010600030101010101" pitchFamily="2" charset="-122"/>
              <a:sym typeface="+mn-ea"/>
            </a:endParaRPr>
          </a:p>
          <a:p>
            <a:pPr indent="266700">
              <a:lnSpc>
                <a:spcPct val="200000"/>
              </a:lnSpc>
            </a:pPr>
            <a:r>
              <a:rPr sz="1600">
                <a:ea typeface="宋体" panose="02010600030101010101" pitchFamily="2" charset="-122"/>
                <a:sym typeface="+mn-ea"/>
              </a:rPr>
              <a:t>(3)涂层干燥迅速，一天可以涂刷二、三道，因而施工效率高、成本低。</a:t>
            </a:r>
            <a:endParaRPr sz="1600">
              <a:ea typeface="宋体" panose="02010600030101010101" pitchFamily="2" charset="-122"/>
              <a:sym typeface="+mn-ea"/>
            </a:endParaRPr>
          </a:p>
          <a:p>
            <a:pPr indent="266700">
              <a:lnSpc>
                <a:spcPct val="200000"/>
              </a:lnSpc>
            </a:pPr>
            <a:r>
              <a:rPr sz="1600">
                <a:ea typeface="宋体" panose="02010600030101010101" pitchFamily="2" charset="-122"/>
                <a:sym typeface="+mn-ea"/>
              </a:rPr>
              <a:t>(4)保色性、耐气候性好，大多数外墙乳胶白漆，不容易泛黄，耐候性可达10年以上。</a:t>
            </a:r>
            <a:endParaRPr sz="1600">
              <a:ea typeface="宋体" panose="02010600030101010101" pitchFamily="2" charset="-122"/>
              <a:sym typeface="+mn-ea"/>
            </a:endParaRPr>
          </a:p>
          <a:p>
            <a:pPr indent="266700">
              <a:lnSpc>
                <a:spcPct val="200000"/>
              </a:lnSpc>
            </a:pPr>
            <a:r>
              <a:rPr sz="1600">
                <a:ea typeface="宋体" panose="02010600030101010101" pitchFamily="2" charset="-122"/>
                <a:sym typeface="+mn-ea"/>
              </a:rPr>
              <a:t>(5)透气性好、耐碱性强，因此涂层内外湿度相差较大时，不易起泡，在室内，涂层也不易“出汗”，特别适于建筑物内外墙的水泥面、灰泥面上涂刷。</a:t>
            </a:r>
            <a:endParaRPr sz="1600">
              <a:ea typeface="宋体" panose="02010600030101010101" pitchFamily="2" charset="-122"/>
              <a:sym typeface="+mn-ea"/>
            </a:endParaRPr>
          </a:p>
          <a:p>
            <a:pPr indent="266700">
              <a:lnSpc>
                <a:spcPct val="200000"/>
              </a:lnSpc>
            </a:pPr>
            <a:r>
              <a:rPr sz="1600">
                <a:ea typeface="宋体" panose="02010600030101010101" pitchFamily="2" charset="-122"/>
                <a:sym typeface="+mn-ea"/>
              </a:rPr>
              <a:t>由于乳胶漆花色品种繁多，色彩鲜艳、质轻，建筑物装饰痴新快等特点，使其广泛用于建筑物的内外墙面装饰。</a:t>
            </a:r>
            <a:endParaRPr sz="1600">
              <a:ea typeface="宋体" panose="02010600030101010101" pitchFamily="2" charset="-122"/>
              <a:sym typeface="+mn-ea"/>
            </a:endParaRPr>
          </a:p>
        </p:txBody>
      </p:sp>
    </p:spTree>
    <p:custDataLst>
      <p:tags r:id="rId3"/>
    </p:custData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2.7.2.常用的室内装饰涂料</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22655" y="858520"/>
            <a:ext cx="10713085" cy="2676525"/>
          </a:xfrm>
          <a:prstGeom prst="rect">
            <a:avLst/>
          </a:prstGeom>
          <a:noFill/>
          <a:ln w="9525">
            <a:noFill/>
          </a:ln>
        </p:spPr>
        <p:txBody>
          <a:bodyPr wrap="square">
            <a:spAutoFit/>
          </a:bodyPr>
          <a:p>
            <a:pPr indent="266700">
              <a:lnSpc>
                <a:spcPct val="200000"/>
              </a:lnSpc>
            </a:pPr>
            <a:r>
              <a:rPr sz="1200">
                <a:ea typeface="宋体" panose="02010600030101010101" pitchFamily="2" charset="-122"/>
                <a:sym typeface="+mn-ea"/>
              </a:rPr>
              <a:t>二、水溶性涂料</a:t>
            </a:r>
            <a:endParaRPr sz="1200">
              <a:ea typeface="宋体" panose="02010600030101010101" pitchFamily="2" charset="-122"/>
              <a:sym typeface="+mn-ea"/>
            </a:endParaRPr>
          </a:p>
          <a:p>
            <a:pPr indent="266700">
              <a:lnSpc>
                <a:spcPct val="200000"/>
              </a:lnSpc>
            </a:pPr>
            <a:r>
              <a:rPr sz="1200">
                <a:ea typeface="宋体" panose="02010600030101010101" pitchFamily="2" charset="-122"/>
                <a:sym typeface="+mn-ea"/>
              </a:rPr>
              <a:t>水溶性室内装饰涂料主要氛围聚乙烯醇缩甲醛涂料和聚乙烯醇水玻璃涂料。这种涂料生产工艺简单，价格低廉，属于低档涂料，一般用于民房室内墙面装饰。水溶性室内装饰涂料是以水溶性合成树脂聚乙烯醇极其衍生物为主要成膜物质，混合水和少量助剂以及体质颜料和色彩颜料研磨而成，如图2-7-3。</a:t>
            </a:r>
            <a:endParaRPr sz="1200">
              <a:ea typeface="宋体" panose="02010600030101010101" pitchFamily="2" charset="-122"/>
              <a:sym typeface="+mn-ea"/>
            </a:endParaRPr>
          </a:p>
          <a:p>
            <a:pPr indent="266700">
              <a:lnSpc>
                <a:spcPct val="200000"/>
              </a:lnSpc>
            </a:pPr>
            <a:r>
              <a:rPr sz="1200">
                <a:ea typeface="宋体" panose="02010600030101010101" pitchFamily="2" charset="-122"/>
                <a:sym typeface="+mn-ea"/>
              </a:rPr>
              <a:t>三、幻彩花纹涂料</a:t>
            </a:r>
            <a:endParaRPr sz="1200">
              <a:ea typeface="宋体" panose="02010600030101010101" pitchFamily="2" charset="-122"/>
              <a:sym typeface="+mn-ea"/>
            </a:endParaRPr>
          </a:p>
          <a:p>
            <a:pPr indent="266700">
              <a:lnSpc>
                <a:spcPct val="200000"/>
              </a:lnSpc>
            </a:pPr>
            <a:r>
              <a:rPr sz="1200">
                <a:ea typeface="宋体" panose="02010600030101010101" pitchFamily="2" charset="-122"/>
                <a:sym typeface="+mn-ea"/>
              </a:rPr>
              <a:t>幻彩花纹室内装饰涂料是由加有稳定剂的水相、不同颜色的色液，或者乳液胶结构材料、粉状胶结构材料、发光材料、基本树脂、纤维、溶剂及助剂组成。根据不同使用场所和需求，可以调制成幻彩、光彩、仿壁毯涂料，或形成坚硬结实的花纹图层，或吸收储存灯光、自然光在夜间释放照明，或吸音隔热、制作绒毯效果。这类涂料色彩鲜艳、形状多样、功能丰富、视觉/质感较好，常用于居室、学校、医院、宾馆、酒吧等。</a:t>
            </a:r>
            <a:endParaRPr sz="1200">
              <a:ea typeface="宋体" panose="02010600030101010101" pitchFamily="2" charset="-122"/>
              <a:sym typeface="+mn-ea"/>
            </a:endParaRPr>
          </a:p>
        </p:txBody>
      </p:sp>
      <p:pic>
        <p:nvPicPr>
          <p:cNvPr id="135" name="图片 135" descr="13529d88b5b0b6f"/>
          <p:cNvPicPr>
            <a:picLocks noChangeAspect="1"/>
          </p:cNvPicPr>
          <p:nvPr/>
        </p:nvPicPr>
        <p:blipFill>
          <a:blip r:embed="rId3"/>
          <a:stretch>
            <a:fillRect/>
          </a:stretch>
        </p:blipFill>
        <p:spPr>
          <a:xfrm>
            <a:off x="4468178" y="3662363"/>
            <a:ext cx="2060575" cy="2256155"/>
          </a:xfrm>
          <a:prstGeom prst="rect">
            <a:avLst/>
          </a:prstGeom>
        </p:spPr>
      </p:pic>
      <p:sp>
        <p:nvSpPr>
          <p:cNvPr id="4" name="文本框 3"/>
          <p:cNvSpPr txBox="1"/>
          <p:nvPr/>
        </p:nvSpPr>
        <p:spPr>
          <a:xfrm>
            <a:off x="7309485" y="4606290"/>
            <a:ext cx="1228725" cy="368300"/>
          </a:xfrm>
          <a:prstGeom prst="rect">
            <a:avLst/>
          </a:prstGeom>
          <a:noFill/>
        </p:spPr>
        <p:txBody>
          <a:bodyPr wrap="square" rtlCol="0">
            <a:spAutoFit/>
          </a:bodyPr>
          <a:p>
            <a:r>
              <a:rPr lang="zh-CN" altLang="en-US"/>
              <a:t>图</a:t>
            </a:r>
            <a:r>
              <a:rPr lang="en-US" altLang="zh-CN"/>
              <a:t>2-7-3</a:t>
            </a:r>
            <a:endParaRPr lang="en-US"/>
          </a:p>
        </p:txBody>
      </p:sp>
    </p:spTree>
    <p:custDataLst>
      <p:tags r:id="rId4"/>
    </p:custData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2.7.3.常用的室外装饰涂料</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22655" y="858520"/>
            <a:ext cx="10713085" cy="2061210"/>
          </a:xfrm>
          <a:prstGeom prst="rect">
            <a:avLst/>
          </a:prstGeom>
          <a:noFill/>
          <a:ln w="9525">
            <a:noFill/>
          </a:ln>
        </p:spPr>
        <p:txBody>
          <a:bodyPr wrap="square">
            <a:spAutoFit/>
          </a:bodyPr>
          <a:p>
            <a:pPr indent="266700">
              <a:lnSpc>
                <a:spcPct val="200000"/>
              </a:lnSpc>
            </a:pPr>
            <a:r>
              <a:rPr sz="1600">
                <a:ea typeface="宋体" panose="02010600030101010101" pitchFamily="2" charset="-122"/>
                <a:sym typeface="+mn-ea"/>
              </a:rPr>
              <a:t>室外装饰涂料主要用于建筑外墙，以溶剂型涂料、无机硅酸盐涂料、乳液性涂料、聚合物水泥涂料、石灰浆涂料五种涂料最为常用。</a:t>
            </a:r>
            <a:endParaRPr sz="1600">
              <a:ea typeface="宋体" panose="02010600030101010101" pitchFamily="2" charset="-122"/>
              <a:sym typeface="+mn-ea"/>
            </a:endParaRPr>
          </a:p>
          <a:p>
            <a:pPr indent="266700">
              <a:lnSpc>
                <a:spcPct val="200000"/>
              </a:lnSpc>
            </a:pPr>
            <a:r>
              <a:rPr sz="1600">
                <a:ea typeface="宋体" panose="02010600030101010101" pitchFamily="2" charset="-122"/>
                <a:sym typeface="+mn-ea"/>
              </a:rPr>
              <a:t>室外装饰涂料一般对功能指标要求较高，须具备优良的耐光、耐碱、耐水、耐污、耐侵蚀性能，以及能有效防止开裂、风化、粉化、脱落等。不仅如此，潮湿、污染等特殊环境下，还要能抑制下霉菌和藻类繁殖生长等，如图2-7-4。</a:t>
            </a:r>
            <a:endParaRPr sz="1600">
              <a:ea typeface="宋体" panose="02010600030101010101" pitchFamily="2" charset="-122"/>
              <a:sym typeface="+mn-ea"/>
            </a:endParaRPr>
          </a:p>
        </p:txBody>
      </p:sp>
      <p:sp>
        <p:nvSpPr>
          <p:cNvPr id="4" name="文本框 3"/>
          <p:cNvSpPr txBox="1"/>
          <p:nvPr/>
        </p:nvSpPr>
        <p:spPr>
          <a:xfrm>
            <a:off x="7714615" y="4586605"/>
            <a:ext cx="1228725" cy="368300"/>
          </a:xfrm>
          <a:prstGeom prst="rect">
            <a:avLst/>
          </a:prstGeom>
          <a:noFill/>
        </p:spPr>
        <p:txBody>
          <a:bodyPr wrap="square" rtlCol="0">
            <a:spAutoFit/>
          </a:bodyPr>
          <a:p>
            <a:r>
              <a:rPr lang="zh-CN" altLang="en-US"/>
              <a:t>图</a:t>
            </a:r>
            <a:r>
              <a:rPr lang="en-US" altLang="zh-CN"/>
              <a:t>2-7-4</a:t>
            </a:r>
            <a:endParaRPr lang="en-US"/>
          </a:p>
        </p:txBody>
      </p:sp>
      <p:pic>
        <p:nvPicPr>
          <p:cNvPr id="136" name="图片 136" descr="38432_zi"/>
          <p:cNvPicPr>
            <a:picLocks noChangeAspect="1"/>
          </p:cNvPicPr>
          <p:nvPr/>
        </p:nvPicPr>
        <p:blipFill>
          <a:blip r:embed="rId3"/>
          <a:stretch>
            <a:fillRect/>
          </a:stretch>
        </p:blipFill>
        <p:spPr>
          <a:xfrm>
            <a:off x="3249930" y="3168015"/>
            <a:ext cx="4059555" cy="2917190"/>
          </a:xfrm>
          <a:prstGeom prst="rect">
            <a:avLst/>
          </a:prstGeom>
        </p:spPr>
      </p:pic>
    </p:spTree>
    <p:custDataLst>
      <p:tags r:id="rId4"/>
    </p:custData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2.7.3.常用的室外装饰涂料</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22655" y="858520"/>
            <a:ext cx="10713085" cy="5015865"/>
          </a:xfrm>
          <a:prstGeom prst="rect">
            <a:avLst/>
          </a:prstGeom>
          <a:noFill/>
          <a:ln w="9525">
            <a:noFill/>
          </a:ln>
        </p:spPr>
        <p:txBody>
          <a:bodyPr wrap="square">
            <a:spAutoFit/>
          </a:bodyPr>
          <a:p>
            <a:pPr indent="266700">
              <a:lnSpc>
                <a:spcPct val="200000"/>
              </a:lnSpc>
            </a:pPr>
            <a:r>
              <a:rPr sz="1600">
                <a:ea typeface="宋体" panose="02010600030101010101" pitchFamily="2" charset="-122"/>
                <a:sym typeface="+mn-ea"/>
              </a:rPr>
              <a:t>（1）溶剂型丙烯酸酯涂料</a:t>
            </a:r>
            <a:endParaRPr sz="1600">
              <a:ea typeface="宋体" panose="02010600030101010101" pitchFamily="2" charset="-122"/>
              <a:sym typeface="+mn-ea"/>
            </a:endParaRPr>
          </a:p>
          <a:p>
            <a:pPr indent="266700">
              <a:lnSpc>
                <a:spcPct val="200000"/>
              </a:lnSpc>
            </a:pPr>
            <a:r>
              <a:rPr sz="1600">
                <a:ea typeface="宋体" panose="02010600030101010101" pitchFamily="2" charset="-122"/>
                <a:sym typeface="+mn-ea"/>
              </a:rPr>
              <a:t>溶剂型涂料施工十分便捷，可滚、刷、喷，可根据施工需要调配相应的颜色。同时溶剂型涂料的耐碱、耐气候性良好，能够在长期光照、日晒雨淋的环境下保持不易变色、粉化、脱落，以及对墙面有良好的渗透作用。因而在工程施工中经常用到。</a:t>
            </a:r>
            <a:endParaRPr sz="1600">
              <a:ea typeface="宋体" panose="02010600030101010101" pitchFamily="2" charset="-122"/>
              <a:sym typeface="+mn-ea"/>
            </a:endParaRPr>
          </a:p>
          <a:p>
            <a:pPr indent="266700">
              <a:lnSpc>
                <a:spcPct val="200000"/>
              </a:lnSpc>
            </a:pPr>
            <a:r>
              <a:rPr sz="1600">
                <a:ea typeface="宋体" panose="02010600030101010101" pitchFamily="2" charset="-122"/>
                <a:sym typeface="+mn-ea"/>
              </a:rPr>
              <a:t>（2）丙烯酸酯乳胶漆涂料</a:t>
            </a:r>
            <a:endParaRPr sz="1600">
              <a:ea typeface="宋体" panose="02010600030101010101" pitchFamily="2" charset="-122"/>
              <a:sym typeface="+mn-ea"/>
            </a:endParaRPr>
          </a:p>
          <a:p>
            <a:pPr indent="266700">
              <a:lnSpc>
                <a:spcPct val="200000"/>
              </a:lnSpc>
            </a:pPr>
            <a:r>
              <a:rPr sz="1600">
                <a:ea typeface="宋体" panose="02010600030101010101" pitchFamily="2" charset="-122"/>
                <a:sym typeface="+mn-ea"/>
              </a:rPr>
              <a:t>与其它外墙涂料相比，丙烯酸酯乳胶漆涂料的价格较高，但其耐光、耐气候、耐掉色的性能更为优异，涂刷后可保持十年以上的稳定性，且涂抹光泽柔和，效果较佳。</a:t>
            </a:r>
            <a:endParaRPr sz="1600">
              <a:ea typeface="宋体" panose="02010600030101010101" pitchFamily="2" charset="-122"/>
              <a:sym typeface="+mn-ea"/>
            </a:endParaRPr>
          </a:p>
          <a:p>
            <a:pPr indent="266700">
              <a:lnSpc>
                <a:spcPct val="200000"/>
              </a:lnSpc>
            </a:pPr>
            <a:r>
              <a:rPr sz="1600">
                <a:ea typeface="宋体" panose="02010600030101010101" pitchFamily="2" charset="-122"/>
                <a:sym typeface="+mn-ea"/>
              </a:rPr>
              <a:t>（3）聚氨酯涂料</a:t>
            </a:r>
            <a:endParaRPr sz="1600">
              <a:ea typeface="宋体" panose="02010600030101010101" pitchFamily="2" charset="-122"/>
              <a:sym typeface="+mn-ea"/>
            </a:endParaRPr>
          </a:p>
          <a:p>
            <a:pPr indent="266700">
              <a:lnSpc>
                <a:spcPct val="200000"/>
              </a:lnSpc>
            </a:pPr>
            <a:r>
              <a:rPr sz="1600">
                <a:ea typeface="宋体" panose="02010600030101010101" pitchFamily="2" charset="-122"/>
                <a:sym typeface="+mn-ea"/>
              </a:rPr>
              <a:t>聚氨酯外墙涂料同样价格较高。其固化成膜的固体含量高，不仅耐酸碱、耐水性，还对对基层的裂缝有很强的适应性，涂抹相当柔软、弹性大，可与混凝土、金属、木材等粘结牢固，性能较为突出可靠，应用广泛。</a:t>
            </a:r>
            <a:endParaRPr sz="1600">
              <a:ea typeface="宋体" panose="02010600030101010101" pitchFamily="2" charset="-122"/>
              <a:sym typeface="+mn-ea"/>
            </a:endParaRPr>
          </a:p>
        </p:txBody>
      </p:sp>
    </p:spTree>
    <p:custDataLst>
      <p:tags r:id="rId3"/>
    </p:custData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2.7.4.木器漆</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22655" y="858520"/>
            <a:ext cx="10713085" cy="2553335"/>
          </a:xfrm>
          <a:prstGeom prst="rect">
            <a:avLst/>
          </a:prstGeom>
          <a:noFill/>
          <a:ln w="9525">
            <a:noFill/>
          </a:ln>
        </p:spPr>
        <p:txBody>
          <a:bodyPr wrap="square">
            <a:spAutoFit/>
          </a:bodyPr>
          <a:p>
            <a:pPr indent="266700">
              <a:lnSpc>
                <a:spcPct val="200000"/>
              </a:lnSpc>
            </a:pPr>
            <a:r>
              <a:rPr sz="1600">
                <a:ea typeface="宋体" panose="02010600030101010101" pitchFamily="2" charset="-122"/>
                <a:sym typeface="+mn-ea"/>
              </a:rPr>
              <a:t>木器漆是指用于木制品上的一类树脂漆，有聚酯、聚氨酯漆等，可分为水性和油性。按光泽可分为高光、半哑光、哑光。按用途可分为家具漆、地板漆等。</a:t>
            </a:r>
            <a:endParaRPr sz="1600">
              <a:ea typeface="宋体" panose="02010600030101010101" pitchFamily="2" charset="-122"/>
              <a:sym typeface="+mn-ea"/>
            </a:endParaRPr>
          </a:p>
          <a:p>
            <a:pPr indent="266700">
              <a:lnSpc>
                <a:spcPct val="200000"/>
              </a:lnSpc>
            </a:pPr>
            <a:r>
              <a:rPr sz="1600">
                <a:ea typeface="宋体" panose="02010600030101010101" pitchFamily="2" charset="-122"/>
                <a:sym typeface="+mn-ea"/>
              </a:rPr>
              <a:t>木器漆的种类 木器漆种类繁多，一般分为水性木器漆和油性木器漆，而油性木器漆按成膜物质常分为：硝基漆、聚酯漆、聚氨脂漆、丙烯酸树脂漆等。木器漆的种类不同，所以它们每种漆得用途以及效果都有所不一样。水性木器漆最大的特点就是环保，如图2-7-5。</a:t>
            </a:r>
            <a:endParaRPr sz="1600">
              <a:ea typeface="宋体" panose="02010600030101010101" pitchFamily="2" charset="-122"/>
              <a:sym typeface="+mn-ea"/>
            </a:endParaRPr>
          </a:p>
        </p:txBody>
      </p:sp>
      <p:pic>
        <p:nvPicPr>
          <p:cNvPr id="138" name="图片 2" descr="IMG_256"/>
          <p:cNvPicPr>
            <a:picLocks noChangeAspect="1"/>
          </p:cNvPicPr>
          <p:nvPr/>
        </p:nvPicPr>
        <p:blipFill>
          <a:blip r:embed="rId3"/>
          <a:stretch>
            <a:fillRect/>
          </a:stretch>
        </p:blipFill>
        <p:spPr>
          <a:xfrm>
            <a:off x="4181475" y="3586480"/>
            <a:ext cx="3018155" cy="2260600"/>
          </a:xfrm>
          <a:prstGeom prst="rect">
            <a:avLst/>
          </a:prstGeom>
          <a:noFill/>
          <a:ln w="9525">
            <a:noFill/>
          </a:ln>
        </p:spPr>
      </p:pic>
      <p:sp>
        <p:nvSpPr>
          <p:cNvPr id="4" name="文本框 3"/>
          <p:cNvSpPr txBox="1"/>
          <p:nvPr/>
        </p:nvSpPr>
        <p:spPr>
          <a:xfrm>
            <a:off x="7975600" y="4532630"/>
            <a:ext cx="1228725" cy="368300"/>
          </a:xfrm>
          <a:prstGeom prst="rect">
            <a:avLst/>
          </a:prstGeom>
          <a:noFill/>
        </p:spPr>
        <p:txBody>
          <a:bodyPr wrap="square" rtlCol="0">
            <a:spAutoFit/>
          </a:bodyPr>
          <a:p>
            <a:r>
              <a:rPr lang="zh-CN" altLang="en-US"/>
              <a:t>图</a:t>
            </a:r>
            <a:r>
              <a:rPr lang="en-US" altLang="zh-CN"/>
              <a:t>2-7-5</a:t>
            </a:r>
            <a:endParaRPr lang="en-US"/>
          </a:p>
        </p:txBody>
      </p:sp>
    </p:spTree>
    <p:custDataLst>
      <p:tags r:id="rId4"/>
    </p:custData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2.7.4.木器漆</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22655" y="858520"/>
            <a:ext cx="10713085" cy="5255895"/>
          </a:xfrm>
          <a:prstGeom prst="rect">
            <a:avLst/>
          </a:prstGeom>
          <a:noFill/>
          <a:ln w="9525">
            <a:noFill/>
          </a:ln>
        </p:spPr>
        <p:txBody>
          <a:bodyPr wrap="square">
            <a:spAutoFit/>
          </a:bodyPr>
          <a:p>
            <a:pPr indent="266700">
              <a:lnSpc>
                <a:spcPct val="160000"/>
              </a:lnSpc>
            </a:pPr>
            <a:r>
              <a:rPr sz="1400">
                <a:ea typeface="宋体" panose="02010600030101010101" pitchFamily="2" charset="-122"/>
                <a:sym typeface="+mn-ea"/>
              </a:rPr>
              <a:t>1.硝基漆(NC漆)，又称清喷漆、腊克，是一种比较古老的漆种，由于成膜机理不同，硝基漆独有的装饰效果是其他漆种很难达做到的，尤其是硝基清漆，色泽接近于木材本色，且不会发生黄变。固化后，漆膜中没有游离态物质存在，环保性能好，至今在美国等国仍然是木器漆品牌产品的主流。</a:t>
            </a:r>
            <a:endParaRPr sz="1400">
              <a:ea typeface="宋体" panose="02010600030101010101" pitchFamily="2" charset="-122"/>
              <a:sym typeface="+mn-ea"/>
            </a:endParaRPr>
          </a:p>
          <a:p>
            <a:pPr indent="266700">
              <a:lnSpc>
                <a:spcPct val="160000"/>
              </a:lnSpc>
            </a:pPr>
            <a:r>
              <a:rPr sz="1400">
                <a:ea typeface="宋体" panose="02010600030101010101" pitchFamily="2" charset="-122"/>
                <a:sym typeface="+mn-ea"/>
              </a:rPr>
              <a:t>硝基漆具有干燥快、坚硬、光亮、耐磨、耐久等特点，是一种高级涂料，缺点就是不耐热，基本上可以做到3-4遍可成活，并且气味也不大，其本上和其他漆种已经没有多大的区别，适于木材、金属表面的涂复装饰，用于高级的门窗、板壁、扶手。</a:t>
            </a:r>
            <a:endParaRPr sz="1400">
              <a:ea typeface="宋体" panose="02010600030101010101" pitchFamily="2" charset="-122"/>
              <a:sym typeface="+mn-ea"/>
            </a:endParaRPr>
          </a:p>
          <a:p>
            <a:pPr indent="266700">
              <a:lnSpc>
                <a:spcPct val="160000"/>
              </a:lnSpc>
            </a:pPr>
            <a:r>
              <a:rPr sz="1400">
                <a:ea typeface="宋体" panose="02010600030101010101" pitchFamily="2" charset="-122"/>
                <a:sym typeface="+mn-ea"/>
              </a:rPr>
              <a:t>2.聚酯漆(PE漆)，也叫不饱和聚酯漆，是独具特点的高级涂料，它属于无溶剂型漆，即涂饰后成膜过程中没有溶剂挥发的油漆。溶剂苯乙烯兼有溶解和成膜物质的双重作用，挥发量很小，固含量几乎达100%，可得到较厚的漆膜，可以减少涂刷次数，提高工效，刷涂1-2道即可形成丰满、光亮的漆膜;同时它对环境污染也小。</a:t>
            </a:r>
            <a:endParaRPr sz="1400">
              <a:ea typeface="宋体" panose="02010600030101010101" pitchFamily="2" charset="-122"/>
              <a:sym typeface="+mn-ea"/>
            </a:endParaRPr>
          </a:p>
          <a:p>
            <a:pPr indent="266700">
              <a:lnSpc>
                <a:spcPct val="160000"/>
              </a:lnSpc>
            </a:pPr>
            <a:r>
              <a:rPr sz="1400">
                <a:ea typeface="宋体" panose="02010600030101010101" pitchFamily="2" charset="-122"/>
                <a:sym typeface="+mn-ea"/>
              </a:rPr>
              <a:t>聚酯漆的漆膜综合性能优异，坚硬耐磨，丰富度高，耐湿热、干热、酸碱油、溶剂以及多种化学药品，绝缘性很高。清漆色浅，透明度、光泽度高，保光保色性能好，具有很好的保护性和装饰性。 </a:t>
            </a:r>
            <a:endParaRPr sz="1400">
              <a:ea typeface="宋体" panose="02010600030101010101" pitchFamily="2" charset="-122"/>
              <a:sym typeface="+mn-ea"/>
            </a:endParaRPr>
          </a:p>
          <a:p>
            <a:pPr indent="266700">
              <a:lnSpc>
                <a:spcPct val="160000"/>
              </a:lnSpc>
            </a:pPr>
            <a:r>
              <a:rPr sz="1400">
                <a:ea typeface="宋体" panose="02010600030101010101" pitchFamily="2" charset="-122"/>
                <a:sym typeface="+mn-ea"/>
              </a:rPr>
              <a:t>3.聚氨酯漆(PU漆)，聚氨酯漆即聚氨基甲酸酯漆。它漆膜强韧，光泽丰满，附着力强，耐水耐磨、耐腐蚀性。被广泛用于高级木器家具，也可用于金属表面。其缺点主要有遇潮起泡，漆膜粉化等问题，并存在着变黄的问题。另外，PU漆在涂刷过程中挥发性有机物多，不如PE漆环保。聚氨酯漆的清漆品种称为聚氨酯清漆。</a:t>
            </a:r>
            <a:endParaRPr sz="1400">
              <a:ea typeface="宋体" panose="02010600030101010101" pitchFamily="2" charset="-122"/>
              <a:sym typeface="+mn-ea"/>
            </a:endParaRPr>
          </a:p>
          <a:p>
            <a:pPr indent="266700">
              <a:lnSpc>
                <a:spcPct val="160000"/>
              </a:lnSpc>
            </a:pPr>
            <a:r>
              <a:rPr sz="1400">
                <a:ea typeface="宋体" panose="02010600030101010101" pitchFamily="2" charset="-122"/>
                <a:sym typeface="+mn-ea"/>
              </a:rPr>
              <a:t>4.丙烯酸树酯漆，丙烯酸树脂漆是高级木器漆，加入荧光颜料可制作高光漆。特点是色浅、保色性良好，耐紫外光、耐热性好，漆膜光亮、坚硬，附着力强，施工方便。缺点是漆膜较脆，耐寒性较差。</a:t>
            </a:r>
            <a:endParaRPr sz="1400">
              <a:ea typeface="宋体" panose="02010600030101010101" pitchFamily="2" charset="-122"/>
              <a:sym typeface="+mn-ea"/>
            </a:endParaRPr>
          </a:p>
        </p:txBody>
      </p:sp>
    </p:spTree>
    <p:custDataLst>
      <p:tags r:id="rId3"/>
    </p:custData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2.7.5.金属漆</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22655" y="858520"/>
            <a:ext cx="10713085" cy="2501265"/>
          </a:xfrm>
          <a:prstGeom prst="rect">
            <a:avLst/>
          </a:prstGeom>
          <a:noFill/>
          <a:ln w="9525">
            <a:noFill/>
          </a:ln>
        </p:spPr>
        <p:txBody>
          <a:bodyPr wrap="square">
            <a:spAutoFit/>
          </a:bodyPr>
          <a:p>
            <a:pPr indent="266700">
              <a:lnSpc>
                <a:spcPct val="160000"/>
              </a:lnSpc>
            </a:pPr>
            <a:r>
              <a:rPr sz="1400">
                <a:ea typeface="宋体" panose="02010600030101010101" pitchFamily="2" charset="-122"/>
                <a:sym typeface="+mn-ea"/>
              </a:rPr>
              <a:t>金属涂料是具有金属质感的涂料，多数需要对金属表面进行某种形式的预处理，改善表面状况，以利于提高涂层的附着力、增强对金属基材的防腐保护作用。</a:t>
            </a:r>
            <a:endParaRPr sz="1400">
              <a:ea typeface="宋体" panose="02010600030101010101" pitchFamily="2" charset="-122"/>
              <a:sym typeface="+mn-ea"/>
            </a:endParaRPr>
          </a:p>
          <a:p>
            <a:pPr indent="266700">
              <a:lnSpc>
                <a:spcPct val="160000"/>
              </a:lnSpc>
            </a:pPr>
            <a:r>
              <a:rPr sz="1400">
                <a:ea typeface="宋体" panose="02010600030101010101" pitchFamily="2" charset="-122"/>
                <a:sym typeface="+mn-ea"/>
              </a:rPr>
              <a:t>金属生锈是最普通、损失最大的一种腐蚀。防锈工作历来是国内外的重大科研课题之一，人们研究出多种措施防止和抑制金属的锈蚀，以涂料防锈便是一种有效的方法。对于防锈来讲，由于钢铁占金属使用量的95%，而且70%的钢铁是在易生锈的大气中使用，所以，防止钢铁的大气腐蚀是防锈漆的主要任务，如图2-7-6。</a:t>
            </a:r>
            <a:endParaRPr sz="1400">
              <a:ea typeface="宋体" panose="02010600030101010101" pitchFamily="2" charset="-122"/>
              <a:sym typeface="+mn-ea"/>
            </a:endParaRPr>
          </a:p>
          <a:p>
            <a:pPr indent="266700">
              <a:lnSpc>
                <a:spcPct val="160000"/>
              </a:lnSpc>
            </a:pPr>
            <a:r>
              <a:rPr sz="1400">
                <a:ea typeface="宋体" panose="02010600030101010101" pitchFamily="2" charset="-122"/>
                <a:sym typeface="+mn-ea"/>
              </a:rPr>
              <a:t>防锈漆的主要成份是防锈颜料和成膜物质。通常以防锈颜料的名称而命名，如：红丹防锈漆、铁红防锈漆等。如果以它们的防锈作用机理区分，大致可以归纳为四种类型：物理作用防锈漆，化学作用防锈漆，电化学作用防锈漆及综合作用防锈漆。 </a:t>
            </a:r>
            <a:endParaRPr sz="1400">
              <a:ea typeface="宋体" panose="02010600030101010101" pitchFamily="2" charset="-122"/>
              <a:sym typeface="+mn-ea"/>
            </a:endParaRPr>
          </a:p>
        </p:txBody>
      </p:sp>
      <p:pic>
        <p:nvPicPr>
          <p:cNvPr id="140" name="图片 3" descr="IMG_256"/>
          <p:cNvPicPr>
            <a:picLocks noChangeAspect="1"/>
          </p:cNvPicPr>
          <p:nvPr/>
        </p:nvPicPr>
        <p:blipFill>
          <a:blip r:embed="rId3"/>
          <a:stretch>
            <a:fillRect/>
          </a:stretch>
        </p:blipFill>
        <p:spPr>
          <a:xfrm>
            <a:off x="3831590" y="3488690"/>
            <a:ext cx="3275330" cy="2456815"/>
          </a:xfrm>
          <a:prstGeom prst="rect">
            <a:avLst/>
          </a:prstGeom>
          <a:noFill/>
          <a:ln w="9525">
            <a:noFill/>
          </a:ln>
        </p:spPr>
      </p:pic>
      <p:sp>
        <p:nvSpPr>
          <p:cNvPr id="4" name="文本框 3"/>
          <p:cNvSpPr txBox="1"/>
          <p:nvPr/>
        </p:nvSpPr>
        <p:spPr>
          <a:xfrm>
            <a:off x="7975600" y="4532630"/>
            <a:ext cx="1228725" cy="368300"/>
          </a:xfrm>
          <a:prstGeom prst="rect">
            <a:avLst/>
          </a:prstGeom>
          <a:noFill/>
        </p:spPr>
        <p:txBody>
          <a:bodyPr wrap="square" rtlCol="0">
            <a:spAutoFit/>
          </a:bodyPr>
          <a:p>
            <a:r>
              <a:rPr lang="zh-CN" altLang="en-US"/>
              <a:t>图</a:t>
            </a:r>
            <a:r>
              <a:rPr lang="en-US" altLang="zh-CN"/>
              <a:t>2-7-6</a:t>
            </a:r>
            <a:endParaRPr lang="en-US"/>
          </a:p>
        </p:txBody>
      </p:sp>
    </p:spTree>
    <p:custDataLst>
      <p:tags r:id="rId4"/>
    </p:custData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2.7.5.金属漆</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22655" y="858520"/>
            <a:ext cx="10713085" cy="4911725"/>
          </a:xfrm>
          <a:prstGeom prst="rect">
            <a:avLst/>
          </a:prstGeom>
          <a:noFill/>
          <a:ln w="9525">
            <a:noFill/>
          </a:ln>
        </p:spPr>
        <p:txBody>
          <a:bodyPr wrap="square">
            <a:spAutoFit/>
          </a:bodyPr>
          <a:p>
            <a:pPr indent="266700">
              <a:lnSpc>
                <a:spcPct val="160000"/>
              </a:lnSpc>
            </a:pPr>
            <a:r>
              <a:rPr sz="1400">
                <a:ea typeface="宋体" panose="02010600030101010101" pitchFamily="2" charset="-122"/>
                <a:sym typeface="+mn-ea"/>
              </a:rPr>
              <a:t>(1)物理防锈漆</a:t>
            </a:r>
            <a:endParaRPr sz="1400">
              <a:ea typeface="宋体" panose="02010600030101010101" pitchFamily="2" charset="-122"/>
              <a:sym typeface="+mn-ea"/>
            </a:endParaRPr>
          </a:p>
          <a:p>
            <a:pPr indent="266700">
              <a:lnSpc>
                <a:spcPct val="160000"/>
              </a:lnSpc>
            </a:pPr>
            <a:r>
              <a:rPr sz="1400">
                <a:ea typeface="宋体" panose="02010600030101010101" pitchFamily="2" charset="-122"/>
                <a:sym typeface="+mn-ea"/>
              </a:rPr>
              <a:t>铁红防锈漆、云母氧化铁防锈漆、铝粉防锈漆、玻璃鳞片防锈漆等是物理防锈漆。该类防锈漆与被涂装的金属表面基本上不发生化学或电化学反应，采用不溶于水，不易被腐蚀介质分解破坏的化学性质稳定的惰性颜料和填料，涂层本身比较安定，涂层结构致密，能够降低水，氧及离子对涂料膜的透过速度或阻挡腐蚀介质和底材的接触，但防锈效果一般。</a:t>
            </a:r>
            <a:endParaRPr sz="1400">
              <a:ea typeface="宋体" panose="02010600030101010101" pitchFamily="2" charset="-122"/>
              <a:sym typeface="+mn-ea"/>
            </a:endParaRPr>
          </a:p>
          <a:p>
            <a:pPr indent="266700">
              <a:lnSpc>
                <a:spcPct val="160000"/>
              </a:lnSpc>
            </a:pPr>
            <a:r>
              <a:rPr sz="1400">
                <a:ea typeface="宋体" panose="02010600030101010101" pitchFamily="2" charset="-122"/>
                <a:sym typeface="+mn-ea"/>
              </a:rPr>
              <a:t>(2)化学防锈漆  　　</a:t>
            </a:r>
            <a:endParaRPr sz="1400">
              <a:ea typeface="宋体" panose="02010600030101010101" pitchFamily="2" charset="-122"/>
              <a:sym typeface="+mn-ea"/>
            </a:endParaRPr>
          </a:p>
          <a:p>
            <a:pPr indent="266700">
              <a:lnSpc>
                <a:spcPct val="160000"/>
              </a:lnSpc>
            </a:pPr>
            <a:r>
              <a:rPr sz="1400">
                <a:ea typeface="宋体" panose="02010600030101010101" pitchFamily="2" charset="-122"/>
                <a:sym typeface="+mn-ea"/>
              </a:rPr>
              <a:t>化学防锈漆是防锈漆的主要品种，采用多种化学活性的颜料，依靠化学反应改变表面的性质及反应生成物的特性达到防锈的目的。</a:t>
            </a:r>
            <a:endParaRPr sz="1400">
              <a:ea typeface="宋体" panose="02010600030101010101" pitchFamily="2" charset="-122"/>
              <a:sym typeface="+mn-ea"/>
            </a:endParaRPr>
          </a:p>
          <a:p>
            <a:pPr indent="266700">
              <a:lnSpc>
                <a:spcPct val="160000"/>
              </a:lnSpc>
            </a:pPr>
            <a:r>
              <a:rPr sz="1400">
                <a:ea typeface="宋体" panose="02010600030101010101" pitchFamily="2" charset="-122"/>
                <a:sym typeface="+mn-ea"/>
              </a:rPr>
              <a:t>(3)电化学防锈漆</a:t>
            </a:r>
            <a:endParaRPr sz="1400">
              <a:ea typeface="宋体" panose="02010600030101010101" pitchFamily="2" charset="-122"/>
              <a:sym typeface="+mn-ea"/>
            </a:endParaRPr>
          </a:p>
          <a:p>
            <a:pPr indent="266700">
              <a:lnSpc>
                <a:spcPct val="160000"/>
              </a:lnSpc>
            </a:pPr>
            <a:r>
              <a:rPr sz="1400">
                <a:ea typeface="宋体" panose="02010600030101010101" pitchFamily="2" charset="-122"/>
                <a:sym typeface="+mn-ea"/>
              </a:rPr>
              <a:t>如果涂覆于金属上的涂层具有比金属更低的电极电位，则当存在电化学腐蚀的条件时，涂层是阳极，金属是阴极而不被腐蚀，这就是经济保护涂层的设计依据。  　　</a:t>
            </a:r>
            <a:endParaRPr sz="1400">
              <a:ea typeface="宋体" panose="02010600030101010101" pitchFamily="2" charset="-122"/>
              <a:sym typeface="+mn-ea"/>
            </a:endParaRPr>
          </a:p>
          <a:p>
            <a:pPr indent="266700">
              <a:lnSpc>
                <a:spcPct val="160000"/>
              </a:lnSpc>
            </a:pPr>
            <a:r>
              <a:rPr sz="1400">
                <a:ea typeface="宋体" panose="02010600030101010101" pitchFamily="2" charset="-122"/>
                <a:sym typeface="+mn-ea"/>
              </a:rPr>
              <a:t>电化学防锈漆的主要品种有环氧富锌底漆和铝粉防锈漆，当前采用最多的是环氧富锌底漆。锌是阳极，铁是阴极。环氧富锌底漆采用粘结剂把大量锌粉黏附在钢铁表面上，形成导电的保护涂层。  　　</a:t>
            </a:r>
            <a:endParaRPr sz="1400">
              <a:ea typeface="宋体" panose="02010600030101010101" pitchFamily="2" charset="-122"/>
              <a:sym typeface="+mn-ea"/>
            </a:endParaRPr>
          </a:p>
          <a:p>
            <a:pPr indent="266700">
              <a:lnSpc>
                <a:spcPct val="160000"/>
              </a:lnSpc>
            </a:pPr>
            <a:r>
              <a:rPr sz="1400">
                <a:ea typeface="宋体" panose="02010600030101010101" pitchFamily="2" charset="-122"/>
                <a:sym typeface="+mn-ea"/>
              </a:rPr>
              <a:t>电化学保护涂料的防锈效果极好，在苛刻的环境下即使不用面漆也能较长期间保持防锈能力，但其成本较高，施工要求严格，如环氧富锌底漆对金属表面的处理要求严格，存在油污，铁锈及杂质不但影响涂层的附着力，而且妨碍涂层与金属的有效接触。但从重涂间隔长及施工费用方面考虑，经济上是合理的。</a:t>
            </a:r>
            <a:endParaRPr sz="1400">
              <a:ea typeface="宋体" panose="02010600030101010101" pitchFamily="2" charset="-122"/>
              <a:sym typeface="+mn-ea"/>
            </a:endParaRPr>
          </a:p>
        </p:txBody>
      </p:sp>
    </p:spTree>
    <p:custDataLst>
      <p:tags r:id="rId3"/>
    </p:custData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1136015" y="1140460"/>
            <a:ext cx="10890885" cy="4892675"/>
          </a:xfrm>
          <a:prstGeom prst="rect">
            <a:avLst/>
          </a:prstGeom>
          <a:noFill/>
          <a:ln w="9525">
            <a:noFill/>
          </a:ln>
        </p:spPr>
        <p:txBody>
          <a:bodyPr wrap="square">
            <a:spAutoFit/>
          </a:bodyPr>
          <a:p>
            <a:pPr indent="266700">
              <a:lnSpc>
                <a:spcPct val="130000"/>
              </a:lnSpc>
            </a:pPr>
            <a:r>
              <a:rPr sz="4000" b="0">
                <a:ea typeface="宋体" panose="02010600030101010101" pitchFamily="2" charset="-122"/>
              </a:rPr>
              <a:t>课后练习题</a:t>
            </a:r>
            <a:endParaRPr sz="4000" b="0">
              <a:ea typeface="宋体" panose="02010600030101010101" pitchFamily="2" charset="-122"/>
            </a:endParaRPr>
          </a:p>
          <a:p>
            <a:pPr indent="266700">
              <a:lnSpc>
                <a:spcPct val="130000"/>
              </a:lnSpc>
            </a:pPr>
            <a:r>
              <a:rPr sz="4000" b="0">
                <a:ea typeface="宋体" panose="02010600030101010101" pitchFamily="2" charset="-122"/>
              </a:rPr>
              <a:t>1)涂料分类和特点有哪些？</a:t>
            </a:r>
            <a:endParaRPr sz="4000" b="0">
              <a:ea typeface="宋体" panose="02010600030101010101" pitchFamily="2" charset="-122"/>
            </a:endParaRPr>
          </a:p>
          <a:p>
            <a:pPr indent="266700">
              <a:lnSpc>
                <a:spcPct val="130000"/>
              </a:lnSpc>
            </a:pPr>
            <a:r>
              <a:rPr sz="4000" b="0">
                <a:ea typeface="宋体" panose="02010600030101010101" pitchFamily="2" charset="-122"/>
              </a:rPr>
              <a:t>2)乳胶漆特性有哪些？</a:t>
            </a:r>
            <a:endParaRPr sz="4000" b="0">
              <a:ea typeface="宋体" panose="02010600030101010101" pitchFamily="2" charset="-122"/>
            </a:endParaRPr>
          </a:p>
          <a:p>
            <a:pPr indent="266700">
              <a:lnSpc>
                <a:spcPct val="130000"/>
              </a:lnSpc>
            </a:pPr>
            <a:r>
              <a:rPr sz="4000" b="0">
                <a:ea typeface="宋体" panose="02010600030101010101" pitchFamily="2" charset="-122"/>
              </a:rPr>
              <a:t>3)常用室外涂料分类？</a:t>
            </a:r>
            <a:endParaRPr sz="4000" b="0">
              <a:ea typeface="宋体" panose="02010600030101010101" pitchFamily="2" charset="-122"/>
            </a:endParaRPr>
          </a:p>
          <a:p>
            <a:pPr indent="266700">
              <a:lnSpc>
                <a:spcPct val="130000"/>
              </a:lnSpc>
            </a:pPr>
            <a:r>
              <a:rPr sz="4000" b="0">
                <a:ea typeface="宋体" panose="02010600030101010101" pitchFamily="2" charset="-122"/>
              </a:rPr>
              <a:t>4)金属漆分类有哪些？如何选择油漆？</a:t>
            </a:r>
            <a:endParaRPr sz="4000" b="0">
              <a:ea typeface="宋体" panose="02010600030101010101" pitchFamily="2" charset="-122"/>
            </a:endParaRPr>
          </a:p>
          <a:p>
            <a:pPr indent="266700">
              <a:lnSpc>
                <a:spcPct val="130000"/>
              </a:lnSpc>
            </a:pPr>
            <a:r>
              <a:rPr sz="4000" b="0">
                <a:ea typeface="宋体" panose="02010600030101010101" pitchFamily="2" charset="-122"/>
              </a:rPr>
              <a:t>5)木器漆分类及选择依据？</a:t>
            </a:r>
            <a:endParaRPr sz="4000" b="0">
              <a:ea typeface="宋体" panose="02010600030101010101" pitchFamily="2" charset="-122"/>
            </a:endParaRPr>
          </a:p>
        </p:txBody>
      </p:sp>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rPr>
              <a:t>1.4.1.室内装饰材料基本知识</a:t>
            </a: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1132840"/>
            <a:ext cx="10890885" cy="4284980"/>
          </a:xfrm>
          <a:prstGeom prst="rect">
            <a:avLst/>
          </a:prstGeom>
          <a:noFill/>
          <a:ln w="9525">
            <a:noFill/>
          </a:ln>
        </p:spPr>
        <p:txBody>
          <a:bodyPr wrap="square">
            <a:spAutoFit/>
          </a:bodyPr>
          <a:p>
            <a:pPr indent="266700">
              <a:lnSpc>
                <a:spcPct val="130000"/>
              </a:lnSpc>
            </a:pPr>
            <a:r>
              <a:rPr lang="en-US" sz="1400" b="0">
                <a:ea typeface="宋体" panose="02010600030101010101" pitchFamily="2" charset="-122"/>
              </a:rPr>
              <a:t>  </a:t>
            </a:r>
            <a:r>
              <a:rPr sz="1400" b="0">
                <a:ea typeface="宋体" panose="02010600030101010101" pitchFamily="2" charset="-122"/>
              </a:rPr>
              <a:t>室内装饰材料是主要用于室内相应部位装饰的罩面材料。室内装饰材料种类繁多，分类方式也多种多样。按材质分：有木材、塑料、陶瓷、石材、金属、玻璃、纺织物、无机矿物等；按功能分：有防潮、防水、防火、防霉、吸音、隔热、耐污、耐酸碱等；按使用部位分：有墙面装饰材料、地面装饰材料、顶面装饰材料、柱面装饰材料等。</a:t>
            </a:r>
            <a:endParaRPr sz="1400" b="0">
              <a:ea typeface="宋体" panose="02010600030101010101" pitchFamily="2" charset="-122"/>
            </a:endParaRPr>
          </a:p>
          <a:p>
            <a:pPr indent="266700">
              <a:lnSpc>
                <a:spcPct val="130000"/>
              </a:lnSpc>
            </a:pPr>
            <a:r>
              <a:rPr sz="1400" b="0">
                <a:ea typeface="宋体" panose="02010600030101010101" pitchFamily="2" charset="-122"/>
              </a:rPr>
              <a:t>  一、常用地面装饰材料</a:t>
            </a:r>
            <a:endParaRPr sz="1400" b="0">
              <a:ea typeface="宋体" panose="02010600030101010101" pitchFamily="2" charset="-122"/>
            </a:endParaRPr>
          </a:p>
          <a:p>
            <a:pPr indent="266700">
              <a:lnSpc>
                <a:spcPct val="130000"/>
              </a:lnSpc>
            </a:pPr>
            <a:r>
              <a:rPr sz="1400" b="0">
                <a:ea typeface="宋体" panose="02010600030101010101" pitchFamily="2" charset="-122"/>
              </a:rPr>
              <a:t>  (1)地砖。地面装饰主要材料之一，耐磨、耐热、耐酸碱、不渗水、易清洗、坚硬结实、色彩图案多、装饰效果好，主要有釉面砖、渗花砖、渗花抛光砖、通体砖、通体抛光砖，如图1-10。</a:t>
            </a:r>
            <a:endParaRPr sz="1400" b="0">
              <a:ea typeface="宋体" panose="02010600030101010101" pitchFamily="2" charset="-122"/>
            </a:endParaRPr>
          </a:p>
          <a:p>
            <a:pPr indent="266700">
              <a:lnSpc>
                <a:spcPct val="130000"/>
              </a:lnSpc>
            </a:pPr>
            <a:r>
              <a:rPr sz="1400" b="0">
                <a:ea typeface="宋体" panose="02010600030101010101" pitchFamily="2" charset="-122"/>
              </a:rPr>
              <a:t>  (2)复合地板。以原木为原料，经过粉碎、填加粘合及防腐材料后，加工制作而成。主要特点为图案丰富、色彩多样、铺设方便，易打理、价格相对较低，如图1-11。</a:t>
            </a:r>
            <a:endParaRPr sz="1400" b="0">
              <a:ea typeface="宋体" panose="02010600030101010101" pitchFamily="2" charset="-122"/>
            </a:endParaRPr>
          </a:p>
          <a:p>
            <a:pPr indent="266700">
              <a:lnSpc>
                <a:spcPct val="130000"/>
              </a:lnSpc>
            </a:pPr>
            <a:r>
              <a:rPr sz="1400" b="0">
                <a:ea typeface="宋体" panose="02010600030101010101" pitchFamily="2" charset="-122"/>
              </a:rPr>
              <a:t>  (3)实木地板：木材经烘干，加工后形成的地面装饰材料。纹理自然、触感好、易于，装饰效果好，相对价格较高，如图1-12。</a:t>
            </a:r>
            <a:endParaRPr sz="1400" b="0">
              <a:ea typeface="宋体" panose="02010600030101010101" pitchFamily="2" charset="-122"/>
            </a:endParaRPr>
          </a:p>
          <a:p>
            <a:pPr indent="266700">
              <a:lnSpc>
                <a:spcPct val="130000"/>
              </a:lnSpc>
            </a:pPr>
            <a:r>
              <a:rPr sz="1400" b="0">
                <a:ea typeface="宋体" panose="02010600030101010101" pitchFamily="2" charset="-122"/>
              </a:rPr>
              <a:t>  (4)实木复合地板。介于实木地板与强化地板之间的新型地材，它具有实木地板的自然纹理、质感与弹性，有具有强化地板的抗变形、易清理等优点，如图1-13。</a:t>
            </a:r>
            <a:endParaRPr sz="1400" b="0">
              <a:ea typeface="宋体" panose="02010600030101010101" pitchFamily="2" charset="-122"/>
            </a:endParaRPr>
          </a:p>
          <a:p>
            <a:pPr indent="266700">
              <a:lnSpc>
                <a:spcPct val="130000"/>
              </a:lnSpc>
            </a:pPr>
            <a:r>
              <a:rPr sz="1400" b="0">
                <a:ea typeface="宋体" panose="02010600030101010101" pitchFamily="2" charset="-122"/>
              </a:rPr>
              <a:t>  (5)石板。天然岩石经过荒料开采、锯切、磨光等加工过程制成的板状装饰面材，具有构造致密，强度大、耐潮湿、耐久性的特点，如图1-14。</a:t>
            </a:r>
            <a:endParaRPr sz="1400" b="0">
              <a:ea typeface="宋体" panose="02010600030101010101" pitchFamily="2" charset="-122"/>
            </a:endParaRPr>
          </a:p>
          <a:p>
            <a:pPr indent="266700">
              <a:lnSpc>
                <a:spcPct val="130000"/>
              </a:lnSpc>
            </a:pPr>
            <a:r>
              <a:rPr sz="1400" b="0">
                <a:ea typeface="宋体" panose="02010600030101010101" pitchFamily="2" charset="-122"/>
              </a:rPr>
              <a:t>  (6)地毯。柔软厚实，富有弹性，质感较好，同时具有很好的隔音、隔热效果。常用主要有纯毛地毯、混纺地毯、合成纤维地毯、塑料地毯、植物纤维地毯等，如图1-15。</a:t>
            </a:r>
            <a:endParaRPr sz="1400" b="0">
              <a:ea typeface="宋体" panose="02010600030101010101" pitchFamily="2" charset="-122"/>
            </a:endParaRPr>
          </a:p>
        </p:txBody>
      </p:sp>
    </p:spTree>
    <p:custDataLst>
      <p:tags r:id="rId3"/>
    </p:custData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文本框 3"/>
          <p:cNvSpPr txBox="1"/>
          <p:nvPr/>
        </p:nvSpPr>
        <p:spPr>
          <a:xfrm>
            <a:off x="3562985" y="1645920"/>
            <a:ext cx="4388485" cy="460375"/>
          </a:xfrm>
          <a:prstGeom prst="rect">
            <a:avLst/>
          </a:prstGeom>
          <a:noFill/>
        </p:spPr>
        <p:txBody>
          <a:bodyPr wrap="square" rtlCol="0">
            <a:spAutoFit/>
          </a:bodyPr>
          <a:p>
            <a:r>
              <a:rPr lang="zh-CN" altLang="en-US" sz="2400"/>
              <a:t>第三章 室内装修材料构造做法</a:t>
            </a:r>
            <a:endParaRPr lang="zh-CN" altLang="en-US" sz="2400"/>
          </a:p>
        </p:txBody>
      </p:sp>
      <p:sp>
        <p:nvSpPr>
          <p:cNvPr id="7" name="文本框 6"/>
          <p:cNvSpPr txBox="1"/>
          <p:nvPr/>
        </p:nvSpPr>
        <p:spPr>
          <a:xfrm>
            <a:off x="4151630" y="2328545"/>
            <a:ext cx="4453890" cy="368300"/>
          </a:xfrm>
          <a:prstGeom prst="rect">
            <a:avLst/>
          </a:prstGeom>
          <a:noFill/>
        </p:spPr>
        <p:txBody>
          <a:bodyPr wrap="square" rtlCol="0">
            <a:spAutoFit/>
          </a:bodyPr>
          <a:p>
            <a:r>
              <a:rPr lang="zh-CN" altLang="en-US"/>
              <a:t>3.1.室内吊顶类构造做法</a:t>
            </a:r>
            <a:endParaRPr lang="zh-CN" altLang="en-US"/>
          </a:p>
        </p:txBody>
      </p:sp>
      <p:sp>
        <p:nvSpPr>
          <p:cNvPr id="10" name="文本框 9"/>
          <p:cNvSpPr txBox="1"/>
          <p:nvPr/>
        </p:nvSpPr>
        <p:spPr>
          <a:xfrm>
            <a:off x="4151630" y="2754630"/>
            <a:ext cx="4140835" cy="368300"/>
          </a:xfrm>
          <a:prstGeom prst="rect">
            <a:avLst/>
          </a:prstGeom>
          <a:noFill/>
        </p:spPr>
        <p:txBody>
          <a:bodyPr wrap="square" rtlCol="0">
            <a:spAutoFit/>
          </a:bodyPr>
          <a:p>
            <a:r>
              <a:rPr lang="zh-CN" altLang="en-US"/>
              <a:t>3.2. 室内地面类构造做法</a:t>
            </a:r>
            <a:endParaRPr lang="zh-CN" altLang="en-US"/>
          </a:p>
        </p:txBody>
      </p:sp>
      <p:sp>
        <p:nvSpPr>
          <p:cNvPr id="11" name="文本框 10"/>
          <p:cNvSpPr txBox="1"/>
          <p:nvPr/>
        </p:nvSpPr>
        <p:spPr>
          <a:xfrm>
            <a:off x="4151630" y="3175635"/>
            <a:ext cx="3548380" cy="368300"/>
          </a:xfrm>
          <a:prstGeom prst="rect">
            <a:avLst/>
          </a:prstGeom>
          <a:noFill/>
        </p:spPr>
        <p:txBody>
          <a:bodyPr wrap="square" rtlCol="0">
            <a:spAutoFit/>
          </a:bodyPr>
          <a:p>
            <a:r>
              <a:rPr lang="zh-CN" altLang="en-US"/>
              <a:t>3.3. 室内墙面与隔断类构造做法</a:t>
            </a:r>
            <a:endParaRPr lang="zh-CN" altLang="en-US"/>
          </a:p>
        </p:txBody>
      </p:sp>
      <p:sp>
        <p:nvSpPr>
          <p:cNvPr id="12" name="文本框 11"/>
          <p:cNvSpPr txBox="1"/>
          <p:nvPr/>
        </p:nvSpPr>
        <p:spPr>
          <a:xfrm>
            <a:off x="4151630" y="3600450"/>
            <a:ext cx="4428490" cy="368300"/>
          </a:xfrm>
          <a:prstGeom prst="rect">
            <a:avLst/>
          </a:prstGeom>
          <a:noFill/>
        </p:spPr>
        <p:txBody>
          <a:bodyPr wrap="square" rtlCol="0">
            <a:spAutoFit/>
          </a:bodyPr>
          <a:p>
            <a:r>
              <a:rPr lang="zh-CN" altLang="en-US"/>
              <a:t>3.4. 室内门窗类构造做法</a:t>
            </a:r>
            <a:endParaRPr lang="zh-CN" altLang="en-US"/>
          </a:p>
        </p:txBody>
      </p:sp>
      <p:sp>
        <p:nvSpPr>
          <p:cNvPr id="6" name="文本框 5"/>
          <p:cNvSpPr txBox="1"/>
          <p:nvPr/>
        </p:nvSpPr>
        <p:spPr>
          <a:xfrm>
            <a:off x="4151630" y="4022725"/>
            <a:ext cx="4428490" cy="368300"/>
          </a:xfrm>
          <a:prstGeom prst="rect">
            <a:avLst/>
          </a:prstGeom>
          <a:noFill/>
        </p:spPr>
        <p:txBody>
          <a:bodyPr wrap="square" rtlCol="0">
            <a:spAutoFit/>
          </a:bodyPr>
          <a:p>
            <a:r>
              <a:t>3.5. 室内玻璃类构造做法</a:t>
            </a:r>
          </a:p>
        </p:txBody>
      </p:sp>
      <p:sp>
        <p:nvSpPr>
          <p:cNvPr id="8" name="文本框 7"/>
          <p:cNvSpPr txBox="1"/>
          <p:nvPr/>
        </p:nvSpPr>
        <p:spPr>
          <a:xfrm>
            <a:off x="4151630" y="4444365"/>
            <a:ext cx="4428490" cy="368300"/>
          </a:xfrm>
          <a:prstGeom prst="rect">
            <a:avLst/>
          </a:prstGeom>
          <a:noFill/>
        </p:spPr>
        <p:txBody>
          <a:bodyPr wrap="square" rtlCol="0">
            <a:spAutoFit/>
          </a:bodyPr>
          <a:p>
            <a:r>
              <a:rPr lang="zh-CN" altLang="en-US"/>
              <a:t>3.6. 涂饰工程构造及工艺</a:t>
            </a:r>
            <a:endParaRPr lang="zh-CN" altLang="en-US"/>
          </a:p>
        </p:txBody>
      </p:sp>
    </p:spTree>
    <p:custDataLst>
      <p:tags r:id="rId1"/>
    </p:custData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custDataLst>
              <p:tags r:id="rId2"/>
            </p:custDataLst>
          </p:nvPr>
        </p:nvSpPr>
        <p:spPr>
          <a:xfrm>
            <a:off x="2550160" y="289560"/>
            <a:ext cx="7091045" cy="801370"/>
          </a:xfrm>
          <a:prstGeom prst="rect">
            <a:avLst/>
          </a:prstGeom>
          <a:noFill/>
        </p:spPr>
        <p:txBody>
          <a:bodyPr wrap="square" lIns="90000" tIns="46800" rIns="90000" bIns="46800" rtlCol="0"/>
          <a:lstStyle>
            <a:defPPr>
              <a:defRPr lang="zh-CN"/>
            </a:defPPr>
            <a:lvl1pPr>
              <a:lnSpc>
                <a:spcPct val="130000"/>
              </a:lnSpc>
              <a:defRPr sz="2800">
                <a:solidFill>
                  <a:schemeClr val="tx2"/>
                </a:solidFill>
                <a:latin typeface="+mj-lt"/>
                <a:ea typeface="+mj-ea"/>
                <a:cs typeface="+mj-cs"/>
              </a:defRPr>
            </a:lvl1pPr>
          </a:lstStyle>
          <a:p>
            <a:r>
              <a:rPr lang="en-US" altLang="zh-CN" sz="3600">
                <a:sym typeface="+mn-ea"/>
              </a:rPr>
              <a:t>3.1.室内吊顶类构造做法</a:t>
            </a:r>
            <a:endParaRPr lang="en-US" altLang="zh-CN" sz="3600">
              <a:sym typeface="+mn-ea"/>
            </a:endParaRPr>
          </a:p>
        </p:txBody>
      </p:sp>
      <p:sp>
        <p:nvSpPr>
          <p:cNvPr id="2" name="文本框 1"/>
          <p:cNvSpPr txBox="1"/>
          <p:nvPr/>
        </p:nvSpPr>
        <p:spPr>
          <a:xfrm>
            <a:off x="2393315" y="1715770"/>
            <a:ext cx="7100570" cy="2999105"/>
          </a:xfrm>
          <a:prstGeom prst="rect">
            <a:avLst/>
          </a:prstGeom>
          <a:noFill/>
        </p:spPr>
        <p:txBody>
          <a:bodyPr wrap="square" rtlCol="0" anchor="t">
            <a:spAutoFit/>
          </a:bodyPr>
          <a:p>
            <a:pPr indent="0" fontAlgn="auto">
              <a:lnSpc>
                <a:spcPct val="210000"/>
              </a:lnSpc>
            </a:pPr>
            <a:r>
              <a:rPr lang="en-US" altLang="zh-CN">
                <a:ea typeface="宋体" panose="02010600030101010101" pitchFamily="2" charset="-122"/>
                <a:sym typeface="+mn-ea"/>
              </a:rPr>
              <a:t>        </a:t>
            </a:r>
            <a:r>
              <a:rPr lang="zh-CN">
                <a:ea typeface="宋体" panose="02010600030101010101" pitchFamily="2" charset="-122"/>
                <a:sym typeface="+mn-ea"/>
              </a:rPr>
              <a:t>一般吊顶分为石膏板吊顶、矿棉板吊顶、铝扣板吊顶等等，吊顶板的装修材料是区分天花板名称的主要依据，主要有：木龙骨石膏板吊顶、轻钢龙骨石膏板吊顶、夹板吊顶、铝扣板吊顶、彩绘玻璃天花等等，如用铝扣板做的吊顶，通常叫“铝扣板吊顶”，各种天花板有不同的特征。</a:t>
            </a:r>
            <a:endParaRPr lang="zh-CN">
              <a:ea typeface="宋体" panose="02010600030101010101" pitchFamily="2" charset="-122"/>
              <a:sym typeface="+mn-ea"/>
            </a:endParaRPr>
          </a:p>
        </p:txBody>
      </p:sp>
    </p:spTree>
    <p:custDataLst>
      <p:tags r:id="rId3"/>
    </p:custData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3.1.1.室内木龙骨石膏板吊顶构造</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22655" y="858520"/>
            <a:ext cx="10713085" cy="3190240"/>
          </a:xfrm>
          <a:prstGeom prst="rect">
            <a:avLst/>
          </a:prstGeom>
          <a:noFill/>
          <a:ln w="9525">
            <a:noFill/>
          </a:ln>
        </p:spPr>
        <p:txBody>
          <a:bodyPr wrap="square">
            <a:spAutoFit/>
          </a:bodyPr>
          <a:p>
            <a:pPr indent="266700">
              <a:lnSpc>
                <a:spcPct val="160000"/>
              </a:lnSpc>
            </a:pPr>
            <a:r>
              <a:rPr sz="1400">
                <a:ea typeface="宋体" panose="02010600030101010101" pitchFamily="2" charset="-122"/>
                <a:sym typeface="+mn-ea"/>
              </a:rPr>
              <a:t>一、木龙骨石膏板施工工艺</a:t>
            </a:r>
            <a:endParaRPr sz="1400">
              <a:ea typeface="宋体" panose="02010600030101010101" pitchFamily="2" charset="-122"/>
              <a:sym typeface="+mn-ea"/>
            </a:endParaRPr>
          </a:p>
          <a:p>
            <a:pPr indent="266700">
              <a:lnSpc>
                <a:spcPct val="160000"/>
              </a:lnSpc>
            </a:pPr>
            <a:r>
              <a:rPr sz="1400">
                <a:ea typeface="宋体" panose="02010600030101010101" pitchFamily="2" charset="-122"/>
                <a:sym typeface="+mn-ea"/>
              </a:rPr>
              <a:t>本标准适用于工业与民用建筑中吊顶采用木龙骨骨架，安装各类罩面板的顶棚安装工程。</a:t>
            </a:r>
            <a:endParaRPr sz="1400">
              <a:ea typeface="宋体" panose="02010600030101010101" pitchFamily="2" charset="-122"/>
              <a:sym typeface="+mn-ea"/>
            </a:endParaRPr>
          </a:p>
          <a:p>
            <a:pPr indent="266700">
              <a:lnSpc>
                <a:spcPct val="160000"/>
              </a:lnSpc>
            </a:pPr>
            <a:r>
              <a:rPr sz="1400">
                <a:ea typeface="宋体" panose="02010600030101010101" pitchFamily="2" charset="-122"/>
                <a:sym typeface="+mn-ea"/>
              </a:rPr>
              <a:t>1.材料准备</a:t>
            </a:r>
            <a:endParaRPr sz="1400">
              <a:ea typeface="宋体" panose="02010600030101010101" pitchFamily="2" charset="-122"/>
              <a:sym typeface="+mn-ea"/>
            </a:endParaRPr>
          </a:p>
          <a:p>
            <a:pPr indent="266700">
              <a:lnSpc>
                <a:spcPct val="160000"/>
              </a:lnSpc>
            </a:pPr>
            <a:r>
              <a:rPr sz="1400">
                <a:ea typeface="宋体" panose="02010600030101010101" pitchFamily="2" charset="-122"/>
                <a:sym typeface="+mn-ea"/>
              </a:rPr>
              <a:t>(1)木料：木龙骨料应为烘干，无扭曲的红、白松树种，并按设计要求进行防火处理。木龙骨规格按设计要求，如设计无明确规定时，大龙骨规格为50mm×70mm或50mm×100mm；小龙骨规格为50mm×50mm或40mm×50mm；木吊杆规格为50mm×50mm或40mm×40mm，如图3-1-1。</a:t>
            </a:r>
            <a:endParaRPr sz="1400">
              <a:ea typeface="宋体" panose="02010600030101010101" pitchFamily="2" charset="-122"/>
              <a:sym typeface="+mn-ea"/>
            </a:endParaRPr>
          </a:p>
          <a:p>
            <a:pPr indent="266700">
              <a:lnSpc>
                <a:spcPct val="160000"/>
              </a:lnSpc>
            </a:pPr>
            <a:r>
              <a:rPr sz="1400">
                <a:ea typeface="宋体" panose="02010600030101010101" pitchFamily="2" charset="-122"/>
                <a:sym typeface="+mn-ea"/>
              </a:rPr>
              <a:t>(2)罩面板材及压条：按设计选用。较常用的罩面材料有胶合板、纤维板、实木板、纸面石膏板、矿棉板、吸声穿孔石膏板、矿棉装饰吸声板、泡沫钙塑板、塑料装饰板等，选用时严格掌握材质及规格标准，如图3-1-2。</a:t>
            </a:r>
            <a:endParaRPr sz="1400">
              <a:ea typeface="宋体" panose="02010600030101010101" pitchFamily="2" charset="-122"/>
              <a:sym typeface="+mn-ea"/>
            </a:endParaRPr>
          </a:p>
          <a:p>
            <a:pPr indent="266700">
              <a:lnSpc>
                <a:spcPct val="160000"/>
              </a:lnSpc>
            </a:pPr>
            <a:r>
              <a:rPr sz="1400">
                <a:ea typeface="宋体" panose="02010600030101010101" pitchFamily="2" charset="-122"/>
                <a:sym typeface="+mn-ea"/>
              </a:rPr>
              <a:t>其它材料：φ6或φ8吊筋、膨胀螺栓、射钉、圆钉、角钢、扁钢、胶粘剂、木材防腐剂、防火剂、8号镀锌铁丝、防锈漆，如图3-1-3。</a:t>
            </a:r>
            <a:endParaRPr sz="1400">
              <a:ea typeface="宋体" panose="02010600030101010101" pitchFamily="2" charset="-122"/>
              <a:sym typeface="+mn-ea"/>
            </a:endParaRPr>
          </a:p>
        </p:txBody>
      </p:sp>
      <p:pic>
        <p:nvPicPr>
          <p:cNvPr id="141" name="图片 141" descr="rBEHaFCsgrEIAAAAAACWkKTcTzgAAC5JgMaaC8AAJao631"/>
          <p:cNvPicPr>
            <a:picLocks noChangeAspect="1"/>
          </p:cNvPicPr>
          <p:nvPr/>
        </p:nvPicPr>
        <p:blipFill>
          <a:blip r:embed="rId3"/>
          <a:stretch>
            <a:fillRect/>
          </a:stretch>
        </p:blipFill>
        <p:spPr>
          <a:xfrm>
            <a:off x="2268538" y="4154488"/>
            <a:ext cx="2519045" cy="1445895"/>
          </a:xfrm>
          <a:prstGeom prst="rect">
            <a:avLst/>
          </a:prstGeom>
        </p:spPr>
      </p:pic>
      <p:pic>
        <p:nvPicPr>
          <p:cNvPr id="142" name="图片 142" descr="1290391799"/>
          <p:cNvPicPr>
            <a:picLocks noChangeAspect="1"/>
          </p:cNvPicPr>
          <p:nvPr/>
        </p:nvPicPr>
        <p:blipFill>
          <a:blip r:embed="rId4"/>
          <a:stretch>
            <a:fillRect/>
          </a:stretch>
        </p:blipFill>
        <p:spPr>
          <a:xfrm>
            <a:off x="5440680" y="4154170"/>
            <a:ext cx="1446530" cy="1446530"/>
          </a:xfrm>
          <a:prstGeom prst="rect">
            <a:avLst/>
          </a:prstGeom>
        </p:spPr>
      </p:pic>
      <p:pic>
        <p:nvPicPr>
          <p:cNvPr id="143" name="图片 143" descr="07211616222466568"/>
          <p:cNvPicPr>
            <a:picLocks noChangeAspect="1"/>
          </p:cNvPicPr>
          <p:nvPr/>
        </p:nvPicPr>
        <p:blipFill>
          <a:blip r:embed="rId5"/>
          <a:stretch>
            <a:fillRect/>
          </a:stretch>
        </p:blipFill>
        <p:spPr>
          <a:xfrm>
            <a:off x="7536180" y="4154170"/>
            <a:ext cx="1579880" cy="1405890"/>
          </a:xfrm>
          <a:prstGeom prst="rect">
            <a:avLst/>
          </a:prstGeom>
        </p:spPr>
      </p:pic>
      <p:sp>
        <p:nvSpPr>
          <p:cNvPr id="4" name="文本框 3"/>
          <p:cNvSpPr txBox="1"/>
          <p:nvPr/>
        </p:nvSpPr>
        <p:spPr>
          <a:xfrm>
            <a:off x="2914015" y="5989955"/>
            <a:ext cx="1228725" cy="368300"/>
          </a:xfrm>
          <a:prstGeom prst="rect">
            <a:avLst/>
          </a:prstGeom>
          <a:noFill/>
        </p:spPr>
        <p:txBody>
          <a:bodyPr wrap="square" rtlCol="0">
            <a:spAutoFit/>
          </a:bodyPr>
          <a:p>
            <a:r>
              <a:rPr lang="zh-CN" altLang="en-US"/>
              <a:t>图</a:t>
            </a:r>
            <a:r>
              <a:rPr lang="en-US" altLang="zh-CN"/>
              <a:t>3-1-1</a:t>
            </a:r>
            <a:endParaRPr lang="en-US"/>
          </a:p>
        </p:txBody>
      </p:sp>
      <p:sp>
        <p:nvSpPr>
          <p:cNvPr id="2" name="文本框 1"/>
          <p:cNvSpPr txBox="1"/>
          <p:nvPr/>
        </p:nvSpPr>
        <p:spPr>
          <a:xfrm>
            <a:off x="5699125" y="5989955"/>
            <a:ext cx="1228725" cy="368300"/>
          </a:xfrm>
          <a:prstGeom prst="rect">
            <a:avLst/>
          </a:prstGeom>
          <a:noFill/>
        </p:spPr>
        <p:txBody>
          <a:bodyPr wrap="square" rtlCol="0">
            <a:spAutoFit/>
          </a:bodyPr>
          <a:p>
            <a:r>
              <a:rPr lang="zh-CN" altLang="en-US"/>
              <a:t>图</a:t>
            </a:r>
            <a:r>
              <a:rPr lang="en-US" altLang="zh-CN"/>
              <a:t>3-1-2</a:t>
            </a:r>
            <a:endParaRPr lang="en-US"/>
          </a:p>
        </p:txBody>
      </p:sp>
      <p:sp>
        <p:nvSpPr>
          <p:cNvPr id="3" name="文本框 2"/>
          <p:cNvSpPr txBox="1"/>
          <p:nvPr/>
        </p:nvSpPr>
        <p:spPr>
          <a:xfrm>
            <a:off x="7804785" y="5989955"/>
            <a:ext cx="1228725" cy="368300"/>
          </a:xfrm>
          <a:prstGeom prst="rect">
            <a:avLst/>
          </a:prstGeom>
          <a:noFill/>
        </p:spPr>
        <p:txBody>
          <a:bodyPr wrap="square" rtlCol="0">
            <a:spAutoFit/>
          </a:bodyPr>
          <a:p>
            <a:r>
              <a:rPr lang="zh-CN" altLang="en-US"/>
              <a:t>图</a:t>
            </a:r>
            <a:r>
              <a:rPr lang="en-US" altLang="zh-CN"/>
              <a:t>3-1-3</a:t>
            </a:r>
            <a:endParaRPr lang="en-US"/>
          </a:p>
        </p:txBody>
      </p:sp>
    </p:spTree>
    <p:custDataLst>
      <p:tags r:id="rId6"/>
    </p:custData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3.1.1.室内木龙骨石膏板吊顶构造</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22655" y="858520"/>
            <a:ext cx="10713085" cy="5259070"/>
          </a:xfrm>
          <a:prstGeom prst="rect">
            <a:avLst/>
          </a:prstGeom>
          <a:noFill/>
          <a:ln w="9525">
            <a:noFill/>
          </a:ln>
        </p:spPr>
        <p:txBody>
          <a:bodyPr wrap="square">
            <a:spAutoFit/>
          </a:bodyPr>
          <a:p>
            <a:pPr indent="266700">
              <a:lnSpc>
                <a:spcPct val="120000"/>
              </a:lnSpc>
            </a:pPr>
            <a:r>
              <a:rPr sz="1400">
                <a:ea typeface="宋体" panose="02010600030101010101" pitchFamily="2" charset="-122"/>
                <a:sym typeface="+mn-ea"/>
              </a:rPr>
              <a:t>2.工艺流程：</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弹线→涂刷防火涂料→木龙骨拼装→安装吊点→龙骨吊装固定→调平→安装石膏板。</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3.操作工艺：</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①、弹线：标记标高线、顶棚造型位置线、吊挂点布局线、大中型灯位线。以地坪基准线为起点，根据设计要求在墙(柱)面上量出吊顶的高度(加上一层板的厚度)，并在该点画出标商线(作为吊顶龙骨的下皮线)。可用水准仪或“水柱法”测定，如图3-1-4。</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②、涂刷防火涂料：用水石膏将墙面等基层上磕碰的坑凹、缝隙等处分遍找平，干燥后用1号砂纸将凸出处磨平，并将浮尘等扫净，如图3-1-5。</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③、木龙骨拼装：木龙骨在吊装前，应在楼(地)面上进行拼装，拼装的面积一般不超过10衬。龙骨拼装的方法常采用咬口半禅扣接拼装法，如图3-1-6。</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④、安装吊点：安装吊点、吊筋吊点常用膨胀螺栓、预埋件等，吊筋可用钢筋、角钢或方木，吊点与吊筋之间可采用焊接、绑扎、钩挂、螺栓或螺钉等方式连接,如图3-1-7。</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⑤、龙骨吊装固定：用铁丝将拼装好的木龙骨吊直在标高线以上，临时固定，用棒线绳或尼龙线沿吊顶标高线拉出几条平行线和对角交叉线，以此为准，将龙骨慢慢移动至与标高线平齐，然后与吊筋连接固定。用同样的方法对叠级吊顶龙骨进行固定，将上下两级龙骨连接起来,如图3-1-8。</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⑥、调平：整个龙骨连接后，在吊顶底面下拉出对角交叉线，检查调整吊顶的平整度，面积较大时可起拱，起拱高度约为房间跨度的1/200~1/3000。</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⑦、安装石膏板：用自攻螺钉把纸筋石青板铺钉在龙骨上石膏板应在自由状态下进行安装，固定时应从中央向板的四边顺序固定，石膏板与培面间应留出6mm间隙,如图3-1-9。 螺钉与板边的距离以10-15mm为宜，自攻螺钉的钉距不大于200mm(可选150一170mm)。 </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板材装钉完成后，用石膏腻子填抹板缝和钉孔，用接缝纸带或玻璃纤维网格胶带等板缝补强材料枯贴板缝，各道嵌缝均应在前一道嵌缝腻子干燥后再进行，如图3-1-10。</a:t>
            </a:r>
            <a:endParaRPr sz="1400">
              <a:ea typeface="宋体" panose="02010600030101010101" pitchFamily="2" charset="-122"/>
              <a:sym typeface="+mn-ea"/>
            </a:endParaRPr>
          </a:p>
        </p:txBody>
      </p:sp>
    </p:spTree>
    <p:custDataLst>
      <p:tags r:id="rId3"/>
    </p:custData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3.1.1.室内木龙骨石膏板吊顶构造</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4" name="图片 144" descr="2345截图20180428113800"/>
          <p:cNvPicPr>
            <a:picLocks noChangeAspect="1"/>
          </p:cNvPicPr>
          <p:nvPr/>
        </p:nvPicPr>
        <p:blipFill>
          <a:blip r:embed="rId3"/>
          <a:stretch>
            <a:fillRect/>
          </a:stretch>
        </p:blipFill>
        <p:spPr>
          <a:xfrm>
            <a:off x="1205230" y="1140460"/>
            <a:ext cx="2176145" cy="1560830"/>
          </a:xfrm>
          <a:prstGeom prst="rect">
            <a:avLst/>
          </a:prstGeom>
        </p:spPr>
      </p:pic>
      <p:pic>
        <p:nvPicPr>
          <p:cNvPr id="145" name="图片 145" descr="1274334868479"/>
          <p:cNvPicPr>
            <a:picLocks noChangeAspect="1"/>
          </p:cNvPicPr>
          <p:nvPr/>
        </p:nvPicPr>
        <p:blipFill>
          <a:blip r:embed="rId4"/>
          <a:stretch>
            <a:fillRect/>
          </a:stretch>
        </p:blipFill>
        <p:spPr>
          <a:xfrm>
            <a:off x="3780155" y="1188085"/>
            <a:ext cx="2018030" cy="1513205"/>
          </a:xfrm>
          <a:prstGeom prst="rect">
            <a:avLst/>
          </a:prstGeom>
        </p:spPr>
      </p:pic>
      <p:pic>
        <p:nvPicPr>
          <p:cNvPr id="146" name="图片 146" descr="192400016cbd2244d7d0"/>
          <p:cNvPicPr>
            <a:picLocks noChangeAspect="1"/>
          </p:cNvPicPr>
          <p:nvPr/>
        </p:nvPicPr>
        <p:blipFill>
          <a:blip r:embed="rId5"/>
          <a:srcRect b="6445"/>
          <a:stretch>
            <a:fillRect/>
          </a:stretch>
        </p:blipFill>
        <p:spPr>
          <a:xfrm>
            <a:off x="6205855" y="1188085"/>
            <a:ext cx="2715260" cy="1524635"/>
          </a:xfrm>
          <a:prstGeom prst="rect">
            <a:avLst/>
          </a:prstGeom>
        </p:spPr>
      </p:pic>
      <p:pic>
        <p:nvPicPr>
          <p:cNvPr id="147" name="图片 147" descr="0721161918122564"/>
          <p:cNvPicPr>
            <a:picLocks noChangeAspect="1"/>
          </p:cNvPicPr>
          <p:nvPr/>
        </p:nvPicPr>
        <p:blipFill>
          <a:blip r:embed="rId6"/>
          <a:srcRect r="23368" b="22050"/>
          <a:stretch>
            <a:fillRect/>
          </a:stretch>
        </p:blipFill>
        <p:spPr>
          <a:xfrm>
            <a:off x="9324340" y="1188085"/>
            <a:ext cx="2211705" cy="1687830"/>
          </a:xfrm>
          <a:prstGeom prst="rect">
            <a:avLst/>
          </a:prstGeom>
        </p:spPr>
      </p:pic>
      <p:pic>
        <p:nvPicPr>
          <p:cNvPr id="148" name="图片 148" descr="192500015b305c710098"/>
          <p:cNvPicPr>
            <a:picLocks noChangeAspect="1"/>
          </p:cNvPicPr>
          <p:nvPr/>
        </p:nvPicPr>
        <p:blipFill>
          <a:blip r:embed="rId7"/>
          <a:srcRect r="12564" b="7519"/>
          <a:stretch>
            <a:fillRect/>
          </a:stretch>
        </p:blipFill>
        <p:spPr>
          <a:xfrm>
            <a:off x="1294130" y="3780155"/>
            <a:ext cx="2583815" cy="1639570"/>
          </a:xfrm>
          <a:prstGeom prst="rect">
            <a:avLst/>
          </a:prstGeom>
        </p:spPr>
      </p:pic>
      <p:pic>
        <p:nvPicPr>
          <p:cNvPr id="149" name="图片 149" descr="20150429102008448"/>
          <p:cNvPicPr>
            <a:picLocks noChangeAspect="1"/>
          </p:cNvPicPr>
          <p:nvPr/>
        </p:nvPicPr>
        <p:blipFill>
          <a:blip r:embed="rId8"/>
          <a:srcRect r="19064" b="27445"/>
          <a:stretch>
            <a:fillRect/>
          </a:stretch>
        </p:blipFill>
        <p:spPr>
          <a:xfrm>
            <a:off x="4842510" y="3782695"/>
            <a:ext cx="2878455" cy="1637030"/>
          </a:xfrm>
          <a:prstGeom prst="rect">
            <a:avLst/>
          </a:prstGeom>
        </p:spPr>
      </p:pic>
      <p:pic>
        <p:nvPicPr>
          <p:cNvPr id="150" name="图片 150" descr="12989388"/>
          <p:cNvPicPr>
            <a:picLocks noChangeAspect="1"/>
          </p:cNvPicPr>
          <p:nvPr/>
        </p:nvPicPr>
        <p:blipFill>
          <a:blip r:embed="rId9"/>
          <a:srcRect l="54243" t="17839" b="34174"/>
          <a:stretch>
            <a:fillRect/>
          </a:stretch>
        </p:blipFill>
        <p:spPr>
          <a:xfrm>
            <a:off x="8686165" y="3780155"/>
            <a:ext cx="2043430" cy="1607820"/>
          </a:xfrm>
          <a:prstGeom prst="rect">
            <a:avLst/>
          </a:prstGeom>
        </p:spPr>
      </p:pic>
      <p:sp>
        <p:nvSpPr>
          <p:cNvPr id="4" name="文本框 3"/>
          <p:cNvSpPr txBox="1"/>
          <p:nvPr/>
        </p:nvSpPr>
        <p:spPr>
          <a:xfrm>
            <a:off x="1794510" y="5768340"/>
            <a:ext cx="1228725" cy="368300"/>
          </a:xfrm>
          <a:prstGeom prst="rect">
            <a:avLst/>
          </a:prstGeom>
          <a:noFill/>
        </p:spPr>
        <p:txBody>
          <a:bodyPr wrap="square" rtlCol="0">
            <a:spAutoFit/>
          </a:bodyPr>
          <a:p>
            <a:r>
              <a:rPr lang="zh-CN" altLang="en-US"/>
              <a:t>图</a:t>
            </a:r>
            <a:r>
              <a:rPr lang="en-US" altLang="zh-CN"/>
              <a:t>3-1-8</a:t>
            </a:r>
            <a:endParaRPr lang="en-US"/>
          </a:p>
        </p:txBody>
      </p:sp>
      <p:sp>
        <p:nvSpPr>
          <p:cNvPr id="2" name="文本框 1"/>
          <p:cNvSpPr txBox="1"/>
          <p:nvPr/>
        </p:nvSpPr>
        <p:spPr>
          <a:xfrm>
            <a:off x="5699125" y="5768340"/>
            <a:ext cx="1228725" cy="368300"/>
          </a:xfrm>
          <a:prstGeom prst="rect">
            <a:avLst/>
          </a:prstGeom>
          <a:noFill/>
        </p:spPr>
        <p:txBody>
          <a:bodyPr wrap="square" rtlCol="0">
            <a:spAutoFit/>
          </a:bodyPr>
          <a:p>
            <a:r>
              <a:rPr lang="zh-CN" altLang="en-US"/>
              <a:t>图</a:t>
            </a:r>
            <a:r>
              <a:rPr lang="en-US" altLang="zh-CN"/>
              <a:t>3-1-9</a:t>
            </a:r>
            <a:endParaRPr lang="en-US"/>
          </a:p>
        </p:txBody>
      </p:sp>
      <p:sp>
        <p:nvSpPr>
          <p:cNvPr id="3" name="文本框 2"/>
          <p:cNvSpPr txBox="1"/>
          <p:nvPr/>
        </p:nvSpPr>
        <p:spPr>
          <a:xfrm>
            <a:off x="1601470" y="3056890"/>
            <a:ext cx="1228725" cy="368300"/>
          </a:xfrm>
          <a:prstGeom prst="rect">
            <a:avLst/>
          </a:prstGeom>
          <a:noFill/>
        </p:spPr>
        <p:txBody>
          <a:bodyPr wrap="square" rtlCol="0">
            <a:spAutoFit/>
          </a:bodyPr>
          <a:p>
            <a:r>
              <a:rPr lang="zh-CN" altLang="en-US"/>
              <a:t>图</a:t>
            </a:r>
            <a:r>
              <a:rPr lang="en-US" altLang="zh-CN"/>
              <a:t>3-1-4</a:t>
            </a:r>
            <a:endParaRPr lang="en-US"/>
          </a:p>
        </p:txBody>
      </p:sp>
      <p:sp>
        <p:nvSpPr>
          <p:cNvPr id="5" name="文本框 4"/>
          <p:cNvSpPr txBox="1"/>
          <p:nvPr/>
        </p:nvSpPr>
        <p:spPr>
          <a:xfrm>
            <a:off x="4174490" y="3056890"/>
            <a:ext cx="1228725" cy="368300"/>
          </a:xfrm>
          <a:prstGeom prst="rect">
            <a:avLst/>
          </a:prstGeom>
          <a:noFill/>
        </p:spPr>
        <p:txBody>
          <a:bodyPr wrap="square" rtlCol="0">
            <a:spAutoFit/>
          </a:bodyPr>
          <a:p>
            <a:r>
              <a:rPr lang="zh-CN" altLang="en-US"/>
              <a:t>图</a:t>
            </a:r>
            <a:r>
              <a:rPr lang="en-US" altLang="zh-CN"/>
              <a:t>3-1-5</a:t>
            </a:r>
            <a:endParaRPr lang="en-US"/>
          </a:p>
        </p:txBody>
      </p:sp>
      <p:sp>
        <p:nvSpPr>
          <p:cNvPr id="6" name="文本框 5"/>
          <p:cNvSpPr txBox="1"/>
          <p:nvPr/>
        </p:nvSpPr>
        <p:spPr>
          <a:xfrm>
            <a:off x="7016750" y="3056890"/>
            <a:ext cx="1228725" cy="368300"/>
          </a:xfrm>
          <a:prstGeom prst="rect">
            <a:avLst/>
          </a:prstGeom>
          <a:noFill/>
        </p:spPr>
        <p:txBody>
          <a:bodyPr wrap="square" rtlCol="0">
            <a:spAutoFit/>
          </a:bodyPr>
          <a:p>
            <a:r>
              <a:rPr lang="zh-CN" altLang="en-US"/>
              <a:t>图</a:t>
            </a:r>
            <a:r>
              <a:rPr lang="en-US" altLang="zh-CN"/>
              <a:t>3-1-6</a:t>
            </a:r>
            <a:endParaRPr lang="en-US"/>
          </a:p>
        </p:txBody>
      </p:sp>
      <p:sp>
        <p:nvSpPr>
          <p:cNvPr id="7" name="文本框 6"/>
          <p:cNvSpPr txBox="1"/>
          <p:nvPr/>
        </p:nvSpPr>
        <p:spPr>
          <a:xfrm>
            <a:off x="9815830" y="3056890"/>
            <a:ext cx="1228725" cy="368300"/>
          </a:xfrm>
          <a:prstGeom prst="rect">
            <a:avLst/>
          </a:prstGeom>
          <a:noFill/>
        </p:spPr>
        <p:txBody>
          <a:bodyPr wrap="square" rtlCol="0">
            <a:spAutoFit/>
          </a:bodyPr>
          <a:p>
            <a:r>
              <a:rPr lang="zh-CN" altLang="en-US"/>
              <a:t>图</a:t>
            </a:r>
            <a:r>
              <a:rPr lang="en-US" altLang="zh-CN"/>
              <a:t>3-1-7</a:t>
            </a:r>
            <a:endParaRPr lang="en-US"/>
          </a:p>
        </p:txBody>
      </p:sp>
      <p:sp>
        <p:nvSpPr>
          <p:cNvPr id="8" name="文本框 7"/>
          <p:cNvSpPr txBox="1"/>
          <p:nvPr/>
        </p:nvSpPr>
        <p:spPr>
          <a:xfrm>
            <a:off x="9093200" y="5768340"/>
            <a:ext cx="1228725" cy="368300"/>
          </a:xfrm>
          <a:prstGeom prst="rect">
            <a:avLst/>
          </a:prstGeom>
          <a:noFill/>
        </p:spPr>
        <p:txBody>
          <a:bodyPr wrap="square" rtlCol="0">
            <a:spAutoFit/>
          </a:bodyPr>
          <a:p>
            <a:r>
              <a:rPr lang="zh-CN" altLang="en-US"/>
              <a:t>图</a:t>
            </a:r>
            <a:r>
              <a:rPr lang="en-US" altLang="zh-CN"/>
              <a:t>3-1-10</a:t>
            </a:r>
            <a:endParaRPr lang="en-US"/>
          </a:p>
        </p:txBody>
      </p:sp>
    </p:spTree>
    <p:custDataLst>
      <p:tags r:id="rId10"/>
    </p:custData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3.1.1.室内木龙骨石膏板吊顶构造</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1328420" y="1804670"/>
            <a:ext cx="9216390" cy="3578860"/>
          </a:xfrm>
          <a:prstGeom prst="rect">
            <a:avLst/>
          </a:prstGeom>
          <a:noFill/>
          <a:ln w="9525">
            <a:noFill/>
          </a:ln>
        </p:spPr>
        <p:txBody>
          <a:bodyPr wrap="square">
            <a:spAutoFit/>
          </a:bodyPr>
          <a:p>
            <a:pPr indent="266700">
              <a:lnSpc>
                <a:spcPct val="180000"/>
              </a:lnSpc>
            </a:pPr>
            <a:r>
              <a:rPr>
                <a:ea typeface="宋体" panose="02010600030101010101" pitchFamily="2" charset="-122"/>
                <a:sym typeface="+mn-ea"/>
              </a:rPr>
              <a:t>4.施工注意问题</a:t>
            </a:r>
            <a:endParaRPr>
              <a:ea typeface="宋体" panose="02010600030101010101" pitchFamily="2" charset="-122"/>
              <a:sym typeface="+mn-ea"/>
            </a:endParaRPr>
          </a:p>
          <a:p>
            <a:pPr indent="266700">
              <a:lnSpc>
                <a:spcPct val="180000"/>
              </a:lnSpc>
            </a:pPr>
            <a:r>
              <a:rPr>
                <a:ea typeface="宋体" panose="02010600030101010101" pitchFamily="2" charset="-122"/>
                <a:sym typeface="+mn-ea"/>
              </a:rPr>
              <a:t>1）板材合格，厚度应在3mm以上；</a:t>
            </a:r>
            <a:endParaRPr>
              <a:ea typeface="宋体" panose="02010600030101010101" pitchFamily="2" charset="-122"/>
              <a:sym typeface="+mn-ea"/>
            </a:endParaRPr>
          </a:p>
          <a:p>
            <a:pPr indent="266700">
              <a:lnSpc>
                <a:spcPct val="180000"/>
              </a:lnSpc>
            </a:pPr>
            <a:r>
              <a:rPr>
                <a:ea typeface="宋体" panose="02010600030101010101" pitchFamily="2" charset="-122"/>
                <a:sym typeface="+mn-ea"/>
              </a:rPr>
              <a:t>2）现场涂刷或浸渍防火、防腐剂时，应使之充分晾干后方可使用；</a:t>
            </a:r>
            <a:endParaRPr>
              <a:ea typeface="宋体" panose="02010600030101010101" pitchFamily="2" charset="-122"/>
              <a:sym typeface="+mn-ea"/>
            </a:endParaRPr>
          </a:p>
          <a:p>
            <a:pPr indent="266700">
              <a:lnSpc>
                <a:spcPct val="180000"/>
              </a:lnSpc>
            </a:pPr>
            <a:r>
              <a:rPr>
                <a:ea typeface="宋体" panose="02010600030101010101" pitchFamily="2" charset="-122"/>
                <a:sym typeface="+mn-ea"/>
              </a:rPr>
              <a:t>3）吊点间距合理；吊杆强度满足，不得出现龙骨空悬现象。</a:t>
            </a:r>
            <a:endParaRPr>
              <a:ea typeface="宋体" panose="02010600030101010101" pitchFamily="2" charset="-122"/>
              <a:sym typeface="+mn-ea"/>
            </a:endParaRPr>
          </a:p>
          <a:p>
            <a:pPr indent="266700">
              <a:lnSpc>
                <a:spcPct val="180000"/>
              </a:lnSpc>
            </a:pPr>
            <a:r>
              <a:rPr>
                <a:ea typeface="宋体" panose="02010600030101010101" pitchFamily="2" charset="-122"/>
                <a:sym typeface="+mn-ea"/>
              </a:rPr>
              <a:t>4）板块的直角棱边倒角，以便于嵌缝严密；无缝铺钉时不可强压就位。接头处略留间隙，以适应罩面板膨胀时的变形需要。</a:t>
            </a:r>
            <a:endParaRPr>
              <a:ea typeface="宋体" panose="02010600030101010101" pitchFamily="2" charset="-122"/>
              <a:sym typeface="+mn-ea"/>
            </a:endParaRPr>
          </a:p>
          <a:p>
            <a:pPr indent="266700">
              <a:lnSpc>
                <a:spcPct val="180000"/>
              </a:lnSpc>
            </a:pPr>
            <a:r>
              <a:rPr>
                <a:ea typeface="宋体" panose="02010600030101010101" pitchFamily="2" charset="-122"/>
                <a:sym typeface="+mn-ea"/>
              </a:rPr>
              <a:t>5）罩面板收边或线脚必须钉在龙骨上。</a:t>
            </a:r>
            <a:endParaRPr>
              <a:ea typeface="宋体" panose="02010600030101010101" pitchFamily="2" charset="-122"/>
              <a:sym typeface="+mn-ea"/>
            </a:endParaRPr>
          </a:p>
        </p:txBody>
      </p:sp>
    </p:spTree>
    <p:custDataLst>
      <p:tags r:id="rId3"/>
    </p:custData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3.1.2.轻钢龙骨铝合金吊顶构造</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22655" y="858520"/>
            <a:ext cx="10713085" cy="1899920"/>
          </a:xfrm>
          <a:prstGeom prst="rect">
            <a:avLst/>
          </a:prstGeom>
          <a:noFill/>
          <a:ln w="9525">
            <a:noFill/>
          </a:ln>
        </p:spPr>
        <p:txBody>
          <a:bodyPr wrap="square">
            <a:spAutoFit/>
          </a:bodyPr>
          <a:p>
            <a:pPr indent="266700">
              <a:lnSpc>
                <a:spcPct val="120000"/>
              </a:lnSpc>
            </a:pPr>
            <a:r>
              <a:rPr sz="1400">
                <a:ea typeface="宋体" panose="02010600030101010101" pitchFamily="2" charset="-122"/>
                <a:sym typeface="+mn-ea"/>
              </a:rPr>
              <a:t>一、轻钢龙骨吊顶施工工艺</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本标准适用于工业与民用建筑中吊顶采用轻钢龙骨骨架，安装各类罩面板的顶棚安装工程。</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1.材料准备</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(1)轻钢龙骨： 应按设计要求选用，质量合格配套合理，如图3-1-11。</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(2)固定构件的材料：与基体固定——水泥钉、射钉和金属膨胀螺栓；与金属型材固定——自攻螺钉和抽芯铆钉等。</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(3)吊筋：非上人吊顶——直径4～6mm的钢吊杆；上人吊顶  ——直径8～10mm钢筋，一头有丝扣。</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(4)罩面材料：常用纸面石膏板、装饰石膏板、吸声穿孔石膏板、矿棉装饰板、玻璃棉装饰板、珍珠岩板、金属装饰板等</a:t>
            </a:r>
            <a:endParaRPr sz="1400">
              <a:ea typeface="宋体" panose="02010600030101010101" pitchFamily="2" charset="-122"/>
              <a:sym typeface="+mn-ea"/>
            </a:endParaRPr>
          </a:p>
        </p:txBody>
      </p:sp>
      <p:pic>
        <p:nvPicPr>
          <p:cNvPr id="151" name="图片 151" descr="1225330046786"/>
          <p:cNvPicPr>
            <a:picLocks noChangeAspect="1"/>
          </p:cNvPicPr>
          <p:nvPr/>
        </p:nvPicPr>
        <p:blipFill>
          <a:blip r:embed="rId3"/>
          <a:stretch>
            <a:fillRect/>
          </a:stretch>
        </p:blipFill>
        <p:spPr>
          <a:xfrm>
            <a:off x="2847975" y="2945765"/>
            <a:ext cx="4141470" cy="2684780"/>
          </a:xfrm>
          <a:prstGeom prst="rect">
            <a:avLst/>
          </a:prstGeom>
        </p:spPr>
      </p:pic>
      <p:sp>
        <p:nvSpPr>
          <p:cNvPr id="8" name="文本框 7"/>
          <p:cNvSpPr txBox="1"/>
          <p:nvPr/>
        </p:nvSpPr>
        <p:spPr>
          <a:xfrm>
            <a:off x="8128000" y="4764405"/>
            <a:ext cx="1228725" cy="368300"/>
          </a:xfrm>
          <a:prstGeom prst="rect">
            <a:avLst/>
          </a:prstGeom>
          <a:noFill/>
        </p:spPr>
        <p:txBody>
          <a:bodyPr wrap="square" rtlCol="0">
            <a:spAutoFit/>
          </a:bodyPr>
          <a:p>
            <a:r>
              <a:rPr lang="zh-CN" altLang="en-US"/>
              <a:t>图</a:t>
            </a:r>
            <a:r>
              <a:rPr lang="en-US" altLang="zh-CN"/>
              <a:t>3-1-11</a:t>
            </a:r>
            <a:endParaRPr lang="en-US"/>
          </a:p>
        </p:txBody>
      </p:sp>
    </p:spTree>
    <p:custDataLst>
      <p:tags r:id="rId4"/>
    </p:custData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3.1.2.轻钢龙骨铝合金吊顶构造</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22655" y="858520"/>
            <a:ext cx="10713085" cy="5517515"/>
          </a:xfrm>
          <a:prstGeom prst="rect">
            <a:avLst/>
          </a:prstGeom>
          <a:noFill/>
          <a:ln w="9525">
            <a:noFill/>
          </a:ln>
        </p:spPr>
        <p:txBody>
          <a:bodyPr wrap="square">
            <a:spAutoFit/>
          </a:bodyPr>
          <a:p>
            <a:pPr indent="266700">
              <a:lnSpc>
                <a:spcPct val="120000"/>
              </a:lnSpc>
            </a:pPr>
            <a:r>
              <a:rPr sz="1400">
                <a:ea typeface="宋体" panose="02010600030101010101" pitchFamily="2" charset="-122"/>
                <a:sym typeface="+mn-ea"/>
              </a:rPr>
              <a:t>2.工艺流程：</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弹线→固定吊杆→安装边龙骨→安装主龙骨→安装次龙骨→龙骨骨架全面校正→刷防锈漆→安装罩面板</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3.施工方法</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(1)弹线：根据各个楼层的四周墙面，弹好水平控制线，要求弹线清晰、准确。水平允许偏差为±5mm。顶板底面：弹纵横分格线及吊点位置。有造型或图案者，先弹对称轴线。</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(2)安装主龙骨吊杆：非上人吊顶，钢吊杆的直径可为4～6mm；上人吊顶的吊杆≮8mm，如图3-1-12。</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(3)我们为了保证整个骨架的稳定，需要用膨胀螺栓进行固定好角钢，在弹好的顶棚标高水平线或者是龙骨分档线后，要确定好吊杆下头的标高，吊杆不要和专业的管道进行接触。如果有发生冲突，要用型钢支架进行过滤。</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(4)安装边龙骨 边龙骨的安装应按设计要求弹线，沿墙(柱)上的水平龙骨线把L形镀锌轻钢条用自攻螺钉固定在预埋木砖上;如为混凝土墙(柱)，可用射钉固定，射钉的间距应小于次龙骨间距。</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(5)安装主龙骨：采用50型龙骨或者是烤漆龙骨，龙骨的中间拱起位置要按照房间短向距离在1/200~1/300之间，安装完主龙骨之后，再进行安装次龙骨，主龙骨的挑端最好不要超过300mm，如果主龙骨和专业的管道或者是大型的灯饰发生冲突，我们就要把主龙骨断开，然后再用型钢进行加固，但是要附加主龙骨，如图3-1-13。</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(6)安装次龙骨：次龙骨分为明龙骨和暗龙骨两种。次龙骨分为T形烤漆龙骨和T形铝合金龙骨，各种条形扣板厂家配有专用龙骨。次龙骨应紧贴主龙骨安装，间距为300 -600mm，用T形镀锌铁片连接件把次龙骨固定在主龙骨上，次龙骨的两端应搭在L形边龙骨的水平翼缘上，条形扣板有专用的阴角线作为边龙骨，如图3-1-14。</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(7)龙骨骨架全面校正：对安装到位的吊顶龙骨骨架进行全面检查校正，其主次龙骨的结构位置及水平度等合格后，将所有的吊挂件及连接件拧紧，夹挂牢固，使整体骨架稳定可靠。</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(8)刷防锈漆：如果是没有做过防腐处理的话，例如：吊挂件、钉固附件等，都要在安装工序前刷防锈漆。</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(9)安装罩面板：我们在安装罩面板之前，要必须对棚里面的各种管线进行检查和验收，经过打压合格后，才可以安装罩面板。罩面板和轻钢骨架固定的时候，可以使用罩面板自攻螺钉固定、胶粘固定、托卡固定等方式，如图3-1-15。</a:t>
            </a:r>
            <a:endParaRPr sz="1400">
              <a:ea typeface="宋体" panose="02010600030101010101" pitchFamily="2" charset="-122"/>
              <a:sym typeface="+mn-ea"/>
            </a:endParaRPr>
          </a:p>
        </p:txBody>
      </p:sp>
    </p:spTree>
    <p:custDataLst>
      <p:tags r:id="rId3"/>
    </p:custData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3.1.2.轻钢龙骨铝合金吊顶构造</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1" name="图片 3" descr="IMG_256"/>
          <p:cNvPicPr>
            <a:picLocks noChangeAspect="1"/>
          </p:cNvPicPr>
          <p:nvPr/>
        </p:nvPicPr>
        <p:blipFill>
          <a:blip r:embed="rId3"/>
          <a:srcRect b="22581"/>
          <a:stretch>
            <a:fillRect/>
          </a:stretch>
        </p:blipFill>
        <p:spPr>
          <a:xfrm>
            <a:off x="2583180" y="1140143"/>
            <a:ext cx="2720340" cy="2106295"/>
          </a:xfrm>
          <a:prstGeom prst="rect">
            <a:avLst/>
          </a:prstGeom>
          <a:noFill/>
          <a:ln w="9525">
            <a:noFill/>
          </a:ln>
        </p:spPr>
      </p:pic>
      <p:pic>
        <p:nvPicPr>
          <p:cNvPr id="202" name="图片 4" descr="IMG_256"/>
          <p:cNvPicPr>
            <a:picLocks noChangeAspect="1"/>
          </p:cNvPicPr>
          <p:nvPr/>
        </p:nvPicPr>
        <p:blipFill>
          <a:blip r:embed="rId4"/>
          <a:srcRect t="13610" r="2337" b="8414"/>
          <a:stretch>
            <a:fillRect/>
          </a:stretch>
        </p:blipFill>
        <p:spPr>
          <a:xfrm>
            <a:off x="6145530" y="1178560"/>
            <a:ext cx="4090670" cy="2029460"/>
          </a:xfrm>
          <a:prstGeom prst="rect">
            <a:avLst/>
          </a:prstGeom>
          <a:noFill/>
          <a:ln w="9525">
            <a:noFill/>
          </a:ln>
        </p:spPr>
      </p:pic>
      <p:pic>
        <p:nvPicPr>
          <p:cNvPr id="199" name="图片 1" descr="IMG_256"/>
          <p:cNvPicPr>
            <a:picLocks noChangeAspect="1"/>
          </p:cNvPicPr>
          <p:nvPr/>
        </p:nvPicPr>
        <p:blipFill>
          <a:blip r:embed="rId5"/>
          <a:stretch>
            <a:fillRect/>
          </a:stretch>
        </p:blipFill>
        <p:spPr>
          <a:xfrm>
            <a:off x="2583180" y="4018280"/>
            <a:ext cx="2726690" cy="2045335"/>
          </a:xfrm>
          <a:prstGeom prst="rect">
            <a:avLst/>
          </a:prstGeom>
          <a:noFill/>
          <a:ln w="9525">
            <a:noFill/>
          </a:ln>
        </p:spPr>
      </p:pic>
      <p:pic>
        <p:nvPicPr>
          <p:cNvPr id="203" name="图片 5" descr="IMG_256"/>
          <p:cNvPicPr>
            <a:picLocks noChangeAspect="1"/>
          </p:cNvPicPr>
          <p:nvPr/>
        </p:nvPicPr>
        <p:blipFill>
          <a:blip r:embed="rId6"/>
          <a:stretch>
            <a:fillRect/>
          </a:stretch>
        </p:blipFill>
        <p:spPr>
          <a:xfrm>
            <a:off x="6845935" y="4032885"/>
            <a:ext cx="3058160" cy="2030730"/>
          </a:xfrm>
          <a:prstGeom prst="rect">
            <a:avLst/>
          </a:prstGeom>
          <a:noFill/>
          <a:ln w="9525">
            <a:noFill/>
          </a:ln>
        </p:spPr>
      </p:pic>
      <p:sp>
        <p:nvSpPr>
          <p:cNvPr id="8" name="文本框 7"/>
          <p:cNvSpPr txBox="1"/>
          <p:nvPr/>
        </p:nvSpPr>
        <p:spPr>
          <a:xfrm>
            <a:off x="3166110" y="3448685"/>
            <a:ext cx="1228725" cy="368300"/>
          </a:xfrm>
          <a:prstGeom prst="rect">
            <a:avLst/>
          </a:prstGeom>
          <a:noFill/>
        </p:spPr>
        <p:txBody>
          <a:bodyPr wrap="square" rtlCol="0">
            <a:spAutoFit/>
          </a:bodyPr>
          <a:p>
            <a:r>
              <a:rPr lang="zh-CN" altLang="en-US"/>
              <a:t>图</a:t>
            </a:r>
            <a:r>
              <a:rPr lang="en-US" altLang="zh-CN"/>
              <a:t>3-1-12</a:t>
            </a:r>
            <a:endParaRPr lang="en-US"/>
          </a:p>
        </p:txBody>
      </p:sp>
      <p:sp>
        <p:nvSpPr>
          <p:cNvPr id="2" name="文本框 1"/>
          <p:cNvSpPr txBox="1"/>
          <p:nvPr/>
        </p:nvSpPr>
        <p:spPr>
          <a:xfrm>
            <a:off x="7760970" y="3448685"/>
            <a:ext cx="1228725" cy="368300"/>
          </a:xfrm>
          <a:prstGeom prst="rect">
            <a:avLst/>
          </a:prstGeom>
          <a:noFill/>
        </p:spPr>
        <p:txBody>
          <a:bodyPr wrap="square" rtlCol="0">
            <a:spAutoFit/>
          </a:bodyPr>
          <a:p>
            <a:r>
              <a:rPr lang="zh-CN" altLang="en-US"/>
              <a:t>图</a:t>
            </a:r>
            <a:r>
              <a:rPr lang="en-US" altLang="zh-CN"/>
              <a:t>3-1-13</a:t>
            </a:r>
            <a:endParaRPr lang="en-US"/>
          </a:p>
        </p:txBody>
      </p:sp>
      <p:sp>
        <p:nvSpPr>
          <p:cNvPr id="3" name="文本框 2"/>
          <p:cNvSpPr txBox="1"/>
          <p:nvPr/>
        </p:nvSpPr>
        <p:spPr>
          <a:xfrm>
            <a:off x="3166110" y="6299200"/>
            <a:ext cx="1228725" cy="368300"/>
          </a:xfrm>
          <a:prstGeom prst="rect">
            <a:avLst/>
          </a:prstGeom>
          <a:noFill/>
        </p:spPr>
        <p:txBody>
          <a:bodyPr wrap="square" rtlCol="0">
            <a:spAutoFit/>
          </a:bodyPr>
          <a:p>
            <a:r>
              <a:rPr lang="zh-CN" altLang="en-US"/>
              <a:t>图</a:t>
            </a:r>
            <a:r>
              <a:rPr lang="en-US" altLang="zh-CN"/>
              <a:t>3-1-14</a:t>
            </a:r>
            <a:endParaRPr lang="en-US"/>
          </a:p>
        </p:txBody>
      </p:sp>
      <p:sp>
        <p:nvSpPr>
          <p:cNvPr id="4" name="文本框 3"/>
          <p:cNvSpPr txBox="1"/>
          <p:nvPr/>
        </p:nvSpPr>
        <p:spPr>
          <a:xfrm>
            <a:off x="7760335" y="6299200"/>
            <a:ext cx="1228725" cy="368300"/>
          </a:xfrm>
          <a:prstGeom prst="rect">
            <a:avLst/>
          </a:prstGeom>
          <a:noFill/>
        </p:spPr>
        <p:txBody>
          <a:bodyPr wrap="square" rtlCol="0">
            <a:spAutoFit/>
          </a:bodyPr>
          <a:p>
            <a:r>
              <a:rPr lang="zh-CN" altLang="en-US"/>
              <a:t>图</a:t>
            </a:r>
            <a:r>
              <a:rPr lang="en-US" altLang="zh-CN"/>
              <a:t>3-1-15</a:t>
            </a:r>
            <a:endParaRPr lang="en-US"/>
          </a:p>
        </p:txBody>
      </p:sp>
    </p:spTree>
    <p:custDataLst>
      <p:tags r:id="rId7"/>
    </p:custData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3.1.2.轻钢龙骨铝合金吊顶构造</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22655" y="858520"/>
            <a:ext cx="10713085" cy="5073650"/>
          </a:xfrm>
          <a:prstGeom prst="rect">
            <a:avLst/>
          </a:prstGeom>
          <a:noFill/>
          <a:ln w="9525">
            <a:noFill/>
          </a:ln>
        </p:spPr>
        <p:txBody>
          <a:bodyPr wrap="square">
            <a:spAutoFit/>
          </a:bodyPr>
          <a:p>
            <a:pPr indent="266700">
              <a:lnSpc>
                <a:spcPct val="180000"/>
              </a:lnSpc>
            </a:pPr>
            <a:r>
              <a:rPr>
                <a:ea typeface="宋体" panose="02010600030101010101" pitchFamily="2" charset="-122"/>
                <a:sym typeface="+mn-ea"/>
              </a:rPr>
              <a:t>3.轻钢龙骨安装应注意以下几个问题：</a:t>
            </a:r>
            <a:endParaRPr>
              <a:ea typeface="宋体" panose="02010600030101010101" pitchFamily="2" charset="-122"/>
              <a:sym typeface="+mn-ea"/>
            </a:endParaRPr>
          </a:p>
          <a:p>
            <a:pPr indent="266700">
              <a:lnSpc>
                <a:spcPct val="180000"/>
              </a:lnSpc>
            </a:pPr>
            <a:r>
              <a:rPr>
                <a:ea typeface="宋体" panose="02010600030101010101" pitchFamily="2" charset="-122"/>
                <a:sym typeface="+mn-ea"/>
              </a:rPr>
              <a:t>1)协商标高、预留孔洞等问题，以使灯具、消防自动喷淋、烟感器、风口等设施与吊顶衔接得体。吊顶龙骨安装前，吊顶内的通风、水电管线及人行通道应安装完毕。消防管道试水完毕。</a:t>
            </a:r>
            <a:endParaRPr>
              <a:ea typeface="宋体" panose="02010600030101010101" pitchFamily="2" charset="-122"/>
              <a:sym typeface="+mn-ea"/>
            </a:endParaRPr>
          </a:p>
          <a:p>
            <a:pPr indent="266700">
              <a:lnSpc>
                <a:spcPct val="180000"/>
              </a:lnSpc>
            </a:pPr>
            <a:r>
              <a:rPr>
                <a:ea typeface="宋体" panose="02010600030101010101" pitchFamily="2" charset="-122"/>
                <a:sym typeface="+mn-ea"/>
              </a:rPr>
              <a:t>2)遇有高低跨时，应先安装高跨再安装低跨。对于检修孔、上人孔、通风箅子等部位，应留出位置，安好封边的横撑龙骨，铆钉固定。</a:t>
            </a:r>
            <a:endParaRPr>
              <a:ea typeface="宋体" panose="02010600030101010101" pitchFamily="2" charset="-122"/>
              <a:sym typeface="+mn-ea"/>
            </a:endParaRPr>
          </a:p>
          <a:p>
            <a:pPr indent="266700">
              <a:lnSpc>
                <a:spcPct val="180000"/>
              </a:lnSpc>
            </a:pPr>
            <a:r>
              <a:rPr>
                <a:ea typeface="宋体" panose="02010600030101010101" pitchFamily="2" charset="-122"/>
                <a:sym typeface="+mn-ea"/>
              </a:rPr>
              <a:t>3)吊杆或镀锌铁丝应与结构固定，不允许固定在设备管道上。</a:t>
            </a:r>
            <a:endParaRPr>
              <a:ea typeface="宋体" panose="02010600030101010101" pitchFamily="2" charset="-122"/>
              <a:sym typeface="+mn-ea"/>
            </a:endParaRPr>
          </a:p>
          <a:p>
            <a:pPr indent="266700">
              <a:lnSpc>
                <a:spcPct val="180000"/>
              </a:lnSpc>
            </a:pPr>
            <a:r>
              <a:rPr>
                <a:ea typeface="宋体" panose="02010600030101010101" pitchFamily="2" charset="-122"/>
                <a:sym typeface="+mn-ea"/>
              </a:rPr>
              <a:t>4)吊杆距主龙骨端部距离不得超过300mm，否则应增设吊杆，以免主龙骨下坠。</a:t>
            </a:r>
            <a:endParaRPr>
              <a:ea typeface="宋体" panose="02010600030101010101" pitchFamily="2" charset="-122"/>
              <a:sym typeface="+mn-ea"/>
            </a:endParaRPr>
          </a:p>
          <a:p>
            <a:pPr indent="266700">
              <a:lnSpc>
                <a:spcPct val="180000"/>
              </a:lnSpc>
            </a:pPr>
            <a:r>
              <a:rPr>
                <a:ea typeface="宋体" panose="02010600030101010101" pitchFamily="2" charset="-122"/>
                <a:sym typeface="+mn-ea"/>
              </a:rPr>
              <a:t>5)当预埋的吊杆需接长时，必须搭接焊牢，焊缝均匀饱满。</a:t>
            </a:r>
            <a:endParaRPr>
              <a:ea typeface="宋体" panose="02010600030101010101" pitchFamily="2" charset="-122"/>
              <a:sym typeface="+mn-ea"/>
            </a:endParaRPr>
          </a:p>
          <a:p>
            <a:pPr indent="266700">
              <a:lnSpc>
                <a:spcPct val="180000"/>
              </a:lnSpc>
            </a:pPr>
            <a:r>
              <a:rPr>
                <a:ea typeface="宋体" panose="02010600030101010101" pitchFamily="2" charset="-122"/>
                <a:sym typeface="+mn-ea"/>
              </a:rPr>
              <a:t>6)龙骨接长用接插件，相邻龙骨的接头要错开。</a:t>
            </a:r>
            <a:endParaRPr>
              <a:ea typeface="宋体" panose="02010600030101010101" pitchFamily="2" charset="-122"/>
              <a:sym typeface="+mn-ea"/>
            </a:endParaRPr>
          </a:p>
          <a:p>
            <a:pPr indent="266700">
              <a:lnSpc>
                <a:spcPct val="180000"/>
              </a:lnSpc>
            </a:pPr>
            <a:r>
              <a:rPr>
                <a:ea typeface="宋体" panose="02010600030101010101" pitchFamily="2" charset="-122"/>
                <a:sym typeface="+mn-ea"/>
              </a:rPr>
              <a:t>7)施工所用的临时脚手架、马道、爬梯、严禁以吊顶龙骨为支撑点。</a:t>
            </a:r>
            <a:endParaRPr>
              <a:ea typeface="宋体" panose="02010600030101010101" pitchFamily="2" charset="-122"/>
              <a:sym typeface="+mn-ea"/>
            </a:endParaRPr>
          </a:p>
        </p:txBody>
      </p:sp>
    </p:spTree>
    <p:custDataLst>
      <p:tags r:id="rId3"/>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4405" y="240030"/>
            <a:ext cx="445706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1.4.1.室内装饰材料基本知识</a:t>
            </a: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3" descr="C:\Users\Administrator\Desktop\装饰材料PPT图片\图片1.png图片1"/>
          <p:cNvPicPr>
            <a:picLocks noChangeAspect="1"/>
          </p:cNvPicPr>
          <p:nvPr/>
        </p:nvPicPr>
        <p:blipFill>
          <a:blip r:embed="rId3"/>
          <a:srcRect/>
          <a:stretch>
            <a:fillRect/>
          </a:stretch>
        </p:blipFill>
        <p:spPr>
          <a:xfrm>
            <a:off x="1444625" y="2095500"/>
            <a:ext cx="1670050" cy="2128520"/>
          </a:xfrm>
          <a:prstGeom prst="rect">
            <a:avLst/>
          </a:prstGeom>
        </p:spPr>
      </p:pic>
      <p:pic>
        <p:nvPicPr>
          <p:cNvPr id="11" name="图片 3" descr="C:\Users\Administrator\Desktop\装饰材料PPT图片\图片2.png图片2"/>
          <p:cNvPicPr>
            <a:picLocks noChangeAspect="1"/>
          </p:cNvPicPr>
          <p:nvPr/>
        </p:nvPicPr>
        <p:blipFill>
          <a:blip r:embed="rId4"/>
          <a:srcRect/>
          <a:stretch>
            <a:fillRect/>
          </a:stretch>
        </p:blipFill>
        <p:spPr>
          <a:xfrm>
            <a:off x="3486785" y="2398078"/>
            <a:ext cx="1504950" cy="1542415"/>
          </a:xfrm>
          <a:prstGeom prst="rect">
            <a:avLst/>
          </a:prstGeom>
          <a:noFill/>
          <a:ln w="9525">
            <a:noFill/>
          </a:ln>
        </p:spPr>
      </p:pic>
      <p:pic>
        <p:nvPicPr>
          <p:cNvPr id="14" name="图片 14" descr="C:\Users\Administrator\Desktop\装饰材料PPT图片\图片3.png图片3"/>
          <p:cNvPicPr>
            <a:picLocks noChangeAspect="1"/>
          </p:cNvPicPr>
          <p:nvPr/>
        </p:nvPicPr>
        <p:blipFill>
          <a:blip r:embed="rId5"/>
          <a:srcRect/>
          <a:stretch>
            <a:fillRect/>
          </a:stretch>
        </p:blipFill>
        <p:spPr>
          <a:xfrm>
            <a:off x="5363845" y="2413953"/>
            <a:ext cx="1668780" cy="1468755"/>
          </a:xfrm>
          <a:prstGeom prst="rect">
            <a:avLst/>
          </a:prstGeom>
        </p:spPr>
      </p:pic>
      <p:pic>
        <p:nvPicPr>
          <p:cNvPr id="15" name="图片 15" descr="C:\Users\Administrator\Desktop\装饰材料PPT图片\图片4.png图片4"/>
          <p:cNvPicPr>
            <a:picLocks noChangeAspect="1"/>
          </p:cNvPicPr>
          <p:nvPr/>
        </p:nvPicPr>
        <p:blipFill>
          <a:blip r:embed="rId6"/>
          <a:srcRect/>
          <a:stretch>
            <a:fillRect/>
          </a:stretch>
        </p:blipFill>
        <p:spPr>
          <a:xfrm>
            <a:off x="7399973" y="2160905"/>
            <a:ext cx="1975485" cy="1975485"/>
          </a:xfrm>
          <a:prstGeom prst="rect">
            <a:avLst/>
          </a:prstGeom>
        </p:spPr>
      </p:pic>
      <p:pic>
        <p:nvPicPr>
          <p:cNvPr id="16" name="图片 16" descr="C:\Users\Administrator\Desktop\装饰材料PPT图片\图片5.png图片5"/>
          <p:cNvPicPr>
            <a:picLocks noChangeAspect="1"/>
          </p:cNvPicPr>
          <p:nvPr/>
        </p:nvPicPr>
        <p:blipFill>
          <a:blip r:embed="rId7"/>
          <a:srcRect/>
          <a:stretch>
            <a:fillRect/>
          </a:stretch>
        </p:blipFill>
        <p:spPr>
          <a:xfrm>
            <a:off x="9803765" y="2508885"/>
            <a:ext cx="1268730" cy="1320165"/>
          </a:xfrm>
          <a:prstGeom prst="rect">
            <a:avLst/>
          </a:prstGeom>
        </p:spPr>
      </p:pic>
      <p:sp>
        <p:nvSpPr>
          <p:cNvPr id="9" name="文本框 8"/>
          <p:cNvSpPr txBox="1"/>
          <p:nvPr/>
        </p:nvSpPr>
        <p:spPr>
          <a:xfrm>
            <a:off x="1757680" y="4638675"/>
            <a:ext cx="978535" cy="368300"/>
          </a:xfrm>
          <a:prstGeom prst="rect">
            <a:avLst/>
          </a:prstGeom>
          <a:noFill/>
        </p:spPr>
        <p:txBody>
          <a:bodyPr wrap="square" rtlCol="0">
            <a:spAutoFit/>
          </a:bodyPr>
          <a:p>
            <a:r>
              <a:rPr lang="zh-CN" altLang="en-US"/>
              <a:t>图</a:t>
            </a:r>
            <a:r>
              <a:rPr lang="en-US" altLang="zh-CN"/>
              <a:t>1-</a:t>
            </a:r>
            <a:r>
              <a:rPr lang="en-US"/>
              <a:t>11</a:t>
            </a:r>
            <a:endParaRPr lang="en-US"/>
          </a:p>
        </p:txBody>
      </p:sp>
      <p:sp>
        <p:nvSpPr>
          <p:cNvPr id="4" name="文本框 3"/>
          <p:cNvSpPr txBox="1"/>
          <p:nvPr/>
        </p:nvSpPr>
        <p:spPr>
          <a:xfrm>
            <a:off x="3794760" y="4638675"/>
            <a:ext cx="1036320" cy="368300"/>
          </a:xfrm>
          <a:prstGeom prst="rect">
            <a:avLst/>
          </a:prstGeom>
          <a:noFill/>
        </p:spPr>
        <p:txBody>
          <a:bodyPr wrap="square" rtlCol="0">
            <a:spAutoFit/>
          </a:bodyPr>
          <a:p>
            <a:r>
              <a:rPr lang="zh-CN" altLang="en-US"/>
              <a:t>图</a:t>
            </a:r>
            <a:r>
              <a:rPr lang="en-US" altLang="zh-CN"/>
              <a:t>1-12</a:t>
            </a:r>
            <a:endParaRPr lang="zh-CN" altLang="en-US"/>
          </a:p>
        </p:txBody>
      </p:sp>
      <p:sp>
        <p:nvSpPr>
          <p:cNvPr id="5" name="文本框 4"/>
          <p:cNvSpPr txBox="1"/>
          <p:nvPr/>
        </p:nvSpPr>
        <p:spPr>
          <a:xfrm>
            <a:off x="5803900" y="4638675"/>
            <a:ext cx="1228725" cy="368300"/>
          </a:xfrm>
          <a:prstGeom prst="rect">
            <a:avLst/>
          </a:prstGeom>
          <a:noFill/>
        </p:spPr>
        <p:txBody>
          <a:bodyPr wrap="square" rtlCol="0">
            <a:spAutoFit/>
          </a:bodyPr>
          <a:p>
            <a:r>
              <a:rPr lang="zh-CN" altLang="en-US"/>
              <a:t>图</a:t>
            </a:r>
            <a:r>
              <a:rPr lang="en-US" altLang="zh-CN"/>
              <a:t>1-</a:t>
            </a:r>
            <a:r>
              <a:rPr lang="en-US"/>
              <a:t>13</a:t>
            </a:r>
            <a:endParaRPr lang="en-US"/>
          </a:p>
        </p:txBody>
      </p:sp>
      <p:sp>
        <p:nvSpPr>
          <p:cNvPr id="7" name="文本框 6"/>
          <p:cNvSpPr txBox="1"/>
          <p:nvPr/>
        </p:nvSpPr>
        <p:spPr>
          <a:xfrm>
            <a:off x="8112760" y="4638675"/>
            <a:ext cx="1200785" cy="368300"/>
          </a:xfrm>
          <a:prstGeom prst="rect">
            <a:avLst/>
          </a:prstGeom>
          <a:noFill/>
        </p:spPr>
        <p:txBody>
          <a:bodyPr wrap="square" rtlCol="0">
            <a:spAutoFit/>
          </a:bodyPr>
          <a:p>
            <a:r>
              <a:rPr lang="zh-CN" altLang="en-US"/>
              <a:t>图</a:t>
            </a:r>
            <a:r>
              <a:rPr lang="en-US" altLang="zh-CN"/>
              <a:t>1-14</a:t>
            </a:r>
            <a:endParaRPr lang="zh-CN" altLang="en-US"/>
          </a:p>
        </p:txBody>
      </p:sp>
      <p:sp>
        <p:nvSpPr>
          <p:cNvPr id="8" name="文本框 7"/>
          <p:cNvSpPr txBox="1"/>
          <p:nvPr/>
        </p:nvSpPr>
        <p:spPr>
          <a:xfrm>
            <a:off x="10043160" y="4638675"/>
            <a:ext cx="1282065" cy="368300"/>
          </a:xfrm>
          <a:prstGeom prst="rect">
            <a:avLst/>
          </a:prstGeom>
          <a:noFill/>
        </p:spPr>
        <p:txBody>
          <a:bodyPr wrap="square" rtlCol="0">
            <a:spAutoFit/>
          </a:bodyPr>
          <a:p>
            <a:r>
              <a:rPr lang="zh-CN" altLang="en-US"/>
              <a:t>图</a:t>
            </a:r>
            <a:r>
              <a:rPr lang="en-US" altLang="zh-CN"/>
              <a:t>1-15</a:t>
            </a:r>
            <a:endParaRPr lang="zh-CN" altLang="en-US"/>
          </a:p>
        </p:txBody>
      </p:sp>
    </p:spTree>
    <p:custDataLst>
      <p:tags r:id="rId8"/>
    </p:custData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2033270" y="1893570"/>
            <a:ext cx="9530080" cy="2491740"/>
          </a:xfrm>
          <a:prstGeom prst="rect">
            <a:avLst/>
          </a:prstGeom>
          <a:noFill/>
          <a:ln w="9525">
            <a:noFill/>
          </a:ln>
        </p:spPr>
        <p:txBody>
          <a:bodyPr wrap="square">
            <a:spAutoFit/>
          </a:bodyPr>
          <a:p>
            <a:pPr indent="266700">
              <a:lnSpc>
                <a:spcPct val="130000"/>
              </a:lnSpc>
            </a:pPr>
            <a:r>
              <a:rPr sz="4000" b="0">
                <a:ea typeface="宋体" panose="02010600030101010101" pitchFamily="2" charset="-122"/>
              </a:rPr>
              <a:t>课后练习题</a:t>
            </a:r>
            <a:endParaRPr sz="4000" b="0">
              <a:ea typeface="宋体" panose="02010600030101010101" pitchFamily="2" charset="-122"/>
            </a:endParaRPr>
          </a:p>
          <a:p>
            <a:pPr indent="266700">
              <a:lnSpc>
                <a:spcPct val="130000"/>
              </a:lnSpc>
            </a:pPr>
            <a:r>
              <a:rPr sz="4000" b="0">
                <a:ea typeface="宋体" panose="02010600030101010101" pitchFamily="2" charset="-122"/>
              </a:rPr>
              <a:t>1.简述木龙骨施工工艺流程。</a:t>
            </a:r>
            <a:endParaRPr sz="4000" b="0">
              <a:ea typeface="宋体" panose="02010600030101010101" pitchFamily="2" charset="-122"/>
            </a:endParaRPr>
          </a:p>
          <a:p>
            <a:pPr indent="266700">
              <a:lnSpc>
                <a:spcPct val="130000"/>
              </a:lnSpc>
            </a:pPr>
            <a:r>
              <a:rPr sz="4000" b="0">
                <a:ea typeface="宋体" panose="02010600030101010101" pitchFamily="2" charset="-122"/>
              </a:rPr>
              <a:t>2.简述轻钢龙骨施工注意事项。</a:t>
            </a:r>
            <a:endParaRPr sz="4000" b="0">
              <a:ea typeface="宋体" panose="02010600030101010101" pitchFamily="2" charset="-122"/>
            </a:endParaRPr>
          </a:p>
        </p:txBody>
      </p:sp>
    </p:spTree>
    <p:custDataLst>
      <p:tags r:id="rId2"/>
    </p:custData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custDataLst>
              <p:tags r:id="rId2"/>
            </p:custDataLst>
          </p:nvPr>
        </p:nvSpPr>
        <p:spPr>
          <a:xfrm>
            <a:off x="2550160" y="289560"/>
            <a:ext cx="7091045" cy="801370"/>
          </a:xfrm>
          <a:prstGeom prst="rect">
            <a:avLst/>
          </a:prstGeom>
          <a:noFill/>
        </p:spPr>
        <p:txBody>
          <a:bodyPr wrap="square" lIns="90000" tIns="46800" rIns="90000" bIns="46800" rtlCol="0"/>
          <a:lstStyle>
            <a:defPPr>
              <a:defRPr lang="zh-CN"/>
            </a:defPPr>
            <a:lvl1pPr>
              <a:lnSpc>
                <a:spcPct val="130000"/>
              </a:lnSpc>
              <a:defRPr sz="2800">
                <a:solidFill>
                  <a:schemeClr val="tx2"/>
                </a:solidFill>
                <a:latin typeface="+mj-lt"/>
                <a:ea typeface="+mj-ea"/>
                <a:cs typeface="+mj-cs"/>
              </a:defRPr>
            </a:lvl1pPr>
          </a:lstStyle>
          <a:p>
            <a:r>
              <a:rPr lang="en-US" altLang="zh-CN" sz="3600">
                <a:sym typeface="+mn-ea"/>
              </a:rPr>
              <a:t>3.2.室内地面类构造做法</a:t>
            </a:r>
            <a:endParaRPr lang="en-US" altLang="zh-CN" sz="3600">
              <a:sym typeface="+mn-ea"/>
            </a:endParaRPr>
          </a:p>
        </p:txBody>
      </p:sp>
      <p:sp>
        <p:nvSpPr>
          <p:cNvPr id="40" name="文本框 39"/>
          <p:cNvSpPr txBox="1"/>
          <p:nvPr>
            <p:custDataLst>
              <p:tags r:id="rId3"/>
            </p:custDataLst>
          </p:nvPr>
        </p:nvSpPr>
        <p:spPr>
          <a:xfrm>
            <a:off x="922655" y="1243965"/>
            <a:ext cx="4744085" cy="801370"/>
          </a:xfrm>
          <a:prstGeom prst="rect">
            <a:avLst/>
          </a:prstGeom>
          <a:noFill/>
        </p:spPr>
        <p:txBody>
          <a:bodyPr wrap="square" rtlCol="0"/>
          <a:p>
            <a:pPr>
              <a:lnSpc>
                <a:spcPct val="130000"/>
              </a:lnSpc>
            </a:pPr>
            <a:r>
              <a:rPr lang="en-US" altLang="zh-CN">
                <a:solidFill>
                  <a:schemeClr val="tx2"/>
                </a:solidFill>
                <a:latin typeface="+mj-lt"/>
                <a:ea typeface="+mj-ea"/>
                <a:cs typeface="+mj-cs"/>
                <a:sym typeface="+mn-ea"/>
              </a:rPr>
              <a:t>3.2.1.石材地砖施工构造</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3" name="文本框 2"/>
          <p:cNvSpPr txBox="1"/>
          <p:nvPr/>
        </p:nvSpPr>
        <p:spPr>
          <a:xfrm>
            <a:off x="922655" y="1901190"/>
            <a:ext cx="10713085" cy="3925570"/>
          </a:xfrm>
          <a:prstGeom prst="rect">
            <a:avLst/>
          </a:prstGeom>
          <a:noFill/>
          <a:ln w="9525">
            <a:noFill/>
          </a:ln>
        </p:spPr>
        <p:txBody>
          <a:bodyPr wrap="square">
            <a:spAutoFit/>
          </a:bodyPr>
          <a:p>
            <a:pPr indent="266700">
              <a:lnSpc>
                <a:spcPct val="120000"/>
              </a:lnSpc>
            </a:pPr>
            <a:r>
              <a:rPr sz="1600">
                <a:ea typeface="宋体" panose="02010600030101010101" pitchFamily="2" charset="-122"/>
                <a:sym typeface="+mn-ea"/>
              </a:rPr>
              <a:t>一、大理石、花岗岩地面施工工艺</a:t>
            </a:r>
            <a:endParaRPr sz="1600">
              <a:ea typeface="宋体" panose="02010600030101010101" pitchFamily="2" charset="-122"/>
              <a:sym typeface="+mn-ea"/>
            </a:endParaRPr>
          </a:p>
          <a:p>
            <a:pPr indent="266700">
              <a:lnSpc>
                <a:spcPct val="120000"/>
              </a:lnSpc>
            </a:pPr>
            <a:r>
              <a:rPr sz="1600">
                <a:ea typeface="宋体" panose="02010600030101010101" pitchFamily="2" charset="-122"/>
                <a:sym typeface="+mn-ea"/>
              </a:rPr>
              <a:t>本工艺标准适用于民用建筑的大理石、花岗石和碎拼大理石地面面层（大理石板材不得用于室外地面面层）。</a:t>
            </a:r>
            <a:endParaRPr sz="1600">
              <a:ea typeface="宋体" panose="02010600030101010101" pitchFamily="2" charset="-122"/>
              <a:sym typeface="+mn-ea"/>
            </a:endParaRPr>
          </a:p>
          <a:p>
            <a:pPr indent="266700">
              <a:lnSpc>
                <a:spcPct val="120000"/>
              </a:lnSpc>
            </a:pPr>
            <a:r>
              <a:rPr sz="1600">
                <a:ea typeface="宋体" panose="02010600030101010101" pitchFamily="2" charset="-122"/>
                <a:sym typeface="+mn-ea"/>
              </a:rPr>
              <a:t>1.施工准备 </a:t>
            </a:r>
            <a:endParaRPr sz="1600">
              <a:ea typeface="宋体" panose="02010600030101010101" pitchFamily="2" charset="-122"/>
              <a:sym typeface="+mn-ea"/>
            </a:endParaRPr>
          </a:p>
          <a:p>
            <a:pPr indent="266700">
              <a:lnSpc>
                <a:spcPct val="120000"/>
              </a:lnSpc>
            </a:pPr>
            <a:r>
              <a:rPr sz="1600">
                <a:ea typeface="宋体" panose="02010600030101010101" pitchFamily="2" charset="-122"/>
                <a:sym typeface="+mn-ea"/>
              </a:rPr>
              <a:t>(1)材料及主要机具</a:t>
            </a:r>
            <a:endParaRPr sz="1600">
              <a:ea typeface="宋体" panose="02010600030101010101" pitchFamily="2" charset="-122"/>
              <a:sym typeface="+mn-ea"/>
            </a:endParaRPr>
          </a:p>
          <a:p>
            <a:pPr indent="266700">
              <a:lnSpc>
                <a:spcPct val="120000"/>
              </a:lnSpc>
            </a:pPr>
            <a:r>
              <a:rPr sz="1600">
                <a:ea typeface="宋体" panose="02010600030101010101" pitchFamily="2" charset="-122"/>
                <a:sym typeface="+mn-ea"/>
              </a:rPr>
              <a:t>1)天然大理石、花岗石的品种、规格应符合设计要求，技术等级、光泽度、外观质量要求，应符合国家标准《天然大理石建筑板材》、《花岗石建筑板块》的规定。</a:t>
            </a:r>
            <a:endParaRPr sz="1600">
              <a:ea typeface="宋体" panose="02010600030101010101" pitchFamily="2" charset="-122"/>
              <a:sym typeface="+mn-ea"/>
            </a:endParaRPr>
          </a:p>
          <a:p>
            <a:pPr indent="266700">
              <a:lnSpc>
                <a:spcPct val="120000"/>
              </a:lnSpc>
            </a:pPr>
            <a:r>
              <a:rPr sz="1600">
                <a:ea typeface="宋体" panose="02010600030101010101" pitchFamily="2" charset="-122"/>
                <a:sym typeface="+mn-ea"/>
              </a:rPr>
              <a:t>2)水泥：硅酸盐水泥、普通硅酸盐水泥或矿渣硅酸水泥，其标号不宜小于425号。</a:t>
            </a:r>
            <a:endParaRPr sz="1600">
              <a:ea typeface="宋体" panose="02010600030101010101" pitchFamily="2" charset="-122"/>
              <a:sym typeface="+mn-ea"/>
            </a:endParaRPr>
          </a:p>
          <a:p>
            <a:pPr indent="266700">
              <a:lnSpc>
                <a:spcPct val="120000"/>
              </a:lnSpc>
            </a:pPr>
            <a:r>
              <a:rPr sz="1600">
                <a:ea typeface="宋体" panose="02010600030101010101" pitchFamily="2" charset="-122"/>
                <a:sym typeface="+mn-ea"/>
              </a:rPr>
              <a:t>3)白水泥：白色硅酸盐水泥，其标号不小于425号。</a:t>
            </a:r>
            <a:endParaRPr sz="1600">
              <a:ea typeface="宋体" panose="02010600030101010101" pitchFamily="2" charset="-122"/>
              <a:sym typeface="+mn-ea"/>
            </a:endParaRPr>
          </a:p>
          <a:p>
            <a:pPr indent="266700">
              <a:lnSpc>
                <a:spcPct val="120000"/>
              </a:lnSpc>
            </a:pPr>
            <a:r>
              <a:rPr sz="1600">
                <a:ea typeface="宋体" panose="02010600030101010101" pitchFamily="2" charset="-122"/>
                <a:sym typeface="+mn-ea"/>
              </a:rPr>
              <a:t>4)砂：中砂或粗砂，其含泥量不应大于3%。</a:t>
            </a:r>
            <a:endParaRPr sz="1600">
              <a:ea typeface="宋体" panose="02010600030101010101" pitchFamily="2" charset="-122"/>
              <a:sym typeface="+mn-ea"/>
            </a:endParaRPr>
          </a:p>
          <a:p>
            <a:pPr indent="266700">
              <a:lnSpc>
                <a:spcPct val="120000"/>
              </a:lnSpc>
            </a:pPr>
            <a:r>
              <a:rPr sz="1600">
                <a:ea typeface="宋体" panose="02010600030101010101" pitchFamily="2" charset="-122"/>
                <a:sym typeface="+mn-ea"/>
              </a:rPr>
              <a:t>5)矿物颜料（擦缝用）、蜡、草酸。</a:t>
            </a:r>
            <a:endParaRPr sz="1600">
              <a:ea typeface="宋体" panose="02010600030101010101" pitchFamily="2" charset="-122"/>
              <a:sym typeface="+mn-ea"/>
            </a:endParaRPr>
          </a:p>
          <a:p>
            <a:pPr indent="266700">
              <a:lnSpc>
                <a:spcPct val="120000"/>
              </a:lnSpc>
            </a:pPr>
            <a:r>
              <a:rPr sz="1600">
                <a:ea typeface="宋体" panose="02010600030101010101" pitchFamily="2" charset="-122"/>
                <a:sym typeface="+mn-ea"/>
              </a:rPr>
              <a:t>6)主要机具：铁锹、靠尺、水桶、抹子、墨斗、钢卷尺、尼龙线、橡皮锤（或木锤）、磨石机。</a:t>
            </a:r>
            <a:endParaRPr sz="1600">
              <a:ea typeface="宋体" panose="02010600030101010101" pitchFamily="2" charset="-122"/>
              <a:sym typeface="+mn-ea"/>
            </a:endParaRPr>
          </a:p>
          <a:p>
            <a:pPr indent="266700">
              <a:lnSpc>
                <a:spcPct val="120000"/>
              </a:lnSpc>
            </a:pPr>
            <a:r>
              <a:rPr sz="1600">
                <a:ea typeface="宋体" panose="02010600030101010101" pitchFamily="2" charset="-122"/>
                <a:sym typeface="+mn-ea"/>
              </a:rPr>
              <a:t>2.工艺流程：</a:t>
            </a:r>
            <a:endParaRPr sz="1600">
              <a:ea typeface="宋体" panose="02010600030101010101" pitchFamily="2" charset="-122"/>
              <a:sym typeface="+mn-ea"/>
            </a:endParaRPr>
          </a:p>
          <a:p>
            <a:pPr indent="266700">
              <a:lnSpc>
                <a:spcPct val="120000"/>
              </a:lnSpc>
            </a:pPr>
            <a:r>
              <a:rPr sz="1600">
                <a:ea typeface="宋体" panose="02010600030101010101" pitchFamily="2" charset="-122"/>
                <a:sym typeface="+mn-ea"/>
              </a:rPr>
              <a:t>准备工作→试拼→弹线→试排→刷水泥浆及铺砂浆结合层→铺大理石板块(或花岗石板块) →灌缝、擦缝→打蜡</a:t>
            </a:r>
            <a:endParaRPr sz="1600">
              <a:ea typeface="宋体" panose="02010600030101010101" pitchFamily="2" charset="-122"/>
              <a:sym typeface="+mn-ea"/>
            </a:endParaRPr>
          </a:p>
        </p:txBody>
      </p:sp>
    </p:spTree>
    <p:custDataLst>
      <p:tags r:id="rId4"/>
    </p:custData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3.2.1.石材地砖施工构造</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22655" y="858520"/>
            <a:ext cx="10713085" cy="5513070"/>
          </a:xfrm>
          <a:prstGeom prst="rect">
            <a:avLst/>
          </a:prstGeom>
          <a:noFill/>
          <a:ln w="9525">
            <a:noFill/>
          </a:ln>
        </p:spPr>
        <p:txBody>
          <a:bodyPr wrap="square">
            <a:spAutoFit/>
          </a:bodyPr>
          <a:p>
            <a:pPr indent="266700">
              <a:lnSpc>
                <a:spcPct val="180000"/>
              </a:lnSpc>
            </a:pPr>
            <a:r>
              <a:rPr sz="1400">
                <a:ea typeface="宋体" panose="02010600030101010101" pitchFamily="2" charset="-122"/>
                <a:sym typeface="+mn-ea"/>
              </a:rPr>
              <a:t>3.操作工艺：</a:t>
            </a:r>
            <a:endParaRPr sz="1400">
              <a:ea typeface="宋体" panose="02010600030101010101" pitchFamily="2" charset="-122"/>
              <a:sym typeface="+mn-ea"/>
            </a:endParaRPr>
          </a:p>
          <a:p>
            <a:pPr indent="266700">
              <a:lnSpc>
                <a:spcPct val="180000"/>
              </a:lnSpc>
            </a:pPr>
            <a:r>
              <a:rPr sz="1400">
                <a:ea typeface="宋体" panose="02010600030101010101" pitchFamily="2" charset="-122"/>
                <a:sym typeface="+mn-ea"/>
              </a:rPr>
              <a:t>①　准备工作 </a:t>
            </a:r>
            <a:endParaRPr sz="1400">
              <a:ea typeface="宋体" panose="02010600030101010101" pitchFamily="2" charset="-122"/>
              <a:sym typeface="+mn-ea"/>
            </a:endParaRPr>
          </a:p>
          <a:p>
            <a:pPr indent="266700">
              <a:lnSpc>
                <a:spcPct val="180000"/>
              </a:lnSpc>
            </a:pPr>
            <a:r>
              <a:rPr sz="1400">
                <a:ea typeface="宋体" panose="02010600030101010101" pitchFamily="2" charset="-122"/>
                <a:sym typeface="+mn-ea"/>
              </a:rPr>
              <a:t>a.以施工大样图和加工单为依据，熟悉了解各部位尺寸和作法，弄清洞口、边角等部位之间的关系。</a:t>
            </a:r>
            <a:endParaRPr sz="1400">
              <a:ea typeface="宋体" panose="02010600030101010101" pitchFamily="2" charset="-122"/>
              <a:sym typeface="+mn-ea"/>
            </a:endParaRPr>
          </a:p>
          <a:p>
            <a:pPr indent="266700">
              <a:lnSpc>
                <a:spcPct val="180000"/>
              </a:lnSpc>
            </a:pPr>
            <a:r>
              <a:rPr sz="1400">
                <a:ea typeface="宋体" panose="02010600030101010101" pitchFamily="2" charset="-122"/>
                <a:sym typeface="+mn-ea"/>
              </a:rPr>
              <a:t>b.基层处理：将地面垫层上的杂物清净，用钢丝刷刷掉粘结在垫层上的砂浆，并清扫干净。</a:t>
            </a:r>
            <a:endParaRPr sz="1400">
              <a:ea typeface="宋体" panose="02010600030101010101" pitchFamily="2" charset="-122"/>
              <a:sym typeface="+mn-ea"/>
            </a:endParaRPr>
          </a:p>
          <a:p>
            <a:pPr indent="266700">
              <a:lnSpc>
                <a:spcPct val="180000"/>
              </a:lnSpc>
            </a:pPr>
            <a:r>
              <a:rPr sz="1400">
                <a:ea typeface="宋体" panose="02010600030101010101" pitchFamily="2" charset="-122"/>
                <a:sym typeface="+mn-ea"/>
              </a:rPr>
              <a:t>②　试拼：在正式铺设前，对每一房间的大理石（或花岗石）板块，应按图案、颜色、纹理试拼，将非整块板对称排放在房间靠墙部位，试拼后按两个方向编号排列，然后按编号码放整齐，如图3-2-1。</a:t>
            </a:r>
            <a:endParaRPr sz="1400">
              <a:ea typeface="宋体" panose="02010600030101010101" pitchFamily="2" charset="-122"/>
              <a:sym typeface="+mn-ea"/>
            </a:endParaRPr>
          </a:p>
          <a:p>
            <a:pPr indent="266700">
              <a:lnSpc>
                <a:spcPct val="180000"/>
              </a:lnSpc>
            </a:pPr>
            <a:r>
              <a:rPr sz="1400">
                <a:ea typeface="宋体" panose="02010600030101010101" pitchFamily="2" charset="-122"/>
                <a:sym typeface="+mn-ea"/>
              </a:rPr>
              <a:t>③　弹线：为了检查和控制大理石（或花岗石）板块的位置，在房间内拉十字控制线，弹在混凝土垫层上，并引至墙面底部，然后依据墙面+50cm标高线找出面层标高，在墙上弹出水平标高线，弹水平线时要注意室内与楼道面层标高要一致。</a:t>
            </a:r>
            <a:endParaRPr sz="1400">
              <a:ea typeface="宋体" panose="02010600030101010101" pitchFamily="2" charset="-122"/>
              <a:sym typeface="+mn-ea"/>
            </a:endParaRPr>
          </a:p>
          <a:p>
            <a:pPr indent="266700">
              <a:lnSpc>
                <a:spcPct val="180000"/>
              </a:lnSpc>
            </a:pPr>
            <a:r>
              <a:rPr sz="1400">
                <a:ea typeface="宋体" panose="02010600030101010101" pitchFamily="2" charset="-122"/>
                <a:sym typeface="+mn-ea"/>
              </a:rPr>
              <a:t>④　试排：在房间内的两个相互垂直的方向铺两条干砂，其宽度大于板块宽度，厚度不小于3cm。结合施工大样图及房间实际尺寸，把大理石（或花岗石）板块排好，如图3-2-2。</a:t>
            </a:r>
            <a:endParaRPr sz="1400">
              <a:ea typeface="宋体" panose="02010600030101010101" pitchFamily="2" charset="-122"/>
              <a:sym typeface="+mn-ea"/>
            </a:endParaRPr>
          </a:p>
          <a:p>
            <a:pPr indent="266700">
              <a:lnSpc>
                <a:spcPct val="180000"/>
              </a:lnSpc>
            </a:pPr>
            <a:r>
              <a:rPr sz="1400">
                <a:ea typeface="宋体" panose="02010600030101010101" pitchFamily="2" charset="-122"/>
                <a:sym typeface="+mn-ea"/>
              </a:rPr>
              <a:t>⑤　刷水泥素浆及铺砂浆结合层：试铺后将干砂和板块移开，清扫干净，用喷壶洒水湿润，刷一层素水泥浆（水灰比为0.4-0.5，不要刷的面积过大，随铺砂浆随刷）。根据板面水平线确定结合层砂浆厚度，拉十字控制线，开始铺结合层干硬性水泥砂浆（一般采用1:2-1:3的干硬性水泥砂浆，干硬程度以手捏成团，落地即散为宜），厚度控制在放上大理石（或花岗石）板块时宜高出面层水平线3-4mm。铺好后用大杠刮平，再用抹子拍实找平（铺摊面积不得过大），如图3-2-3。</a:t>
            </a:r>
            <a:endParaRPr sz="1400">
              <a:ea typeface="宋体" panose="02010600030101010101" pitchFamily="2" charset="-122"/>
              <a:sym typeface="+mn-ea"/>
            </a:endParaRPr>
          </a:p>
        </p:txBody>
      </p:sp>
    </p:spTree>
    <p:custDataLst>
      <p:tags r:id="rId3"/>
    </p:custData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3.2.1.石材地砖施工构造</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2" name="图片 152" descr="14660735451744343496"/>
          <p:cNvPicPr>
            <a:picLocks noChangeAspect="1"/>
          </p:cNvPicPr>
          <p:nvPr/>
        </p:nvPicPr>
        <p:blipFill>
          <a:blip r:embed="rId3"/>
          <a:srcRect l="8697" r="472" b="11445"/>
          <a:stretch>
            <a:fillRect/>
          </a:stretch>
        </p:blipFill>
        <p:spPr>
          <a:xfrm>
            <a:off x="1207770" y="1926590"/>
            <a:ext cx="2865120" cy="1776730"/>
          </a:xfrm>
          <a:prstGeom prst="rect">
            <a:avLst/>
          </a:prstGeom>
        </p:spPr>
      </p:pic>
      <p:pic>
        <p:nvPicPr>
          <p:cNvPr id="153" name="图片 153" descr="D3DDBFF6572B3C30673DA549A964B52F"/>
          <p:cNvPicPr>
            <a:picLocks noChangeAspect="1"/>
          </p:cNvPicPr>
          <p:nvPr/>
        </p:nvPicPr>
        <p:blipFill>
          <a:blip r:embed="rId4"/>
          <a:stretch>
            <a:fillRect/>
          </a:stretch>
        </p:blipFill>
        <p:spPr>
          <a:xfrm>
            <a:off x="4819650" y="1804670"/>
            <a:ext cx="2843530" cy="1898650"/>
          </a:xfrm>
          <a:prstGeom prst="rect">
            <a:avLst/>
          </a:prstGeom>
        </p:spPr>
      </p:pic>
      <p:pic>
        <p:nvPicPr>
          <p:cNvPr id="3" name="图片 154" descr="D3DDBFF6572B3C30673DA549A964B52F"/>
          <p:cNvPicPr>
            <a:picLocks noChangeAspect="1"/>
          </p:cNvPicPr>
          <p:nvPr/>
        </p:nvPicPr>
        <p:blipFill>
          <a:blip r:embed="rId4"/>
          <a:stretch>
            <a:fillRect/>
          </a:stretch>
        </p:blipFill>
        <p:spPr>
          <a:xfrm>
            <a:off x="8404543" y="1804670"/>
            <a:ext cx="2817495" cy="1880870"/>
          </a:xfrm>
          <a:prstGeom prst="rect">
            <a:avLst/>
          </a:prstGeom>
        </p:spPr>
      </p:pic>
      <p:sp>
        <p:nvSpPr>
          <p:cNvPr id="4" name="文本框 3"/>
          <p:cNvSpPr txBox="1"/>
          <p:nvPr/>
        </p:nvSpPr>
        <p:spPr>
          <a:xfrm>
            <a:off x="1920240" y="4658360"/>
            <a:ext cx="1228725" cy="368300"/>
          </a:xfrm>
          <a:prstGeom prst="rect">
            <a:avLst/>
          </a:prstGeom>
          <a:noFill/>
        </p:spPr>
        <p:txBody>
          <a:bodyPr wrap="square" rtlCol="0">
            <a:spAutoFit/>
          </a:bodyPr>
          <a:p>
            <a:r>
              <a:rPr lang="zh-CN" altLang="en-US"/>
              <a:t>图</a:t>
            </a:r>
            <a:r>
              <a:rPr lang="en-US" altLang="zh-CN"/>
              <a:t>3-2-1</a:t>
            </a:r>
            <a:endParaRPr lang="en-US"/>
          </a:p>
        </p:txBody>
      </p:sp>
      <p:sp>
        <p:nvSpPr>
          <p:cNvPr id="5" name="文本框 4"/>
          <p:cNvSpPr txBox="1"/>
          <p:nvPr/>
        </p:nvSpPr>
        <p:spPr>
          <a:xfrm>
            <a:off x="5626735" y="4658360"/>
            <a:ext cx="1228725" cy="368300"/>
          </a:xfrm>
          <a:prstGeom prst="rect">
            <a:avLst/>
          </a:prstGeom>
          <a:noFill/>
        </p:spPr>
        <p:txBody>
          <a:bodyPr wrap="square" rtlCol="0">
            <a:spAutoFit/>
          </a:bodyPr>
          <a:p>
            <a:r>
              <a:rPr lang="zh-CN" altLang="en-US"/>
              <a:t>图</a:t>
            </a:r>
            <a:r>
              <a:rPr lang="en-US" altLang="zh-CN"/>
              <a:t>3-2-2</a:t>
            </a:r>
            <a:endParaRPr lang="en-US"/>
          </a:p>
        </p:txBody>
      </p:sp>
      <p:sp>
        <p:nvSpPr>
          <p:cNvPr id="6" name="文本框 5"/>
          <p:cNvSpPr txBox="1"/>
          <p:nvPr/>
        </p:nvSpPr>
        <p:spPr>
          <a:xfrm>
            <a:off x="9314815" y="4658360"/>
            <a:ext cx="1228725" cy="368300"/>
          </a:xfrm>
          <a:prstGeom prst="rect">
            <a:avLst/>
          </a:prstGeom>
          <a:noFill/>
        </p:spPr>
        <p:txBody>
          <a:bodyPr wrap="square" rtlCol="0">
            <a:spAutoFit/>
          </a:bodyPr>
          <a:p>
            <a:r>
              <a:rPr lang="zh-CN" altLang="en-US"/>
              <a:t>图</a:t>
            </a:r>
            <a:r>
              <a:rPr lang="en-US" altLang="zh-CN"/>
              <a:t>3-2-3</a:t>
            </a:r>
            <a:endParaRPr lang="en-US"/>
          </a:p>
        </p:txBody>
      </p:sp>
    </p:spTree>
    <p:custDataLst>
      <p:tags r:id="rId5"/>
    </p:custData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3.2.1.石材地砖施工构造</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22655" y="858520"/>
            <a:ext cx="10713085" cy="5513070"/>
          </a:xfrm>
          <a:prstGeom prst="rect">
            <a:avLst/>
          </a:prstGeom>
          <a:noFill/>
          <a:ln w="9525">
            <a:noFill/>
          </a:ln>
        </p:spPr>
        <p:txBody>
          <a:bodyPr wrap="square">
            <a:spAutoFit/>
          </a:bodyPr>
          <a:p>
            <a:pPr indent="266700">
              <a:lnSpc>
                <a:spcPct val="180000"/>
              </a:lnSpc>
            </a:pPr>
            <a:r>
              <a:rPr sz="1400">
                <a:ea typeface="宋体" panose="02010600030101010101" pitchFamily="2" charset="-122"/>
                <a:sym typeface="+mn-ea"/>
              </a:rPr>
              <a:t>⑥　铺砌大理石（或花岗石）板块：</a:t>
            </a:r>
            <a:endParaRPr sz="1400">
              <a:ea typeface="宋体" panose="02010600030101010101" pitchFamily="2" charset="-122"/>
              <a:sym typeface="+mn-ea"/>
            </a:endParaRPr>
          </a:p>
          <a:p>
            <a:pPr indent="266700">
              <a:lnSpc>
                <a:spcPct val="180000"/>
              </a:lnSpc>
            </a:pPr>
            <a:r>
              <a:rPr sz="1400">
                <a:ea typeface="宋体" panose="02010600030101010101" pitchFamily="2" charset="-122"/>
                <a:sym typeface="+mn-ea"/>
              </a:rPr>
              <a:t>a.板块应先用水浸湿，待擦干或表面晾干后方可铺设。</a:t>
            </a:r>
            <a:endParaRPr sz="1400">
              <a:ea typeface="宋体" panose="02010600030101010101" pitchFamily="2" charset="-122"/>
              <a:sym typeface="+mn-ea"/>
            </a:endParaRPr>
          </a:p>
          <a:p>
            <a:pPr indent="266700">
              <a:lnSpc>
                <a:spcPct val="180000"/>
              </a:lnSpc>
            </a:pPr>
            <a:r>
              <a:rPr sz="1400">
                <a:ea typeface="宋体" panose="02010600030101010101" pitchFamily="2" charset="-122"/>
                <a:sym typeface="+mn-ea"/>
              </a:rPr>
              <a:t>b.根据房间拉的十字控制线，纵横各铺一行，做为大面积铺砌标筋用。依据试拼时的编号、图案及试排时的缝隙（板块之间的缝隙宽度，当设计无规定时不应大于1mm），在十字控制线交点开始铺砌。</a:t>
            </a:r>
            <a:endParaRPr sz="1400">
              <a:ea typeface="宋体" panose="02010600030101010101" pitchFamily="2" charset="-122"/>
              <a:sym typeface="+mn-ea"/>
            </a:endParaRPr>
          </a:p>
          <a:p>
            <a:pPr indent="266700">
              <a:lnSpc>
                <a:spcPct val="180000"/>
              </a:lnSpc>
            </a:pPr>
            <a:r>
              <a:rPr sz="1400">
                <a:ea typeface="宋体" panose="02010600030101010101" pitchFamily="2" charset="-122"/>
                <a:sym typeface="+mn-ea"/>
              </a:rPr>
              <a:t>c.先试铺即搬起板块对好纵横控制线铺落在已铺好的干硬性砂浆结合层上，用橡皮锤敲击木垫板（不得用橡皮锤或木锤直接敲击板块），振实砂浆至铺设高度后，将板块掀起移至一旁，检查砂浆表面与板块之间是否相吻合如发现空虚之处，应用砂浆填补。</a:t>
            </a:r>
            <a:endParaRPr sz="1400">
              <a:ea typeface="宋体" panose="02010600030101010101" pitchFamily="2" charset="-122"/>
              <a:sym typeface="+mn-ea"/>
            </a:endParaRPr>
          </a:p>
          <a:p>
            <a:pPr indent="266700">
              <a:lnSpc>
                <a:spcPct val="180000"/>
              </a:lnSpc>
            </a:pPr>
            <a:r>
              <a:rPr sz="1400">
                <a:ea typeface="宋体" panose="02010600030101010101" pitchFamily="2" charset="-122"/>
                <a:sym typeface="+mn-ea"/>
              </a:rPr>
              <a:t>d.然后正式镶铺：先在水泥砂浆结合层上满浇一层水灰比为0.5的素水泥浆（用浆壶浇均匀），再铺板块，安放时四角同时往下落，用橡皮锤或木锤轻击木垫板，根据水平线用铁水平尺找平，铺完第一块，向两侧和后退方向顺序铺砌。</a:t>
            </a:r>
            <a:endParaRPr sz="1400">
              <a:ea typeface="宋体" panose="02010600030101010101" pitchFamily="2" charset="-122"/>
              <a:sym typeface="+mn-ea"/>
            </a:endParaRPr>
          </a:p>
          <a:p>
            <a:pPr indent="266700">
              <a:lnSpc>
                <a:spcPct val="180000"/>
              </a:lnSpc>
            </a:pPr>
            <a:r>
              <a:rPr sz="1400">
                <a:ea typeface="宋体" panose="02010600030101010101" pitchFamily="2" charset="-122"/>
                <a:sym typeface="+mn-ea"/>
              </a:rPr>
              <a:t>e.铺完纵，横行之后有了标准，可分段分区依次铺砌，一般房间宜先里后外进行，逐步退至门口，便于成品保护，但必须注意与楼道相呼应。也可从门口处往里铺砌，板块与墙角、镶边和靠墙处应紧密砌合，不得有空隙。</a:t>
            </a:r>
            <a:endParaRPr sz="1400">
              <a:ea typeface="宋体" panose="02010600030101010101" pitchFamily="2" charset="-122"/>
              <a:sym typeface="+mn-ea"/>
            </a:endParaRPr>
          </a:p>
          <a:p>
            <a:pPr indent="266700">
              <a:lnSpc>
                <a:spcPct val="180000"/>
              </a:lnSpc>
            </a:pPr>
            <a:r>
              <a:rPr sz="1400">
                <a:ea typeface="宋体" panose="02010600030101010101" pitchFamily="2" charset="-122"/>
                <a:sym typeface="+mn-ea"/>
              </a:rPr>
              <a:t>⑦　灌缝、擦缝：在板块铺砌后1-2昼夜进行灌浆擦缝。根据大理石（或花岗石）颜色，选择相同颜色矿物颜料和水泥（或白水泥）拌合均匀，调成1:1稀水泥浆，用浆壶徐徐灌入板块之间的缝隙中（可分几次进行），并用长把刮板把流出的水泥浆刮向缝隙内，至基本灌满为止。灌浆1-2h后，用棉纱团蘸原稀水泥浆擦缝与板面擦平，同时将板面上水泥浆擦净，使大理石（或花岗石）面层的表面洁净、平整、坚实，以上工序完成后，面层加以覆盖。养护时间不应小于7d。</a:t>
            </a:r>
            <a:endParaRPr sz="1400">
              <a:ea typeface="宋体" panose="02010600030101010101" pitchFamily="2" charset="-122"/>
              <a:sym typeface="+mn-ea"/>
            </a:endParaRPr>
          </a:p>
        </p:txBody>
      </p:sp>
    </p:spTree>
    <p:custDataLst>
      <p:tags r:id="rId3"/>
    </p:custData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3.2.1.石材地砖施工构造</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22655" y="858520"/>
            <a:ext cx="10713085" cy="5255895"/>
          </a:xfrm>
          <a:prstGeom prst="rect">
            <a:avLst/>
          </a:prstGeom>
          <a:noFill/>
          <a:ln w="9525">
            <a:noFill/>
          </a:ln>
        </p:spPr>
        <p:txBody>
          <a:bodyPr wrap="square">
            <a:spAutoFit/>
          </a:bodyPr>
          <a:p>
            <a:pPr indent="266700">
              <a:lnSpc>
                <a:spcPct val="160000"/>
              </a:lnSpc>
            </a:pPr>
            <a:r>
              <a:rPr sz="1400">
                <a:ea typeface="宋体" panose="02010600030101010101" pitchFamily="2" charset="-122"/>
                <a:sym typeface="+mn-ea"/>
              </a:rPr>
              <a:t>⑧　打蜡：当水泥砂浆结合层达到强度后（抗压强度达到1.2Mpa时），方可进行打蜡，如图3-2-4。</a:t>
            </a:r>
            <a:endParaRPr sz="1400">
              <a:ea typeface="宋体" panose="02010600030101010101" pitchFamily="2" charset="-122"/>
              <a:sym typeface="+mn-ea"/>
            </a:endParaRPr>
          </a:p>
          <a:p>
            <a:pPr indent="266700">
              <a:lnSpc>
                <a:spcPct val="160000"/>
              </a:lnSpc>
            </a:pPr>
            <a:r>
              <a:rPr sz="1400">
                <a:ea typeface="宋体" panose="02010600030101010101" pitchFamily="2" charset="-122"/>
                <a:sym typeface="+mn-ea"/>
              </a:rPr>
              <a:t>⑨　根据主墙+50cm标高线，测出踢脚板上口水平线，弹在墙上，再用线坠吊线确定出踢脚板的出墙厚度，一般8-10mm。</a:t>
            </a:r>
            <a:endParaRPr sz="1400">
              <a:ea typeface="宋体" panose="02010600030101010101" pitchFamily="2" charset="-122"/>
              <a:sym typeface="+mn-ea"/>
            </a:endParaRPr>
          </a:p>
          <a:p>
            <a:pPr indent="266700">
              <a:lnSpc>
                <a:spcPct val="160000"/>
              </a:lnSpc>
            </a:pPr>
            <a:r>
              <a:rPr sz="1400">
                <a:ea typeface="宋体" panose="02010600030101010101" pitchFamily="2" charset="-122"/>
                <a:sym typeface="+mn-ea"/>
              </a:rPr>
              <a:t>4.施工应注意的质量问题</a:t>
            </a:r>
            <a:endParaRPr sz="1400">
              <a:ea typeface="宋体" panose="02010600030101010101" pitchFamily="2" charset="-122"/>
              <a:sym typeface="+mn-ea"/>
            </a:endParaRPr>
          </a:p>
          <a:p>
            <a:pPr indent="266700">
              <a:lnSpc>
                <a:spcPct val="160000"/>
              </a:lnSpc>
            </a:pPr>
            <a:r>
              <a:rPr sz="1400">
                <a:ea typeface="宋体" panose="02010600030101010101" pitchFamily="2" charset="-122"/>
                <a:sym typeface="+mn-ea"/>
              </a:rPr>
              <a:t>①　板面空鼓：由于混凝土垫层清理不净或浇水湿润不够，刷素水泥浆不均匀或刷的面积过大、时间过长已风干，干硬性水泥砂浆任意加水，大理石板面有浮土未浸水湿润等等因素，都易引起空鼓。因此必须严格遵守操作工艺要求，基层必须清理干净，结合层砂浆不得加水，随铺随刷一层水泥浆，大理石板块在铺砌前必须浸水湿润。</a:t>
            </a:r>
            <a:endParaRPr sz="1400">
              <a:ea typeface="宋体" panose="02010600030101010101" pitchFamily="2" charset="-122"/>
              <a:sym typeface="+mn-ea"/>
            </a:endParaRPr>
          </a:p>
          <a:p>
            <a:pPr indent="266700">
              <a:lnSpc>
                <a:spcPct val="160000"/>
              </a:lnSpc>
            </a:pPr>
            <a:r>
              <a:rPr sz="1400">
                <a:ea typeface="宋体" panose="02010600030101010101" pitchFamily="2" charset="-122"/>
                <a:sym typeface="+mn-ea"/>
              </a:rPr>
              <a:t>②　接缝高低不平、缝子宽窄不匀：主要原因是板块本身有厚薄及宽窄不匀、窜角、翘曲等缺陷，铺砌时未严格拉通线进行控制等因素，均易产生接缝高低不平、缝子不匀等缺陷。所以应预先严格挑选板块，凡是翘曲、拱背、宽窄不方正等块材剔除不予使用。铺设标准块后，应向两侧和后退方向顺序铺设，并随时用水平尺和直尺找准，缝子必须拉通线不能有偏差。房间内的标高线要有专人负责引入，且各房间和楼道内的标高必须相通一致。</a:t>
            </a:r>
            <a:endParaRPr sz="1400">
              <a:ea typeface="宋体" panose="02010600030101010101" pitchFamily="2" charset="-122"/>
              <a:sym typeface="+mn-ea"/>
            </a:endParaRPr>
          </a:p>
          <a:p>
            <a:pPr indent="266700">
              <a:lnSpc>
                <a:spcPct val="160000"/>
              </a:lnSpc>
            </a:pPr>
            <a:r>
              <a:rPr sz="1400">
                <a:ea typeface="宋体" panose="02010600030101010101" pitchFamily="2" charset="-122"/>
                <a:sym typeface="+mn-ea"/>
              </a:rPr>
              <a:t>③　过门口处板块易活动：一般铺砌板块时均从门框以内操作，而门框以外与楼道相接的空隙（即墙宽范围内）面积均后铺砌，由于过早上人，易造成此处活动。在进行板块翻样提加工定货时，应同时考虑此处的板块尺寸，并同时加工，以便铺砌楼道地面板块时同时操作。</a:t>
            </a:r>
            <a:endParaRPr sz="1400">
              <a:ea typeface="宋体" panose="02010600030101010101" pitchFamily="2" charset="-122"/>
              <a:sym typeface="+mn-ea"/>
            </a:endParaRPr>
          </a:p>
          <a:p>
            <a:pPr indent="266700">
              <a:lnSpc>
                <a:spcPct val="160000"/>
              </a:lnSpc>
            </a:pPr>
            <a:r>
              <a:rPr sz="1400">
                <a:ea typeface="宋体" panose="02010600030101010101" pitchFamily="2" charset="-122"/>
                <a:sym typeface="+mn-ea"/>
              </a:rPr>
              <a:t>5.楼地面构造做</a:t>
            </a:r>
            <a:endParaRPr sz="1400">
              <a:ea typeface="宋体" panose="02010600030101010101" pitchFamily="2" charset="-122"/>
              <a:sym typeface="+mn-ea"/>
            </a:endParaRPr>
          </a:p>
          <a:p>
            <a:pPr indent="266700">
              <a:lnSpc>
                <a:spcPct val="160000"/>
              </a:lnSpc>
            </a:pPr>
            <a:r>
              <a:rPr sz="1400">
                <a:ea typeface="宋体" panose="02010600030101010101" pitchFamily="2" charset="-122"/>
                <a:sym typeface="+mn-ea"/>
              </a:rPr>
              <a:t>大理石、花岗岩楼、地面施工做法如图3-2-5、图3-2-6所示。</a:t>
            </a:r>
            <a:endParaRPr sz="1400">
              <a:ea typeface="宋体" panose="02010600030101010101" pitchFamily="2" charset="-122"/>
              <a:sym typeface="+mn-ea"/>
            </a:endParaRPr>
          </a:p>
        </p:txBody>
      </p:sp>
    </p:spTree>
    <p:custDataLst>
      <p:tags r:id="rId3"/>
    </p:custData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3.2.1.石材地砖施工构造</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5" name="图片 155" descr="304865"/>
          <p:cNvPicPr>
            <a:picLocks noChangeAspect="1"/>
          </p:cNvPicPr>
          <p:nvPr/>
        </p:nvPicPr>
        <p:blipFill>
          <a:blip r:embed="rId3"/>
          <a:stretch>
            <a:fillRect/>
          </a:stretch>
        </p:blipFill>
        <p:spPr>
          <a:xfrm>
            <a:off x="1259205" y="1671320"/>
            <a:ext cx="2803525" cy="2106930"/>
          </a:xfrm>
          <a:prstGeom prst="rect">
            <a:avLst/>
          </a:prstGeom>
        </p:spPr>
      </p:pic>
      <p:pic>
        <p:nvPicPr>
          <p:cNvPr id="156" name="图片 156" descr="03"/>
          <p:cNvPicPr>
            <a:picLocks noChangeAspect="1"/>
          </p:cNvPicPr>
          <p:nvPr/>
        </p:nvPicPr>
        <p:blipFill>
          <a:blip r:embed="rId4"/>
          <a:stretch>
            <a:fillRect/>
          </a:stretch>
        </p:blipFill>
        <p:spPr>
          <a:xfrm>
            <a:off x="4956175" y="1775460"/>
            <a:ext cx="2432685" cy="2002790"/>
          </a:xfrm>
          <a:prstGeom prst="rect">
            <a:avLst/>
          </a:prstGeom>
        </p:spPr>
      </p:pic>
      <p:pic>
        <p:nvPicPr>
          <p:cNvPr id="157" name="图片 157" descr="1"/>
          <p:cNvPicPr>
            <a:picLocks noChangeAspect="1"/>
          </p:cNvPicPr>
          <p:nvPr/>
        </p:nvPicPr>
        <p:blipFill>
          <a:blip r:embed="rId5"/>
          <a:stretch>
            <a:fillRect/>
          </a:stretch>
        </p:blipFill>
        <p:spPr>
          <a:xfrm>
            <a:off x="8286750" y="1817370"/>
            <a:ext cx="2375535" cy="1960880"/>
          </a:xfrm>
          <a:prstGeom prst="rect">
            <a:avLst/>
          </a:prstGeom>
        </p:spPr>
      </p:pic>
      <p:sp>
        <p:nvSpPr>
          <p:cNvPr id="6" name="文本框 5"/>
          <p:cNvSpPr txBox="1"/>
          <p:nvPr/>
        </p:nvSpPr>
        <p:spPr>
          <a:xfrm>
            <a:off x="9093200" y="4658360"/>
            <a:ext cx="1228725" cy="368300"/>
          </a:xfrm>
          <a:prstGeom prst="rect">
            <a:avLst/>
          </a:prstGeom>
          <a:noFill/>
        </p:spPr>
        <p:txBody>
          <a:bodyPr wrap="square" rtlCol="0">
            <a:spAutoFit/>
          </a:bodyPr>
          <a:p>
            <a:r>
              <a:rPr lang="zh-CN" altLang="en-US"/>
              <a:t>图</a:t>
            </a:r>
            <a:r>
              <a:rPr lang="en-US" altLang="zh-CN"/>
              <a:t>3-2-6</a:t>
            </a:r>
            <a:endParaRPr lang="en-US"/>
          </a:p>
        </p:txBody>
      </p:sp>
      <p:sp>
        <p:nvSpPr>
          <p:cNvPr id="2" name="文本框 1"/>
          <p:cNvSpPr txBox="1"/>
          <p:nvPr/>
        </p:nvSpPr>
        <p:spPr>
          <a:xfrm>
            <a:off x="5699125" y="4658360"/>
            <a:ext cx="1228725" cy="368300"/>
          </a:xfrm>
          <a:prstGeom prst="rect">
            <a:avLst/>
          </a:prstGeom>
          <a:noFill/>
        </p:spPr>
        <p:txBody>
          <a:bodyPr wrap="square" rtlCol="0">
            <a:spAutoFit/>
          </a:bodyPr>
          <a:p>
            <a:r>
              <a:rPr lang="zh-CN" altLang="en-US"/>
              <a:t>图</a:t>
            </a:r>
            <a:r>
              <a:rPr lang="en-US" altLang="zh-CN"/>
              <a:t>3-2-5</a:t>
            </a:r>
            <a:endParaRPr lang="en-US"/>
          </a:p>
        </p:txBody>
      </p:sp>
      <p:sp>
        <p:nvSpPr>
          <p:cNvPr id="3" name="文本框 2"/>
          <p:cNvSpPr txBox="1"/>
          <p:nvPr/>
        </p:nvSpPr>
        <p:spPr>
          <a:xfrm>
            <a:off x="1892935" y="4658360"/>
            <a:ext cx="1228725" cy="368300"/>
          </a:xfrm>
          <a:prstGeom prst="rect">
            <a:avLst/>
          </a:prstGeom>
          <a:noFill/>
        </p:spPr>
        <p:txBody>
          <a:bodyPr wrap="square" rtlCol="0">
            <a:spAutoFit/>
          </a:bodyPr>
          <a:p>
            <a:r>
              <a:rPr lang="zh-CN" altLang="en-US"/>
              <a:t>图</a:t>
            </a:r>
            <a:r>
              <a:rPr lang="en-US" altLang="zh-CN"/>
              <a:t>3-2-4</a:t>
            </a:r>
            <a:endParaRPr lang="en-US"/>
          </a:p>
        </p:txBody>
      </p:sp>
    </p:spTree>
    <p:custDataLst>
      <p:tags r:id="rId6"/>
    </p:custData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3.2.1.石材地砖施工构造</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22655" y="858520"/>
            <a:ext cx="10713085" cy="4739005"/>
          </a:xfrm>
          <a:prstGeom prst="rect">
            <a:avLst/>
          </a:prstGeom>
          <a:noFill/>
          <a:ln w="9525">
            <a:noFill/>
          </a:ln>
        </p:spPr>
        <p:txBody>
          <a:bodyPr wrap="square">
            <a:spAutoFit/>
          </a:bodyPr>
          <a:p>
            <a:pPr indent="266700">
              <a:lnSpc>
                <a:spcPct val="180000"/>
              </a:lnSpc>
            </a:pPr>
            <a:r>
              <a:rPr sz="1400">
                <a:ea typeface="宋体" panose="02010600030101010101" pitchFamily="2" charset="-122"/>
                <a:sym typeface="+mn-ea"/>
              </a:rPr>
              <a:t>二、陶瓷地面施工工艺</a:t>
            </a:r>
            <a:endParaRPr sz="1400">
              <a:ea typeface="宋体" panose="02010600030101010101" pitchFamily="2" charset="-122"/>
              <a:sym typeface="+mn-ea"/>
            </a:endParaRPr>
          </a:p>
          <a:p>
            <a:pPr indent="266700">
              <a:lnSpc>
                <a:spcPct val="180000"/>
              </a:lnSpc>
            </a:pPr>
            <a:r>
              <a:rPr sz="1400">
                <a:ea typeface="宋体" panose="02010600030101010101" pitchFamily="2" charset="-122"/>
                <a:sym typeface="+mn-ea"/>
              </a:rPr>
              <a:t>本工艺标准适用于民用建筑的陶瓷地砖、墙砖铺设。</a:t>
            </a:r>
            <a:endParaRPr sz="1400">
              <a:ea typeface="宋体" panose="02010600030101010101" pitchFamily="2" charset="-122"/>
              <a:sym typeface="+mn-ea"/>
            </a:endParaRPr>
          </a:p>
          <a:p>
            <a:pPr indent="266700">
              <a:lnSpc>
                <a:spcPct val="180000"/>
              </a:lnSpc>
            </a:pPr>
            <a:r>
              <a:rPr sz="1400">
                <a:ea typeface="宋体" panose="02010600030101010101" pitchFamily="2" charset="-122"/>
                <a:sym typeface="+mn-ea"/>
              </a:rPr>
              <a:t>1.施工准备 </a:t>
            </a:r>
            <a:endParaRPr sz="1400">
              <a:ea typeface="宋体" panose="02010600030101010101" pitchFamily="2" charset="-122"/>
              <a:sym typeface="+mn-ea"/>
            </a:endParaRPr>
          </a:p>
          <a:p>
            <a:pPr indent="266700">
              <a:lnSpc>
                <a:spcPct val="180000"/>
              </a:lnSpc>
            </a:pPr>
            <a:r>
              <a:rPr sz="1400">
                <a:ea typeface="宋体" panose="02010600030101010101" pitchFamily="2" charset="-122"/>
                <a:sym typeface="+mn-ea"/>
              </a:rPr>
              <a:t>(1)材料及主要机具</a:t>
            </a:r>
            <a:endParaRPr sz="1400">
              <a:ea typeface="宋体" panose="02010600030101010101" pitchFamily="2" charset="-122"/>
              <a:sym typeface="+mn-ea"/>
            </a:endParaRPr>
          </a:p>
          <a:p>
            <a:pPr indent="266700">
              <a:lnSpc>
                <a:spcPct val="180000"/>
              </a:lnSpc>
            </a:pPr>
            <a:r>
              <a:rPr sz="1400">
                <a:ea typeface="宋体" panose="02010600030101010101" pitchFamily="2" charset="-122"/>
                <a:sym typeface="+mn-ea"/>
              </a:rPr>
              <a:t>1)水泥：硅酸盐水泥、普通硅酸盐水泥；其标号不应低于425号，并严禁混用不同品种、不同标号的水泥。</a:t>
            </a:r>
            <a:endParaRPr sz="1400">
              <a:ea typeface="宋体" panose="02010600030101010101" pitchFamily="2" charset="-122"/>
              <a:sym typeface="+mn-ea"/>
            </a:endParaRPr>
          </a:p>
          <a:p>
            <a:pPr indent="266700">
              <a:lnSpc>
                <a:spcPct val="180000"/>
              </a:lnSpc>
            </a:pPr>
            <a:r>
              <a:rPr sz="1400">
                <a:ea typeface="宋体" panose="02010600030101010101" pitchFamily="2" charset="-122"/>
                <a:sym typeface="+mn-ea"/>
              </a:rPr>
              <a:t>2)砂：中砂或粗砂，过8mm孔径筛子，其含泥量不应大于3%。</a:t>
            </a:r>
            <a:endParaRPr sz="1400">
              <a:ea typeface="宋体" panose="02010600030101010101" pitchFamily="2" charset="-122"/>
              <a:sym typeface="+mn-ea"/>
            </a:endParaRPr>
          </a:p>
          <a:p>
            <a:pPr indent="266700">
              <a:lnSpc>
                <a:spcPct val="180000"/>
              </a:lnSpc>
            </a:pPr>
            <a:r>
              <a:rPr sz="1400">
                <a:ea typeface="宋体" panose="02010600030101010101" pitchFamily="2" charset="-122"/>
                <a:sym typeface="+mn-ea"/>
              </a:rPr>
              <a:t>3)磁砖有出厂合格证，抗压、抗折及规格品种均符合设计要求，外观颜色一致、表面平整（水泥花砖要求表面平整、光滑、图案花纹正确）、边角整齐、无翘曲及窜角。</a:t>
            </a:r>
            <a:endParaRPr sz="1400">
              <a:ea typeface="宋体" panose="02010600030101010101" pitchFamily="2" charset="-122"/>
              <a:sym typeface="+mn-ea"/>
            </a:endParaRPr>
          </a:p>
          <a:p>
            <a:pPr indent="266700">
              <a:lnSpc>
                <a:spcPct val="180000"/>
              </a:lnSpc>
            </a:pPr>
            <a:r>
              <a:rPr sz="1400">
                <a:ea typeface="宋体" panose="02010600030101010101" pitchFamily="2" charset="-122"/>
                <a:sym typeface="+mn-ea"/>
              </a:rPr>
              <a:t>草酸、火碱、107胶等均有出厂合格证。</a:t>
            </a:r>
            <a:endParaRPr sz="1400">
              <a:ea typeface="宋体" panose="02010600030101010101" pitchFamily="2" charset="-122"/>
              <a:sym typeface="+mn-ea"/>
            </a:endParaRPr>
          </a:p>
          <a:p>
            <a:pPr indent="266700">
              <a:lnSpc>
                <a:spcPct val="180000"/>
              </a:lnSpc>
            </a:pPr>
            <a:r>
              <a:rPr sz="1400">
                <a:ea typeface="宋体" panose="02010600030101010101" pitchFamily="2" charset="-122"/>
                <a:sym typeface="+mn-ea"/>
              </a:rPr>
              <a:t>4)主要机具：水桶、平锹、铁抹子、大杠、筛子、窗纱筛子、锤子、橡皮锤子、方尺、云石机。</a:t>
            </a:r>
            <a:endParaRPr sz="1400">
              <a:ea typeface="宋体" panose="02010600030101010101" pitchFamily="2" charset="-122"/>
              <a:sym typeface="+mn-ea"/>
            </a:endParaRPr>
          </a:p>
          <a:p>
            <a:pPr indent="266700">
              <a:lnSpc>
                <a:spcPct val="180000"/>
              </a:lnSpc>
            </a:pPr>
            <a:r>
              <a:rPr sz="1400">
                <a:ea typeface="宋体" panose="02010600030101010101" pitchFamily="2" charset="-122"/>
                <a:sym typeface="+mn-ea"/>
              </a:rPr>
              <a:t>2.工艺流程：</a:t>
            </a:r>
            <a:endParaRPr sz="1400">
              <a:ea typeface="宋体" panose="02010600030101010101" pitchFamily="2" charset="-122"/>
              <a:sym typeface="+mn-ea"/>
            </a:endParaRPr>
          </a:p>
          <a:p>
            <a:pPr indent="266700">
              <a:lnSpc>
                <a:spcPct val="180000"/>
              </a:lnSpc>
            </a:pPr>
            <a:r>
              <a:rPr sz="1400">
                <a:ea typeface="宋体" panose="02010600030101010101" pitchFamily="2" charset="-122"/>
                <a:sym typeface="+mn-ea"/>
              </a:rPr>
              <a:t>基层处理→找标高、弹线→抹找平层砂浆→弹铺砖控制线→铺砖→勾缝、擦缝→养护→踢脚板安装</a:t>
            </a:r>
            <a:endParaRPr sz="1400">
              <a:ea typeface="宋体" panose="02010600030101010101" pitchFamily="2" charset="-122"/>
              <a:sym typeface="+mn-ea"/>
            </a:endParaRPr>
          </a:p>
        </p:txBody>
      </p:sp>
    </p:spTree>
    <p:custDataLst>
      <p:tags r:id="rId3"/>
    </p:custData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3.2.1.石材地砖施工构造</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22655" y="858520"/>
            <a:ext cx="10713085" cy="5400675"/>
          </a:xfrm>
          <a:prstGeom prst="rect">
            <a:avLst/>
          </a:prstGeom>
          <a:noFill/>
          <a:ln w="9525">
            <a:noFill/>
          </a:ln>
        </p:spPr>
        <p:txBody>
          <a:bodyPr wrap="square">
            <a:spAutoFit/>
          </a:bodyPr>
          <a:p>
            <a:pPr indent="266700">
              <a:lnSpc>
                <a:spcPct val="120000"/>
              </a:lnSpc>
            </a:pPr>
            <a:r>
              <a:rPr sz="1200">
                <a:ea typeface="宋体" panose="02010600030101010101" pitchFamily="2" charset="-122"/>
                <a:sym typeface="+mn-ea"/>
              </a:rPr>
              <a:t>3.操作工艺：</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①　准备工作 </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②　基层处理：将混凝土基层上的杂物清理掉，并用錾子剔掉砂浆落地灰，用钢丝刷刷净浮浆层。如基层有油污时，应用10%火碱水刷净，并用清水及时将其上的碱液冲净。</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③　找标高、弹线：根据墙上的+50cm水平标高线，往下量测出面层标高，并弹在墙上。</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④　抹找平层砂浆：在清理好的基层上，用喷壶将地面基层均匀洒水一遍。从已弹好的面层水平线下量至找平层上皮的标高（面层标高减去砖厚及粘结层的厚度），抹灰饼间距1.5m，灰饼上平就是水泥砂浆找平层的标高，然后从房间一侧开始抹标筋（又叫冲筋）。有地漏的房间，应由四周向地漏方向放射形抹标筋，并找好坡度。抹灰饼和标筋应使用干硬性砂浆，厚度不宜小于2cm。清净抹标筋的剩余浆渣，涂刷一遍水泥浆（水灰比为0.4-0.5）粘结层，要随涂刷随铺砂浆。然后根据标筋的标高，用小平锹或木抹子将已拌合的水泥砂浆（配合比为1:3-1:4）铺装在标筋之间，用木抹子摊平、拍实，小木杠刮平，再用木抹子搓平，使其铺设的砂浆与标筋找平，并用大木杠横竖检查其平整度，同时检查其标高和泛水坡度是否正确，24h后浇水养护。</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⑤　弹铺砖控制线：当找平层砂浆抗压强度达到1.2Mpa时，开始上人弹砖的控制线。预先根据设计要求和砖板块规格尺寸，确定板块铺砌的缝隙宽度，当设计无规定时，紧密铺贴缝隙宽度不宜大于1mm，虚缝铺贴缝隙宽度宜为5-10mm。</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⑥　铺砖：为了找好位置和标高，应从门口开始，纵向先铺2-3行砖，以此为标筋拉纵横水平标高线，铺时应从里向外退着操作，人不得踏在刚铺好的砖在由，每块砖应跟线，操作程序是：</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a.  铺砌前将砖板块放入半裁水桶中浸水湿润，晾干后表面无明水时，方可使用。</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b.  找平层上洒水湿润，均匀涂刷素水泥浆（水灰比为0.4-0.5），涂刷面积不要过大，铺多少刷多少。</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c.  结合层的厚度：如采用水泥砂浆铺设时应为10-15mm，采用沥青胶结料铺设时应为2-5mm，采用胶粘剂铺设时应为2-3mm。</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d.  结合层组合材料拌合：采用沥青胶结材料和胶粘剂时，除了按出厂说明书操作外还应经试验室试验后确定配合比，拌合时要拌均匀，不得有灰团，一次拌合不得太多，并在要求在规定时间内用完。如使用水泥砂浆结合层时，配合比宜为1:2.5（水泥:砂）干硬性砂浆。亦应随拌随用，初凝前用完，防止影响粘结质量。</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e.  铺砌时，砖的背面朝上抹粘结砂浆，铺砌到已刷好的水泥浆找平层上，砖上楞略高出水平标高线，找正、找直、找方后，砖上面垫木板，用橡皮锤拍实，顺序从内退着往外铺砌，做到面砖砂浆饱满、相接紧密、坚实，与地漏相接处，用砂轮锯将砖加工成与地漏相吻合。铺地砖时最好一次铺一间，大面积施工时，应采取分段、分部位铺砌。</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f.  拨缝、修整：铺完2至3行，应随时拉线检查缝格的平直度，如超出规定应立即修整，将缝拨直，并用橡皮锤拍实。此项工作应在结合层凝结之前完成。</a:t>
            </a:r>
            <a:endParaRPr sz="1200">
              <a:ea typeface="宋体" panose="02010600030101010101" pitchFamily="2" charset="-122"/>
              <a:sym typeface="+mn-ea"/>
            </a:endParaRPr>
          </a:p>
        </p:txBody>
      </p:sp>
    </p:spTree>
    <p:custDataLst>
      <p:tags r:id="rId3"/>
    </p:custData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3.2.1.石材地砖施工构造</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22655" y="858520"/>
            <a:ext cx="10713085" cy="5259070"/>
          </a:xfrm>
          <a:prstGeom prst="rect">
            <a:avLst/>
          </a:prstGeom>
          <a:noFill/>
          <a:ln w="9525">
            <a:noFill/>
          </a:ln>
        </p:spPr>
        <p:txBody>
          <a:bodyPr wrap="square">
            <a:spAutoFit/>
          </a:bodyPr>
          <a:p>
            <a:pPr indent="266700">
              <a:lnSpc>
                <a:spcPct val="120000"/>
              </a:lnSpc>
            </a:pPr>
            <a:r>
              <a:rPr sz="1400">
                <a:ea typeface="宋体" panose="02010600030101010101" pitchFamily="2" charset="-122"/>
                <a:sym typeface="+mn-ea"/>
              </a:rPr>
              <a:t>⑦　勾缝擦缝：面层铺贴应在24h内进行擦缝、勾缝工作，并应采用同品种、同标号、同颜色的水泥。用1:1水泥细砂浆勾缝，缝内深度宜为砖厚的1/3，要求缝内砂浆密实、平整、光滑。随勾随将剩余水泥砂浆清走、擦净。如设计要求不留缝隙或缝隙很小时，则要求接缝平直，在铺实修整好的砖面层上用浆壶往缝内浇水泥浆，然后用干水泥撒在缝上，再用绵纱团擦揉，将缝隙擦满。最后将面层上的水泥浆擦干净。</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⑧　养护：铺完砖24h后，洒水养护，时间不应少于7d。</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⑨　镶贴踢脚板：踢脚板用砖，一般采用与地面块材同品种、同规格、同颜色的材料，踢脚板的立缝应与地面缝对齐，铺设时应在房间墙面两端头阴角处各镶贴一块砖，出墙厚度和高度应符合设计要求，以此砖上楞为标准挂线，开始铺贴，砖背面朝上抹粘结砂浆（配合比为1:2水泥砂浆），使砂浆粘满整块砖为宜，及时粘贴在墙上，砖上楞要跟线并立即拍实，随之将挤出的砂浆刮掉，将面层清擦干净（在粘贴前，砖块材要浸水晾干，墙面刷湿润）</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1.应注意的质量问题</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1)板块空鼓：基层清理干净、洒水湿润不均、砖未浸水、水泥浆结合层刷的面积过大风干后起隔离作用、上人过早影响粘结层强度等等因素，都是导致空鼓的原因。</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踢脚板空鼓原因，除与地面相同外，还因为踢脚板背面粘结砂浆量少未抹到边，造成边角空鼓。</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2)踢脚板出墙厚度不一致：由于墙体抹灰垂直度、平整度超出允许偏差，踢脚板镶贴时按水平线控制，所以出墙厚度不一致。因此在镶贴前，先检查墙面平整度，进行处理后再进行镶贴。</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3)板块表面不洁净：主要是做完面层之后，成品保护不够，油漆桶放在地砖上、在地砖上拌合砂浆、刷浆时不覆盖等，都造成面层被污染。</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4)有地漏的房间倒坡：做找平层砂浆时，没有按设计要求的泛水坡度进行弹线找坡。因此必须在找标高、弹线时找好坡度，抹灰饼和标筋时，抹出泛水。</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5)地面铺贴不平，出现高低差：对地砖未进行预先选挑，砖的薄厚不一致造成高低差，或铺贴时未严格按水平标高线进行控制。</a:t>
            </a:r>
            <a:endParaRPr sz="1400">
              <a:ea typeface="宋体" panose="02010600030101010101" pitchFamily="2" charset="-122"/>
              <a:sym typeface="+mn-ea"/>
            </a:endParaRPr>
          </a:p>
        </p:txBody>
      </p:sp>
    </p:spTree>
    <p:custDataLst>
      <p:tags r:id="rId3"/>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rPr>
              <a:t>1.4.1.室内装饰材料基本知识</a:t>
            </a: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1132840"/>
            <a:ext cx="10890885" cy="4004945"/>
          </a:xfrm>
          <a:prstGeom prst="rect">
            <a:avLst/>
          </a:prstGeom>
          <a:noFill/>
          <a:ln w="9525">
            <a:noFill/>
          </a:ln>
        </p:spPr>
        <p:txBody>
          <a:bodyPr wrap="square">
            <a:spAutoFit/>
          </a:bodyPr>
          <a:p>
            <a:pPr indent="266700">
              <a:lnSpc>
                <a:spcPct val="130000"/>
              </a:lnSpc>
            </a:pPr>
            <a:r>
              <a:rPr lang="en-US" sz="1400" b="0">
                <a:ea typeface="宋体" panose="02010600030101010101" pitchFamily="2" charset="-122"/>
              </a:rPr>
              <a:t>  </a:t>
            </a:r>
            <a:r>
              <a:rPr sz="1400" b="0">
                <a:ea typeface="宋体" panose="02010600030101010101" pitchFamily="2" charset="-122"/>
              </a:rPr>
              <a:t>二、常用墙面装饰材料</a:t>
            </a:r>
            <a:endParaRPr sz="1400" b="0">
              <a:ea typeface="宋体" panose="02010600030101010101" pitchFamily="2" charset="-122"/>
            </a:endParaRPr>
          </a:p>
          <a:p>
            <a:pPr indent="266700">
              <a:lnSpc>
                <a:spcPct val="130000"/>
              </a:lnSpc>
            </a:pPr>
            <a:r>
              <a:rPr sz="1400" b="0">
                <a:ea typeface="宋体" panose="02010600030101010101" pitchFamily="2" charset="-122"/>
              </a:rPr>
              <a:t>  (1)壁纸。主要有纸面纸基壁纸、纺织物壁纸、天然材料壁纸、塑料壁纸、液体壁纸等。其色彩和图案比较丰富，铺贴时，要注意色彩和图案相结合，务必保持色彩图案与整体风格的统一，如图1-16。</a:t>
            </a:r>
            <a:endParaRPr sz="1400" b="0">
              <a:ea typeface="宋体" panose="02010600030101010101" pitchFamily="2" charset="-122"/>
            </a:endParaRPr>
          </a:p>
          <a:p>
            <a:pPr indent="266700">
              <a:lnSpc>
                <a:spcPct val="130000"/>
              </a:lnSpc>
            </a:pPr>
            <a:r>
              <a:rPr sz="1400" b="0">
                <a:ea typeface="宋体" panose="02010600030101010101" pitchFamily="2" charset="-122"/>
              </a:rPr>
              <a:t>  (2)饰面板。内墙面饰材有各种护墙壁板、木墙裙或罩面板，所用材料有胶合板、塑料板、铝合金板、不锈钢板及镀塑板、镀锌板、搪瓷板等。胶合板为内墙饰面板中的主要类型，按其层数可分为三合板、五合板等；按其树种可分为水曲柳、榉木、楠木、柚木等，如图1-17。</a:t>
            </a:r>
            <a:endParaRPr sz="1400" b="0">
              <a:ea typeface="宋体" panose="02010600030101010101" pitchFamily="2" charset="-122"/>
            </a:endParaRPr>
          </a:p>
          <a:p>
            <a:pPr indent="266700">
              <a:lnSpc>
                <a:spcPct val="130000"/>
              </a:lnSpc>
            </a:pPr>
            <a:r>
              <a:rPr sz="1400" b="0">
                <a:ea typeface="宋体" panose="02010600030101010101" pitchFamily="2" charset="-122"/>
              </a:rPr>
              <a:t>  (3)涂料。常用的主要有仿瓷涂料、乳胶漆、质感艺术涂料等，如图1-18。</a:t>
            </a:r>
            <a:endParaRPr sz="1400" b="0">
              <a:ea typeface="宋体" panose="02010600030101010101" pitchFamily="2" charset="-122"/>
            </a:endParaRPr>
          </a:p>
          <a:p>
            <a:pPr indent="266700">
              <a:lnSpc>
                <a:spcPct val="130000"/>
              </a:lnSpc>
            </a:pPr>
            <a:r>
              <a:rPr sz="1400" b="0">
                <a:ea typeface="宋体" panose="02010600030101010101" pitchFamily="2" charset="-122"/>
              </a:rPr>
              <a:t>  (4)墙面砖。家装常用陶瓷砖来装饰墙面，吸水率低，抗腐蚀，抗老化能力强。常用有通体砖、釉面砖、白底图案砖、斑釉砖等，如图1-19。</a:t>
            </a:r>
            <a:endParaRPr sz="1400" b="0">
              <a:ea typeface="宋体" panose="02010600030101010101" pitchFamily="2" charset="-122"/>
            </a:endParaRPr>
          </a:p>
          <a:p>
            <a:pPr indent="266700">
              <a:lnSpc>
                <a:spcPct val="130000"/>
              </a:lnSpc>
            </a:pPr>
            <a:r>
              <a:rPr sz="1400" b="0">
                <a:ea typeface="宋体" panose="02010600030101010101" pitchFamily="2" charset="-122"/>
              </a:rPr>
              <a:t>  (5)硅藻泥。硅藻泥不仅具有自然朴素的质感，更具有调节湿度净化空气的作用，家居卖场的硅藻泥墙面材料深受消费者青睐。新一代环保壁材硅藻泥由硅藻土制成，是一种由纯天然材料组成，而它最大的特点在于，能吸收分解空气中有害的气体，达到净化空气的作用，如图1-20。</a:t>
            </a:r>
            <a:endParaRPr sz="1400" b="0">
              <a:ea typeface="宋体" panose="02010600030101010101" pitchFamily="2" charset="-122"/>
            </a:endParaRPr>
          </a:p>
          <a:p>
            <a:pPr indent="266700">
              <a:lnSpc>
                <a:spcPct val="130000"/>
              </a:lnSpc>
            </a:pPr>
            <a:r>
              <a:rPr sz="1400" b="0">
                <a:ea typeface="宋体" panose="02010600030101010101" pitchFamily="2" charset="-122"/>
              </a:rPr>
              <a:t>  (6)软包。是指一种在室内墙表面用柔性材料加以包装的墙面装饰方法。软包所使用的材料质地柔软，色彩柔和，能够柔化整体空间氛围，其纵深的立体感亦能提升家居档次,如图1-21。</a:t>
            </a:r>
            <a:endParaRPr sz="1400" b="0">
              <a:ea typeface="宋体" panose="02010600030101010101" pitchFamily="2" charset="-122"/>
            </a:endParaRPr>
          </a:p>
        </p:txBody>
      </p:sp>
    </p:spTree>
    <p:custDataLst>
      <p:tags r:id="rId3"/>
    </p:custData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3.2.2.木地板施工构造</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22655" y="1353820"/>
            <a:ext cx="10713085" cy="4030980"/>
          </a:xfrm>
          <a:prstGeom prst="rect">
            <a:avLst/>
          </a:prstGeom>
          <a:noFill/>
          <a:ln w="9525">
            <a:noFill/>
          </a:ln>
        </p:spPr>
        <p:txBody>
          <a:bodyPr wrap="square">
            <a:spAutoFit/>
          </a:bodyPr>
          <a:p>
            <a:pPr indent="266700">
              <a:lnSpc>
                <a:spcPct val="200000"/>
              </a:lnSpc>
            </a:pPr>
            <a:r>
              <a:rPr sz="1600">
                <a:ea typeface="宋体" panose="02010600030101010101" pitchFamily="2" charset="-122"/>
                <a:sym typeface="+mn-ea"/>
              </a:rPr>
              <a:t>木地板作为室内地面装饰材料，具有自重轻、弹性好、脚感舒适、导热性小等特点。目前，常用的木地板主要有实木地板、复合木地板、软木地板、竹地板。</a:t>
            </a:r>
            <a:endParaRPr sz="1600">
              <a:ea typeface="宋体" panose="02010600030101010101" pitchFamily="2" charset="-122"/>
              <a:sym typeface="+mn-ea"/>
            </a:endParaRPr>
          </a:p>
          <a:p>
            <a:pPr indent="266700">
              <a:lnSpc>
                <a:spcPct val="200000"/>
              </a:lnSpc>
            </a:pPr>
            <a:r>
              <a:rPr sz="1600">
                <a:ea typeface="宋体" panose="02010600030101010101" pitchFamily="2" charset="-122"/>
                <a:sym typeface="+mn-ea"/>
              </a:rPr>
              <a:t>一、实木地板施工工艺</a:t>
            </a:r>
            <a:endParaRPr sz="1600">
              <a:ea typeface="宋体" panose="02010600030101010101" pitchFamily="2" charset="-122"/>
              <a:sym typeface="+mn-ea"/>
            </a:endParaRPr>
          </a:p>
          <a:p>
            <a:pPr indent="266700">
              <a:lnSpc>
                <a:spcPct val="200000"/>
              </a:lnSpc>
            </a:pPr>
            <a:r>
              <a:rPr sz="1600">
                <a:ea typeface="宋体" panose="02010600030101010101" pitchFamily="2" charset="-122"/>
                <a:sym typeface="+mn-ea"/>
              </a:rPr>
              <a:t>实木地板按构造方法不同，有“实铺”和“空铺”两种。“实铺”木地板，是木龙骨铺在钢筋混凝土板或垫层上，它是由木龙骨、毛地板及实木地板面层等组成。“空铺”是由木龙骨、剪刀撑、毛地板、实木地板面层等组成，一般设在首层房间。采用“空铺”法当龙骨跨度较大时，应加设地垄墙，地垄墙顶上要铺防水卷材或抹防水砂浆及放置垫木。</a:t>
            </a:r>
            <a:endParaRPr sz="1600">
              <a:ea typeface="宋体" panose="02010600030101010101" pitchFamily="2" charset="-122"/>
              <a:sym typeface="+mn-ea"/>
            </a:endParaRPr>
          </a:p>
          <a:p>
            <a:pPr indent="266700">
              <a:lnSpc>
                <a:spcPct val="200000"/>
              </a:lnSpc>
            </a:pPr>
            <a:r>
              <a:rPr sz="1600">
                <a:ea typeface="宋体" panose="02010600030101010101" pitchFamily="2" charset="-122"/>
                <a:sym typeface="+mn-ea"/>
              </a:rPr>
              <a:t>1.实铺式木地板： </a:t>
            </a:r>
            <a:endParaRPr sz="1600">
              <a:ea typeface="宋体" panose="02010600030101010101" pitchFamily="2" charset="-122"/>
              <a:sym typeface="+mn-ea"/>
            </a:endParaRPr>
          </a:p>
          <a:p>
            <a:pPr indent="266700">
              <a:lnSpc>
                <a:spcPct val="200000"/>
              </a:lnSpc>
            </a:pPr>
            <a:r>
              <a:rPr sz="1600">
                <a:ea typeface="宋体" panose="02010600030101010101" pitchFamily="2" charset="-122"/>
                <a:sym typeface="+mn-ea"/>
              </a:rPr>
              <a:t>清理弹线→安装木龙骨→铺钉毛地板→铺实木地板面层→刨平、磨光→安装木踢脚板→油漆、打蜡→清理木地板面 </a:t>
            </a:r>
            <a:endParaRPr sz="1600">
              <a:ea typeface="宋体" panose="02010600030101010101" pitchFamily="2" charset="-122"/>
              <a:sym typeface="+mn-ea"/>
            </a:endParaRPr>
          </a:p>
        </p:txBody>
      </p:sp>
    </p:spTree>
    <p:custDataLst>
      <p:tags r:id="rId3"/>
    </p:custData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3.2.2.木地板施工构造</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22655" y="1140460"/>
            <a:ext cx="10713085" cy="2416810"/>
          </a:xfrm>
          <a:prstGeom prst="rect">
            <a:avLst/>
          </a:prstGeom>
          <a:noFill/>
          <a:ln w="9525">
            <a:noFill/>
          </a:ln>
        </p:spPr>
        <p:txBody>
          <a:bodyPr wrap="square">
            <a:spAutoFit/>
          </a:bodyPr>
          <a:p>
            <a:pPr indent="266700">
              <a:lnSpc>
                <a:spcPct val="120000"/>
              </a:lnSpc>
            </a:pPr>
            <a:r>
              <a:rPr sz="1400">
                <a:ea typeface="宋体" panose="02010600030101010101" pitchFamily="2" charset="-122"/>
                <a:sym typeface="+mn-ea"/>
              </a:rPr>
              <a:t>2)空铺法：</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a.空铺法的地垄墙高度应根据架空的高度及使用的条件计算后确定，地垄墙的质量应符合有关验收规范的技术要求，并留出通风孔洞。</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b.在地垄墙上垫放通长的压沿木或垫木。压沿木或垫木应进行防腐、防蛀处理，并用预埋在地垄墙里的铁丝将其绑扎拧紧，绑扎固定的间距不超过300mm，接头采用平接，在两根接头处，绑扎的铅丝应分别在接头处的两端150mm以内进行绑扎，以防接头处松动。</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c.在压沿木表面划出各龙骨的中线，然后将龙骨对准中线摆好，端头离开墙面的缝隙约30mm，木龙骨一般与地垄墙成垂直，摆放间距一般为400mm，并应根据设计要求，结合房间的具体尺寸均匀布置。当木龙骨顶面不平时，可用垫木或木楔在龙骨底下垫平，并将其钉牢在压沿木上，为防止龙骨活动，应在固定好的木龙骨表面临时钉设木拉条，使之互相牵拉。</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龙骨摆正后，在龙骨上按剪刀撑的间距弹线，然后按线将剪刀撑钉于龙骨侧面，同一行剪刀撑要对齐顺线，上口齐平,如图3-2-9。</a:t>
            </a:r>
            <a:endParaRPr sz="1400">
              <a:ea typeface="宋体" panose="02010600030101010101" pitchFamily="2" charset="-122"/>
              <a:sym typeface="+mn-ea"/>
            </a:endParaRPr>
          </a:p>
        </p:txBody>
      </p:sp>
      <p:sp>
        <p:nvSpPr>
          <p:cNvPr id="2" name="文本框 1"/>
          <p:cNvSpPr txBox="1"/>
          <p:nvPr/>
        </p:nvSpPr>
        <p:spPr>
          <a:xfrm>
            <a:off x="7545705" y="4733925"/>
            <a:ext cx="944880" cy="368300"/>
          </a:xfrm>
          <a:prstGeom prst="rect">
            <a:avLst/>
          </a:prstGeom>
          <a:noFill/>
        </p:spPr>
        <p:txBody>
          <a:bodyPr wrap="none" rtlCol="0" anchor="t">
            <a:spAutoFit/>
          </a:bodyPr>
          <a:p>
            <a:r>
              <a:rPr lang="zh-CN" altLang="en-US">
                <a:sym typeface="+mn-ea"/>
              </a:rPr>
              <a:t>图</a:t>
            </a:r>
            <a:r>
              <a:rPr lang="en-US" altLang="zh-CN">
                <a:sym typeface="+mn-ea"/>
              </a:rPr>
              <a:t>3-2-</a:t>
            </a:r>
            <a:r>
              <a:rPr lang="en-US">
                <a:sym typeface="+mn-ea"/>
              </a:rPr>
              <a:t>9</a:t>
            </a:r>
            <a:endParaRPr lang="en-US"/>
          </a:p>
        </p:txBody>
      </p:sp>
      <p:pic>
        <p:nvPicPr>
          <p:cNvPr id="160" name="图片 160" descr="f0baa2dfef1fa01859601911681811d9"/>
          <p:cNvPicPr>
            <a:picLocks noChangeAspect="1"/>
          </p:cNvPicPr>
          <p:nvPr/>
        </p:nvPicPr>
        <p:blipFill>
          <a:blip r:embed="rId3"/>
          <a:stretch>
            <a:fillRect/>
          </a:stretch>
        </p:blipFill>
        <p:spPr>
          <a:xfrm>
            <a:off x="2831465" y="3870325"/>
            <a:ext cx="4136390" cy="2095500"/>
          </a:xfrm>
          <a:prstGeom prst="rect">
            <a:avLst/>
          </a:prstGeom>
        </p:spPr>
      </p:pic>
    </p:spTree>
    <p:custDataLst>
      <p:tags r:id="rId4"/>
    </p:custData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3.2.2.木地板施工构造</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22655" y="773430"/>
            <a:ext cx="10713085" cy="3450590"/>
          </a:xfrm>
          <a:prstGeom prst="rect">
            <a:avLst/>
          </a:prstGeom>
          <a:noFill/>
          <a:ln w="9525">
            <a:noFill/>
          </a:ln>
        </p:spPr>
        <p:txBody>
          <a:bodyPr wrap="square">
            <a:spAutoFit/>
          </a:bodyPr>
          <a:p>
            <a:pPr indent="266700">
              <a:lnSpc>
                <a:spcPct val="120000"/>
              </a:lnSpc>
            </a:pPr>
            <a:r>
              <a:rPr sz="1400">
                <a:ea typeface="宋体" panose="02010600030101010101" pitchFamily="2" charset="-122"/>
                <a:sym typeface="+mn-ea"/>
              </a:rPr>
              <a:t>③　铺毛地板：根据木龙骨的模数和房间的情况，将毛地板下好料。将毛地板牢固钉在木格栅上，钉法采用直钉和斜钉混用，直钉钉帽不得突出板面。毛地板可采用条板，也可采用整张的细木工板或中密度板等类产品。采用整张板时，应在板上开槽，槽的深度为板厚的1/3，方向与格栅垂直，间距200mm左右,如图3-2-10。</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④　铺实木地板：从墙的一边开始铺钉企口实木地板，靠墙的一块板应离开墙面10mm左右，以后逐块排紧,如图3-2-11。钉法采用斜钉，实木地板面层的接头应按设计要求留置。</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⑤　安装木踢脚板：实木地板安装完毕后，静放2h后方可拆除木楔子，并安装踢脚板。踢脚板的厚度应以能压住实木地板与墙面的缝隙为准，通常厚度为15mm，以钉固定,如图3-2-12。木踢脚板应提前刨光，背面开成凹槽，以防翘曲，并每隔lm钻直径6的通风孔，在墙上每隔750mm设防腐木砖或在墙上钻孔打入防腐木砖，在防腐木砖外面钉防腐木块，再把踢脚板用钉子钉牢在防腐木块上，钉帽砸扁冲入木板内，踢脚板板面应垂直，上口水平。木踢脚板阴阳角交接处，钉三角木条，以盖住缝隙，木踢脚板阴阳角交角处应切割成45°角拼装，踢脚板的接头也应固定在防腐木块上。安装时注意不要把有明显色差的踢脚板连在一起。</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⑥　油漆、打蜡：应在房间内所有装饰工程完工后进行。硬木拼花地板花纹明显，所以，多采用透明的清漆刷涂，这样可透出木纹，增强装饰效果。打蜡可用地板蜡，以增加地板的光洁度，打蜡时均匀喷涂1～2遍，稍干后用净布擦拭，直至表面光滑、光亮。面积较大时用机械打蜡，可增加地板的光洁度，使木材固有的花纹和色泽最大限度地显示出来,如图3-2-13。</a:t>
            </a:r>
            <a:endParaRPr sz="1400">
              <a:ea typeface="宋体" panose="02010600030101010101" pitchFamily="2" charset="-122"/>
              <a:sym typeface="+mn-ea"/>
            </a:endParaRPr>
          </a:p>
        </p:txBody>
      </p:sp>
      <p:pic>
        <p:nvPicPr>
          <p:cNvPr id="161" name="图片 161" descr="2012729"/>
          <p:cNvPicPr>
            <a:picLocks noChangeAspect="1"/>
          </p:cNvPicPr>
          <p:nvPr/>
        </p:nvPicPr>
        <p:blipFill>
          <a:blip r:embed="rId3"/>
          <a:stretch>
            <a:fillRect/>
          </a:stretch>
        </p:blipFill>
        <p:spPr>
          <a:xfrm>
            <a:off x="744220" y="4224020"/>
            <a:ext cx="2247900" cy="1685290"/>
          </a:xfrm>
          <a:prstGeom prst="rect">
            <a:avLst/>
          </a:prstGeom>
        </p:spPr>
      </p:pic>
      <p:pic>
        <p:nvPicPr>
          <p:cNvPr id="162" name="图片 162" descr="49481_1234836742V8VE"/>
          <p:cNvPicPr>
            <a:picLocks noChangeAspect="1"/>
          </p:cNvPicPr>
          <p:nvPr/>
        </p:nvPicPr>
        <p:blipFill>
          <a:blip r:embed="rId4"/>
          <a:stretch>
            <a:fillRect/>
          </a:stretch>
        </p:blipFill>
        <p:spPr>
          <a:xfrm>
            <a:off x="3343910" y="4224020"/>
            <a:ext cx="2355215" cy="1766570"/>
          </a:xfrm>
          <a:prstGeom prst="rect">
            <a:avLst/>
          </a:prstGeom>
        </p:spPr>
      </p:pic>
      <p:pic>
        <p:nvPicPr>
          <p:cNvPr id="163" name="图片 163" descr="646991cfaa98d67cfa5c63d5d16d4989"/>
          <p:cNvPicPr>
            <a:picLocks noChangeAspect="1"/>
          </p:cNvPicPr>
          <p:nvPr/>
        </p:nvPicPr>
        <p:blipFill>
          <a:blip r:embed="rId5"/>
          <a:srcRect t="16864" r="37891" b="13951"/>
          <a:stretch>
            <a:fillRect/>
          </a:stretch>
        </p:blipFill>
        <p:spPr>
          <a:xfrm>
            <a:off x="6045835" y="4229100"/>
            <a:ext cx="2406015" cy="1761490"/>
          </a:xfrm>
          <a:prstGeom prst="rect">
            <a:avLst/>
          </a:prstGeom>
        </p:spPr>
      </p:pic>
      <p:sp>
        <p:nvSpPr>
          <p:cNvPr id="3" name="文本框 2"/>
          <p:cNvSpPr txBox="1"/>
          <p:nvPr/>
        </p:nvSpPr>
        <p:spPr>
          <a:xfrm>
            <a:off x="1110615" y="6055360"/>
            <a:ext cx="1071880" cy="368300"/>
          </a:xfrm>
          <a:prstGeom prst="rect">
            <a:avLst/>
          </a:prstGeom>
          <a:noFill/>
        </p:spPr>
        <p:txBody>
          <a:bodyPr wrap="none" rtlCol="0" anchor="t">
            <a:spAutoFit/>
          </a:bodyPr>
          <a:p>
            <a:r>
              <a:rPr lang="zh-CN" altLang="en-US">
                <a:sym typeface="+mn-ea"/>
              </a:rPr>
              <a:t>图</a:t>
            </a:r>
            <a:r>
              <a:rPr lang="en-US" altLang="zh-CN">
                <a:sym typeface="+mn-ea"/>
              </a:rPr>
              <a:t>3-2-</a:t>
            </a:r>
            <a:r>
              <a:rPr lang="en-US">
                <a:sym typeface="+mn-ea"/>
              </a:rPr>
              <a:t>10</a:t>
            </a:r>
            <a:endParaRPr lang="en-US"/>
          </a:p>
        </p:txBody>
      </p:sp>
      <p:sp>
        <p:nvSpPr>
          <p:cNvPr id="4" name="文本框 3"/>
          <p:cNvSpPr txBox="1"/>
          <p:nvPr/>
        </p:nvSpPr>
        <p:spPr>
          <a:xfrm>
            <a:off x="3928745" y="6052820"/>
            <a:ext cx="1054735" cy="368300"/>
          </a:xfrm>
          <a:prstGeom prst="rect">
            <a:avLst/>
          </a:prstGeom>
          <a:noFill/>
        </p:spPr>
        <p:txBody>
          <a:bodyPr wrap="none" rtlCol="0" anchor="t">
            <a:spAutoFit/>
          </a:bodyPr>
          <a:p>
            <a:r>
              <a:rPr lang="zh-CN" altLang="en-US">
                <a:sym typeface="+mn-ea"/>
              </a:rPr>
              <a:t>图</a:t>
            </a:r>
            <a:r>
              <a:rPr lang="en-US" altLang="zh-CN">
                <a:sym typeface="+mn-ea"/>
              </a:rPr>
              <a:t>3-2-</a:t>
            </a:r>
            <a:r>
              <a:rPr lang="en-US">
                <a:sym typeface="+mn-ea"/>
              </a:rPr>
              <a:t>11</a:t>
            </a:r>
            <a:endParaRPr lang="en-US"/>
          </a:p>
        </p:txBody>
      </p:sp>
      <p:sp>
        <p:nvSpPr>
          <p:cNvPr id="5" name="文本框 4"/>
          <p:cNvSpPr txBox="1"/>
          <p:nvPr/>
        </p:nvSpPr>
        <p:spPr>
          <a:xfrm>
            <a:off x="6712585" y="6055360"/>
            <a:ext cx="1071880" cy="368300"/>
          </a:xfrm>
          <a:prstGeom prst="rect">
            <a:avLst/>
          </a:prstGeom>
          <a:noFill/>
        </p:spPr>
        <p:txBody>
          <a:bodyPr wrap="none" rtlCol="0" anchor="t">
            <a:spAutoFit/>
          </a:bodyPr>
          <a:p>
            <a:r>
              <a:rPr lang="zh-CN" altLang="en-US">
                <a:sym typeface="+mn-ea"/>
              </a:rPr>
              <a:t>图</a:t>
            </a:r>
            <a:r>
              <a:rPr lang="en-US" altLang="zh-CN">
                <a:sym typeface="+mn-ea"/>
              </a:rPr>
              <a:t>3-2-</a:t>
            </a:r>
            <a:r>
              <a:rPr lang="en-US">
                <a:sym typeface="+mn-ea"/>
              </a:rPr>
              <a:t>12</a:t>
            </a:r>
            <a:endParaRPr lang="en-US"/>
          </a:p>
        </p:txBody>
      </p:sp>
      <p:pic>
        <p:nvPicPr>
          <p:cNvPr id="164" name="图片 164" descr="201406021112114243774"/>
          <p:cNvPicPr>
            <a:picLocks noChangeAspect="1"/>
          </p:cNvPicPr>
          <p:nvPr/>
        </p:nvPicPr>
        <p:blipFill>
          <a:blip r:embed="rId6"/>
          <a:stretch>
            <a:fillRect/>
          </a:stretch>
        </p:blipFill>
        <p:spPr>
          <a:xfrm>
            <a:off x="8797290" y="4268470"/>
            <a:ext cx="2630170" cy="1683385"/>
          </a:xfrm>
          <a:prstGeom prst="rect">
            <a:avLst/>
          </a:prstGeom>
        </p:spPr>
      </p:pic>
      <p:sp>
        <p:nvSpPr>
          <p:cNvPr id="6" name="文本框 5"/>
          <p:cNvSpPr txBox="1"/>
          <p:nvPr/>
        </p:nvSpPr>
        <p:spPr>
          <a:xfrm>
            <a:off x="9576435" y="6055360"/>
            <a:ext cx="1071880" cy="368300"/>
          </a:xfrm>
          <a:prstGeom prst="rect">
            <a:avLst/>
          </a:prstGeom>
          <a:noFill/>
        </p:spPr>
        <p:txBody>
          <a:bodyPr wrap="none" rtlCol="0" anchor="t">
            <a:spAutoFit/>
          </a:bodyPr>
          <a:p>
            <a:r>
              <a:rPr lang="zh-CN" altLang="en-US">
                <a:sym typeface="+mn-ea"/>
              </a:rPr>
              <a:t>图</a:t>
            </a:r>
            <a:r>
              <a:rPr lang="en-US" altLang="zh-CN">
                <a:sym typeface="+mn-ea"/>
              </a:rPr>
              <a:t>3-2-</a:t>
            </a:r>
            <a:r>
              <a:rPr lang="en-US">
                <a:sym typeface="+mn-ea"/>
              </a:rPr>
              <a:t>13</a:t>
            </a:r>
            <a:endParaRPr lang="en-US"/>
          </a:p>
        </p:txBody>
      </p:sp>
    </p:spTree>
    <p:custDataLst>
      <p:tags r:id="rId7"/>
    </p:custData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3.2.2.木地板施工构造</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22655" y="1207770"/>
            <a:ext cx="10713085" cy="4939030"/>
          </a:xfrm>
          <a:prstGeom prst="rect">
            <a:avLst/>
          </a:prstGeom>
          <a:noFill/>
          <a:ln w="9525">
            <a:noFill/>
          </a:ln>
        </p:spPr>
        <p:txBody>
          <a:bodyPr wrap="square">
            <a:spAutoFit/>
          </a:bodyPr>
          <a:p>
            <a:pPr indent="266700">
              <a:lnSpc>
                <a:spcPct val="150000"/>
              </a:lnSpc>
            </a:pPr>
            <a:r>
              <a:rPr sz="1400">
                <a:ea typeface="宋体" panose="02010600030101010101" pitchFamily="2" charset="-122"/>
                <a:sym typeface="+mn-ea"/>
              </a:rPr>
              <a:t>3.施工注意事项</a:t>
            </a:r>
            <a:endParaRPr sz="1400">
              <a:ea typeface="宋体" panose="02010600030101010101" pitchFamily="2" charset="-122"/>
              <a:sym typeface="+mn-ea"/>
            </a:endParaRPr>
          </a:p>
          <a:p>
            <a:pPr indent="266700">
              <a:lnSpc>
                <a:spcPct val="150000"/>
              </a:lnSpc>
            </a:pPr>
            <a:r>
              <a:rPr sz="1400">
                <a:ea typeface="宋体" panose="02010600030101010101" pitchFamily="2" charset="-122"/>
                <a:sym typeface="+mn-ea"/>
              </a:rPr>
              <a:t>1)木地板粘贴式铺贴要确保水泥砂浆地面不起砂、不空裂，基层必须清理干净。 </a:t>
            </a:r>
            <a:endParaRPr sz="1400">
              <a:ea typeface="宋体" panose="02010600030101010101" pitchFamily="2" charset="-122"/>
              <a:sym typeface="+mn-ea"/>
            </a:endParaRPr>
          </a:p>
          <a:p>
            <a:pPr indent="266700">
              <a:lnSpc>
                <a:spcPct val="150000"/>
              </a:lnSpc>
            </a:pPr>
            <a:r>
              <a:rPr sz="1400">
                <a:ea typeface="宋体" panose="02010600030101010101" pitchFamily="2" charset="-122"/>
                <a:sym typeface="+mn-ea"/>
              </a:rPr>
              <a:t>2)基层不平整应用水泥砂浆找平后再铺贴木地板。基层含水率不大于15%。 </a:t>
            </a:r>
            <a:endParaRPr sz="1400">
              <a:ea typeface="宋体" panose="02010600030101010101" pitchFamily="2" charset="-122"/>
              <a:sym typeface="+mn-ea"/>
            </a:endParaRPr>
          </a:p>
          <a:p>
            <a:pPr indent="266700">
              <a:lnSpc>
                <a:spcPct val="150000"/>
              </a:lnSpc>
            </a:pPr>
            <a:r>
              <a:rPr sz="1400">
                <a:ea typeface="宋体" panose="02010600030101010101" pitchFamily="2" charset="-122"/>
                <a:sym typeface="+mn-ea"/>
              </a:rPr>
              <a:t>3)粘贴木地板涂胶时，要薄且均匀。相临两块木地板高差不超过1毫米。</a:t>
            </a:r>
            <a:endParaRPr sz="1400">
              <a:ea typeface="宋体" panose="02010600030101010101" pitchFamily="2" charset="-122"/>
              <a:sym typeface="+mn-ea"/>
            </a:endParaRPr>
          </a:p>
          <a:p>
            <a:pPr indent="266700">
              <a:lnSpc>
                <a:spcPct val="150000"/>
              </a:lnSpc>
            </a:pPr>
            <a:r>
              <a:rPr sz="1400">
                <a:ea typeface="宋体" panose="02010600030101010101" pitchFamily="2" charset="-122"/>
                <a:sym typeface="+mn-ea"/>
              </a:rPr>
              <a:t>4)铺钉毛地板前应检查木龙骨安装是否牢固，如有不牢固之处，及时加固，防止行走时有响声。</a:t>
            </a:r>
            <a:endParaRPr sz="1400">
              <a:ea typeface="宋体" panose="02010600030101010101" pitchFamily="2" charset="-122"/>
              <a:sym typeface="+mn-ea"/>
            </a:endParaRPr>
          </a:p>
          <a:p>
            <a:pPr indent="266700">
              <a:lnSpc>
                <a:spcPct val="150000"/>
              </a:lnSpc>
            </a:pPr>
            <a:r>
              <a:rPr sz="1400">
                <a:ea typeface="宋体" panose="02010600030101010101" pitchFamily="2" charset="-122"/>
                <a:sym typeface="+mn-ea"/>
              </a:rPr>
              <a:t>5)安装木龙骨时严格控制木材的含水率，基层充分干燥后方可进行。施工时不要将水遗洒到木地板上，铺完的实木地板要做好成品保护，防止面层起鼓、变形。</a:t>
            </a:r>
            <a:endParaRPr sz="1400">
              <a:ea typeface="宋体" panose="02010600030101010101" pitchFamily="2" charset="-122"/>
              <a:sym typeface="+mn-ea"/>
            </a:endParaRPr>
          </a:p>
          <a:p>
            <a:pPr indent="266700">
              <a:lnSpc>
                <a:spcPct val="150000"/>
              </a:lnSpc>
            </a:pPr>
            <a:r>
              <a:rPr sz="1400">
                <a:ea typeface="宋体" panose="02010600030101010101" pitchFamily="2" charset="-122"/>
                <a:sym typeface="+mn-ea"/>
              </a:rPr>
              <a:t>6)木地板安装前挑选好地板的规格、尺寸、颜色、纹理、企口质量等，保证板边顺直、板面平整，防止板缝不严，花色不均。</a:t>
            </a:r>
            <a:endParaRPr sz="1400">
              <a:ea typeface="宋体" panose="02010600030101010101" pitchFamily="2" charset="-122"/>
              <a:sym typeface="+mn-ea"/>
            </a:endParaRPr>
          </a:p>
          <a:p>
            <a:pPr indent="266700">
              <a:lnSpc>
                <a:spcPct val="150000"/>
              </a:lnSpc>
            </a:pPr>
            <a:r>
              <a:rPr sz="1400">
                <a:ea typeface="宋体" panose="02010600030101010101" pitchFamily="2" charset="-122"/>
                <a:sym typeface="+mn-ea"/>
              </a:rPr>
              <a:t>7)施工前各种控制线、点应校核准确，施工时随时与其他地板作业面照应，协调统一，防止接槎处出现高差。</a:t>
            </a:r>
            <a:endParaRPr sz="1400">
              <a:ea typeface="宋体" panose="02010600030101010101" pitchFamily="2" charset="-122"/>
              <a:sym typeface="+mn-ea"/>
            </a:endParaRPr>
          </a:p>
          <a:p>
            <a:pPr indent="266700">
              <a:lnSpc>
                <a:spcPct val="150000"/>
              </a:lnSpc>
            </a:pPr>
            <a:r>
              <a:rPr sz="1400">
                <a:ea typeface="宋体" panose="02010600030101010101" pitchFamily="2" charset="-122"/>
                <a:sym typeface="+mn-ea"/>
              </a:rPr>
              <a:t>8)按规定留好龙骨、毛地板、木地板面层与墙之间的间隙，并预留木地板的通风排气孔，防止木地板受潮变形。</a:t>
            </a:r>
            <a:endParaRPr sz="1400">
              <a:ea typeface="宋体" panose="02010600030101010101" pitchFamily="2" charset="-122"/>
              <a:sym typeface="+mn-ea"/>
            </a:endParaRPr>
          </a:p>
          <a:p>
            <a:pPr indent="266700">
              <a:lnSpc>
                <a:spcPct val="150000"/>
              </a:lnSpc>
            </a:pPr>
            <a:r>
              <a:rPr sz="1400">
                <a:ea typeface="宋体" panose="02010600030101010101" pitchFamily="2" charset="-122"/>
                <a:sym typeface="+mn-ea"/>
              </a:rPr>
              <a:t>9)木踢脚板安装前，先检查墙面垂直和平整及木砖间距，有偏差时应及时修整，防止踢脚板与墙面接触不严和翘曲、变形。安装时注意不要把明显色差的木地板连在一起。</a:t>
            </a:r>
            <a:endParaRPr sz="1400">
              <a:ea typeface="宋体" panose="02010600030101010101" pitchFamily="2" charset="-122"/>
              <a:sym typeface="+mn-ea"/>
            </a:endParaRPr>
          </a:p>
          <a:p>
            <a:pPr indent="266700">
              <a:lnSpc>
                <a:spcPct val="150000"/>
              </a:lnSpc>
            </a:pPr>
            <a:r>
              <a:rPr sz="1400">
                <a:ea typeface="宋体" panose="02010600030101010101" pitchFamily="2" charset="-122"/>
                <a:sym typeface="+mn-ea"/>
              </a:rPr>
              <a:t>10)雨期施工时，如空气湿度超出施工条件，除开启门窗通风外，还应增加人工排风设施(排风扇等)控制湿度。遇大雨、持续高湿度等天气时应停止施工。</a:t>
            </a:r>
            <a:endParaRPr sz="1400">
              <a:ea typeface="宋体" panose="02010600030101010101" pitchFamily="2" charset="-122"/>
              <a:sym typeface="+mn-ea"/>
            </a:endParaRPr>
          </a:p>
          <a:p>
            <a:pPr indent="266700">
              <a:lnSpc>
                <a:spcPct val="150000"/>
              </a:lnSpc>
            </a:pPr>
            <a:r>
              <a:rPr sz="1400">
                <a:ea typeface="宋体" panose="02010600030101010101" pitchFamily="2" charset="-122"/>
                <a:sym typeface="+mn-ea"/>
              </a:rPr>
              <a:t>11)冬期施工时，应在采暖条件下进行，室温保持均衡，使用胶粘剂时室温不宜低于10℃。</a:t>
            </a:r>
            <a:endParaRPr sz="1400">
              <a:ea typeface="宋体" panose="02010600030101010101" pitchFamily="2" charset="-122"/>
              <a:sym typeface="+mn-ea"/>
            </a:endParaRPr>
          </a:p>
        </p:txBody>
      </p:sp>
    </p:spTree>
    <p:custDataLst>
      <p:tags r:id="rId3"/>
    </p:custData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3.2.2.木地板施工构造</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22655" y="1207770"/>
            <a:ext cx="10713085" cy="4831080"/>
          </a:xfrm>
          <a:prstGeom prst="rect">
            <a:avLst/>
          </a:prstGeom>
          <a:noFill/>
          <a:ln w="9525">
            <a:noFill/>
          </a:ln>
        </p:spPr>
        <p:txBody>
          <a:bodyPr wrap="square">
            <a:spAutoFit/>
          </a:bodyPr>
          <a:p>
            <a:pPr indent="266700">
              <a:lnSpc>
                <a:spcPct val="100000"/>
              </a:lnSpc>
            </a:pPr>
            <a:r>
              <a:rPr sz="1400">
                <a:ea typeface="宋体" panose="02010600030101010101" pitchFamily="2" charset="-122"/>
                <a:sym typeface="+mn-ea"/>
              </a:rPr>
              <a:t>二、复合地板施工工艺</a:t>
            </a:r>
            <a:endParaRPr sz="1400">
              <a:ea typeface="宋体" panose="02010600030101010101" pitchFamily="2" charset="-122"/>
              <a:sym typeface="+mn-ea"/>
            </a:endParaRPr>
          </a:p>
          <a:p>
            <a:pPr indent="266700">
              <a:lnSpc>
                <a:spcPct val="100000"/>
              </a:lnSpc>
            </a:pPr>
            <a:r>
              <a:rPr sz="1400">
                <a:ea typeface="宋体" panose="02010600030101010101" pitchFamily="2" charset="-122"/>
                <a:sym typeface="+mn-ea"/>
              </a:rPr>
              <a:t>实木地板按构造方法不同，有“实铺”和“空铺”两种。“实铺”木地板，是木龙骨铺在钢筋混凝土板或垫层上，它是由木龙骨、毛地板及实木地板面层等组成。“空铺”是由木龙骨、剪刀撑、毛地板、实木地板面层等组成，一般设在首层房间。采用“空铺”法当龙骨跨度较大时，应加设地垄墙，地垄墙顶上要铺防水卷材或抹防水砂浆及放置垫木。</a:t>
            </a:r>
            <a:endParaRPr sz="1400">
              <a:ea typeface="宋体" panose="02010600030101010101" pitchFamily="2" charset="-122"/>
              <a:sym typeface="+mn-ea"/>
            </a:endParaRPr>
          </a:p>
          <a:p>
            <a:pPr indent="266700">
              <a:lnSpc>
                <a:spcPct val="100000"/>
              </a:lnSpc>
            </a:pPr>
            <a:r>
              <a:rPr sz="1400">
                <a:ea typeface="宋体" panose="02010600030101010101" pitchFamily="2" charset="-122"/>
                <a:sym typeface="+mn-ea"/>
              </a:rPr>
              <a:t>1.实铺式木地板： </a:t>
            </a:r>
            <a:endParaRPr sz="1400">
              <a:ea typeface="宋体" panose="02010600030101010101" pitchFamily="2" charset="-122"/>
              <a:sym typeface="+mn-ea"/>
            </a:endParaRPr>
          </a:p>
          <a:p>
            <a:pPr indent="266700">
              <a:lnSpc>
                <a:spcPct val="100000"/>
              </a:lnSpc>
            </a:pPr>
            <a:r>
              <a:rPr sz="1400">
                <a:ea typeface="宋体" panose="02010600030101010101" pitchFamily="2" charset="-122"/>
                <a:sym typeface="+mn-ea"/>
              </a:rPr>
              <a:t>基层处理→铺设垫层→试铺预排→铺木地板→清扫擦洗→安装踢脚板→清理验收</a:t>
            </a:r>
            <a:endParaRPr sz="1400">
              <a:ea typeface="宋体" panose="02010600030101010101" pitchFamily="2" charset="-122"/>
              <a:sym typeface="+mn-ea"/>
            </a:endParaRPr>
          </a:p>
          <a:p>
            <a:pPr indent="266700">
              <a:lnSpc>
                <a:spcPct val="100000"/>
              </a:lnSpc>
            </a:pPr>
            <a:r>
              <a:rPr sz="1400">
                <a:ea typeface="宋体" panose="02010600030101010101" pitchFamily="2" charset="-122"/>
                <a:sym typeface="+mn-ea"/>
              </a:rPr>
              <a:t>2.工艺流程：</a:t>
            </a:r>
            <a:endParaRPr sz="1400">
              <a:ea typeface="宋体" panose="02010600030101010101" pitchFamily="2" charset="-122"/>
              <a:sym typeface="+mn-ea"/>
            </a:endParaRPr>
          </a:p>
          <a:p>
            <a:pPr indent="266700">
              <a:lnSpc>
                <a:spcPct val="100000"/>
              </a:lnSpc>
            </a:pPr>
            <a:r>
              <a:rPr sz="1400">
                <a:ea typeface="宋体" panose="02010600030101010101" pitchFamily="2" charset="-122"/>
                <a:sym typeface="+mn-ea"/>
              </a:rPr>
              <a:t>1)基层处理：基层表面应平整、坚硬、干燥、密实、洁净、无油脂及其他杂质，不得有麻面、起砂裂缝等缺陷，应用水泥砂浆将地面找平,如图3-2-14。</a:t>
            </a:r>
            <a:endParaRPr sz="1400">
              <a:ea typeface="宋体" panose="02010600030101010101" pitchFamily="2" charset="-122"/>
              <a:sym typeface="+mn-ea"/>
            </a:endParaRPr>
          </a:p>
          <a:p>
            <a:pPr indent="266700">
              <a:lnSpc>
                <a:spcPct val="100000"/>
              </a:lnSpc>
            </a:pPr>
            <a:r>
              <a:rPr sz="1400">
                <a:ea typeface="宋体" panose="02010600030101010101" pitchFamily="2" charset="-122"/>
                <a:sym typeface="+mn-ea"/>
              </a:rPr>
              <a:t>2)铺设垫层：复合地板是直接在水泥地面安装，为了避免地板受潮，需要先在水泥地面铺上一层防潮地垫，将衬垫铺平，用交粘剂点涂固定在基底上,如图3-2-15。</a:t>
            </a:r>
            <a:endParaRPr sz="1400">
              <a:ea typeface="宋体" panose="02010600030101010101" pitchFamily="2" charset="-122"/>
              <a:sym typeface="+mn-ea"/>
            </a:endParaRPr>
          </a:p>
          <a:p>
            <a:pPr indent="266700">
              <a:lnSpc>
                <a:spcPct val="100000"/>
              </a:lnSpc>
            </a:pPr>
            <a:r>
              <a:rPr sz="1400">
                <a:ea typeface="宋体" panose="02010600030101010101" pitchFamily="2" charset="-122"/>
                <a:sym typeface="+mn-ea"/>
              </a:rPr>
              <a:t>3)铺实木复合地板：从墙的一边开始铺粘企口强化复合地板，靠墙的一块板应离开墙面10mm左右，以后逐块排紧,如图3-2-16。板间企口应满涂胶，挤紧后溢出的胶要立刻擦净。实木复合地板面层的接头应按设计要求留置。</a:t>
            </a:r>
            <a:endParaRPr sz="1400">
              <a:ea typeface="宋体" panose="02010600030101010101" pitchFamily="2" charset="-122"/>
              <a:sym typeface="+mn-ea"/>
            </a:endParaRPr>
          </a:p>
          <a:p>
            <a:pPr indent="266700">
              <a:lnSpc>
                <a:spcPct val="100000"/>
              </a:lnSpc>
            </a:pPr>
            <a:r>
              <a:rPr sz="1400">
                <a:ea typeface="宋体" panose="02010600030101010101" pitchFamily="2" charset="-122"/>
                <a:sym typeface="+mn-ea"/>
              </a:rPr>
              <a:t>3.施工注意事项</a:t>
            </a:r>
            <a:endParaRPr sz="1400">
              <a:ea typeface="宋体" panose="02010600030101010101" pitchFamily="2" charset="-122"/>
              <a:sym typeface="+mn-ea"/>
            </a:endParaRPr>
          </a:p>
          <a:p>
            <a:pPr indent="266700">
              <a:lnSpc>
                <a:spcPct val="100000"/>
              </a:lnSpc>
            </a:pPr>
            <a:r>
              <a:rPr sz="1400">
                <a:ea typeface="宋体" panose="02010600030101010101" pitchFamily="2" charset="-122"/>
                <a:sym typeface="+mn-ea"/>
              </a:rPr>
              <a:t>1)作业环境：在施工过程中应注意对已经完成的隐蔽工程管线和机电设备的保护，各工种间搭接应合理，同时注意施工环境，不得在扬尘、湿度大等不利条件下作业。</a:t>
            </a:r>
            <a:endParaRPr sz="1400">
              <a:ea typeface="宋体" panose="02010600030101010101" pitchFamily="2" charset="-122"/>
              <a:sym typeface="+mn-ea"/>
            </a:endParaRPr>
          </a:p>
          <a:p>
            <a:pPr indent="266700">
              <a:lnSpc>
                <a:spcPct val="100000"/>
              </a:lnSpc>
            </a:pPr>
            <a:r>
              <a:rPr sz="1400">
                <a:ea typeface="宋体" panose="02010600030101010101" pitchFamily="2" charset="-122"/>
                <a:sym typeface="+mn-ea"/>
              </a:rPr>
              <a:t>2)行走有声响：地板基底的平整度不够。</a:t>
            </a:r>
            <a:endParaRPr sz="1400">
              <a:ea typeface="宋体" panose="02010600030101010101" pitchFamily="2" charset="-122"/>
              <a:sym typeface="+mn-ea"/>
            </a:endParaRPr>
          </a:p>
          <a:p>
            <a:pPr indent="266700">
              <a:lnSpc>
                <a:spcPct val="100000"/>
              </a:lnSpc>
            </a:pPr>
            <a:r>
              <a:rPr sz="1400">
                <a:ea typeface="宋体" panose="02010600030101010101" pitchFamily="2" charset="-122"/>
                <a:sym typeface="+mn-ea"/>
              </a:rPr>
              <a:t>3)板面不洁净：地面铺完后未做有效的成品保护，受到外界污染。</a:t>
            </a:r>
            <a:endParaRPr sz="1400">
              <a:ea typeface="宋体" panose="02010600030101010101" pitchFamily="2" charset="-122"/>
              <a:sym typeface="+mn-ea"/>
            </a:endParaRPr>
          </a:p>
          <a:p>
            <a:pPr indent="266700">
              <a:lnSpc>
                <a:spcPct val="100000"/>
              </a:lnSpc>
            </a:pPr>
            <a:r>
              <a:rPr sz="1400">
                <a:ea typeface="宋体" panose="02010600030101010101" pitchFamily="2" charset="-122"/>
                <a:sym typeface="+mn-ea"/>
              </a:rPr>
              <a:t>4)面层起鼓：基层直接铺衬板，未铺防潮层，面板或衬板含水率高。</a:t>
            </a:r>
            <a:endParaRPr sz="1400">
              <a:ea typeface="宋体" panose="02010600030101010101" pitchFamily="2" charset="-122"/>
              <a:sym typeface="+mn-ea"/>
            </a:endParaRPr>
          </a:p>
          <a:p>
            <a:pPr indent="266700">
              <a:lnSpc>
                <a:spcPct val="100000"/>
              </a:lnSpc>
            </a:pPr>
            <a:r>
              <a:rPr sz="1400">
                <a:ea typeface="宋体" panose="02010600030101010101" pitchFamily="2" charset="-122"/>
                <a:sym typeface="+mn-ea"/>
              </a:rPr>
              <a:t>5)木踢脚板变形：木砖间距过大，踢脚板含水率高。</a:t>
            </a:r>
            <a:endParaRPr sz="1400">
              <a:ea typeface="宋体" panose="02010600030101010101" pitchFamily="2" charset="-122"/>
              <a:sym typeface="+mn-ea"/>
            </a:endParaRPr>
          </a:p>
          <a:p>
            <a:pPr indent="266700">
              <a:lnSpc>
                <a:spcPct val="100000"/>
              </a:lnSpc>
            </a:pPr>
            <a:r>
              <a:rPr sz="1400">
                <a:ea typeface="宋体" panose="02010600030101010101" pitchFamily="2" charset="-122"/>
                <a:sym typeface="+mn-ea"/>
              </a:rPr>
              <a:t>6)不合格：凡检验不合格的部位，均应检修或返工纠正，并制定纠正措施，防止再次发生。</a:t>
            </a:r>
            <a:endParaRPr sz="1400">
              <a:ea typeface="宋体" panose="02010600030101010101" pitchFamily="2" charset="-122"/>
              <a:sym typeface="+mn-ea"/>
            </a:endParaRPr>
          </a:p>
          <a:p>
            <a:pPr indent="266700">
              <a:lnSpc>
                <a:spcPct val="100000"/>
              </a:lnSpc>
            </a:pPr>
            <a:r>
              <a:rPr sz="1400">
                <a:ea typeface="宋体" panose="02010600030101010101" pitchFamily="2" charset="-122"/>
                <a:sym typeface="+mn-ea"/>
              </a:rPr>
              <a:t>7)以设计及施工规范为准；实木复合木地板大面积施工前必须先做样板层，经相关部门确认后，方可大面积施工。</a:t>
            </a:r>
            <a:endParaRPr sz="1400">
              <a:ea typeface="宋体" panose="02010600030101010101" pitchFamily="2" charset="-122"/>
              <a:sym typeface="+mn-ea"/>
            </a:endParaRPr>
          </a:p>
        </p:txBody>
      </p:sp>
    </p:spTree>
    <p:custDataLst>
      <p:tags r:id="rId3"/>
    </p:custData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3.2.2.木地板施工构造</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5" name="图片 165" descr="20160824181247_098e105f7484518f4e72858a9278975c_2"/>
          <p:cNvPicPr>
            <a:picLocks noChangeAspect="1"/>
          </p:cNvPicPr>
          <p:nvPr/>
        </p:nvPicPr>
        <p:blipFill>
          <a:blip r:embed="rId3"/>
          <a:stretch>
            <a:fillRect/>
          </a:stretch>
        </p:blipFill>
        <p:spPr>
          <a:xfrm>
            <a:off x="1236980" y="1536700"/>
            <a:ext cx="2980055" cy="1783080"/>
          </a:xfrm>
          <a:prstGeom prst="rect">
            <a:avLst/>
          </a:prstGeom>
        </p:spPr>
      </p:pic>
      <p:pic>
        <p:nvPicPr>
          <p:cNvPr id="59394" name="图片 292866" descr="2548_68b81309667843b55dccbc9fa152f"/>
          <p:cNvPicPr>
            <a:picLocks noChangeAspect="1"/>
          </p:cNvPicPr>
          <p:nvPr/>
        </p:nvPicPr>
        <p:blipFill>
          <a:blip r:embed="rId4"/>
          <a:stretch>
            <a:fillRect/>
          </a:stretch>
        </p:blipFill>
        <p:spPr>
          <a:xfrm>
            <a:off x="4913630" y="1466215"/>
            <a:ext cx="2538730" cy="1924050"/>
          </a:xfrm>
          <a:prstGeom prst="rect">
            <a:avLst/>
          </a:prstGeom>
          <a:noFill/>
          <a:ln w="9525">
            <a:noFill/>
          </a:ln>
        </p:spPr>
      </p:pic>
      <p:pic>
        <p:nvPicPr>
          <p:cNvPr id="166" name="图片 166" descr="图片1"/>
          <p:cNvPicPr>
            <a:picLocks noChangeAspect="1"/>
          </p:cNvPicPr>
          <p:nvPr/>
        </p:nvPicPr>
        <p:blipFill>
          <a:blip r:embed="rId5"/>
          <a:stretch>
            <a:fillRect/>
          </a:stretch>
        </p:blipFill>
        <p:spPr>
          <a:xfrm>
            <a:off x="8148638" y="1400810"/>
            <a:ext cx="2613025" cy="2054860"/>
          </a:xfrm>
          <a:prstGeom prst="rect">
            <a:avLst/>
          </a:prstGeom>
        </p:spPr>
      </p:pic>
      <p:sp>
        <p:nvSpPr>
          <p:cNvPr id="6" name="文本框 5"/>
          <p:cNvSpPr txBox="1"/>
          <p:nvPr/>
        </p:nvSpPr>
        <p:spPr>
          <a:xfrm>
            <a:off x="2018030" y="3980180"/>
            <a:ext cx="1071880" cy="368300"/>
          </a:xfrm>
          <a:prstGeom prst="rect">
            <a:avLst/>
          </a:prstGeom>
          <a:noFill/>
        </p:spPr>
        <p:txBody>
          <a:bodyPr wrap="none" rtlCol="0" anchor="t">
            <a:spAutoFit/>
          </a:bodyPr>
          <a:p>
            <a:r>
              <a:rPr lang="zh-CN" altLang="en-US">
                <a:sym typeface="+mn-ea"/>
              </a:rPr>
              <a:t>图</a:t>
            </a:r>
            <a:r>
              <a:rPr lang="en-US" altLang="zh-CN">
                <a:sym typeface="+mn-ea"/>
              </a:rPr>
              <a:t>3-2-</a:t>
            </a:r>
            <a:r>
              <a:rPr lang="en-US">
                <a:sym typeface="+mn-ea"/>
              </a:rPr>
              <a:t>14</a:t>
            </a:r>
            <a:endParaRPr lang="en-US"/>
          </a:p>
        </p:txBody>
      </p:sp>
      <p:sp>
        <p:nvSpPr>
          <p:cNvPr id="2" name="文本框 1"/>
          <p:cNvSpPr txBox="1"/>
          <p:nvPr/>
        </p:nvSpPr>
        <p:spPr>
          <a:xfrm>
            <a:off x="5647055" y="3980180"/>
            <a:ext cx="1071880" cy="368300"/>
          </a:xfrm>
          <a:prstGeom prst="rect">
            <a:avLst/>
          </a:prstGeom>
          <a:noFill/>
        </p:spPr>
        <p:txBody>
          <a:bodyPr wrap="none" rtlCol="0" anchor="t">
            <a:spAutoFit/>
          </a:bodyPr>
          <a:p>
            <a:r>
              <a:rPr lang="zh-CN" altLang="en-US">
                <a:sym typeface="+mn-ea"/>
              </a:rPr>
              <a:t>图</a:t>
            </a:r>
            <a:r>
              <a:rPr lang="en-US" altLang="zh-CN">
                <a:sym typeface="+mn-ea"/>
              </a:rPr>
              <a:t>3-2-</a:t>
            </a:r>
            <a:r>
              <a:rPr lang="en-US">
                <a:sym typeface="+mn-ea"/>
              </a:rPr>
              <a:t>15</a:t>
            </a:r>
            <a:endParaRPr lang="en-US"/>
          </a:p>
        </p:txBody>
      </p:sp>
      <p:sp>
        <p:nvSpPr>
          <p:cNvPr id="3" name="文本框 2"/>
          <p:cNvSpPr txBox="1"/>
          <p:nvPr/>
        </p:nvSpPr>
        <p:spPr>
          <a:xfrm>
            <a:off x="9065895" y="3980180"/>
            <a:ext cx="1071880" cy="368300"/>
          </a:xfrm>
          <a:prstGeom prst="rect">
            <a:avLst/>
          </a:prstGeom>
          <a:noFill/>
        </p:spPr>
        <p:txBody>
          <a:bodyPr wrap="none" rtlCol="0" anchor="t">
            <a:spAutoFit/>
          </a:bodyPr>
          <a:p>
            <a:r>
              <a:rPr lang="zh-CN" altLang="en-US">
                <a:sym typeface="+mn-ea"/>
              </a:rPr>
              <a:t>图</a:t>
            </a:r>
            <a:r>
              <a:rPr lang="en-US" altLang="zh-CN">
                <a:sym typeface="+mn-ea"/>
              </a:rPr>
              <a:t>3-2-</a:t>
            </a:r>
            <a:r>
              <a:rPr lang="en-US">
                <a:sym typeface="+mn-ea"/>
              </a:rPr>
              <a:t>16</a:t>
            </a:r>
            <a:endParaRPr lang="en-US"/>
          </a:p>
        </p:txBody>
      </p:sp>
    </p:spTree>
    <p:custDataLst>
      <p:tags r:id="rId6"/>
    </p:custData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3.2.3.塑料地板施工构造</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22655" y="1207770"/>
            <a:ext cx="10713085" cy="4484370"/>
          </a:xfrm>
          <a:prstGeom prst="rect">
            <a:avLst/>
          </a:prstGeom>
          <a:noFill/>
          <a:ln w="9525">
            <a:noFill/>
          </a:ln>
        </p:spPr>
        <p:txBody>
          <a:bodyPr wrap="square">
            <a:spAutoFit/>
          </a:bodyPr>
          <a:p>
            <a:pPr indent="266700">
              <a:lnSpc>
                <a:spcPct val="120000"/>
              </a:lnSpc>
            </a:pPr>
            <a:r>
              <a:rPr sz="1400">
                <a:ea typeface="宋体" panose="02010600030101010101" pitchFamily="2" charset="-122"/>
                <a:sym typeface="+mn-ea"/>
              </a:rPr>
              <a:t> 本工艺标准适用于工业与民用建筑的地面铺贴塑料板地面面层。</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1.施工准备： </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(1)材料及主要机具</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4)塑料板：板块表面应平整、光洁、无裂纹、色泽均匀。厚薄一致、边缘平直，板内不应有杂物和气泡，并应符合产品的各项技术指标，进场时要有出厂合格证。</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5)塑料卷材：材质及颜色符合设计要求。</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6)在运输塑料板块及卷材时，应防止日晒雨淋和撞击；在贮存时，应堆放在干燥、洁净的仓库，并距热源3m以外，其环境温度不宜大于32℃。</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7)胶粘剂：应根据基层所铺材料和面层材料使用的要求，通过试验确定。胶粘剂应存放在阴凉通风、干燥的室内。超过生产期三个月的产品，应取样检验，合格后方可使用。超过保质期的产品，不得使用。</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8)胶粘剂可采用乙烯类（聚醋酸乙烯乳液）、氯丁橡胶型、聚胺酯、环氧树脂、合成橡胶溶液型、沥青类和926多功能建筑胶等。应放置阴凉处保管，避免日光直射，并隔离火源。</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9)水泥宜采用硅酸盐水泥、普通硅酸盐水泥，其标号不宜低于425号。</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10)二甲苯、丙酮、硝基稀料、醇酸稀料、汽油、软蜡等。</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11)聚醋酸乙烯乳液、107胶。</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2.工艺流程：</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基层处理 →弹线→试铺→刷底子胶→铺贴塑料地面 →铺贴塑料踢脚板→擦光上蜡</a:t>
            </a:r>
            <a:endParaRPr sz="1400">
              <a:ea typeface="宋体" panose="02010600030101010101" pitchFamily="2" charset="-122"/>
              <a:sym typeface="+mn-ea"/>
            </a:endParaRPr>
          </a:p>
        </p:txBody>
      </p:sp>
    </p:spTree>
    <p:custDataLst>
      <p:tags r:id="rId3"/>
    </p:custData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3.2.3.塑料地板施工构造</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22655" y="1041400"/>
            <a:ext cx="10713085" cy="5400675"/>
          </a:xfrm>
          <a:prstGeom prst="rect">
            <a:avLst/>
          </a:prstGeom>
          <a:noFill/>
          <a:ln w="9525">
            <a:noFill/>
          </a:ln>
        </p:spPr>
        <p:txBody>
          <a:bodyPr wrap="square">
            <a:spAutoFit/>
          </a:bodyPr>
          <a:p>
            <a:pPr indent="266700">
              <a:lnSpc>
                <a:spcPct val="120000"/>
              </a:lnSpc>
            </a:pPr>
            <a:r>
              <a:rPr sz="1200">
                <a:ea typeface="宋体" panose="02010600030101010101" pitchFamily="2" charset="-122"/>
                <a:sym typeface="+mn-ea"/>
              </a:rPr>
              <a:t> 3.操作工艺：</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1)基层处理：地面基层为水泥砂浆抹面时，表面应平整（其平整度采用2m直尺检查时，其允许空隙不应大于2mm）、坚硬、干燥，无油及其它杂质。当表面有麻面、起砂、裂缝现象时，应采用乳液腻子处理（配合比为水泥∶107胶∶水=1∶0.2～0.3∶0.3）处理时每次涂刷的厚度不应大于0.8mm，干燥后应用0号铁砂布打磨，然后再涂刷第二遍腻子，直到表面平整后，再用水稀释的乳液涂刷一遍（配合比为水泥∶107胶∶水=l∶0.5～0.8∶ 6～8）。地面基层处理完之后，必须将基层表面清理干净，如图3-2-17,在铺贴塑料板块前不得进其它工序人员操作。</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2)弹线：在房间长、宽方向弹十字线，应按设计要求进行分格定位，根据塑料板规格尺寸弹出板块分格线。如房内长、宽尺寸不符合板块尺寸倍数时，应沿地面四周弹出加条镶边线，一般距墙面200～300mm为宜。板块定位方法一般有对角定位法和直角定位法。</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3)试铺：在铺贴塑料板块前，按定位图反弹线应先试铺，并进行编号，然后将板块掀起按编号码放好，如图3-2-18，将基层清理干净。</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4)刷底子胶：基层清理干净后，先刷一道薄而均匀的结合层底子胶，待其干燥后，按弹线位置沿轴线由中央向四面铺贴，如图3-2-19。</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5)铺贴塑料地面</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a.粘贴塑料板：拆开包装后，用干净布将塑料板的背面灰尘清擦干净。应从十字线往外粘贴，当采用乳液型胶粘剂时，应在塑料板背面和基层上同时均匀涂胶，即用3″油刷沿塑料板粘贴地面及塑料板的背面各涂刷一道胶。当采用溶剂型胶粘剂时，应在基层上均匀涂胶。在涂刷基层时，应超出分格线10mm，涂刷厚度应小于或等于lmm。在铺贴塑料板块时，应待胶层干燥至不粘手（约10～20mm）为宜，按已弹好的墨线铺贴，应一次就位准确，粘贴密实（用滚子压实），再进行第二块铺贴方法同第一块，以后逐块进行。基层涂刷胶粘剂时，不得面积过大，要随贴随刷。对缝铺贴的塑料板，缝子必须做到横平竖直，十字缝处缝子通顺无歪斜，对缝严实，缝隙均匀。</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b.半硬质聚氯乙烯板地面的铺贴：预先对板块进行处理，宜采用丙酮、汽油混合溶液（1∶8）进行脱脂除蜡，干后再进行涂胶贴铺，方法同上。</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c.软质聚氯乙烯板地面的铺贴：铺贴前先对板块进行预热处理，宜放入75℃的热水浸泡10～20min，待板面全部松软伸平后，取出晾干待用，但不得用炉火或电热炉预热。当板块缝隙需要焊接时，宜在铺贴48h以后方可施焊，亦可采用先焊后铺贴。焊条成分、性能与被焊的板材性能要相同。</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d.塑料卷材铺贴：预先按已计划好的卷材铺贴方向及房间尺寸裁料，按铺贴的顺序编号，刷胶铺贴时，将卷材的一边对准所弹的尺寸线，用压滚压实，要求对线连接平顺，不卷不翘。然后依以上方法铺贴。</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①　铺贴塑料踢脚顺：地面铺贴完后，弹出踢脚上口线，并分别在房间墙面下部的两端铺贴踢脚后，拴线粘贴，应先铺贴阴阳角，后铺贴大面，用滚子反复压实。注意踢脚与地面交接处阴角的滚压，并及时将挤出的胶痕擦净，侧面应平整、接槎应严密，阴阳角应做成直角或圆角。</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②　擦光上蜡：铺贴好塑料地面及踢脚板后，用墩市擦干净、晾干，然后用砂布包裹已配好的上光软蜡，满涂1～2遍（重量配合比为软蜡∶汽油=100∶30），掺1%～3%与地板相同颜色的颜料，稍干后用净布擦拭，直至表面光滑、光亮。</a:t>
            </a:r>
            <a:endParaRPr sz="1200">
              <a:ea typeface="宋体" panose="02010600030101010101" pitchFamily="2" charset="-122"/>
              <a:sym typeface="+mn-ea"/>
            </a:endParaRPr>
          </a:p>
        </p:txBody>
      </p:sp>
    </p:spTree>
    <p:custDataLst>
      <p:tags r:id="rId3"/>
    </p:custData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3.2.3.塑料地板施工构造</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4" name="图片 6" descr="IMG_256"/>
          <p:cNvPicPr>
            <a:picLocks noChangeAspect="1"/>
          </p:cNvPicPr>
          <p:nvPr/>
        </p:nvPicPr>
        <p:blipFill>
          <a:blip r:embed="rId3"/>
          <a:stretch>
            <a:fillRect/>
          </a:stretch>
        </p:blipFill>
        <p:spPr>
          <a:xfrm>
            <a:off x="1461453" y="1942783"/>
            <a:ext cx="2530475" cy="1727835"/>
          </a:xfrm>
          <a:prstGeom prst="rect">
            <a:avLst/>
          </a:prstGeom>
          <a:noFill/>
          <a:ln w="9525">
            <a:noFill/>
          </a:ln>
        </p:spPr>
      </p:pic>
      <p:pic>
        <p:nvPicPr>
          <p:cNvPr id="168" name="图片 168" descr="1161113340_2112424691"/>
          <p:cNvPicPr>
            <a:picLocks noChangeAspect="1"/>
          </p:cNvPicPr>
          <p:nvPr/>
        </p:nvPicPr>
        <p:blipFill>
          <a:blip r:embed="rId4"/>
          <a:srcRect r="13604" b="19817"/>
          <a:stretch>
            <a:fillRect/>
          </a:stretch>
        </p:blipFill>
        <p:spPr>
          <a:xfrm>
            <a:off x="4765040" y="1943100"/>
            <a:ext cx="2661920" cy="1744345"/>
          </a:xfrm>
          <a:prstGeom prst="rect">
            <a:avLst/>
          </a:prstGeom>
        </p:spPr>
      </p:pic>
      <p:pic>
        <p:nvPicPr>
          <p:cNvPr id="169" name="图片 169" descr="15519034"/>
          <p:cNvPicPr>
            <a:picLocks noChangeAspect="1"/>
          </p:cNvPicPr>
          <p:nvPr/>
        </p:nvPicPr>
        <p:blipFill>
          <a:blip r:embed="rId5"/>
          <a:stretch>
            <a:fillRect/>
          </a:stretch>
        </p:blipFill>
        <p:spPr>
          <a:xfrm>
            <a:off x="8191500" y="1965325"/>
            <a:ext cx="2296160" cy="1722120"/>
          </a:xfrm>
          <a:prstGeom prst="rect">
            <a:avLst/>
          </a:prstGeom>
        </p:spPr>
      </p:pic>
      <p:sp>
        <p:nvSpPr>
          <p:cNvPr id="6" name="文本框 5"/>
          <p:cNvSpPr txBox="1"/>
          <p:nvPr/>
        </p:nvSpPr>
        <p:spPr>
          <a:xfrm>
            <a:off x="2018030" y="4323080"/>
            <a:ext cx="1071880" cy="368300"/>
          </a:xfrm>
          <a:prstGeom prst="rect">
            <a:avLst/>
          </a:prstGeom>
          <a:noFill/>
        </p:spPr>
        <p:txBody>
          <a:bodyPr wrap="none" rtlCol="0" anchor="t">
            <a:spAutoFit/>
          </a:bodyPr>
          <a:p>
            <a:r>
              <a:rPr lang="zh-CN" altLang="en-US">
                <a:sym typeface="+mn-ea"/>
              </a:rPr>
              <a:t>图</a:t>
            </a:r>
            <a:r>
              <a:rPr lang="en-US" altLang="zh-CN">
                <a:sym typeface="+mn-ea"/>
              </a:rPr>
              <a:t>3-2-</a:t>
            </a:r>
            <a:r>
              <a:rPr lang="en-US">
                <a:sym typeface="+mn-ea"/>
              </a:rPr>
              <a:t>17</a:t>
            </a:r>
            <a:endParaRPr lang="en-US"/>
          </a:p>
        </p:txBody>
      </p:sp>
      <p:sp>
        <p:nvSpPr>
          <p:cNvPr id="3" name="文本框 2"/>
          <p:cNvSpPr txBox="1"/>
          <p:nvPr/>
        </p:nvSpPr>
        <p:spPr>
          <a:xfrm>
            <a:off x="8969375" y="4323080"/>
            <a:ext cx="1071880" cy="368300"/>
          </a:xfrm>
          <a:prstGeom prst="rect">
            <a:avLst/>
          </a:prstGeom>
          <a:noFill/>
        </p:spPr>
        <p:txBody>
          <a:bodyPr wrap="none" rtlCol="0" anchor="t">
            <a:spAutoFit/>
          </a:bodyPr>
          <a:p>
            <a:r>
              <a:rPr lang="zh-CN" altLang="en-US">
                <a:sym typeface="+mn-ea"/>
              </a:rPr>
              <a:t>图</a:t>
            </a:r>
            <a:r>
              <a:rPr lang="en-US" altLang="zh-CN">
                <a:sym typeface="+mn-ea"/>
              </a:rPr>
              <a:t>3-2-</a:t>
            </a:r>
            <a:r>
              <a:rPr lang="en-US">
                <a:sym typeface="+mn-ea"/>
              </a:rPr>
              <a:t>19</a:t>
            </a:r>
            <a:endParaRPr lang="en-US"/>
          </a:p>
        </p:txBody>
      </p:sp>
      <p:sp>
        <p:nvSpPr>
          <p:cNvPr id="4" name="文本框 3"/>
          <p:cNvSpPr txBox="1"/>
          <p:nvPr/>
        </p:nvSpPr>
        <p:spPr>
          <a:xfrm>
            <a:off x="5438140" y="4323080"/>
            <a:ext cx="1071880" cy="368300"/>
          </a:xfrm>
          <a:prstGeom prst="rect">
            <a:avLst/>
          </a:prstGeom>
          <a:noFill/>
        </p:spPr>
        <p:txBody>
          <a:bodyPr wrap="none" rtlCol="0" anchor="t">
            <a:spAutoFit/>
          </a:bodyPr>
          <a:p>
            <a:r>
              <a:rPr lang="zh-CN" altLang="en-US">
                <a:sym typeface="+mn-ea"/>
              </a:rPr>
              <a:t>图</a:t>
            </a:r>
            <a:r>
              <a:rPr lang="en-US" altLang="zh-CN">
                <a:sym typeface="+mn-ea"/>
              </a:rPr>
              <a:t>3-2-</a:t>
            </a:r>
            <a:r>
              <a:rPr lang="en-US">
                <a:sym typeface="+mn-ea"/>
              </a:rPr>
              <a:t>18</a:t>
            </a:r>
            <a:endParaRPr lang="en-US"/>
          </a:p>
        </p:txBody>
      </p:sp>
    </p:spTree>
    <p:custDataLst>
      <p:tags r:id="rId6"/>
    </p:custData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3.2.3.塑料地板施工构造</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22655" y="1041400"/>
            <a:ext cx="10713085" cy="4965065"/>
          </a:xfrm>
          <a:prstGeom prst="rect">
            <a:avLst/>
          </a:prstGeom>
          <a:noFill/>
          <a:ln w="9525">
            <a:noFill/>
          </a:ln>
        </p:spPr>
        <p:txBody>
          <a:bodyPr wrap="square">
            <a:spAutoFit/>
          </a:bodyPr>
          <a:p>
            <a:pPr indent="266700">
              <a:lnSpc>
                <a:spcPct val="180000"/>
              </a:lnSpc>
            </a:pPr>
            <a:r>
              <a:rPr sz="1600">
                <a:ea typeface="宋体" panose="02010600030101010101" pitchFamily="2" charset="-122"/>
                <a:sym typeface="+mn-ea"/>
              </a:rPr>
              <a:t>4.施工注意事项</a:t>
            </a:r>
            <a:endParaRPr sz="1600">
              <a:ea typeface="宋体" panose="02010600030101010101" pitchFamily="2" charset="-122"/>
              <a:sym typeface="+mn-ea"/>
            </a:endParaRPr>
          </a:p>
          <a:p>
            <a:pPr indent="266700">
              <a:lnSpc>
                <a:spcPct val="180000"/>
              </a:lnSpc>
            </a:pPr>
            <a:r>
              <a:rPr sz="1600">
                <a:ea typeface="宋体" panose="02010600030101010101" pitchFamily="2" charset="-122"/>
                <a:sym typeface="+mn-ea"/>
              </a:rPr>
              <a:t>1)塑料板地面翘曲、空鼓：主要原因是基层不平或刷胶后没有风干就急于铺贴，都易造成翘曲现象。基层清理不净、铺设时滚压不实、胶粘剂刷的不均匀、板块面上有尘土或环境温度过低，都易导致空鼓的发生。</a:t>
            </a:r>
            <a:endParaRPr sz="1600">
              <a:ea typeface="宋体" panose="02010600030101010101" pitchFamily="2" charset="-122"/>
              <a:sym typeface="+mn-ea"/>
            </a:endParaRPr>
          </a:p>
          <a:p>
            <a:pPr indent="266700">
              <a:lnSpc>
                <a:spcPct val="180000"/>
              </a:lnSpc>
            </a:pPr>
            <a:r>
              <a:rPr sz="1600">
                <a:ea typeface="宋体" panose="02010600030101010101" pitchFamily="2" charset="-122"/>
                <a:sym typeface="+mn-ea"/>
              </a:rPr>
              <a:t>2)板块高低差超过允许偏差：主要原因是板块薄厚不一致，或涂刷胶粘剂厚度不匀。铺设前要对塑料板块进行挑选，凡是不方正、薄厚不均的，要剔出不用。</a:t>
            </a:r>
            <a:endParaRPr sz="1600">
              <a:ea typeface="宋体" panose="02010600030101010101" pitchFamily="2" charset="-122"/>
              <a:sym typeface="+mn-ea"/>
            </a:endParaRPr>
          </a:p>
          <a:p>
            <a:pPr indent="266700">
              <a:lnSpc>
                <a:spcPct val="180000"/>
              </a:lnSpc>
            </a:pPr>
            <a:r>
              <a:rPr sz="1600">
                <a:ea typeface="宋体" panose="02010600030101010101" pitchFamily="2" charset="-122"/>
                <a:sym typeface="+mn-ea"/>
              </a:rPr>
              <a:t>3)踢脚板上口不平直及局部空鼓：由于铺贴踢脚板时上口未拉水平线，造成板块之间高低木平。铺贴时由于基层清理不净或上口胶漏刷、滚压不实以及阴阳角处煨弯尺寸角度与实际不符等，都易造成空鼓。</a:t>
            </a:r>
            <a:endParaRPr sz="1600">
              <a:ea typeface="宋体" panose="02010600030101010101" pitchFamily="2" charset="-122"/>
              <a:sym typeface="+mn-ea"/>
            </a:endParaRPr>
          </a:p>
          <a:p>
            <a:pPr indent="266700">
              <a:lnSpc>
                <a:spcPct val="180000"/>
              </a:lnSpc>
            </a:pPr>
            <a:r>
              <a:rPr sz="1600">
                <a:ea typeface="宋体" panose="02010600030101010101" pitchFamily="2" charset="-122"/>
                <a:sym typeface="+mn-ea"/>
              </a:rPr>
              <a:t>4)塑料板面不洁净：主要原因是在铺设塑料板时刷胶太厚，铺贴后胶液外溢未清理干净，造成接缝处胶痕较多、另外地面铺完之后未进行覆盖保护，其他工种如油工进行油漆、喷浆等造成地面污染。</a:t>
            </a:r>
            <a:endParaRPr sz="1600">
              <a:ea typeface="宋体" panose="02010600030101010101" pitchFamily="2" charset="-122"/>
              <a:sym typeface="+mn-ea"/>
            </a:endParaRPr>
          </a:p>
          <a:p>
            <a:pPr indent="266700">
              <a:lnSpc>
                <a:spcPct val="180000"/>
              </a:lnSpc>
            </a:pPr>
            <a:r>
              <a:rPr sz="1600">
                <a:ea typeface="宋体" panose="02010600030101010101" pitchFamily="2" charset="-122"/>
                <a:sym typeface="+mn-ea"/>
              </a:rPr>
              <a:t>5)塑料板面层凹凸不平：主要原因是基层处理不认真，凹处未进行修补，突出部位未铲平处理（粘结在基层上的砂浆、混凝土）。因此在进行基层处理时必须认真按操作工艺要求进行，并用2m靠尺检查，符合要求后再进行下道工序。</a:t>
            </a:r>
            <a:endParaRPr sz="1600">
              <a:ea typeface="宋体" panose="02010600030101010101" pitchFamily="2" charset="-122"/>
              <a:sym typeface="+mn-ea"/>
            </a:endParaRPr>
          </a:p>
        </p:txBody>
      </p:sp>
    </p:spTree>
    <p:custDataLst>
      <p:tags r:id="rId3"/>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4405" y="240030"/>
            <a:ext cx="445706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1.4.1.室内装饰材料基本知识</a:t>
            </a: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3" descr="C:\Users\Administrator\Desktop\装饰材料PPT图片\图片1.png图片1"/>
          <p:cNvPicPr>
            <a:picLocks noChangeAspect="1"/>
          </p:cNvPicPr>
          <p:nvPr/>
        </p:nvPicPr>
        <p:blipFill>
          <a:blip r:embed="rId3"/>
          <a:srcRect/>
          <a:stretch>
            <a:fillRect/>
          </a:stretch>
        </p:blipFill>
        <p:spPr>
          <a:xfrm>
            <a:off x="3082925" y="1229360"/>
            <a:ext cx="1442720" cy="1864360"/>
          </a:xfrm>
          <a:prstGeom prst="rect">
            <a:avLst/>
          </a:prstGeom>
        </p:spPr>
      </p:pic>
      <p:pic>
        <p:nvPicPr>
          <p:cNvPr id="11" name="图片 3" descr="C:\Users\Administrator\Desktop\装饰材料PPT图片\图片2.png图片2"/>
          <p:cNvPicPr>
            <a:picLocks noChangeAspect="1"/>
          </p:cNvPicPr>
          <p:nvPr/>
        </p:nvPicPr>
        <p:blipFill>
          <a:blip r:embed="rId4"/>
          <a:srcRect/>
          <a:stretch>
            <a:fillRect/>
          </a:stretch>
        </p:blipFill>
        <p:spPr>
          <a:xfrm>
            <a:off x="5041900" y="1399858"/>
            <a:ext cx="1442720" cy="1542415"/>
          </a:xfrm>
          <a:prstGeom prst="rect">
            <a:avLst/>
          </a:prstGeom>
          <a:noFill/>
          <a:ln w="9525">
            <a:noFill/>
          </a:ln>
        </p:spPr>
      </p:pic>
      <p:pic>
        <p:nvPicPr>
          <p:cNvPr id="14" name="图片 14" descr="C:\Users\Administrator\Desktop\装饰材料PPT图片\图片3.png图片3"/>
          <p:cNvPicPr>
            <a:picLocks noChangeAspect="1"/>
          </p:cNvPicPr>
          <p:nvPr/>
        </p:nvPicPr>
        <p:blipFill>
          <a:blip r:embed="rId5"/>
          <a:srcRect/>
          <a:stretch>
            <a:fillRect/>
          </a:stretch>
        </p:blipFill>
        <p:spPr>
          <a:xfrm>
            <a:off x="7178358" y="1415733"/>
            <a:ext cx="1087755" cy="1468755"/>
          </a:xfrm>
          <a:prstGeom prst="rect">
            <a:avLst/>
          </a:prstGeom>
        </p:spPr>
      </p:pic>
      <p:pic>
        <p:nvPicPr>
          <p:cNvPr id="15" name="图片 15" descr="C:\Users\Administrator\Desktop\装饰材料PPT图片\图片4.png图片4"/>
          <p:cNvPicPr>
            <a:picLocks noChangeAspect="1"/>
          </p:cNvPicPr>
          <p:nvPr/>
        </p:nvPicPr>
        <p:blipFill>
          <a:blip r:embed="rId6"/>
          <a:srcRect/>
          <a:stretch>
            <a:fillRect/>
          </a:stretch>
        </p:blipFill>
        <p:spPr>
          <a:xfrm>
            <a:off x="2981960" y="4366260"/>
            <a:ext cx="1645920" cy="1445895"/>
          </a:xfrm>
          <a:prstGeom prst="rect">
            <a:avLst/>
          </a:prstGeom>
        </p:spPr>
      </p:pic>
      <p:pic>
        <p:nvPicPr>
          <p:cNvPr id="16" name="图片 16" descr="C:\Users\Administrator\Desktop\装饰材料PPT图片\图片5.png图片5"/>
          <p:cNvPicPr>
            <a:picLocks noChangeAspect="1"/>
          </p:cNvPicPr>
          <p:nvPr/>
        </p:nvPicPr>
        <p:blipFill>
          <a:blip r:embed="rId7"/>
          <a:srcRect/>
          <a:stretch>
            <a:fillRect/>
          </a:stretch>
        </p:blipFill>
        <p:spPr>
          <a:xfrm>
            <a:off x="5162550" y="4490085"/>
            <a:ext cx="1564640" cy="1198880"/>
          </a:xfrm>
          <a:prstGeom prst="rect">
            <a:avLst/>
          </a:prstGeom>
        </p:spPr>
      </p:pic>
      <p:sp>
        <p:nvSpPr>
          <p:cNvPr id="9" name="文本框 8"/>
          <p:cNvSpPr txBox="1"/>
          <p:nvPr/>
        </p:nvSpPr>
        <p:spPr>
          <a:xfrm>
            <a:off x="3281680" y="3350895"/>
            <a:ext cx="978535" cy="368300"/>
          </a:xfrm>
          <a:prstGeom prst="rect">
            <a:avLst/>
          </a:prstGeom>
          <a:noFill/>
        </p:spPr>
        <p:txBody>
          <a:bodyPr wrap="square" rtlCol="0">
            <a:spAutoFit/>
          </a:bodyPr>
          <a:p>
            <a:r>
              <a:rPr lang="zh-CN" altLang="en-US"/>
              <a:t>图</a:t>
            </a:r>
            <a:r>
              <a:rPr lang="en-US" altLang="zh-CN"/>
              <a:t>1-</a:t>
            </a:r>
            <a:r>
              <a:rPr lang="en-US"/>
              <a:t>16</a:t>
            </a:r>
            <a:endParaRPr lang="en-US"/>
          </a:p>
        </p:txBody>
      </p:sp>
      <p:sp>
        <p:nvSpPr>
          <p:cNvPr id="4" name="文本框 3"/>
          <p:cNvSpPr txBox="1"/>
          <p:nvPr/>
        </p:nvSpPr>
        <p:spPr>
          <a:xfrm>
            <a:off x="5318760" y="3350895"/>
            <a:ext cx="1036320" cy="368300"/>
          </a:xfrm>
          <a:prstGeom prst="rect">
            <a:avLst/>
          </a:prstGeom>
          <a:noFill/>
        </p:spPr>
        <p:txBody>
          <a:bodyPr wrap="square" rtlCol="0">
            <a:spAutoFit/>
          </a:bodyPr>
          <a:p>
            <a:r>
              <a:rPr lang="zh-CN" altLang="en-US"/>
              <a:t>图</a:t>
            </a:r>
            <a:r>
              <a:rPr lang="en-US" altLang="zh-CN"/>
              <a:t>1-1</a:t>
            </a:r>
            <a:r>
              <a:rPr lang="en-US"/>
              <a:t>7</a:t>
            </a:r>
            <a:endParaRPr lang="en-US"/>
          </a:p>
        </p:txBody>
      </p:sp>
      <p:sp>
        <p:nvSpPr>
          <p:cNvPr id="5" name="文本框 4"/>
          <p:cNvSpPr txBox="1"/>
          <p:nvPr/>
        </p:nvSpPr>
        <p:spPr>
          <a:xfrm>
            <a:off x="7279005" y="3350895"/>
            <a:ext cx="1228725" cy="368300"/>
          </a:xfrm>
          <a:prstGeom prst="rect">
            <a:avLst/>
          </a:prstGeom>
          <a:noFill/>
        </p:spPr>
        <p:txBody>
          <a:bodyPr wrap="square" rtlCol="0">
            <a:spAutoFit/>
          </a:bodyPr>
          <a:p>
            <a:r>
              <a:rPr lang="zh-CN" altLang="en-US"/>
              <a:t>图</a:t>
            </a:r>
            <a:r>
              <a:rPr lang="en-US" altLang="zh-CN"/>
              <a:t>1-</a:t>
            </a:r>
            <a:r>
              <a:rPr lang="en-US"/>
              <a:t>18</a:t>
            </a:r>
            <a:endParaRPr lang="en-US"/>
          </a:p>
        </p:txBody>
      </p:sp>
      <p:sp>
        <p:nvSpPr>
          <p:cNvPr id="7" name="文本框 6"/>
          <p:cNvSpPr txBox="1"/>
          <p:nvPr/>
        </p:nvSpPr>
        <p:spPr>
          <a:xfrm>
            <a:off x="3204845" y="6170930"/>
            <a:ext cx="1200785" cy="368300"/>
          </a:xfrm>
          <a:prstGeom prst="rect">
            <a:avLst/>
          </a:prstGeom>
          <a:noFill/>
        </p:spPr>
        <p:txBody>
          <a:bodyPr wrap="square" rtlCol="0">
            <a:spAutoFit/>
          </a:bodyPr>
          <a:p>
            <a:r>
              <a:rPr lang="zh-CN" altLang="en-US"/>
              <a:t>图</a:t>
            </a:r>
            <a:r>
              <a:rPr lang="en-US" altLang="zh-CN"/>
              <a:t>1-19</a:t>
            </a:r>
            <a:endParaRPr lang="zh-CN" altLang="en-US"/>
          </a:p>
        </p:txBody>
      </p:sp>
      <p:sp>
        <p:nvSpPr>
          <p:cNvPr id="8" name="文本框 7"/>
          <p:cNvSpPr txBox="1"/>
          <p:nvPr/>
        </p:nvSpPr>
        <p:spPr>
          <a:xfrm>
            <a:off x="5411470" y="6170930"/>
            <a:ext cx="1282065" cy="368300"/>
          </a:xfrm>
          <a:prstGeom prst="rect">
            <a:avLst/>
          </a:prstGeom>
          <a:noFill/>
        </p:spPr>
        <p:txBody>
          <a:bodyPr wrap="square" rtlCol="0">
            <a:spAutoFit/>
          </a:bodyPr>
          <a:p>
            <a:r>
              <a:rPr lang="zh-CN" altLang="en-US"/>
              <a:t>图</a:t>
            </a:r>
            <a:r>
              <a:rPr lang="en-US" altLang="zh-CN"/>
              <a:t>1-</a:t>
            </a:r>
            <a:r>
              <a:rPr lang="en-US"/>
              <a:t>20</a:t>
            </a:r>
            <a:endParaRPr lang="en-US"/>
          </a:p>
        </p:txBody>
      </p:sp>
      <p:pic>
        <p:nvPicPr>
          <p:cNvPr id="31" name="图片 31" descr="43758PICFMc_1024"/>
          <p:cNvPicPr>
            <a:picLocks noChangeAspect="1"/>
          </p:cNvPicPr>
          <p:nvPr/>
        </p:nvPicPr>
        <p:blipFill>
          <a:blip r:embed="rId8"/>
          <a:srcRect l="17867" r="17844"/>
          <a:stretch>
            <a:fillRect/>
          </a:stretch>
        </p:blipFill>
        <p:spPr>
          <a:xfrm>
            <a:off x="7178675" y="4431665"/>
            <a:ext cx="1296035" cy="1314450"/>
          </a:xfrm>
          <a:prstGeom prst="rect">
            <a:avLst/>
          </a:prstGeom>
        </p:spPr>
      </p:pic>
      <p:sp>
        <p:nvSpPr>
          <p:cNvPr id="3" name="文本框 2"/>
          <p:cNvSpPr txBox="1"/>
          <p:nvPr/>
        </p:nvSpPr>
        <p:spPr>
          <a:xfrm>
            <a:off x="7351395" y="6170930"/>
            <a:ext cx="1282065" cy="368300"/>
          </a:xfrm>
          <a:prstGeom prst="rect">
            <a:avLst/>
          </a:prstGeom>
          <a:noFill/>
        </p:spPr>
        <p:txBody>
          <a:bodyPr wrap="square" rtlCol="0">
            <a:spAutoFit/>
          </a:bodyPr>
          <a:p>
            <a:r>
              <a:rPr lang="zh-CN" altLang="en-US"/>
              <a:t>图</a:t>
            </a:r>
            <a:r>
              <a:rPr lang="en-US" altLang="zh-CN"/>
              <a:t>1-</a:t>
            </a:r>
            <a:r>
              <a:rPr lang="en-US"/>
              <a:t>21</a:t>
            </a:r>
            <a:endParaRPr lang="en-US"/>
          </a:p>
        </p:txBody>
      </p:sp>
    </p:spTree>
    <p:custDataLst>
      <p:tags r:id="rId9"/>
    </p:custData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3.2.4.地毯施工构造</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22655" y="1041400"/>
            <a:ext cx="10713085" cy="5077460"/>
          </a:xfrm>
          <a:prstGeom prst="rect">
            <a:avLst/>
          </a:prstGeom>
          <a:noFill/>
          <a:ln w="9525">
            <a:noFill/>
          </a:ln>
        </p:spPr>
        <p:txBody>
          <a:bodyPr wrap="square">
            <a:spAutoFit/>
          </a:bodyPr>
          <a:p>
            <a:pPr indent="266700">
              <a:lnSpc>
                <a:spcPct val="150000"/>
              </a:lnSpc>
            </a:pPr>
            <a:r>
              <a:rPr sz="1200">
                <a:ea typeface="宋体" panose="02010600030101010101" pitchFamily="2" charset="-122"/>
                <a:sym typeface="+mn-ea"/>
              </a:rPr>
              <a:t>本工艺标准适用于宾馆、饭店、公共场所和住宅等室内的地面与楼面铺设地毯工程</a:t>
            </a:r>
            <a:endParaRPr sz="1200">
              <a:ea typeface="宋体" panose="02010600030101010101" pitchFamily="2" charset="-122"/>
              <a:sym typeface="+mn-ea"/>
            </a:endParaRPr>
          </a:p>
          <a:p>
            <a:pPr indent="266700">
              <a:lnSpc>
                <a:spcPct val="150000"/>
              </a:lnSpc>
            </a:pPr>
            <a:r>
              <a:rPr sz="1200">
                <a:ea typeface="宋体" panose="02010600030101010101" pitchFamily="2" charset="-122"/>
                <a:sym typeface="+mn-ea"/>
              </a:rPr>
              <a:t>1.施工准备：</a:t>
            </a:r>
            <a:endParaRPr sz="1200">
              <a:ea typeface="宋体" panose="02010600030101010101" pitchFamily="2" charset="-122"/>
              <a:sym typeface="+mn-ea"/>
            </a:endParaRPr>
          </a:p>
          <a:p>
            <a:pPr indent="266700">
              <a:lnSpc>
                <a:spcPct val="150000"/>
              </a:lnSpc>
            </a:pPr>
            <a:r>
              <a:rPr sz="1200">
                <a:ea typeface="宋体" panose="02010600030101010101" pitchFamily="2" charset="-122"/>
                <a:sym typeface="+mn-ea"/>
              </a:rPr>
              <a:t>(1)材料及主要机具：</a:t>
            </a:r>
            <a:endParaRPr sz="1200">
              <a:ea typeface="宋体" panose="02010600030101010101" pitchFamily="2" charset="-122"/>
              <a:sym typeface="+mn-ea"/>
            </a:endParaRPr>
          </a:p>
          <a:p>
            <a:pPr indent="266700">
              <a:lnSpc>
                <a:spcPct val="150000"/>
              </a:lnSpc>
            </a:pPr>
            <a:r>
              <a:rPr sz="1200">
                <a:ea typeface="宋体" panose="02010600030101010101" pitchFamily="2" charset="-122"/>
                <a:sym typeface="+mn-ea"/>
              </a:rPr>
              <a:t>1)地毯：目前市场大致有以下四大类：</a:t>
            </a:r>
            <a:endParaRPr sz="1200">
              <a:ea typeface="宋体" panose="02010600030101010101" pitchFamily="2" charset="-122"/>
              <a:sym typeface="+mn-ea"/>
            </a:endParaRPr>
          </a:p>
          <a:p>
            <a:pPr indent="266700">
              <a:lnSpc>
                <a:spcPct val="150000"/>
              </a:lnSpc>
            </a:pPr>
            <a:r>
              <a:rPr sz="1200">
                <a:ea typeface="宋体" panose="02010600030101010101" pitchFamily="2" charset="-122"/>
                <a:sym typeface="+mn-ea"/>
              </a:rPr>
              <a:t>a.羊毛地毯：系以纯羊毛加工制成，分手工织及机织两种。</a:t>
            </a:r>
            <a:endParaRPr sz="1200">
              <a:ea typeface="宋体" panose="02010600030101010101" pitchFamily="2" charset="-122"/>
              <a:sym typeface="+mn-ea"/>
            </a:endParaRPr>
          </a:p>
          <a:p>
            <a:pPr indent="266700">
              <a:lnSpc>
                <a:spcPct val="150000"/>
              </a:lnSpc>
            </a:pPr>
            <a:r>
              <a:rPr sz="1200">
                <a:ea typeface="宋体" panose="02010600030101010101" pitchFamily="2" charset="-122"/>
                <a:sym typeface="+mn-ea"/>
              </a:rPr>
              <a:t>b.纯羊毛无纺地毯：系以纯羊毛无纺加工而成。</a:t>
            </a:r>
            <a:endParaRPr sz="1200">
              <a:ea typeface="宋体" panose="02010600030101010101" pitchFamily="2" charset="-122"/>
              <a:sym typeface="+mn-ea"/>
            </a:endParaRPr>
          </a:p>
          <a:p>
            <a:pPr indent="266700">
              <a:lnSpc>
                <a:spcPct val="150000"/>
              </a:lnSpc>
            </a:pPr>
            <a:r>
              <a:rPr sz="1200">
                <a:ea typeface="宋体" panose="02010600030101010101" pitchFamily="2" charset="-122"/>
                <a:sym typeface="+mn-ea"/>
              </a:rPr>
              <a:t>c.化纤地毯：系以丙纶或睛纶为原料，经簇绒法和机织法制成面层，再与麻布背衬加工而成。</a:t>
            </a:r>
            <a:endParaRPr sz="1200">
              <a:ea typeface="宋体" panose="02010600030101010101" pitchFamily="2" charset="-122"/>
              <a:sym typeface="+mn-ea"/>
            </a:endParaRPr>
          </a:p>
          <a:p>
            <a:pPr indent="266700">
              <a:lnSpc>
                <a:spcPct val="150000"/>
              </a:lnSpc>
            </a:pPr>
            <a:r>
              <a:rPr sz="1200">
                <a:ea typeface="宋体" panose="02010600030101010101" pitchFamily="2" charset="-122"/>
                <a:sym typeface="+mn-ea"/>
              </a:rPr>
              <a:t>d.合成纤维栽绒地毯：系以聚氯乙烯树脂、增塑剂等，经混炼、塑制而成。地毯的品种、规格、颜色、主要性能和技术指标必须符合设计要求。应有出厂合格证明。</a:t>
            </a:r>
            <a:endParaRPr sz="1200">
              <a:ea typeface="宋体" panose="02010600030101010101" pitchFamily="2" charset="-122"/>
              <a:sym typeface="+mn-ea"/>
            </a:endParaRPr>
          </a:p>
          <a:p>
            <a:pPr indent="266700">
              <a:lnSpc>
                <a:spcPct val="150000"/>
              </a:lnSpc>
            </a:pPr>
            <a:r>
              <a:rPr sz="1200">
                <a:ea typeface="宋体" panose="02010600030101010101" pitchFamily="2" charset="-122"/>
                <a:sym typeface="+mn-ea"/>
              </a:rPr>
              <a:t>2)衬垫：衬垫的品种、规格、主要性能和技术指标必须符合设计要求。应有出厂合格证明。</a:t>
            </a:r>
            <a:endParaRPr sz="1200">
              <a:ea typeface="宋体" panose="02010600030101010101" pitchFamily="2" charset="-122"/>
              <a:sym typeface="+mn-ea"/>
            </a:endParaRPr>
          </a:p>
          <a:p>
            <a:pPr indent="266700">
              <a:lnSpc>
                <a:spcPct val="150000"/>
              </a:lnSpc>
            </a:pPr>
            <a:r>
              <a:rPr sz="1200">
                <a:ea typeface="宋体" panose="02010600030101010101" pitchFamily="2" charset="-122"/>
                <a:sym typeface="+mn-ea"/>
              </a:rPr>
              <a:t>3)胶粘剂：无毒、不霉、快干，0.5h之内使用张紧器时不脱缝，对地面有足够的粘结强度，可剥离、施工方便的胶粘剂，均可用于地毯与地面、地毯与地毯连接拼缝处的粘结。一般采用天然乳胶添加增稠剂、防霉剂等制成的胶粘剂。</a:t>
            </a:r>
            <a:endParaRPr sz="1200">
              <a:ea typeface="宋体" panose="02010600030101010101" pitchFamily="2" charset="-122"/>
              <a:sym typeface="+mn-ea"/>
            </a:endParaRPr>
          </a:p>
          <a:p>
            <a:pPr indent="266700">
              <a:lnSpc>
                <a:spcPct val="150000"/>
              </a:lnSpc>
            </a:pPr>
            <a:r>
              <a:rPr sz="1200">
                <a:ea typeface="宋体" panose="02010600030101010101" pitchFamily="2" charset="-122"/>
                <a:sym typeface="+mn-ea"/>
              </a:rPr>
              <a:t>4)倒刺钉板条：在1200mm×24mm×6mm的三合板条上钉有两排斜钉（间距为35～40mm），还有五个高强钢钉均匀分布在全长上（钢钉间距约400mm左右，距两端各约100mm左右）。</a:t>
            </a:r>
            <a:endParaRPr sz="1200">
              <a:ea typeface="宋体" panose="02010600030101010101" pitchFamily="2" charset="-122"/>
              <a:sym typeface="+mn-ea"/>
            </a:endParaRPr>
          </a:p>
          <a:p>
            <a:pPr indent="266700">
              <a:lnSpc>
                <a:spcPct val="150000"/>
              </a:lnSpc>
            </a:pPr>
            <a:r>
              <a:rPr sz="1200">
                <a:ea typeface="宋体" panose="02010600030101010101" pitchFamily="2" charset="-122"/>
                <a:sym typeface="+mn-ea"/>
              </a:rPr>
              <a:t>5)铝合金倒刺条；用于地毯端头露明处，起固定和收头作用。多用在外门口或与其他材料的地面相接处。</a:t>
            </a:r>
            <a:endParaRPr sz="1200">
              <a:ea typeface="宋体" panose="02010600030101010101" pitchFamily="2" charset="-122"/>
              <a:sym typeface="+mn-ea"/>
            </a:endParaRPr>
          </a:p>
          <a:p>
            <a:pPr indent="266700">
              <a:lnSpc>
                <a:spcPct val="150000"/>
              </a:lnSpc>
            </a:pPr>
            <a:r>
              <a:rPr sz="1200">
                <a:ea typeface="宋体" panose="02010600030101010101" pitchFamily="2" charset="-122"/>
                <a:sym typeface="+mn-ea"/>
              </a:rPr>
              <a:t>6)铝压条：宜采用厚度为2mm左右的铝合金材料制成，用于门框下的地面处，压住地毯的边缘，使其免于被踢起或损坏。</a:t>
            </a:r>
            <a:endParaRPr sz="1200">
              <a:ea typeface="宋体" panose="02010600030101010101" pitchFamily="2" charset="-122"/>
              <a:sym typeface="+mn-ea"/>
            </a:endParaRPr>
          </a:p>
          <a:p>
            <a:pPr indent="266700">
              <a:lnSpc>
                <a:spcPct val="150000"/>
              </a:lnSpc>
            </a:pPr>
            <a:r>
              <a:rPr sz="1200">
                <a:ea typeface="宋体" panose="02010600030101010101" pitchFamily="2" charset="-122"/>
                <a:sym typeface="+mn-ea"/>
              </a:rPr>
              <a:t>7)裁毯刀、裁边机、地毯撑子（大撑子撑头、大撑子承脚、小撑子）、扁铲、墩拐、手枪钻、割刀、剪刀、尖嘴钳子、漆刷橡胶压边滚筒、熨斗、角尺、直尺、手锤、钢钉、小钉、吸尘器、垃圾桶、盛胶容器、钢尺、合尺、弹线粉袋、小线、扫帚、胶轮轻便运料车、铁簸箕、棉丝和工具袋、拖鞋等。</a:t>
            </a:r>
            <a:endParaRPr sz="1200">
              <a:ea typeface="宋体" panose="02010600030101010101" pitchFamily="2" charset="-122"/>
              <a:sym typeface="+mn-ea"/>
            </a:endParaRPr>
          </a:p>
        </p:txBody>
      </p:sp>
    </p:spTree>
    <p:custDataLst>
      <p:tags r:id="rId3"/>
    </p:custData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3.2.4.地毯施工构造</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22655" y="1041400"/>
            <a:ext cx="10713085" cy="4718050"/>
          </a:xfrm>
          <a:prstGeom prst="rect">
            <a:avLst/>
          </a:prstGeom>
          <a:noFill/>
          <a:ln w="9525">
            <a:noFill/>
          </a:ln>
        </p:spPr>
        <p:txBody>
          <a:bodyPr wrap="square">
            <a:spAutoFit/>
          </a:bodyPr>
          <a:p>
            <a:pPr indent="266700">
              <a:lnSpc>
                <a:spcPct val="120000"/>
              </a:lnSpc>
            </a:pPr>
            <a:r>
              <a:rPr sz="1600">
                <a:ea typeface="宋体" panose="02010600030101010101" pitchFamily="2" charset="-122"/>
                <a:sym typeface="+mn-ea"/>
              </a:rPr>
              <a:t>2.工艺流程：</a:t>
            </a:r>
            <a:endParaRPr sz="1600">
              <a:ea typeface="宋体" panose="02010600030101010101" pitchFamily="2" charset="-122"/>
              <a:sym typeface="+mn-ea"/>
            </a:endParaRPr>
          </a:p>
          <a:p>
            <a:pPr indent="266700">
              <a:lnSpc>
                <a:spcPct val="120000"/>
              </a:lnSpc>
            </a:pPr>
            <a:r>
              <a:rPr sz="1600">
                <a:ea typeface="宋体" panose="02010600030101010101" pitchFamily="2" charset="-122"/>
                <a:sym typeface="+mn-ea"/>
              </a:rPr>
              <a:t>基层处理 →弹线、套方、分格、定位→地毯剪裁→钉倒刺板挂毯条→铺设衬垫→铺设地毯→细部处理及清理 </a:t>
            </a:r>
            <a:endParaRPr sz="1600">
              <a:ea typeface="宋体" panose="02010600030101010101" pitchFamily="2" charset="-122"/>
              <a:sym typeface="+mn-ea"/>
            </a:endParaRPr>
          </a:p>
          <a:p>
            <a:pPr indent="266700">
              <a:lnSpc>
                <a:spcPct val="120000"/>
              </a:lnSpc>
            </a:pPr>
            <a:r>
              <a:rPr sz="1600">
                <a:ea typeface="宋体" panose="02010600030101010101" pitchFamily="2" charset="-122"/>
                <a:sym typeface="+mn-ea"/>
              </a:rPr>
              <a:t>3.操作工艺：</a:t>
            </a:r>
            <a:endParaRPr sz="1600">
              <a:ea typeface="宋体" panose="02010600030101010101" pitchFamily="2" charset="-122"/>
              <a:sym typeface="+mn-ea"/>
            </a:endParaRPr>
          </a:p>
          <a:p>
            <a:pPr indent="266700">
              <a:lnSpc>
                <a:spcPct val="120000"/>
              </a:lnSpc>
            </a:pPr>
            <a:r>
              <a:rPr sz="1600">
                <a:ea typeface="宋体" panose="02010600030101010101" pitchFamily="2" charset="-122"/>
                <a:sym typeface="+mn-ea"/>
              </a:rPr>
              <a:t>①　基层处理：铺设地毯的基层，一般是水泥地面，也可以是木地板或其他材质的地面。要求表面平整、光滑、洁净，如有油污，须用丙酮或松节油擦净。如为水泥地面，应具有一定的强度，含水率不大于8%，表面平整偏差不大于4mm。</a:t>
            </a:r>
            <a:endParaRPr sz="1600">
              <a:ea typeface="宋体" panose="02010600030101010101" pitchFamily="2" charset="-122"/>
              <a:sym typeface="+mn-ea"/>
            </a:endParaRPr>
          </a:p>
          <a:p>
            <a:pPr indent="266700">
              <a:lnSpc>
                <a:spcPct val="120000"/>
              </a:lnSpc>
            </a:pPr>
            <a:r>
              <a:rPr sz="1600">
                <a:ea typeface="宋体" panose="02010600030101010101" pitchFamily="2" charset="-122"/>
                <a:sym typeface="+mn-ea"/>
              </a:rPr>
              <a:t>②　弹线、套方、分格、定位：要严格按照设计图纸对各个不同部位和房间的具体要求进行弹线、套方、分格，如图纸有规定和要求时，则严格按图施工。如图纸没具体要求时，应对称找中并弹线，便可定位铺设。</a:t>
            </a:r>
            <a:endParaRPr sz="1600">
              <a:ea typeface="宋体" panose="02010600030101010101" pitchFamily="2" charset="-122"/>
              <a:sym typeface="+mn-ea"/>
            </a:endParaRPr>
          </a:p>
          <a:p>
            <a:pPr indent="266700">
              <a:lnSpc>
                <a:spcPct val="120000"/>
              </a:lnSpc>
            </a:pPr>
            <a:r>
              <a:rPr sz="1600">
                <a:ea typeface="宋体" panose="02010600030101010101" pitchFamily="2" charset="-122"/>
                <a:sym typeface="+mn-ea"/>
              </a:rPr>
              <a:t>③　地毯剪裁：地毯裁剪应在比较宽阔的地方集中统一进行。一定要精确测量房间尺寸，并按房间和所用地毯型号逐一登记编号。然后根据房间尺寸、形状用裁边机断下地毯料，每段地毯的长度要比房间长出2cm左右，宽度要以裁去地毯边缘线后的尺寸计算。弹线裁去边缘部分，然后以手推裁刀从毯背裁切，裁好后卷成卷编上号，放入对号房间里，大面积房厅应在施工地点剪裁拼缝。</a:t>
            </a:r>
            <a:endParaRPr sz="1600">
              <a:ea typeface="宋体" panose="02010600030101010101" pitchFamily="2" charset="-122"/>
              <a:sym typeface="+mn-ea"/>
            </a:endParaRPr>
          </a:p>
          <a:p>
            <a:pPr indent="266700">
              <a:lnSpc>
                <a:spcPct val="120000"/>
              </a:lnSpc>
            </a:pPr>
            <a:r>
              <a:rPr sz="1600">
                <a:ea typeface="宋体" panose="02010600030101010101" pitchFamily="2" charset="-122"/>
                <a:sym typeface="+mn-ea"/>
              </a:rPr>
              <a:t>④　钉倒刺板挂毯条：沿房间或走道四周踢脚板边缘，用高强水泥钉将倒刺板钉在基层上（钉朝向墙的方向），其间距约40cm左右。倒刺板应离开踢脚板面8～10mm，以便于钉牢倒刺板。</a:t>
            </a:r>
            <a:endParaRPr sz="1600">
              <a:ea typeface="宋体" panose="02010600030101010101" pitchFamily="2" charset="-122"/>
              <a:sym typeface="+mn-ea"/>
            </a:endParaRPr>
          </a:p>
          <a:p>
            <a:pPr indent="266700">
              <a:lnSpc>
                <a:spcPct val="120000"/>
              </a:lnSpc>
            </a:pPr>
            <a:r>
              <a:rPr sz="1600">
                <a:ea typeface="宋体" panose="02010600030101010101" pitchFamily="2" charset="-122"/>
                <a:sym typeface="+mn-ea"/>
              </a:rPr>
              <a:t>⑤　铺设衬垫：将衬垫采用点粘法刷107胶或聚醋酸乙烯乳胶，粘在地面基层上，要离开倒刺板10mm左右。</a:t>
            </a:r>
            <a:endParaRPr sz="1200">
              <a:ea typeface="宋体" panose="02010600030101010101" pitchFamily="2" charset="-122"/>
              <a:sym typeface="+mn-ea"/>
            </a:endParaRPr>
          </a:p>
          <a:p>
            <a:pPr indent="266700">
              <a:lnSpc>
                <a:spcPct val="110000"/>
              </a:lnSpc>
            </a:pPr>
            <a:endParaRPr sz="1200">
              <a:ea typeface="宋体" panose="02010600030101010101" pitchFamily="2" charset="-122"/>
              <a:sym typeface="+mn-ea"/>
            </a:endParaRPr>
          </a:p>
        </p:txBody>
      </p:sp>
    </p:spTree>
    <p:custDataLst>
      <p:tags r:id="rId3"/>
    </p:custData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3.2.4.地毯施工构造</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22655" y="1041400"/>
            <a:ext cx="10713085" cy="3827780"/>
          </a:xfrm>
          <a:prstGeom prst="rect">
            <a:avLst/>
          </a:prstGeom>
          <a:noFill/>
          <a:ln w="9525">
            <a:noFill/>
          </a:ln>
        </p:spPr>
        <p:txBody>
          <a:bodyPr wrap="square">
            <a:spAutoFit/>
          </a:bodyPr>
          <a:p>
            <a:pPr indent="266700">
              <a:lnSpc>
                <a:spcPct val="110000"/>
              </a:lnSpc>
            </a:pPr>
            <a:r>
              <a:rPr sz="1400">
                <a:ea typeface="宋体" panose="02010600030101010101" pitchFamily="2" charset="-122"/>
                <a:sym typeface="+mn-ea"/>
              </a:rPr>
              <a:t>⑥　铺设地毯</a:t>
            </a:r>
            <a:endParaRPr sz="1400">
              <a:ea typeface="宋体" panose="02010600030101010101" pitchFamily="2" charset="-122"/>
              <a:sym typeface="+mn-ea"/>
            </a:endParaRPr>
          </a:p>
          <a:p>
            <a:pPr indent="266700">
              <a:lnSpc>
                <a:spcPct val="110000"/>
              </a:lnSpc>
            </a:pPr>
            <a:r>
              <a:rPr sz="1400">
                <a:ea typeface="宋体" panose="02010600030101010101" pitchFamily="2" charset="-122"/>
                <a:sym typeface="+mn-ea"/>
              </a:rPr>
              <a:t>a.缝合地毯：将裁好的地毯虚铺在垫层上，然后将地毯卷起，在拼接处缝合。缝合完毕，用塑料胶纸贴于缝合处，保护接缝处不被划破或勾起，如图3-2-20,然后将地毯平铺，用弯钉在接缝处做绒毛密实的缝合。</a:t>
            </a:r>
            <a:endParaRPr sz="1400">
              <a:ea typeface="宋体" panose="02010600030101010101" pitchFamily="2" charset="-122"/>
              <a:sym typeface="+mn-ea"/>
            </a:endParaRPr>
          </a:p>
          <a:p>
            <a:pPr indent="266700">
              <a:lnSpc>
                <a:spcPct val="110000"/>
              </a:lnSpc>
            </a:pPr>
            <a:r>
              <a:rPr sz="1400">
                <a:ea typeface="宋体" panose="02010600030101010101" pitchFamily="2" charset="-122"/>
                <a:sym typeface="+mn-ea"/>
              </a:rPr>
              <a:t>b.拉伸与固定地毯：先将地毯的一条长边固定在倒刺板上，毛边掩到踢脚板下，用地毯撑子拉伸地毯。拉伸时，用手压住地毯撑，用膝撞击地毯撑，从一边一步一步推向另一边。如一遍未能拉平，应重复拉伸，直至拉平为止。然后将地毯固定在另一条倒刺板上，掩好毛边。长出的地毯，用裁割刀割掉。一个方向拉伸完毕，再进行另一个方向的拉伸，直至四个边都固定在倒刺板上。</a:t>
            </a:r>
            <a:endParaRPr sz="1400">
              <a:ea typeface="宋体" panose="02010600030101010101" pitchFamily="2" charset="-122"/>
              <a:sym typeface="+mn-ea"/>
            </a:endParaRPr>
          </a:p>
          <a:p>
            <a:pPr indent="266700">
              <a:lnSpc>
                <a:spcPct val="110000"/>
              </a:lnSpc>
            </a:pPr>
            <a:r>
              <a:rPr sz="1400">
                <a:ea typeface="宋体" panose="02010600030101010101" pitchFamily="2" charset="-122"/>
                <a:sym typeface="+mn-ea"/>
              </a:rPr>
              <a:t>c.用胶粘剂粘结固定地毯：此法一般不放衬垫（多用于化纤地毯），先将地毯拼缝处衬一条10cm宽的麻布带，用胶粘剂粘贴，然后将胶粘剂涂刷在基层上，适时粘结、固定地毯。此法分为满粘和局部粘结两种方法。宾馆的客房和住宅的居室可采用局部粘结，公共场所宜采用满粘。</a:t>
            </a:r>
            <a:endParaRPr sz="1400">
              <a:ea typeface="宋体" panose="02010600030101010101" pitchFamily="2" charset="-122"/>
              <a:sym typeface="+mn-ea"/>
            </a:endParaRPr>
          </a:p>
          <a:p>
            <a:pPr indent="266700">
              <a:lnSpc>
                <a:spcPct val="110000"/>
              </a:lnSpc>
            </a:pPr>
            <a:r>
              <a:rPr sz="1400">
                <a:ea typeface="宋体" panose="02010600030101010101" pitchFamily="2" charset="-122"/>
                <a:sym typeface="+mn-ea"/>
              </a:rPr>
              <a:t>d.铺粘地毯时，先在房间一边涂刷胶粘剂后，铺放已预先裁割的地毯，然后用地毯撑子向两边撑拉，再沿墙边刷两条胶粘剂，将地毯压平掩边。</a:t>
            </a:r>
            <a:endParaRPr sz="1400">
              <a:ea typeface="宋体" panose="02010600030101010101" pitchFamily="2" charset="-122"/>
              <a:sym typeface="+mn-ea"/>
            </a:endParaRPr>
          </a:p>
          <a:p>
            <a:pPr indent="266700">
              <a:lnSpc>
                <a:spcPct val="110000"/>
              </a:lnSpc>
            </a:pPr>
            <a:r>
              <a:rPr sz="1400">
                <a:ea typeface="宋体" panose="02010600030101010101" pitchFamily="2" charset="-122"/>
                <a:sym typeface="+mn-ea"/>
              </a:rPr>
              <a:t>⑦　细部处理及清理：要注意门口压条的处理和门框、走道与门厅，地面与管根、暖气罩、槽盒，走道与卫生间门坎，楼梯踏步与过道平台，内门与外门，不同颜色地毯交接处和踢脚板等部位地毯的套割、固定和掩边工作，必须粘结牢固，不应有显露、后找补条等破活。地毯铺设完毕，固定收口条后，应用吸尘器清扫干净，并将毯面上脱落的绒毛等彻底清理干净。</a:t>
            </a:r>
            <a:endParaRPr sz="1200">
              <a:ea typeface="宋体" panose="02010600030101010101" pitchFamily="2" charset="-122"/>
              <a:sym typeface="+mn-ea"/>
            </a:endParaRPr>
          </a:p>
          <a:p>
            <a:pPr indent="266700">
              <a:lnSpc>
                <a:spcPct val="120000"/>
              </a:lnSpc>
            </a:pPr>
            <a:endParaRPr sz="1200">
              <a:ea typeface="宋体" panose="02010600030101010101" pitchFamily="2" charset="-122"/>
              <a:sym typeface="+mn-ea"/>
            </a:endParaRPr>
          </a:p>
          <a:p>
            <a:pPr indent="266700">
              <a:lnSpc>
                <a:spcPct val="110000"/>
              </a:lnSpc>
            </a:pPr>
            <a:endParaRPr sz="1200">
              <a:ea typeface="宋体" panose="02010600030101010101" pitchFamily="2" charset="-122"/>
              <a:sym typeface="+mn-ea"/>
            </a:endParaRPr>
          </a:p>
        </p:txBody>
      </p:sp>
      <p:pic>
        <p:nvPicPr>
          <p:cNvPr id="170" name="图片 170" descr="knowledge_1396926445_84850_18"/>
          <p:cNvPicPr>
            <a:picLocks noChangeAspect="1"/>
          </p:cNvPicPr>
          <p:nvPr/>
        </p:nvPicPr>
        <p:blipFill>
          <a:blip r:embed="rId3"/>
          <a:stretch>
            <a:fillRect/>
          </a:stretch>
        </p:blipFill>
        <p:spPr>
          <a:xfrm>
            <a:off x="3364230" y="4473575"/>
            <a:ext cx="3051810" cy="2025650"/>
          </a:xfrm>
          <a:prstGeom prst="rect">
            <a:avLst/>
          </a:prstGeom>
        </p:spPr>
      </p:pic>
      <p:sp>
        <p:nvSpPr>
          <p:cNvPr id="3" name="文本框 2"/>
          <p:cNvSpPr txBox="1"/>
          <p:nvPr/>
        </p:nvSpPr>
        <p:spPr>
          <a:xfrm>
            <a:off x="7260590" y="5302250"/>
            <a:ext cx="1071880" cy="368300"/>
          </a:xfrm>
          <a:prstGeom prst="rect">
            <a:avLst/>
          </a:prstGeom>
          <a:noFill/>
        </p:spPr>
        <p:txBody>
          <a:bodyPr wrap="none" rtlCol="0" anchor="t">
            <a:spAutoFit/>
          </a:bodyPr>
          <a:p>
            <a:r>
              <a:rPr lang="zh-CN" altLang="en-US">
                <a:sym typeface="+mn-ea"/>
              </a:rPr>
              <a:t>图</a:t>
            </a:r>
            <a:r>
              <a:rPr lang="en-US" altLang="zh-CN">
                <a:sym typeface="+mn-ea"/>
              </a:rPr>
              <a:t>3-2-20</a:t>
            </a:r>
            <a:endParaRPr lang="en-US"/>
          </a:p>
        </p:txBody>
      </p:sp>
    </p:spTree>
    <p:custDataLst>
      <p:tags r:id="rId4"/>
    </p:custData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3.2.4.地毯施工构造</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22655" y="1041400"/>
            <a:ext cx="10713085" cy="5113655"/>
          </a:xfrm>
          <a:prstGeom prst="rect">
            <a:avLst/>
          </a:prstGeom>
          <a:noFill/>
          <a:ln w="9525">
            <a:noFill/>
          </a:ln>
        </p:spPr>
        <p:txBody>
          <a:bodyPr wrap="square">
            <a:spAutoFit/>
          </a:bodyPr>
          <a:p>
            <a:pPr indent="266700">
              <a:lnSpc>
                <a:spcPct val="170000"/>
              </a:lnSpc>
            </a:pPr>
            <a:r>
              <a:rPr sz="1600">
                <a:ea typeface="宋体" panose="02010600030101010101" pitchFamily="2" charset="-122"/>
                <a:sym typeface="+mn-ea"/>
              </a:rPr>
              <a:t>5.施工注意事项</a:t>
            </a:r>
            <a:endParaRPr sz="1600">
              <a:ea typeface="宋体" panose="02010600030101010101" pitchFamily="2" charset="-122"/>
              <a:sym typeface="+mn-ea"/>
            </a:endParaRPr>
          </a:p>
          <a:p>
            <a:pPr indent="266700">
              <a:lnSpc>
                <a:spcPct val="170000"/>
              </a:lnSpc>
            </a:pPr>
            <a:r>
              <a:rPr sz="1600">
                <a:ea typeface="宋体" panose="02010600030101010101" pitchFamily="2" charset="-122"/>
                <a:sym typeface="+mn-ea"/>
              </a:rPr>
              <a:t>1)地毯表面不平、打皱、鼓包等：主要问题发生在铺设地毯这道工序时，未认真按照操作工艺中的缝合、拉伸与固定、用胶粘剂粘结固定等要求去做所致。</a:t>
            </a:r>
            <a:endParaRPr sz="1600">
              <a:ea typeface="宋体" panose="02010600030101010101" pitchFamily="2" charset="-122"/>
              <a:sym typeface="+mn-ea"/>
            </a:endParaRPr>
          </a:p>
          <a:p>
            <a:pPr indent="266700">
              <a:lnSpc>
                <a:spcPct val="170000"/>
              </a:lnSpc>
            </a:pPr>
            <a:r>
              <a:rPr sz="1600">
                <a:ea typeface="宋体" panose="02010600030101010101" pitchFamily="2" charset="-122"/>
                <a:sym typeface="+mn-ea"/>
              </a:rPr>
              <a:t>2)拼缝不平、不实：尤其是地毯与其他地面的收回或交接处，例如门口、过道与门厅、拼花及变换材料等部位，往往容易出现拼缝不平、不实。因此在施工时要特别注意上述部位的基层本身接控是否平整，如严重者应返工处理，如问题不太大，可采取加衬垫的方法用胶粘剂把衬垫粘车，同时要认真把面层和垫层拼缝处的缝合工作做好，一定要严密、紧凑、结实，并满刷胶粘剂粘牢固。</a:t>
            </a:r>
            <a:endParaRPr sz="1600">
              <a:ea typeface="宋体" panose="02010600030101010101" pitchFamily="2" charset="-122"/>
              <a:sym typeface="+mn-ea"/>
            </a:endParaRPr>
          </a:p>
          <a:p>
            <a:pPr indent="266700">
              <a:lnSpc>
                <a:spcPct val="170000"/>
              </a:lnSpc>
            </a:pPr>
            <a:r>
              <a:rPr sz="1600">
                <a:ea typeface="宋体" panose="02010600030101010101" pitchFamily="2" charset="-122"/>
                <a:sym typeface="+mn-ea"/>
              </a:rPr>
              <a:t>3)涂刷胶粘剂时由于不注意，往往容易污染踢脚板、门框扇及地弹簧等，应认真精心操作，并采取轻便可移动的保护挡板或随污染随时清擦等措施保护成品。</a:t>
            </a:r>
            <a:endParaRPr sz="1600">
              <a:ea typeface="宋体" panose="02010600030101010101" pitchFamily="2" charset="-122"/>
              <a:sym typeface="+mn-ea"/>
            </a:endParaRPr>
          </a:p>
          <a:p>
            <a:pPr indent="266700">
              <a:lnSpc>
                <a:spcPct val="170000"/>
              </a:lnSpc>
            </a:pPr>
            <a:r>
              <a:rPr sz="1600">
                <a:ea typeface="宋体" panose="02010600030101010101" pitchFamily="2" charset="-122"/>
                <a:sym typeface="+mn-ea"/>
              </a:rPr>
              <a:t>4)暖气炉片、空调回水和立管根部以及卫生间与走道间应设有防水坎等，防止渗漏，以免将已铺设好的地毯成品泡湿损坏。此事在铺设地毯之前必须解决好。</a:t>
            </a:r>
            <a:endParaRPr sz="1400">
              <a:ea typeface="宋体" panose="02010600030101010101" pitchFamily="2" charset="-122"/>
              <a:sym typeface="+mn-ea"/>
            </a:endParaRPr>
          </a:p>
          <a:p>
            <a:pPr indent="266700">
              <a:lnSpc>
                <a:spcPct val="120000"/>
              </a:lnSpc>
            </a:pPr>
            <a:endParaRPr sz="1200">
              <a:ea typeface="宋体" panose="02010600030101010101" pitchFamily="2" charset="-122"/>
              <a:sym typeface="+mn-ea"/>
            </a:endParaRPr>
          </a:p>
          <a:p>
            <a:pPr indent="266700">
              <a:lnSpc>
                <a:spcPct val="110000"/>
              </a:lnSpc>
            </a:pPr>
            <a:endParaRPr sz="1200">
              <a:ea typeface="宋体" panose="02010600030101010101" pitchFamily="2" charset="-122"/>
              <a:sym typeface="+mn-ea"/>
            </a:endParaRPr>
          </a:p>
        </p:txBody>
      </p:sp>
    </p:spTree>
    <p:custDataLst>
      <p:tags r:id="rId3"/>
    </p:custData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1426210" y="1783080"/>
            <a:ext cx="10117455" cy="3291840"/>
          </a:xfrm>
          <a:prstGeom prst="rect">
            <a:avLst/>
          </a:prstGeom>
          <a:noFill/>
          <a:ln w="9525">
            <a:noFill/>
          </a:ln>
        </p:spPr>
        <p:txBody>
          <a:bodyPr wrap="square">
            <a:spAutoFit/>
          </a:bodyPr>
          <a:p>
            <a:pPr indent="266700">
              <a:lnSpc>
                <a:spcPct val="130000"/>
              </a:lnSpc>
            </a:pPr>
            <a:r>
              <a:rPr sz="4000" b="0">
                <a:ea typeface="宋体" panose="02010600030101010101" pitchFamily="2" charset="-122"/>
              </a:rPr>
              <a:t>课后练习题</a:t>
            </a:r>
            <a:endParaRPr sz="4000" b="0">
              <a:ea typeface="宋体" panose="02010600030101010101" pitchFamily="2" charset="-122"/>
            </a:endParaRPr>
          </a:p>
          <a:p>
            <a:pPr indent="266700">
              <a:lnSpc>
                <a:spcPct val="130000"/>
              </a:lnSpc>
            </a:pPr>
            <a:r>
              <a:rPr sz="4000" b="0">
                <a:ea typeface="宋体" panose="02010600030101010101" pitchFamily="2" charset="-122"/>
              </a:rPr>
              <a:t>1.简述大理石施工工艺流程。</a:t>
            </a:r>
            <a:endParaRPr sz="4000" b="0">
              <a:ea typeface="宋体" panose="02010600030101010101" pitchFamily="2" charset="-122"/>
            </a:endParaRPr>
          </a:p>
          <a:p>
            <a:pPr indent="266700">
              <a:lnSpc>
                <a:spcPct val="130000"/>
              </a:lnSpc>
            </a:pPr>
            <a:r>
              <a:rPr sz="4000" b="0">
                <a:ea typeface="宋体" panose="02010600030101010101" pitchFamily="2" charset="-122"/>
              </a:rPr>
              <a:t>2.简述实木地板与复合地板施工方法和区别。</a:t>
            </a:r>
            <a:endParaRPr sz="4000" b="0">
              <a:ea typeface="宋体" panose="02010600030101010101" pitchFamily="2" charset="-122"/>
            </a:endParaRPr>
          </a:p>
          <a:p>
            <a:pPr indent="266700">
              <a:lnSpc>
                <a:spcPct val="130000"/>
              </a:lnSpc>
            </a:pPr>
            <a:r>
              <a:rPr sz="4000" b="0">
                <a:ea typeface="宋体" panose="02010600030101010101" pitchFamily="2" charset="-122"/>
              </a:rPr>
              <a:t>3.简述复合地板施工注意事项</a:t>
            </a:r>
            <a:endParaRPr sz="4000" b="0">
              <a:ea typeface="宋体" panose="02010600030101010101" pitchFamily="2" charset="-122"/>
            </a:endParaRPr>
          </a:p>
        </p:txBody>
      </p:sp>
    </p:spTree>
    <p:custDataLst>
      <p:tags r:id="rId2"/>
    </p:custData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custDataLst>
              <p:tags r:id="rId2"/>
            </p:custDataLst>
          </p:nvPr>
        </p:nvSpPr>
        <p:spPr>
          <a:xfrm>
            <a:off x="2550160" y="289560"/>
            <a:ext cx="7091045" cy="801370"/>
          </a:xfrm>
          <a:prstGeom prst="rect">
            <a:avLst/>
          </a:prstGeom>
          <a:noFill/>
        </p:spPr>
        <p:txBody>
          <a:bodyPr wrap="square" lIns="90000" tIns="46800" rIns="90000" bIns="46800" rtlCol="0"/>
          <a:lstStyle>
            <a:defPPr>
              <a:defRPr lang="zh-CN"/>
            </a:defPPr>
            <a:lvl1pPr>
              <a:lnSpc>
                <a:spcPct val="130000"/>
              </a:lnSpc>
              <a:defRPr sz="2800">
                <a:solidFill>
                  <a:schemeClr val="tx2"/>
                </a:solidFill>
                <a:latin typeface="+mj-lt"/>
                <a:ea typeface="+mj-ea"/>
                <a:cs typeface="+mj-cs"/>
              </a:defRPr>
            </a:lvl1pPr>
          </a:lstStyle>
          <a:p>
            <a:r>
              <a:rPr lang="en-US" altLang="zh-CN" sz="3600">
                <a:sym typeface="+mn-ea"/>
              </a:rPr>
              <a:t>3.3.室内墙面与隔断类构造做法</a:t>
            </a:r>
            <a:endParaRPr lang="en-US" altLang="zh-CN" sz="3600">
              <a:sym typeface="+mn-ea"/>
            </a:endParaRPr>
          </a:p>
        </p:txBody>
      </p:sp>
      <p:sp>
        <p:nvSpPr>
          <p:cNvPr id="40" name="文本框 39"/>
          <p:cNvSpPr txBox="1"/>
          <p:nvPr>
            <p:custDataLst>
              <p:tags r:id="rId3"/>
            </p:custDataLst>
          </p:nvPr>
        </p:nvSpPr>
        <p:spPr>
          <a:xfrm>
            <a:off x="922655" y="1766570"/>
            <a:ext cx="4744085" cy="801370"/>
          </a:xfrm>
          <a:prstGeom prst="rect">
            <a:avLst/>
          </a:prstGeom>
          <a:noFill/>
        </p:spPr>
        <p:txBody>
          <a:bodyPr wrap="square" rtlCol="0"/>
          <a:p>
            <a:pPr>
              <a:lnSpc>
                <a:spcPct val="130000"/>
              </a:lnSpc>
            </a:pPr>
            <a:r>
              <a:rPr lang="en-US" altLang="zh-CN">
                <a:solidFill>
                  <a:schemeClr val="tx2"/>
                </a:solidFill>
                <a:latin typeface="+mj-lt"/>
                <a:ea typeface="+mj-ea"/>
                <a:cs typeface="+mj-cs"/>
                <a:sym typeface="+mn-ea"/>
              </a:rPr>
              <a:t>3.3.1.木龙骨隔墙构造及工艺</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3" name="文本框 2"/>
          <p:cNvSpPr txBox="1"/>
          <p:nvPr/>
        </p:nvSpPr>
        <p:spPr>
          <a:xfrm>
            <a:off x="922655" y="1235075"/>
            <a:ext cx="10713085" cy="607060"/>
          </a:xfrm>
          <a:prstGeom prst="rect">
            <a:avLst/>
          </a:prstGeom>
          <a:noFill/>
          <a:ln w="9525">
            <a:noFill/>
          </a:ln>
        </p:spPr>
        <p:txBody>
          <a:bodyPr wrap="square">
            <a:spAutoFit/>
          </a:bodyPr>
          <a:p>
            <a:pPr indent="266700">
              <a:lnSpc>
                <a:spcPct val="120000"/>
              </a:lnSpc>
            </a:pPr>
            <a:r>
              <a:rPr sz="1200">
                <a:ea typeface="宋体" panose="02010600030101010101" pitchFamily="2" charset="-122"/>
                <a:sym typeface="+mn-ea"/>
              </a:rPr>
              <a:t>室内设计中，由于空间设计的要求会对空间进行重新划分，需要做各种隔墙或隔断。隔墙或隔断作为分割遮挡效果，不起到承重墙体的作用，所以一般会选择木龙骨隔断或者轻钢龙骨隔断，其具有体积小、自重轻、施工方便灵活，同时具有防火、防潮、隔声特点</a:t>
            </a:r>
            <a:r>
              <a:rPr sz="1600">
                <a:ea typeface="宋体" panose="02010600030101010101" pitchFamily="2" charset="-122"/>
                <a:sym typeface="+mn-ea"/>
              </a:rPr>
              <a:t>。</a:t>
            </a:r>
            <a:endParaRPr sz="1600">
              <a:ea typeface="宋体" panose="02010600030101010101" pitchFamily="2" charset="-122"/>
              <a:sym typeface="+mn-ea"/>
            </a:endParaRPr>
          </a:p>
        </p:txBody>
      </p:sp>
      <p:sp>
        <p:nvSpPr>
          <p:cNvPr id="4" name="文本框 3"/>
          <p:cNvSpPr txBox="1"/>
          <p:nvPr/>
        </p:nvSpPr>
        <p:spPr>
          <a:xfrm>
            <a:off x="922655" y="2249805"/>
            <a:ext cx="10713085" cy="1418590"/>
          </a:xfrm>
          <a:prstGeom prst="rect">
            <a:avLst/>
          </a:prstGeom>
          <a:noFill/>
          <a:ln w="9525">
            <a:noFill/>
          </a:ln>
        </p:spPr>
        <p:txBody>
          <a:bodyPr wrap="square">
            <a:spAutoFit/>
          </a:bodyPr>
          <a:p>
            <a:pPr indent="266700">
              <a:lnSpc>
                <a:spcPct val="120000"/>
              </a:lnSpc>
            </a:pPr>
            <a:r>
              <a:rPr sz="1200">
                <a:ea typeface="宋体" panose="02010600030101010101" pitchFamily="2" charset="-122"/>
                <a:sym typeface="+mn-ea"/>
              </a:rPr>
              <a:t>木龙骨主要指采用木龙骨和木质饰面板组成的小型隔墙木龙骨隔墙由上槛、下槛、立柱、横档或斜撑组成骨架，然后再两侧铺钉饰面板。隔墙木骨架有单层和双层木骨架两种形式。</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单层木骨架以单层方木为骨架，其厚度一般不小于100mm：其上、下槛、立柱及横撑的断面可取50mm×70 mm、50 mm×100mm、45mm×90mm，立筋间距由面板规格来定，一般为400-600mm；在横筋间距为1.2-1.5m。为加强骨架的整体性，增设或把横撑改为斜撑,如图3-3-1。</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双层木骨架用两层方木组成骨架，骨架之间用横杆进行连接，其厚度一般为120-150mm。常用25cm×30cm带凹槽方木做双层骨架的框体，每片规格为300×300mm或400×400mm,如图3-3-2。</a:t>
            </a:r>
            <a:endParaRPr sz="1200">
              <a:ea typeface="宋体" panose="02010600030101010101" pitchFamily="2" charset="-122"/>
              <a:sym typeface="+mn-ea"/>
            </a:endParaRPr>
          </a:p>
        </p:txBody>
      </p:sp>
      <p:pic>
        <p:nvPicPr>
          <p:cNvPr id="171" name="图片 171" descr="单层木龙骨"/>
          <p:cNvPicPr>
            <a:picLocks noChangeAspect="1"/>
          </p:cNvPicPr>
          <p:nvPr/>
        </p:nvPicPr>
        <p:blipFill>
          <a:blip r:embed="rId4"/>
          <a:stretch>
            <a:fillRect/>
          </a:stretch>
        </p:blipFill>
        <p:spPr>
          <a:xfrm>
            <a:off x="4027170" y="3582035"/>
            <a:ext cx="1512570" cy="2025650"/>
          </a:xfrm>
          <a:prstGeom prst="rect">
            <a:avLst/>
          </a:prstGeom>
        </p:spPr>
      </p:pic>
      <p:sp>
        <p:nvSpPr>
          <p:cNvPr id="5" name="文本框 4"/>
          <p:cNvSpPr txBox="1"/>
          <p:nvPr/>
        </p:nvSpPr>
        <p:spPr>
          <a:xfrm>
            <a:off x="4247515" y="5930265"/>
            <a:ext cx="944880" cy="368300"/>
          </a:xfrm>
          <a:prstGeom prst="rect">
            <a:avLst/>
          </a:prstGeom>
          <a:noFill/>
        </p:spPr>
        <p:txBody>
          <a:bodyPr wrap="none" rtlCol="0" anchor="t">
            <a:spAutoFit/>
          </a:bodyPr>
          <a:p>
            <a:r>
              <a:rPr lang="zh-CN" altLang="en-US">
                <a:sym typeface="+mn-ea"/>
              </a:rPr>
              <a:t>图</a:t>
            </a:r>
            <a:r>
              <a:rPr lang="en-US" altLang="zh-CN">
                <a:sym typeface="+mn-ea"/>
              </a:rPr>
              <a:t>3-3-1</a:t>
            </a:r>
            <a:endParaRPr lang="en-US"/>
          </a:p>
        </p:txBody>
      </p:sp>
      <p:pic>
        <p:nvPicPr>
          <p:cNvPr id="172" name="图片 172" descr="双层木龙骨"/>
          <p:cNvPicPr>
            <a:picLocks noChangeAspect="1"/>
          </p:cNvPicPr>
          <p:nvPr/>
        </p:nvPicPr>
        <p:blipFill>
          <a:blip r:embed="rId5"/>
          <a:stretch>
            <a:fillRect/>
          </a:stretch>
        </p:blipFill>
        <p:spPr>
          <a:xfrm>
            <a:off x="6667500" y="3559175"/>
            <a:ext cx="2119630" cy="2048510"/>
          </a:xfrm>
          <a:prstGeom prst="rect">
            <a:avLst/>
          </a:prstGeom>
        </p:spPr>
      </p:pic>
      <p:sp>
        <p:nvSpPr>
          <p:cNvPr id="6" name="文本框 5"/>
          <p:cNvSpPr txBox="1"/>
          <p:nvPr/>
        </p:nvSpPr>
        <p:spPr>
          <a:xfrm>
            <a:off x="7254875" y="5930265"/>
            <a:ext cx="944880" cy="368300"/>
          </a:xfrm>
          <a:prstGeom prst="rect">
            <a:avLst/>
          </a:prstGeom>
          <a:noFill/>
        </p:spPr>
        <p:txBody>
          <a:bodyPr wrap="none" rtlCol="0" anchor="t">
            <a:spAutoFit/>
          </a:bodyPr>
          <a:p>
            <a:r>
              <a:rPr lang="zh-CN" altLang="en-US">
                <a:sym typeface="+mn-ea"/>
              </a:rPr>
              <a:t>图</a:t>
            </a:r>
            <a:r>
              <a:rPr lang="en-US" altLang="zh-CN">
                <a:sym typeface="+mn-ea"/>
              </a:rPr>
              <a:t>3-3-2</a:t>
            </a:r>
            <a:endParaRPr lang="en-US"/>
          </a:p>
        </p:txBody>
      </p:sp>
    </p:spTree>
    <p:custDataLst>
      <p:tags r:id="rId6"/>
    </p:custData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922655" y="1235075"/>
            <a:ext cx="10713085" cy="4575175"/>
          </a:xfrm>
          <a:prstGeom prst="rect">
            <a:avLst/>
          </a:prstGeom>
          <a:noFill/>
          <a:ln w="9525">
            <a:noFill/>
          </a:ln>
        </p:spPr>
        <p:txBody>
          <a:bodyPr wrap="square">
            <a:spAutoFit/>
          </a:bodyPr>
          <a:p>
            <a:pPr indent="266700">
              <a:lnSpc>
                <a:spcPct val="90000"/>
              </a:lnSpc>
            </a:pPr>
            <a:r>
              <a:rPr sz="1200">
                <a:ea typeface="宋体" panose="02010600030101010101" pitchFamily="2" charset="-122"/>
                <a:sym typeface="+mn-ea"/>
              </a:rPr>
              <a:t>1.施工准备 </a:t>
            </a:r>
            <a:endParaRPr sz="1200">
              <a:ea typeface="宋体" panose="02010600030101010101" pitchFamily="2" charset="-122"/>
              <a:sym typeface="+mn-ea"/>
            </a:endParaRPr>
          </a:p>
          <a:p>
            <a:pPr indent="266700">
              <a:lnSpc>
                <a:spcPct val="90000"/>
              </a:lnSpc>
            </a:pPr>
            <a:r>
              <a:rPr sz="1200">
                <a:ea typeface="宋体" panose="02010600030101010101" pitchFamily="2" charset="-122"/>
                <a:sym typeface="+mn-ea"/>
              </a:rPr>
              <a:t>⑴ 材料</a:t>
            </a:r>
            <a:endParaRPr sz="1200">
              <a:ea typeface="宋体" panose="02010600030101010101" pitchFamily="2" charset="-122"/>
              <a:sym typeface="+mn-ea"/>
            </a:endParaRPr>
          </a:p>
          <a:p>
            <a:pPr indent="266700">
              <a:lnSpc>
                <a:spcPct val="90000"/>
              </a:lnSpc>
            </a:pPr>
            <a:r>
              <a:rPr sz="1200">
                <a:ea typeface="宋体" panose="02010600030101010101" pitchFamily="2" charset="-122"/>
                <a:sym typeface="+mn-ea"/>
              </a:rPr>
              <a:t>常用骨架木材有，落叶松、云杉、硬木松、水曲柳、桦木等。隔墙木骨架采用的木材、材质等级、含水率以及防腐、防虫、防火处理等必须满足规定。</a:t>
            </a:r>
            <a:endParaRPr sz="1200">
              <a:ea typeface="宋体" panose="02010600030101010101" pitchFamily="2" charset="-122"/>
              <a:sym typeface="+mn-ea"/>
            </a:endParaRPr>
          </a:p>
          <a:p>
            <a:pPr indent="266700">
              <a:lnSpc>
                <a:spcPct val="90000"/>
              </a:lnSpc>
            </a:pPr>
            <a:r>
              <a:rPr sz="1200">
                <a:ea typeface="宋体" panose="02010600030101010101" pitchFamily="2" charset="-122"/>
                <a:sym typeface="+mn-ea"/>
              </a:rPr>
              <a:t>木隔墙工程常用的罩面板有纸面石膏板、胶合板、纤维板等，以及石膏增强空心条板。</a:t>
            </a:r>
            <a:endParaRPr sz="1200">
              <a:ea typeface="宋体" panose="02010600030101010101" pitchFamily="2" charset="-122"/>
              <a:sym typeface="+mn-ea"/>
            </a:endParaRPr>
          </a:p>
          <a:p>
            <a:pPr indent="266700">
              <a:lnSpc>
                <a:spcPct val="90000"/>
              </a:lnSpc>
            </a:pPr>
            <a:r>
              <a:rPr sz="1200">
                <a:ea typeface="宋体" panose="02010600030101010101" pitchFamily="2" charset="-122"/>
                <a:sym typeface="+mn-ea"/>
              </a:rPr>
              <a:t>⑵ 工具</a:t>
            </a:r>
            <a:endParaRPr sz="1200">
              <a:ea typeface="宋体" panose="02010600030101010101" pitchFamily="2" charset="-122"/>
              <a:sym typeface="+mn-ea"/>
            </a:endParaRPr>
          </a:p>
          <a:p>
            <a:pPr indent="266700">
              <a:lnSpc>
                <a:spcPct val="90000"/>
              </a:lnSpc>
            </a:pPr>
            <a:r>
              <a:rPr sz="1200">
                <a:ea typeface="宋体" panose="02010600030101010101" pitchFamily="2" charset="-122"/>
                <a:sym typeface="+mn-ea"/>
              </a:rPr>
              <a:t>常见的有钳子、锯、电钻、钢锤、手推刨等。</a:t>
            </a:r>
            <a:endParaRPr sz="1200">
              <a:ea typeface="宋体" panose="02010600030101010101" pitchFamily="2" charset="-122"/>
              <a:sym typeface="+mn-ea"/>
            </a:endParaRPr>
          </a:p>
          <a:p>
            <a:pPr indent="266700">
              <a:lnSpc>
                <a:spcPct val="90000"/>
              </a:lnSpc>
            </a:pPr>
            <a:r>
              <a:rPr sz="1200">
                <a:ea typeface="宋体" panose="02010600030101010101" pitchFamily="2" charset="-122"/>
                <a:sym typeface="+mn-ea"/>
              </a:rPr>
              <a:t>2.工艺流程</a:t>
            </a:r>
            <a:endParaRPr sz="1200">
              <a:ea typeface="宋体" panose="02010600030101010101" pitchFamily="2" charset="-122"/>
              <a:sym typeface="+mn-ea"/>
            </a:endParaRPr>
          </a:p>
          <a:p>
            <a:pPr indent="266700">
              <a:lnSpc>
                <a:spcPct val="90000"/>
              </a:lnSpc>
            </a:pPr>
            <a:r>
              <a:rPr sz="1200">
                <a:ea typeface="宋体" panose="02010600030101010101" pitchFamily="2" charset="-122"/>
                <a:sym typeface="+mn-ea"/>
              </a:rPr>
              <a:t>墙位放线→安装沿顶龙骨、沿地龙骨→安装竖龙骨→粘钉石膏板→接缝处理。</a:t>
            </a:r>
            <a:endParaRPr sz="1200">
              <a:ea typeface="宋体" panose="02010600030101010101" pitchFamily="2" charset="-122"/>
              <a:sym typeface="+mn-ea"/>
            </a:endParaRPr>
          </a:p>
          <a:p>
            <a:pPr indent="266700">
              <a:lnSpc>
                <a:spcPct val="90000"/>
              </a:lnSpc>
            </a:pPr>
            <a:r>
              <a:rPr sz="1200">
                <a:ea typeface="宋体" panose="02010600030101010101" pitchFamily="2" charset="-122"/>
                <a:sym typeface="+mn-ea"/>
              </a:rPr>
              <a:t>3.操作工艺</a:t>
            </a:r>
            <a:endParaRPr sz="1200">
              <a:ea typeface="宋体" panose="02010600030101010101" pitchFamily="2" charset="-122"/>
              <a:sym typeface="+mn-ea"/>
            </a:endParaRPr>
          </a:p>
          <a:p>
            <a:pPr indent="266700">
              <a:lnSpc>
                <a:spcPct val="90000"/>
              </a:lnSpc>
            </a:pPr>
            <a:r>
              <a:rPr sz="1200">
                <a:ea typeface="宋体" panose="02010600030101010101" pitchFamily="2" charset="-122"/>
                <a:sym typeface="+mn-ea"/>
              </a:rPr>
              <a:t>①墙位放线：施工时首先应找规矩，在需要固定木隔墙的地面和建筑墙面上，弹出隔墙的边缘线和中心线。</a:t>
            </a:r>
            <a:endParaRPr sz="1200">
              <a:ea typeface="宋体" panose="02010600030101010101" pitchFamily="2" charset="-122"/>
              <a:sym typeface="+mn-ea"/>
            </a:endParaRPr>
          </a:p>
          <a:p>
            <a:pPr indent="266700">
              <a:lnSpc>
                <a:spcPct val="90000"/>
              </a:lnSpc>
            </a:pPr>
            <a:r>
              <a:rPr sz="1200">
                <a:ea typeface="宋体" panose="02010600030101010101" pitchFamily="2" charset="-122"/>
                <a:sym typeface="+mn-ea"/>
              </a:rPr>
              <a:t>②安装沿顶龙骨、沿地龙骨：用木楔圆顶固定，用冲击钻打孔，孔深不小于60mm，孔距600mm，孔内打入木楔，用圆钉固定连接。（或采用胀铆螺栓固定）对于较为简单的木骨架隔墙，还可采用高强水泥钉，直接将龙骨顶牢于地面和楼面上。</a:t>
            </a:r>
            <a:endParaRPr sz="1200">
              <a:ea typeface="宋体" panose="02010600030101010101" pitchFamily="2" charset="-122"/>
              <a:sym typeface="+mn-ea"/>
            </a:endParaRPr>
          </a:p>
          <a:p>
            <a:pPr indent="266700">
              <a:lnSpc>
                <a:spcPct val="90000"/>
              </a:lnSpc>
            </a:pPr>
            <a:r>
              <a:rPr sz="1200">
                <a:ea typeface="宋体" panose="02010600030101010101" pitchFamily="2" charset="-122"/>
                <a:sym typeface="+mn-ea"/>
              </a:rPr>
              <a:t>③安装竖龙骨竖龙骨安装要垂直，其上下要顶紧上下槛，分别用钉斜向钉牢，然后在立筋之间钉横撑。门樘边的立筋应加大断面或者是双根并用，门樘上方加设人字撑固定。</a:t>
            </a:r>
            <a:endParaRPr sz="1200">
              <a:ea typeface="宋体" panose="02010600030101010101" pitchFamily="2" charset="-122"/>
              <a:sym typeface="+mn-ea"/>
            </a:endParaRPr>
          </a:p>
          <a:p>
            <a:pPr indent="266700">
              <a:lnSpc>
                <a:spcPct val="90000"/>
              </a:lnSpc>
            </a:pPr>
            <a:r>
              <a:rPr sz="1200">
                <a:ea typeface="宋体" panose="02010600030101010101" pitchFamily="2" charset="-122"/>
                <a:sym typeface="+mn-ea"/>
              </a:rPr>
              <a:t>④粘钉石膏板：石膏板用自攻螺钉固定,如图3-3-3。沿石膏板周边螺钉间距不应大于200mm中间部分螺钉间距不应大于300mm螺钉与板边缘的距离应为10—16mm。</a:t>
            </a:r>
            <a:endParaRPr sz="1200">
              <a:ea typeface="宋体" panose="02010600030101010101" pitchFamily="2" charset="-122"/>
              <a:sym typeface="+mn-ea"/>
            </a:endParaRPr>
          </a:p>
          <a:p>
            <a:pPr indent="266700">
              <a:lnSpc>
                <a:spcPct val="90000"/>
              </a:lnSpc>
            </a:pPr>
            <a:r>
              <a:rPr sz="1200">
                <a:ea typeface="宋体" panose="02010600030101010101" pitchFamily="2" charset="-122"/>
                <a:sym typeface="+mn-ea"/>
              </a:rPr>
              <a:t>⑤接缝处理：将嵌缝膏填入板间缝隙，压抹严实，厚度以不高出板面为宜。待其固化后，再用嵌缝膏涂抹在板缝两侧石膏板上，涂抹宽度自板边起应不小于50mm。将接缝纸带贴在板缝处，用抹刀刮平压实，纸带与嵌缝膏间不得有气泡。</a:t>
            </a:r>
            <a:endParaRPr sz="1200">
              <a:ea typeface="宋体" panose="02010600030101010101" pitchFamily="2" charset="-122"/>
              <a:sym typeface="+mn-ea"/>
            </a:endParaRPr>
          </a:p>
          <a:p>
            <a:pPr indent="266700">
              <a:lnSpc>
                <a:spcPct val="90000"/>
              </a:lnSpc>
            </a:pPr>
            <a:r>
              <a:rPr sz="1200">
                <a:ea typeface="宋体" panose="02010600030101010101" pitchFamily="2" charset="-122"/>
                <a:sym typeface="+mn-ea"/>
              </a:rPr>
              <a:t>4.施工应注意的质量问题</a:t>
            </a:r>
            <a:endParaRPr sz="1200">
              <a:ea typeface="宋体" panose="02010600030101010101" pitchFamily="2" charset="-122"/>
              <a:sym typeface="+mn-ea"/>
            </a:endParaRPr>
          </a:p>
          <a:p>
            <a:pPr indent="266700">
              <a:lnSpc>
                <a:spcPct val="90000"/>
              </a:lnSpc>
            </a:pPr>
            <a:r>
              <a:rPr sz="1200">
                <a:ea typeface="宋体" panose="02010600030101010101" pitchFamily="2" charset="-122"/>
                <a:sym typeface="+mn-ea"/>
              </a:rPr>
              <a:t>(1)隔墙木骨架及罩面板安装时,应注意保护顶棚内装好的各种管线,木骨架的吊杆。</a:t>
            </a:r>
            <a:endParaRPr sz="1200">
              <a:ea typeface="宋体" panose="02010600030101010101" pitchFamily="2" charset="-122"/>
              <a:sym typeface="+mn-ea"/>
            </a:endParaRPr>
          </a:p>
          <a:p>
            <a:pPr indent="266700">
              <a:lnSpc>
                <a:spcPct val="90000"/>
              </a:lnSpc>
            </a:pPr>
            <a:r>
              <a:rPr sz="1200">
                <a:ea typeface="宋体" panose="02010600030101010101" pitchFamily="2" charset="-122"/>
                <a:sym typeface="+mn-ea"/>
              </a:rPr>
              <a:t>(2)施工部位已安装门窗,已施工完的地面、墙面、窗台等应注意保护、防止损坏。</a:t>
            </a:r>
            <a:endParaRPr sz="1200">
              <a:ea typeface="宋体" panose="02010600030101010101" pitchFamily="2" charset="-122"/>
              <a:sym typeface="+mn-ea"/>
            </a:endParaRPr>
          </a:p>
          <a:p>
            <a:pPr indent="266700">
              <a:lnSpc>
                <a:spcPct val="90000"/>
              </a:lnSpc>
            </a:pPr>
            <a:r>
              <a:rPr sz="1200">
                <a:ea typeface="宋体" panose="02010600030101010101" pitchFamily="2" charset="-122"/>
                <a:sym typeface="+mn-ea"/>
              </a:rPr>
              <a:t>(3)条木骨架材料,特别是罩面板材料,在进场、存放、使用过程中应妥善管理,使其不变形、不受潮、不损坏、不污染。</a:t>
            </a:r>
            <a:endParaRPr sz="1200">
              <a:ea typeface="宋体" panose="02010600030101010101" pitchFamily="2" charset="-122"/>
              <a:sym typeface="+mn-ea"/>
            </a:endParaRPr>
          </a:p>
          <a:p>
            <a:pPr indent="266700">
              <a:lnSpc>
                <a:spcPct val="90000"/>
              </a:lnSpc>
            </a:pPr>
            <a:r>
              <a:rPr sz="1200">
                <a:ea typeface="宋体" panose="02010600030101010101" pitchFamily="2" charset="-122"/>
                <a:sym typeface="+mn-ea"/>
              </a:rPr>
              <a:t>(4)隔断工程的脚手架搭设应符合建筑施工安全标准。</a:t>
            </a:r>
            <a:endParaRPr sz="1200">
              <a:ea typeface="宋体" panose="02010600030101010101" pitchFamily="2" charset="-122"/>
              <a:sym typeface="+mn-ea"/>
            </a:endParaRPr>
          </a:p>
          <a:p>
            <a:pPr indent="266700">
              <a:lnSpc>
                <a:spcPct val="90000"/>
              </a:lnSpc>
            </a:pPr>
            <a:r>
              <a:rPr sz="1200">
                <a:ea typeface="宋体" panose="02010600030101010101" pitchFamily="2" charset="-122"/>
                <a:sym typeface="+mn-ea"/>
              </a:rPr>
              <a:t>(5)脚手架上搭设跳板应用铁丝绑扎固定,不得有探头板。</a:t>
            </a:r>
            <a:endParaRPr sz="1200">
              <a:ea typeface="宋体" panose="02010600030101010101" pitchFamily="2" charset="-122"/>
              <a:sym typeface="+mn-ea"/>
            </a:endParaRPr>
          </a:p>
          <a:p>
            <a:pPr indent="266700">
              <a:lnSpc>
                <a:spcPct val="90000"/>
              </a:lnSpc>
            </a:pPr>
            <a:r>
              <a:rPr sz="1200">
                <a:ea typeface="宋体" panose="02010600030101010101" pitchFamily="2" charset="-122"/>
                <a:sym typeface="+mn-ea"/>
              </a:rPr>
              <a:t>(6)工人操作应戴安全帽,注意防火。</a:t>
            </a:r>
            <a:endParaRPr sz="1200">
              <a:ea typeface="宋体" panose="02010600030101010101" pitchFamily="2" charset="-122"/>
              <a:sym typeface="+mn-ea"/>
            </a:endParaRPr>
          </a:p>
          <a:p>
            <a:pPr indent="266700">
              <a:lnSpc>
                <a:spcPct val="90000"/>
              </a:lnSpc>
            </a:pPr>
            <a:r>
              <a:rPr sz="1200">
                <a:ea typeface="宋体" panose="02010600030101010101" pitchFamily="2" charset="-122"/>
                <a:sym typeface="+mn-ea"/>
              </a:rPr>
              <a:t>(7)施工现场必须工完场清。设专人洒水、打扫,不能扬尘污染环境。</a:t>
            </a:r>
            <a:endParaRPr sz="1200">
              <a:ea typeface="宋体" panose="02010600030101010101" pitchFamily="2" charset="-122"/>
              <a:sym typeface="+mn-ea"/>
            </a:endParaRPr>
          </a:p>
          <a:p>
            <a:pPr indent="266700">
              <a:lnSpc>
                <a:spcPct val="90000"/>
              </a:lnSpc>
            </a:pPr>
            <a:r>
              <a:rPr sz="1200">
                <a:ea typeface="宋体" panose="02010600030101010101" pitchFamily="2" charset="-122"/>
                <a:sym typeface="+mn-ea"/>
              </a:rPr>
              <a:t>(8)有噪声的电动工具应在规定的作业时间内施工,防止噪声、扰民。</a:t>
            </a:r>
            <a:endParaRPr sz="1200">
              <a:ea typeface="宋体" panose="02010600030101010101" pitchFamily="2" charset="-122"/>
              <a:sym typeface="+mn-ea"/>
            </a:endParaRPr>
          </a:p>
        </p:txBody>
      </p:sp>
      <p:sp>
        <p:nvSpPr>
          <p:cNvPr id="6" name="文本框 5"/>
          <p:cNvSpPr txBox="1"/>
          <p:nvPr/>
        </p:nvSpPr>
        <p:spPr>
          <a:xfrm>
            <a:off x="10690860" y="5554345"/>
            <a:ext cx="944880" cy="368300"/>
          </a:xfrm>
          <a:prstGeom prst="rect">
            <a:avLst/>
          </a:prstGeom>
          <a:noFill/>
        </p:spPr>
        <p:txBody>
          <a:bodyPr wrap="none" rtlCol="0" anchor="t">
            <a:spAutoFit/>
          </a:bodyPr>
          <a:p>
            <a:r>
              <a:rPr lang="zh-CN" altLang="en-US">
                <a:sym typeface="+mn-ea"/>
              </a:rPr>
              <a:t>图</a:t>
            </a:r>
            <a:r>
              <a:rPr lang="en-US" altLang="zh-CN">
                <a:sym typeface="+mn-ea"/>
              </a:rPr>
              <a:t>3-3-3</a:t>
            </a:r>
            <a:endParaRPr lang="en-US"/>
          </a:p>
        </p:txBody>
      </p:sp>
      <p:pic>
        <p:nvPicPr>
          <p:cNvPr id="173" name="图片 173" descr="钉石膏板"/>
          <p:cNvPicPr>
            <a:picLocks noChangeAspect="1"/>
          </p:cNvPicPr>
          <p:nvPr/>
        </p:nvPicPr>
        <p:blipFill>
          <a:blip r:embed="rId2"/>
          <a:srcRect t="39680" r="20989" b="-2794"/>
          <a:stretch>
            <a:fillRect/>
          </a:stretch>
        </p:blipFill>
        <p:spPr>
          <a:xfrm>
            <a:off x="7566660" y="5079048"/>
            <a:ext cx="2792730" cy="1487805"/>
          </a:xfrm>
          <a:prstGeom prst="rect">
            <a:avLst/>
          </a:prstGeom>
        </p:spPr>
      </p:pic>
      <p:sp>
        <p:nvSpPr>
          <p:cNvPr id="7" name="文本框 6"/>
          <p:cNvSpPr txBox="1"/>
          <p:nvPr>
            <p:custDataLst>
              <p:tags r:id="rId3"/>
            </p:custDataLst>
          </p:nvPr>
        </p:nvSpPr>
        <p:spPr>
          <a:xfrm>
            <a:off x="955040" y="240030"/>
            <a:ext cx="4744085" cy="801370"/>
          </a:xfrm>
          <a:prstGeom prst="rect">
            <a:avLst/>
          </a:prstGeom>
          <a:noFill/>
        </p:spPr>
        <p:txBody>
          <a:bodyPr wrap="square" rtlCol="0"/>
          <a:p>
            <a:pPr>
              <a:lnSpc>
                <a:spcPct val="130000"/>
              </a:lnSpc>
            </a:pPr>
            <a:r>
              <a:rPr lang="en-US" altLang="zh-CN">
                <a:solidFill>
                  <a:schemeClr val="tx2"/>
                </a:solidFill>
                <a:latin typeface="+mj-lt"/>
                <a:ea typeface="+mj-ea"/>
                <a:cs typeface="+mj-cs"/>
                <a:sym typeface="+mn-ea"/>
              </a:rPr>
              <a:t>3.3.1.木龙骨隔墙构造及工艺</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Tree>
    <p:custDataLst>
      <p:tags r:id="rId4"/>
    </p:custData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922655" y="1041400"/>
            <a:ext cx="10713085" cy="5359400"/>
          </a:xfrm>
          <a:prstGeom prst="rect">
            <a:avLst/>
          </a:prstGeom>
          <a:noFill/>
          <a:ln w="9525">
            <a:noFill/>
          </a:ln>
        </p:spPr>
        <p:txBody>
          <a:bodyPr wrap="square">
            <a:spAutoFit/>
          </a:bodyPr>
          <a:p>
            <a:pPr indent="266700">
              <a:lnSpc>
                <a:spcPct val="110000"/>
              </a:lnSpc>
            </a:pPr>
            <a:r>
              <a:rPr sz="1200">
                <a:ea typeface="宋体" panose="02010600030101010101" pitchFamily="2" charset="-122"/>
                <a:sym typeface="+mn-ea"/>
              </a:rPr>
              <a:t>3.工艺流程</a:t>
            </a:r>
            <a:endParaRPr sz="1200">
              <a:ea typeface="宋体" panose="02010600030101010101" pitchFamily="2" charset="-122"/>
              <a:sym typeface="+mn-ea"/>
            </a:endParaRPr>
          </a:p>
          <a:p>
            <a:pPr indent="266700">
              <a:lnSpc>
                <a:spcPct val="110000"/>
              </a:lnSpc>
            </a:pPr>
            <a:r>
              <a:rPr sz="1200">
                <a:ea typeface="宋体" panose="02010600030101010101" pitchFamily="2" charset="-122"/>
                <a:sym typeface="+mn-ea"/>
              </a:rPr>
              <a:t>弹线→安装天地龙骨→竖向龙骨分档→安装竖向龙骨→安装横向卡挡龙骨→安装门洞口框→安装第一层罩面板（一侧）→安装隔音棉→安装第一层罩面板（另一层）→安装第二层罩面板</a:t>
            </a:r>
            <a:endParaRPr sz="1200">
              <a:ea typeface="宋体" panose="02010600030101010101" pitchFamily="2" charset="-122"/>
              <a:sym typeface="+mn-ea"/>
            </a:endParaRPr>
          </a:p>
          <a:p>
            <a:pPr indent="266700">
              <a:lnSpc>
                <a:spcPct val="110000"/>
              </a:lnSpc>
            </a:pPr>
            <a:r>
              <a:rPr sz="1200">
                <a:ea typeface="宋体" panose="02010600030101010101" pitchFamily="2" charset="-122"/>
                <a:sym typeface="+mn-ea"/>
              </a:rPr>
              <a:t>4.操作工艺</a:t>
            </a:r>
            <a:endParaRPr sz="1200">
              <a:ea typeface="宋体" panose="02010600030101010101" pitchFamily="2" charset="-122"/>
              <a:sym typeface="+mn-ea"/>
            </a:endParaRPr>
          </a:p>
          <a:p>
            <a:pPr indent="266700">
              <a:lnSpc>
                <a:spcPct val="110000"/>
              </a:lnSpc>
            </a:pPr>
            <a:r>
              <a:rPr sz="1200">
                <a:ea typeface="宋体" panose="02010600030101010101" pitchFamily="2" charset="-122"/>
                <a:sym typeface="+mn-ea"/>
              </a:rPr>
              <a:t>①　弹线：在基体上弹出水平线和竖向垂直线，以控制隔断龙骨安装的位置、龙骨的平直度和固定点。</a:t>
            </a:r>
            <a:endParaRPr sz="1200">
              <a:ea typeface="宋体" panose="02010600030101010101" pitchFamily="2" charset="-122"/>
              <a:sym typeface="+mn-ea"/>
            </a:endParaRPr>
          </a:p>
          <a:p>
            <a:pPr indent="266700">
              <a:lnSpc>
                <a:spcPct val="110000"/>
              </a:lnSpc>
            </a:pPr>
            <a:r>
              <a:rPr sz="1200">
                <a:ea typeface="宋体" panose="02010600030101010101" pitchFamily="2" charset="-122"/>
                <a:sym typeface="+mn-ea"/>
              </a:rPr>
              <a:t>②　龙骨安装：</a:t>
            </a:r>
            <a:endParaRPr sz="1200">
              <a:ea typeface="宋体" panose="02010600030101010101" pitchFamily="2" charset="-122"/>
              <a:sym typeface="+mn-ea"/>
            </a:endParaRPr>
          </a:p>
          <a:p>
            <a:pPr indent="266700">
              <a:lnSpc>
                <a:spcPct val="110000"/>
              </a:lnSpc>
            </a:pPr>
            <a:r>
              <a:rPr sz="1200">
                <a:ea typeface="宋体" panose="02010600030101010101" pitchFamily="2" charset="-122"/>
                <a:sym typeface="+mn-ea"/>
              </a:rPr>
              <a:t>1）安装天地龙骨：沿弹线位置固定沿顶和沿地龙骨，各自交接后的龙骨，应保持平直。固定点间距应不大于 1000mm，龙骨的端部必须固定牢固。边框龙骨与基体之间，应按设计要求安装密封条。 </a:t>
            </a:r>
            <a:endParaRPr sz="1200">
              <a:ea typeface="宋体" panose="02010600030101010101" pitchFamily="2" charset="-122"/>
              <a:sym typeface="+mn-ea"/>
            </a:endParaRPr>
          </a:p>
          <a:p>
            <a:pPr indent="266700">
              <a:lnSpc>
                <a:spcPct val="110000"/>
              </a:lnSpc>
            </a:pPr>
            <a:r>
              <a:rPr sz="1200">
                <a:ea typeface="宋体" panose="02010600030101010101" pitchFamily="2" charset="-122"/>
                <a:sym typeface="+mn-ea"/>
              </a:rPr>
              <a:t>2）隔墙底部均加设200高C20混凝土地垄宽度随墙厚并达到A级防火标准。 </a:t>
            </a:r>
            <a:endParaRPr sz="1200">
              <a:ea typeface="宋体" panose="02010600030101010101" pitchFamily="2" charset="-122"/>
              <a:sym typeface="+mn-ea"/>
            </a:endParaRPr>
          </a:p>
          <a:p>
            <a:pPr indent="266700">
              <a:lnSpc>
                <a:spcPct val="110000"/>
              </a:lnSpc>
            </a:pPr>
            <a:r>
              <a:rPr sz="1200">
                <a:ea typeface="宋体" panose="02010600030101010101" pitchFamily="2" charset="-122"/>
                <a:sym typeface="+mn-ea"/>
              </a:rPr>
              <a:t>3）当选用支撑卡系列龙骨时，应先将支撑卡安装在竖向龙骨的开口上，卡距为400～600mm，距龙骨两端的为20～25mm。 </a:t>
            </a:r>
            <a:endParaRPr sz="1200">
              <a:ea typeface="宋体" panose="02010600030101010101" pitchFamily="2" charset="-122"/>
              <a:sym typeface="+mn-ea"/>
            </a:endParaRPr>
          </a:p>
          <a:p>
            <a:pPr indent="266700">
              <a:lnSpc>
                <a:spcPct val="110000"/>
              </a:lnSpc>
            </a:pPr>
            <a:r>
              <a:rPr sz="1200">
                <a:ea typeface="宋体" panose="02010600030101010101" pitchFamily="2" charset="-122"/>
                <a:sym typeface="+mn-ea"/>
              </a:rPr>
              <a:t>4）选用通贯系列龙骨时，高度低于3m的隔墙安装一道；3～5m时安装两道；5m以上时安装三道。 </a:t>
            </a:r>
            <a:endParaRPr sz="1200">
              <a:ea typeface="宋体" panose="02010600030101010101" pitchFamily="2" charset="-122"/>
              <a:sym typeface="+mn-ea"/>
            </a:endParaRPr>
          </a:p>
          <a:p>
            <a:pPr indent="266700">
              <a:lnSpc>
                <a:spcPct val="110000"/>
              </a:lnSpc>
            </a:pPr>
            <a:r>
              <a:rPr sz="1200">
                <a:ea typeface="宋体" panose="02010600030101010101" pitchFamily="2" charset="-122"/>
                <a:sym typeface="+mn-ea"/>
              </a:rPr>
              <a:t>5）门窗或特殊节点处，应使用附加龙骨，加强其安装应符合设计要求。 </a:t>
            </a:r>
            <a:endParaRPr sz="1200">
              <a:ea typeface="宋体" panose="02010600030101010101" pitchFamily="2" charset="-122"/>
              <a:sym typeface="+mn-ea"/>
            </a:endParaRPr>
          </a:p>
          <a:p>
            <a:pPr indent="266700">
              <a:lnSpc>
                <a:spcPct val="110000"/>
              </a:lnSpc>
            </a:pPr>
            <a:r>
              <a:rPr sz="1200">
                <a:ea typeface="宋体" panose="02010600030101010101" pitchFamily="2" charset="-122"/>
                <a:sym typeface="+mn-ea"/>
              </a:rPr>
              <a:t>6）隔断的下端如用木踢脚板覆盖，隔断的罩面板下端应离地面20～30mm；如用大理厂、水磨石踢脚时，罩面板下端应与踢脚板上口齐平，接缝要严密。 </a:t>
            </a:r>
            <a:endParaRPr sz="1200">
              <a:ea typeface="宋体" panose="02010600030101010101" pitchFamily="2" charset="-122"/>
              <a:sym typeface="+mn-ea"/>
            </a:endParaRPr>
          </a:p>
          <a:p>
            <a:pPr indent="266700">
              <a:lnSpc>
                <a:spcPct val="110000"/>
              </a:lnSpc>
            </a:pPr>
            <a:r>
              <a:rPr sz="1200">
                <a:ea typeface="宋体" panose="02010600030101010101" pitchFamily="2" charset="-122"/>
                <a:sym typeface="+mn-ea"/>
              </a:rPr>
              <a:t>7）骨架安装的允许偏差，应符合表规定。 </a:t>
            </a:r>
            <a:endParaRPr sz="1200">
              <a:ea typeface="宋体" panose="02010600030101010101" pitchFamily="2" charset="-122"/>
              <a:sym typeface="+mn-ea"/>
            </a:endParaRPr>
          </a:p>
          <a:p>
            <a:pPr indent="266700">
              <a:lnSpc>
                <a:spcPct val="110000"/>
              </a:lnSpc>
            </a:pPr>
            <a:r>
              <a:rPr sz="1200">
                <a:ea typeface="宋体" panose="02010600030101010101" pitchFamily="2" charset="-122"/>
                <a:sym typeface="+mn-ea"/>
              </a:rPr>
              <a:t>③　石膏板安装</a:t>
            </a:r>
            <a:endParaRPr sz="1200">
              <a:ea typeface="宋体" panose="02010600030101010101" pitchFamily="2" charset="-122"/>
              <a:sym typeface="+mn-ea"/>
            </a:endParaRPr>
          </a:p>
          <a:p>
            <a:pPr indent="266700">
              <a:lnSpc>
                <a:spcPct val="110000"/>
              </a:lnSpc>
            </a:pPr>
            <a:r>
              <a:rPr sz="1200">
                <a:ea typeface="宋体" panose="02010600030101010101" pitchFamily="2" charset="-122"/>
                <a:sym typeface="+mn-ea"/>
              </a:rPr>
              <a:t>1)安装石膏板前，应对预埋隔断中的管道和附于墙内的设备采用局部加强措施。</a:t>
            </a:r>
            <a:endParaRPr sz="1200">
              <a:ea typeface="宋体" panose="02010600030101010101" pitchFamily="2" charset="-122"/>
              <a:sym typeface="+mn-ea"/>
            </a:endParaRPr>
          </a:p>
          <a:p>
            <a:pPr indent="266700">
              <a:lnSpc>
                <a:spcPct val="110000"/>
              </a:lnSpc>
            </a:pPr>
            <a:r>
              <a:rPr sz="1200">
                <a:ea typeface="宋体" panose="02010600030101010101" pitchFamily="2" charset="-122"/>
                <a:sym typeface="+mn-ea"/>
              </a:rPr>
              <a:t>2)石膏板应竖向铺设，长边接缝应落在竖向龙骨上。</a:t>
            </a:r>
            <a:endParaRPr sz="1200">
              <a:ea typeface="宋体" panose="02010600030101010101" pitchFamily="2" charset="-122"/>
              <a:sym typeface="+mn-ea"/>
            </a:endParaRPr>
          </a:p>
          <a:p>
            <a:pPr indent="266700">
              <a:lnSpc>
                <a:spcPct val="110000"/>
              </a:lnSpc>
            </a:pPr>
            <a:r>
              <a:rPr sz="1200">
                <a:ea typeface="宋体" panose="02010600030101010101" pitchFamily="2" charset="-122"/>
                <a:sym typeface="+mn-ea"/>
              </a:rPr>
              <a:t>3)双面石膏罩面板安装，应与龙骨一侧的内外两层石膏板错缝排列，接缝不应落在同一根龙骨上；</a:t>
            </a:r>
            <a:endParaRPr sz="1200">
              <a:ea typeface="宋体" panose="02010600030101010101" pitchFamily="2" charset="-122"/>
              <a:sym typeface="+mn-ea"/>
            </a:endParaRPr>
          </a:p>
          <a:p>
            <a:pPr indent="266700">
              <a:lnSpc>
                <a:spcPct val="110000"/>
              </a:lnSpc>
            </a:pPr>
            <a:r>
              <a:rPr sz="1200">
                <a:ea typeface="宋体" panose="02010600030101010101" pitchFamily="2" charset="-122"/>
                <a:sym typeface="+mn-ea"/>
              </a:rPr>
              <a:t>4)需要隔声、保温、防火的应根据设计要求在龙骨一侧安装好石膏罩面板后，进行隔声、保温、防火等材料的填充；一般采用玻璃丝棉或30-100mm岩棉板进行隔声、防火处理；采用50-100mm苯板进行保温处理，再封闭另一侧的板,如图3-3-4。</a:t>
            </a:r>
            <a:endParaRPr sz="1200">
              <a:ea typeface="宋体" panose="02010600030101010101" pitchFamily="2" charset="-122"/>
              <a:sym typeface="+mn-ea"/>
            </a:endParaRPr>
          </a:p>
          <a:p>
            <a:pPr indent="266700">
              <a:lnSpc>
                <a:spcPct val="110000"/>
              </a:lnSpc>
            </a:pPr>
            <a:r>
              <a:rPr sz="1200">
                <a:ea typeface="宋体" panose="02010600030101010101" pitchFamily="2" charset="-122"/>
                <a:sym typeface="+mn-ea"/>
              </a:rPr>
              <a:t>5)石膏板应采用自攻螺钉固定。周边螺钉的间距不应大于200mm，中间部分螺钉的间距不应大于300mm，螺钉与板边缘的距离应为10-16mm。</a:t>
            </a:r>
            <a:endParaRPr sz="1200">
              <a:ea typeface="宋体" panose="02010600030101010101" pitchFamily="2" charset="-122"/>
              <a:sym typeface="+mn-ea"/>
            </a:endParaRPr>
          </a:p>
          <a:p>
            <a:pPr indent="266700">
              <a:lnSpc>
                <a:spcPct val="110000"/>
              </a:lnSpc>
            </a:pPr>
            <a:r>
              <a:rPr sz="1200">
                <a:ea typeface="宋体" panose="02010600030101010101" pitchFamily="2" charset="-122"/>
                <a:sym typeface="+mn-ea"/>
              </a:rPr>
              <a:t>6)安装石膏板时，应从板的中部开始向板的四边固定。钉头略埋入板内，但不得损坏纸面；钉眼应与石膏腻子抹平。</a:t>
            </a:r>
            <a:endParaRPr sz="1200">
              <a:ea typeface="宋体" panose="02010600030101010101" pitchFamily="2" charset="-122"/>
              <a:sym typeface="+mn-ea"/>
            </a:endParaRPr>
          </a:p>
          <a:p>
            <a:pPr indent="266700">
              <a:lnSpc>
                <a:spcPct val="110000"/>
              </a:lnSpc>
            </a:pPr>
            <a:r>
              <a:rPr sz="1200">
                <a:ea typeface="宋体" panose="02010600030101010101" pitchFamily="2" charset="-122"/>
                <a:sym typeface="+mn-ea"/>
              </a:rPr>
              <a:t>7)石膏板应按框格尺寸裁割准确；就位时应与框格靠紧，但不得强压。 G、隔墙端部的石膏板与周围的墙或柱应留有3mm的槽口。施铺罩面板时，应先在槽口处加注嵌缝膏使面板与邻近表面接触紧密。</a:t>
            </a:r>
            <a:endParaRPr sz="1200">
              <a:ea typeface="宋体" panose="02010600030101010101" pitchFamily="2" charset="-122"/>
              <a:sym typeface="+mn-ea"/>
            </a:endParaRPr>
          </a:p>
          <a:p>
            <a:pPr indent="266700">
              <a:lnSpc>
                <a:spcPct val="110000"/>
              </a:lnSpc>
            </a:pPr>
            <a:r>
              <a:rPr sz="1200">
                <a:ea typeface="宋体" panose="02010600030101010101" pitchFamily="2" charset="-122"/>
                <a:sym typeface="+mn-ea"/>
              </a:rPr>
              <a:t>8)在丁字型或十字型相接处，如为阴角应用腻子嵌满，贴上接缝带，如为阳角应做护角。</a:t>
            </a:r>
            <a:endParaRPr sz="1200">
              <a:ea typeface="宋体" panose="02010600030101010101" pitchFamily="2" charset="-122"/>
              <a:sym typeface="+mn-ea"/>
            </a:endParaRPr>
          </a:p>
          <a:p>
            <a:pPr indent="266700">
              <a:lnSpc>
                <a:spcPct val="110000"/>
              </a:lnSpc>
            </a:pPr>
            <a:r>
              <a:rPr sz="1200">
                <a:ea typeface="宋体" panose="02010600030101010101" pitchFamily="2" charset="-122"/>
                <a:sym typeface="+mn-ea"/>
              </a:rPr>
              <a:t>9)石膏板的接缝，一般应为3-6mm缝，必须坡口与坡口相接,如图3-3-5。</a:t>
            </a:r>
            <a:endParaRPr sz="1200">
              <a:ea typeface="宋体" panose="02010600030101010101" pitchFamily="2" charset="-122"/>
              <a:sym typeface="+mn-ea"/>
            </a:endParaRPr>
          </a:p>
        </p:txBody>
      </p:sp>
      <p:sp>
        <p:nvSpPr>
          <p:cNvPr id="7" name="文本框 6"/>
          <p:cNvSpPr txBox="1"/>
          <p:nvPr>
            <p:custDataLst>
              <p:tags r:id="rId2"/>
            </p:custDataLst>
          </p:nvPr>
        </p:nvSpPr>
        <p:spPr>
          <a:xfrm>
            <a:off x="955040" y="240030"/>
            <a:ext cx="4744085" cy="801370"/>
          </a:xfrm>
          <a:prstGeom prst="rect">
            <a:avLst/>
          </a:prstGeom>
          <a:noFill/>
        </p:spPr>
        <p:txBody>
          <a:bodyPr wrap="square" rtlCol="0"/>
          <a:p>
            <a:pPr>
              <a:lnSpc>
                <a:spcPct val="130000"/>
              </a:lnSpc>
            </a:pPr>
            <a:r>
              <a:rPr lang="en-US" altLang="zh-CN">
                <a:solidFill>
                  <a:schemeClr val="tx2"/>
                </a:solidFill>
                <a:latin typeface="+mj-lt"/>
                <a:ea typeface="+mj-ea"/>
                <a:cs typeface="+mj-cs"/>
                <a:sym typeface="+mn-ea"/>
              </a:rPr>
              <a:t>3.3.2.轻钢龙骨隔墙构造及工艺</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Tree>
    <p:custDataLst>
      <p:tags r:id="rId3"/>
    </p:custData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custDataLst>
              <p:tags r:id="rId2"/>
            </p:custDataLst>
          </p:nvPr>
        </p:nvSpPr>
        <p:spPr>
          <a:xfrm>
            <a:off x="955040" y="240030"/>
            <a:ext cx="4744085" cy="801370"/>
          </a:xfrm>
          <a:prstGeom prst="rect">
            <a:avLst/>
          </a:prstGeom>
          <a:noFill/>
        </p:spPr>
        <p:txBody>
          <a:bodyPr wrap="square" rtlCol="0"/>
          <a:p>
            <a:pPr>
              <a:lnSpc>
                <a:spcPct val="130000"/>
              </a:lnSpc>
            </a:pPr>
            <a:r>
              <a:rPr lang="en-US" altLang="zh-CN">
                <a:solidFill>
                  <a:schemeClr val="tx2"/>
                </a:solidFill>
                <a:latin typeface="+mj-lt"/>
                <a:ea typeface="+mj-ea"/>
                <a:cs typeface="+mj-cs"/>
                <a:sym typeface="+mn-ea"/>
              </a:rPr>
              <a:t>3.3.2.轻钢龙骨隔墙构造及工艺</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pic>
        <p:nvPicPr>
          <p:cNvPr id="174" name="图片 174" descr="填充隔声材料"/>
          <p:cNvPicPr>
            <a:picLocks noChangeAspect="1"/>
          </p:cNvPicPr>
          <p:nvPr/>
        </p:nvPicPr>
        <p:blipFill>
          <a:blip r:embed="rId3"/>
          <a:srcRect t="24868" r="28058"/>
          <a:stretch>
            <a:fillRect/>
          </a:stretch>
        </p:blipFill>
        <p:spPr>
          <a:xfrm>
            <a:off x="1767205" y="1761490"/>
            <a:ext cx="4024630" cy="2388870"/>
          </a:xfrm>
          <a:prstGeom prst="rect">
            <a:avLst/>
          </a:prstGeom>
        </p:spPr>
      </p:pic>
      <p:pic>
        <p:nvPicPr>
          <p:cNvPr id="175" name="图片 175" descr="轻钢龙骨"/>
          <p:cNvPicPr>
            <a:picLocks noChangeAspect="1"/>
          </p:cNvPicPr>
          <p:nvPr/>
        </p:nvPicPr>
        <p:blipFill>
          <a:blip r:embed="rId4"/>
          <a:stretch>
            <a:fillRect/>
          </a:stretch>
        </p:blipFill>
        <p:spPr>
          <a:xfrm>
            <a:off x="6788785" y="1518285"/>
            <a:ext cx="3810000" cy="2875280"/>
          </a:xfrm>
          <a:prstGeom prst="rect">
            <a:avLst/>
          </a:prstGeom>
        </p:spPr>
      </p:pic>
      <p:sp>
        <p:nvSpPr>
          <p:cNvPr id="6" name="文本框 5"/>
          <p:cNvSpPr txBox="1"/>
          <p:nvPr/>
        </p:nvSpPr>
        <p:spPr>
          <a:xfrm>
            <a:off x="3230245" y="4705350"/>
            <a:ext cx="944880" cy="368300"/>
          </a:xfrm>
          <a:prstGeom prst="rect">
            <a:avLst/>
          </a:prstGeom>
          <a:noFill/>
        </p:spPr>
        <p:txBody>
          <a:bodyPr wrap="none" rtlCol="0" anchor="t">
            <a:spAutoFit/>
          </a:bodyPr>
          <a:p>
            <a:r>
              <a:rPr lang="zh-CN" altLang="en-US">
                <a:sym typeface="+mn-ea"/>
              </a:rPr>
              <a:t>图</a:t>
            </a:r>
            <a:r>
              <a:rPr lang="en-US" altLang="zh-CN">
                <a:sym typeface="+mn-ea"/>
              </a:rPr>
              <a:t>3-3-4</a:t>
            </a:r>
            <a:endParaRPr lang="en-US"/>
          </a:p>
        </p:txBody>
      </p:sp>
      <p:sp>
        <p:nvSpPr>
          <p:cNvPr id="2" name="文本框 1"/>
          <p:cNvSpPr txBox="1"/>
          <p:nvPr/>
        </p:nvSpPr>
        <p:spPr>
          <a:xfrm>
            <a:off x="8579485" y="4705350"/>
            <a:ext cx="944880" cy="368300"/>
          </a:xfrm>
          <a:prstGeom prst="rect">
            <a:avLst/>
          </a:prstGeom>
          <a:noFill/>
        </p:spPr>
        <p:txBody>
          <a:bodyPr wrap="none" rtlCol="0" anchor="t">
            <a:spAutoFit/>
          </a:bodyPr>
          <a:p>
            <a:r>
              <a:rPr lang="zh-CN" altLang="en-US">
                <a:sym typeface="+mn-ea"/>
              </a:rPr>
              <a:t>图</a:t>
            </a:r>
            <a:r>
              <a:rPr lang="en-US" altLang="zh-CN">
                <a:sym typeface="+mn-ea"/>
              </a:rPr>
              <a:t>3-3-5</a:t>
            </a:r>
            <a:endParaRPr lang="en-US"/>
          </a:p>
        </p:txBody>
      </p:sp>
    </p:spTree>
    <p:custDataLst>
      <p:tags r:id="rId5"/>
    </p:custData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922655" y="1041400"/>
            <a:ext cx="10713085" cy="5233035"/>
          </a:xfrm>
          <a:prstGeom prst="rect">
            <a:avLst/>
          </a:prstGeom>
          <a:noFill/>
          <a:ln w="9525">
            <a:noFill/>
          </a:ln>
        </p:spPr>
        <p:txBody>
          <a:bodyPr wrap="square">
            <a:spAutoFit/>
          </a:bodyPr>
          <a:p>
            <a:pPr indent="266700">
              <a:lnSpc>
                <a:spcPct val="190000"/>
              </a:lnSpc>
            </a:pPr>
            <a:r>
              <a:rPr sz="1600">
                <a:ea typeface="宋体" panose="02010600030101010101" pitchFamily="2" charset="-122"/>
                <a:sym typeface="+mn-ea"/>
              </a:rPr>
              <a:t>5.施工应注意的质量问题</a:t>
            </a:r>
            <a:endParaRPr sz="1600">
              <a:ea typeface="宋体" panose="02010600030101010101" pitchFamily="2" charset="-122"/>
              <a:sym typeface="+mn-ea"/>
            </a:endParaRPr>
          </a:p>
          <a:p>
            <a:pPr indent="266700">
              <a:lnSpc>
                <a:spcPct val="190000"/>
              </a:lnSpc>
            </a:pPr>
            <a:r>
              <a:rPr sz="1600">
                <a:ea typeface="宋体" panose="02010600030101010101" pitchFamily="2" charset="-122"/>
                <a:sym typeface="+mn-ea"/>
              </a:rPr>
              <a:t>(1)板缝开裂是轻钢龙骨石膏罩面板隔断的质量通病。克服板缝开裂，不能单独着眼于板缝处理，必须综合考虑。首先轻钢龙骨结构构造要合理，应具备一定刚度；二是纸面石膏板不能受潮变形，与轻钢龙骨的钉固要牢固；三是接缝腻子要考究，保证墙体伸缩变形时接缝不被拉开；四是接缝处理要认真仔细，严格按操作工艺施工。只有综合处理，才能克服板缝开裂的质量通病。</a:t>
            </a:r>
            <a:endParaRPr sz="1600">
              <a:ea typeface="宋体" panose="02010600030101010101" pitchFamily="2" charset="-122"/>
              <a:sym typeface="+mn-ea"/>
            </a:endParaRPr>
          </a:p>
          <a:p>
            <a:pPr indent="266700">
              <a:lnSpc>
                <a:spcPct val="190000"/>
              </a:lnSpc>
            </a:pPr>
            <a:r>
              <a:rPr sz="1600">
                <a:ea typeface="宋体" panose="02010600030101010101" pitchFamily="2" charset="-122"/>
                <a:sym typeface="+mn-ea"/>
              </a:rPr>
              <a:t>(2)超过12m长的墙体应按设计要求做控制变形缝，轻防止因温度和湿度的影响产生墙体变形和裂缝。</a:t>
            </a:r>
            <a:endParaRPr sz="1600">
              <a:ea typeface="宋体" panose="02010600030101010101" pitchFamily="2" charset="-122"/>
              <a:sym typeface="+mn-ea"/>
            </a:endParaRPr>
          </a:p>
          <a:p>
            <a:pPr indent="266700">
              <a:lnSpc>
                <a:spcPct val="190000"/>
              </a:lnSpc>
            </a:pPr>
            <a:r>
              <a:rPr sz="1600">
                <a:ea typeface="宋体" panose="02010600030101010101" pitchFamily="2" charset="-122"/>
                <a:sym typeface="+mn-ea"/>
              </a:rPr>
              <a:t>(3)进入冬季采温期又尚未住人的房间，应控制供热温度，并注意开窗通风，以防干热造成墙体变形和裂缝。</a:t>
            </a:r>
            <a:endParaRPr sz="1600">
              <a:ea typeface="宋体" panose="02010600030101010101" pitchFamily="2" charset="-122"/>
              <a:sym typeface="+mn-ea"/>
            </a:endParaRPr>
          </a:p>
          <a:p>
            <a:pPr indent="266700">
              <a:lnSpc>
                <a:spcPct val="190000"/>
              </a:lnSpc>
            </a:pPr>
            <a:r>
              <a:rPr sz="1600">
                <a:ea typeface="宋体" panose="02010600030101010101" pitchFamily="2" charset="-122"/>
                <a:sym typeface="+mn-ea"/>
              </a:rPr>
              <a:t>(4)轻钢骨架连接不牢固，其原因是局部节点不符合构造要求，安装时局部节点应严格按图上的规定处理，钉固间距、位置、连接方法应符合设计要求。</a:t>
            </a:r>
            <a:endParaRPr sz="1600">
              <a:ea typeface="宋体" panose="02010600030101010101" pitchFamily="2" charset="-122"/>
              <a:sym typeface="+mn-ea"/>
            </a:endParaRPr>
          </a:p>
          <a:p>
            <a:pPr indent="266700">
              <a:lnSpc>
                <a:spcPct val="190000"/>
              </a:lnSpc>
            </a:pPr>
            <a:r>
              <a:rPr sz="1600">
                <a:ea typeface="宋体" panose="02010600030101010101" pitchFamily="2" charset="-122"/>
                <a:sym typeface="+mn-ea"/>
              </a:rPr>
              <a:t>墙体罩面板不平，多数由两个原因造成：一是龙骨安装横向错位；二是石膏板厚度不一致。</a:t>
            </a:r>
            <a:endParaRPr sz="1600">
              <a:ea typeface="宋体" panose="02010600030101010101" pitchFamily="2" charset="-122"/>
              <a:sym typeface="+mn-ea"/>
            </a:endParaRPr>
          </a:p>
          <a:p>
            <a:pPr indent="266700">
              <a:lnSpc>
                <a:spcPct val="190000"/>
              </a:lnSpc>
            </a:pPr>
            <a:r>
              <a:rPr sz="1600">
                <a:ea typeface="宋体" panose="02010600030101010101" pitchFamily="2" charset="-122"/>
                <a:sym typeface="+mn-ea"/>
              </a:rPr>
              <a:t>(5)明凹缝不匀：纸面石膏板拉缝未很好掌握尺寸，施工时注意板块分档尺寸，保证板间拉缝一致。</a:t>
            </a:r>
            <a:endParaRPr sz="1600">
              <a:ea typeface="宋体" panose="02010600030101010101" pitchFamily="2" charset="-122"/>
              <a:sym typeface="+mn-ea"/>
            </a:endParaRPr>
          </a:p>
        </p:txBody>
      </p:sp>
      <p:sp>
        <p:nvSpPr>
          <p:cNvPr id="7" name="文本框 6"/>
          <p:cNvSpPr txBox="1"/>
          <p:nvPr>
            <p:custDataLst>
              <p:tags r:id="rId2"/>
            </p:custDataLst>
          </p:nvPr>
        </p:nvSpPr>
        <p:spPr>
          <a:xfrm>
            <a:off x="955040" y="240030"/>
            <a:ext cx="4744085" cy="801370"/>
          </a:xfrm>
          <a:prstGeom prst="rect">
            <a:avLst/>
          </a:prstGeom>
          <a:noFill/>
        </p:spPr>
        <p:txBody>
          <a:bodyPr wrap="square" rtlCol="0"/>
          <a:p>
            <a:pPr>
              <a:lnSpc>
                <a:spcPct val="130000"/>
              </a:lnSpc>
            </a:pPr>
            <a:r>
              <a:rPr lang="en-US" altLang="zh-CN">
                <a:solidFill>
                  <a:schemeClr val="tx2"/>
                </a:solidFill>
                <a:latin typeface="+mj-lt"/>
                <a:ea typeface="+mj-ea"/>
                <a:cs typeface="+mj-cs"/>
                <a:sym typeface="+mn-ea"/>
              </a:rPr>
              <a:t>3.3.2.轻钢龙骨隔墙构造及工艺</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Tree>
    <p:custDataLst>
      <p:tags r:id="rId3"/>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rPr>
              <a:t>1.4.1.室内装饰材料基本知识</a:t>
            </a: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1132840"/>
            <a:ext cx="10890885" cy="4564380"/>
          </a:xfrm>
          <a:prstGeom prst="rect">
            <a:avLst/>
          </a:prstGeom>
          <a:noFill/>
          <a:ln w="9525">
            <a:noFill/>
          </a:ln>
        </p:spPr>
        <p:txBody>
          <a:bodyPr wrap="square">
            <a:spAutoFit/>
          </a:bodyPr>
          <a:p>
            <a:pPr indent="266700">
              <a:lnSpc>
                <a:spcPct val="130000"/>
              </a:lnSpc>
            </a:pPr>
            <a:r>
              <a:rPr lang="en-US" sz="1400" b="0">
                <a:ea typeface="宋体" panose="02010600030101010101" pitchFamily="2" charset="-122"/>
              </a:rPr>
              <a:t> </a:t>
            </a:r>
            <a:r>
              <a:rPr sz="1400" b="0">
                <a:ea typeface="宋体" panose="02010600030101010101" pitchFamily="2" charset="-122"/>
              </a:rPr>
              <a:t>三、常用顶面装饰材料</a:t>
            </a:r>
            <a:endParaRPr sz="1400" b="0">
              <a:ea typeface="宋体" panose="02010600030101010101" pitchFamily="2" charset="-122"/>
            </a:endParaRPr>
          </a:p>
          <a:p>
            <a:pPr indent="266700">
              <a:lnSpc>
                <a:spcPct val="130000"/>
              </a:lnSpc>
            </a:pPr>
            <a:r>
              <a:rPr sz="1400" b="0">
                <a:ea typeface="宋体" panose="02010600030101010101" pitchFamily="2" charset="-122"/>
              </a:rPr>
              <a:t> 吊顶装饰材料有石膏板、石膏线、铝扣板、PVC扣板、金属微穿孔吸声板、贴塑矿棉装饰板、膨胀珍珠岩装饰吸音板、艺术玻璃等。其作用主要有吸音、隔热，遮挡原顶棚各种缺点（如卫生间里防止蒸汽侵袭顶棚、隐蔽上下水管）。同时，也为了获得较好装饰效果和有效烘托气氛。</a:t>
            </a:r>
            <a:endParaRPr sz="1400" b="0">
              <a:ea typeface="宋体" panose="02010600030101010101" pitchFamily="2" charset="-122"/>
            </a:endParaRPr>
          </a:p>
          <a:p>
            <a:pPr indent="266700">
              <a:lnSpc>
                <a:spcPct val="130000"/>
              </a:lnSpc>
            </a:pPr>
            <a:r>
              <a:rPr sz="1400" b="0">
                <a:ea typeface="宋体" panose="02010600030101010101" pitchFamily="2" charset="-122"/>
              </a:rPr>
              <a:t>  (1)石膏板。石膏吊顶装饰板在家居吊顶装饰中应用最为广泛，主要有防潮、吸音隔热、保温降噪的特点。例如：吸声石膏装饰板具有很强的防噪音功能。复合型石膏装饰板具有保温、隔热，又有装饰作用。纸面石膏板用途广泛，装饰作用强，适用于居室、客厅的吊顶。防潮石膏装饰板特别适用于卫生间、厨房的吊顶装饰,如图1-22。</a:t>
            </a:r>
            <a:endParaRPr sz="1400" b="0">
              <a:ea typeface="宋体" panose="02010600030101010101" pitchFamily="2" charset="-122"/>
            </a:endParaRPr>
          </a:p>
          <a:p>
            <a:pPr indent="266700">
              <a:lnSpc>
                <a:spcPct val="130000"/>
              </a:lnSpc>
            </a:pPr>
            <a:r>
              <a:rPr sz="1400" b="0">
                <a:ea typeface="宋体" panose="02010600030101010101" pitchFamily="2" charset="-122"/>
              </a:rPr>
              <a:t>  (2)石膏线。是一种价格低廉的装饰材料，其角线宽度、花型复杂程度及质量有多种，使用时尽量选择大厂生产的花纹清晰、材料强度高的产品,如图1-23。</a:t>
            </a:r>
            <a:endParaRPr sz="1400" b="0">
              <a:ea typeface="宋体" panose="02010600030101010101" pitchFamily="2" charset="-122"/>
            </a:endParaRPr>
          </a:p>
          <a:p>
            <a:pPr indent="266700">
              <a:lnSpc>
                <a:spcPct val="130000"/>
              </a:lnSpc>
            </a:pPr>
            <a:r>
              <a:rPr sz="1400" b="0">
                <a:ea typeface="宋体" panose="02010600030101010101" pitchFamily="2" charset="-122"/>
              </a:rPr>
              <a:t>  (3)铝扣板。铝扣板吊顶材料主要用厨房、卫生间，不仅防火、防潮、防腐、抗静电、吸音、隔音等，还较为美观，属于高档的吊顶材料。形状通常有长形、方形等，表面有平面和冲孔两种。购买时，要选择漆膜光泽度好、厚度好、硬实的产品,如图1-24。</a:t>
            </a:r>
            <a:endParaRPr sz="1400" b="0">
              <a:ea typeface="宋体" panose="02010600030101010101" pitchFamily="2" charset="-122"/>
            </a:endParaRPr>
          </a:p>
          <a:p>
            <a:pPr indent="266700">
              <a:lnSpc>
                <a:spcPct val="130000"/>
              </a:lnSpc>
            </a:pPr>
            <a:r>
              <a:rPr sz="1400" b="0">
                <a:ea typeface="宋体" panose="02010600030101010101" pitchFamily="2" charset="-122"/>
              </a:rPr>
              <a:t>  (4)PVC扣板。是以聚氯乙烯为原料，经挤压成型组装成框架再配以玻璃而制成。耐高温性能不强，但它具有轻、耐磨、耐老化、隔热隔声性好、保温防潮、防虫蛀又防火等特点，使用也比较广泛,如图1-25。</a:t>
            </a:r>
            <a:endParaRPr sz="1400" b="0">
              <a:ea typeface="宋体" panose="02010600030101010101" pitchFamily="2" charset="-122"/>
            </a:endParaRPr>
          </a:p>
          <a:p>
            <a:pPr indent="266700">
              <a:lnSpc>
                <a:spcPct val="130000"/>
              </a:lnSpc>
            </a:pPr>
            <a:r>
              <a:rPr sz="1400" b="0">
                <a:ea typeface="宋体" panose="02010600030101010101" pitchFamily="2" charset="-122"/>
              </a:rPr>
              <a:t>  (5)矿棉板。是一种装饰吸声板，它是以粒状矿物纤维棉为主要原料，在其中添加一些适量的其他物质制作而成，没有石棉成分，对人体无害，可以隔音降噪、防火隔热。矿棉板的表面有一些小孔，还有一些很好看的滚花或者浮雕图案，装饰效果非常好。它被应用到各种建筑的吊顶及室内装修，改善人们的生活和工作环境,如图1-26。</a:t>
            </a:r>
            <a:endParaRPr sz="1400" b="0">
              <a:ea typeface="宋体" panose="02010600030101010101" pitchFamily="2" charset="-122"/>
            </a:endParaRPr>
          </a:p>
        </p:txBody>
      </p:sp>
    </p:spTree>
    <p:custDataLst>
      <p:tags r:id="rId3"/>
    </p:custData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custDataLst>
              <p:tags r:id="rId2"/>
            </p:custDataLst>
          </p:nvPr>
        </p:nvSpPr>
        <p:spPr>
          <a:xfrm>
            <a:off x="2550160" y="289560"/>
            <a:ext cx="7091045" cy="801370"/>
          </a:xfrm>
          <a:prstGeom prst="rect">
            <a:avLst/>
          </a:prstGeom>
          <a:noFill/>
        </p:spPr>
        <p:txBody>
          <a:bodyPr wrap="square" lIns="90000" tIns="46800" rIns="90000" bIns="46800" rtlCol="0"/>
          <a:lstStyle>
            <a:defPPr>
              <a:defRPr lang="zh-CN"/>
            </a:defPPr>
            <a:lvl1pPr>
              <a:lnSpc>
                <a:spcPct val="130000"/>
              </a:lnSpc>
              <a:defRPr sz="2800">
                <a:solidFill>
                  <a:schemeClr val="tx2"/>
                </a:solidFill>
                <a:latin typeface="+mj-lt"/>
                <a:ea typeface="+mj-ea"/>
                <a:cs typeface="+mj-cs"/>
              </a:defRPr>
            </a:lvl1pPr>
          </a:lstStyle>
          <a:p>
            <a:r>
              <a:rPr lang="en-US" altLang="zh-CN" sz="3600">
                <a:sym typeface="+mn-ea"/>
              </a:rPr>
              <a:t>3.4.室内门窗类构造做法</a:t>
            </a:r>
            <a:endParaRPr lang="en-US" altLang="zh-CN" sz="3600">
              <a:sym typeface="+mn-ea"/>
            </a:endParaRPr>
          </a:p>
        </p:txBody>
      </p:sp>
      <p:sp>
        <p:nvSpPr>
          <p:cNvPr id="40" name="文本框 39"/>
          <p:cNvSpPr txBox="1"/>
          <p:nvPr>
            <p:custDataLst>
              <p:tags r:id="rId3"/>
            </p:custDataLst>
          </p:nvPr>
        </p:nvSpPr>
        <p:spPr>
          <a:xfrm>
            <a:off x="922655" y="1014095"/>
            <a:ext cx="4744085" cy="801370"/>
          </a:xfrm>
          <a:prstGeom prst="rect">
            <a:avLst/>
          </a:prstGeom>
          <a:noFill/>
        </p:spPr>
        <p:txBody>
          <a:bodyPr wrap="square" rtlCol="0"/>
          <a:p>
            <a:pPr>
              <a:lnSpc>
                <a:spcPct val="130000"/>
              </a:lnSpc>
            </a:pPr>
            <a:r>
              <a:rPr lang="en-US" altLang="zh-CN">
                <a:solidFill>
                  <a:schemeClr val="tx2"/>
                </a:solidFill>
                <a:latin typeface="+mj-lt"/>
                <a:ea typeface="+mj-ea"/>
                <a:cs typeface="+mj-cs"/>
                <a:sym typeface="+mn-ea"/>
              </a:rPr>
              <a:t>3.4.1.木质门窗构造及工艺</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 name="文本框 3"/>
          <p:cNvSpPr txBox="1"/>
          <p:nvPr/>
        </p:nvSpPr>
        <p:spPr>
          <a:xfrm>
            <a:off x="922655" y="1680210"/>
            <a:ext cx="10713085" cy="3878580"/>
          </a:xfrm>
          <a:prstGeom prst="rect">
            <a:avLst/>
          </a:prstGeom>
          <a:noFill/>
          <a:ln w="9525">
            <a:noFill/>
          </a:ln>
        </p:spPr>
        <p:txBody>
          <a:bodyPr wrap="square">
            <a:spAutoFit/>
          </a:bodyPr>
          <a:p>
            <a:pPr indent="266700">
              <a:lnSpc>
                <a:spcPct val="140000"/>
              </a:lnSpc>
            </a:pPr>
            <a:r>
              <a:rPr sz="1600">
                <a:ea typeface="宋体" panose="02010600030101010101" pitchFamily="2" charset="-122"/>
                <a:sym typeface="+mn-ea"/>
              </a:rPr>
              <a:t>1.施工准备 </a:t>
            </a:r>
            <a:endParaRPr sz="1600">
              <a:ea typeface="宋体" panose="02010600030101010101" pitchFamily="2" charset="-122"/>
              <a:sym typeface="+mn-ea"/>
            </a:endParaRPr>
          </a:p>
          <a:p>
            <a:pPr indent="266700">
              <a:lnSpc>
                <a:spcPct val="140000"/>
              </a:lnSpc>
            </a:pPr>
            <a:r>
              <a:rPr sz="1600">
                <a:ea typeface="宋体" panose="02010600030101010101" pitchFamily="2" charset="-122"/>
                <a:sym typeface="+mn-ea"/>
              </a:rPr>
              <a:t>(1)材料及主要机具</a:t>
            </a:r>
            <a:endParaRPr sz="1600">
              <a:ea typeface="宋体" panose="02010600030101010101" pitchFamily="2" charset="-122"/>
              <a:sym typeface="+mn-ea"/>
            </a:endParaRPr>
          </a:p>
          <a:p>
            <a:pPr indent="266700">
              <a:lnSpc>
                <a:spcPct val="140000"/>
              </a:lnSpc>
            </a:pPr>
            <a:r>
              <a:rPr sz="1600">
                <a:ea typeface="宋体" panose="02010600030101010101" pitchFamily="2" charset="-122"/>
                <a:sym typeface="+mn-ea"/>
              </a:rPr>
              <a:t>1)天然大理石、花岗石的品种、规格应符合设计要求，技术等级、光泽度、外观质量要求，应符合国家标准《天然大理石建筑板材》、《花岗石建筑板块》的规定。</a:t>
            </a:r>
            <a:endParaRPr sz="1600">
              <a:ea typeface="宋体" panose="02010600030101010101" pitchFamily="2" charset="-122"/>
              <a:sym typeface="+mn-ea"/>
            </a:endParaRPr>
          </a:p>
          <a:p>
            <a:pPr indent="266700">
              <a:lnSpc>
                <a:spcPct val="140000"/>
              </a:lnSpc>
            </a:pPr>
            <a:r>
              <a:rPr sz="1600">
                <a:ea typeface="宋体" panose="02010600030101010101" pitchFamily="2" charset="-122"/>
                <a:sym typeface="+mn-ea"/>
              </a:rPr>
              <a:t>2)水泥：硅酸盐水泥、普通硅酸盐水泥或矿渣硅酸水泥，其标号不宜小于425号。</a:t>
            </a:r>
            <a:endParaRPr sz="1600">
              <a:ea typeface="宋体" panose="02010600030101010101" pitchFamily="2" charset="-122"/>
              <a:sym typeface="+mn-ea"/>
            </a:endParaRPr>
          </a:p>
          <a:p>
            <a:pPr indent="266700">
              <a:lnSpc>
                <a:spcPct val="140000"/>
              </a:lnSpc>
            </a:pPr>
            <a:r>
              <a:rPr sz="1600">
                <a:ea typeface="宋体" panose="02010600030101010101" pitchFamily="2" charset="-122"/>
                <a:sym typeface="+mn-ea"/>
              </a:rPr>
              <a:t>3)白水泥：白色硅酸盐水泥，其标号不小于425号。</a:t>
            </a:r>
            <a:endParaRPr sz="1600">
              <a:ea typeface="宋体" panose="02010600030101010101" pitchFamily="2" charset="-122"/>
              <a:sym typeface="+mn-ea"/>
            </a:endParaRPr>
          </a:p>
          <a:p>
            <a:pPr indent="266700">
              <a:lnSpc>
                <a:spcPct val="140000"/>
              </a:lnSpc>
            </a:pPr>
            <a:r>
              <a:rPr sz="1600">
                <a:ea typeface="宋体" panose="02010600030101010101" pitchFamily="2" charset="-122"/>
                <a:sym typeface="+mn-ea"/>
              </a:rPr>
              <a:t>4)砂：中砂或粗砂，其含泥量不应大于3%。</a:t>
            </a:r>
            <a:endParaRPr sz="1600">
              <a:ea typeface="宋体" panose="02010600030101010101" pitchFamily="2" charset="-122"/>
              <a:sym typeface="+mn-ea"/>
            </a:endParaRPr>
          </a:p>
          <a:p>
            <a:pPr indent="266700">
              <a:lnSpc>
                <a:spcPct val="140000"/>
              </a:lnSpc>
            </a:pPr>
            <a:r>
              <a:rPr sz="1600">
                <a:ea typeface="宋体" panose="02010600030101010101" pitchFamily="2" charset="-122"/>
                <a:sym typeface="+mn-ea"/>
              </a:rPr>
              <a:t>5)矿物颜料（擦缝用）、蜡、草酸。</a:t>
            </a:r>
            <a:endParaRPr sz="1600">
              <a:ea typeface="宋体" panose="02010600030101010101" pitchFamily="2" charset="-122"/>
              <a:sym typeface="+mn-ea"/>
            </a:endParaRPr>
          </a:p>
          <a:p>
            <a:pPr indent="266700">
              <a:lnSpc>
                <a:spcPct val="140000"/>
              </a:lnSpc>
            </a:pPr>
            <a:r>
              <a:rPr sz="1600">
                <a:ea typeface="宋体" panose="02010600030101010101" pitchFamily="2" charset="-122"/>
                <a:sym typeface="+mn-ea"/>
              </a:rPr>
              <a:t>6)主要机具：铁锹、靠尺、水桶、抹子、墨斗、钢卷尺、尼龙线、橡皮锤（或木锤）、磨石机。</a:t>
            </a:r>
            <a:endParaRPr sz="1600">
              <a:ea typeface="宋体" panose="02010600030101010101" pitchFamily="2" charset="-122"/>
              <a:sym typeface="+mn-ea"/>
            </a:endParaRPr>
          </a:p>
          <a:p>
            <a:pPr indent="266700">
              <a:lnSpc>
                <a:spcPct val="140000"/>
              </a:lnSpc>
            </a:pPr>
            <a:r>
              <a:rPr sz="1600">
                <a:ea typeface="宋体" panose="02010600030101010101" pitchFamily="2" charset="-122"/>
                <a:sym typeface="+mn-ea"/>
              </a:rPr>
              <a:t>2.工艺流程：</a:t>
            </a:r>
            <a:endParaRPr sz="1600">
              <a:ea typeface="宋体" panose="02010600030101010101" pitchFamily="2" charset="-122"/>
              <a:sym typeface="+mn-ea"/>
            </a:endParaRPr>
          </a:p>
          <a:p>
            <a:pPr indent="266700">
              <a:lnSpc>
                <a:spcPct val="140000"/>
              </a:lnSpc>
            </a:pPr>
            <a:r>
              <a:rPr sz="1600">
                <a:ea typeface="宋体" panose="02010600030101010101" pitchFamily="2" charset="-122"/>
                <a:sym typeface="+mn-ea"/>
              </a:rPr>
              <a:t>找规矩弹线→找出门窗框安装位置→确定安装标高→掩扇及安装样板→窗框、扇安装→门框安装→门扇安装</a:t>
            </a:r>
            <a:endParaRPr sz="1600">
              <a:ea typeface="宋体" panose="02010600030101010101" pitchFamily="2" charset="-122"/>
              <a:sym typeface="+mn-ea"/>
            </a:endParaRPr>
          </a:p>
        </p:txBody>
      </p:sp>
    </p:spTree>
    <p:custDataLst>
      <p:tags r:id="rId4"/>
    </p:custData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922655" y="1041400"/>
            <a:ext cx="10713085" cy="3192145"/>
          </a:xfrm>
          <a:prstGeom prst="rect">
            <a:avLst/>
          </a:prstGeom>
          <a:noFill/>
          <a:ln w="9525">
            <a:noFill/>
          </a:ln>
        </p:spPr>
        <p:txBody>
          <a:bodyPr wrap="square">
            <a:spAutoFit/>
          </a:bodyPr>
          <a:p>
            <a:pPr indent="266700">
              <a:lnSpc>
                <a:spcPct val="140000"/>
              </a:lnSpc>
            </a:pPr>
            <a:r>
              <a:rPr sz="1200">
                <a:ea typeface="宋体" panose="02010600030101010101" pitchFamily="2" charset="-122"/>
                <a:sym typeface="+mn-ea"/>
              </a:rPr>
              <a:t>3.操作工艺：</a:t>
            </a:r>
            <a:endParaRPr sz="1200">
              <a:ea typeface="宋体" panose="02010600030101010101" pitchFamily="2" charset="-122"/>
              <a:sym typeface="+mn-ea"/>
            </a:endParaRPr>
          </a:p>
          <a:p>
            <a:pPr indent="266700">
              <a:lnSpc>
                <a:spcPct val="140000"/>
              </a:lnSpc>
            </a:pPr>
            <a:r>
              <a:rPr sz="1200">
                <a:ea typeface="宋体" panose="02010600030101010101" pitchFamily="2" charset="-122"/>
                <a:sym typeface="+mn-ea"/>
              </a:rPr>
              <a:t>①　找规矩弹线：结构工程经过核验合格后，即可从顶层开始用大线坠吊垂直，检查窗口位置的准确度，并在墙上弹出墨线，如图3-4-1,门窗洞口结构凸出窗框线时进行剔凿处理。</a:t>
            </a:r>
            <a:endParaRPr sz="1200">
              <a:ea typeface="宋体" panose="02010600030101010101" pitchFamily="2" charset="-122"/>
              <a:sym typeface="+mn-ea"/>
            </a:endParaRPr>
          </a:p>
          <a:p>
            <a:pPr indent="266700">
              <a:lnSpc>
                <a:spcPct val="140000"/>
              </a:lnSpc>
            </a:pPr>
            <a:r>
              <a:rPr sz="1200">
                <a:ea typeface="宋体" panose="02010600030101010101" pitchFamily="2" charset="-122"/>
                <a:sym typeface="+mn-ea"/>
              </a:rPr>
              <a:t>②　找出门窗框安装位置：窗框安装的高度应根据室内+50cm平线核对检查，使其窗框安装在同一标高上。</a:t>
            </a:r>
            <a:endParaRPr sz="1200">
              <a:ea typeface="宋体" panose="02010600030101010101" pitchFamily="2" charset="-122"/>
              <a:sym typeface="+mn-ea"/>
            </a:endParaRPr>
          </a:p>
          <a:p>
            <a:pPr indent="266700">
              <a:lnSpc>
                <a:spcPct val="140000"/>
              </a:lnSpc>
            </a:pPr>
            <a:r>
              <a:rPr sz="1200">
                <a:ea typeface="宋体" panose="02010600030101010101" pitchFamily="2" charset="-122"/>
                <a:sym typeface="+mn-ea"/>
              </a:rPr>
              <a:t>③　确定安装标高：室外内门框应根据图纸位置和标高安装，并根据门的高度合理设置木砖数量，且每块木砖应钉2个10cm长的钉子并应将钉帽砸扁钉入木砖内，使门框安装牢固。</a:t>
            </a:r>
            <a:endParaRPr sz="1200">
              <a:ea typeface="宋体" panose="02010600030101010101" pitchFamily="2" charset="-122"/>
              <a:sym typeface="+mn-ea"/>
            </a:endParaRPr>
          </a:p>
          <a:p>
            <a:pPr indent="266700">
              <a:lnSpc>
                <a:spcPct val="140000"/>
              </a:lnSpc>
            </a:pPr>
            <a:r>
              <a:rPr sz="1200">
                <a:ea typeface="宋体" panose="02010600030101010101" pitchFamily="2" charset="-122"/>
                <a:sym typeface="+mn-ea"/>
              </a:rPr>
              <a:t>④　掩扇及安装样板：把窗扇根据图纸要求安装到窗框上此道工序称为掩扇。对掩扇的质量按验评标准检查缝隙大小、五金位置、尺寸及牢固等，符合标准要求作为样板，以此为验收标准和依据。</a:t>
            </a:r>
            <a:endParaRPr sz="1200">
              <a:ea typeface="宋体" panose="02010600030101010101" pitchFamily="2" charset="-122"/>
              <a:sym typeface="+mn-ea"/>
            </a:endParaRPr>
          </a:p>
          <a:p>
            <a:pPr indent="266700">
              <a:lnSpc>
                <a:spcPct val="140000"/>
              </a:lnSpc>
            </a:pPr>
            <a:r>
              <a:rPr sz="1200">
                <a:ea typeface="宋体" panose="02010600030101010101" pitchFamily="2" charset="-122"/>
                <a:sym typeface="+mn-ea"/>
              </a:rPr>
              <a:t>⑤　窗框、扇安装：弹线安装窗框扇应考虑抹灰层的厚度，并根据门窗尺寸、标高、位置及开启方向，在墙上画出安装位置线。有贴脸的门窗、立框时应与抹灰面平，有预制水磨石板的窗，应注意窗台板的出墙尺寸，以确定立框位置。中立的外窗，如外墙为清水砖墙勾缝时，可稍移动，以盖上砖墙立缝为宜。</a:t>
            </a:r>
            <a:endParaRPr sz="1200">
              <a:ea typeface="宋体" panose="02010600030101010101" pitchFamily="2" charset="-122"/>
              <a:sym typeface="+mn-ea"/>
            </a:endParaRPr>
          </a:p>
          <a:p>
            <a:pPr indent="266700">
              <a:lnSpc>
                <a:spcPct val="140000"/>
              </a:lnSpc>
            </a:pPr>
            <a:r>
              <a:rPr sz="1200">
                <a:ea typeface="宋体" panose="02010600030101010101" pitchFamily="2" charset="-122"/>
                <a:sym typeface="+mn-ea"/>
              </a:rPr>
              <a:t>⑥　窗框的安装标高，以墙上弹+50cm平线为准，用木楔将框临时固定于窗洞内，为保证与相隔窗框的平直，应在窗框下边拉小线找直，并用铁水平尺将平线引入洞内作为立框时标准，再用线坠校正吊直。黄花松窗框安装前先对准木砖钻眼，便于钉钉。</a:t>
            </a:r>
            <a:endParaRPr sz="1200">
              <a:ea typeface="宋体" panose="02010600030101010101" pitchFamily="2" charset="-122"/>
              <a:sym typeface="+mn-ea"/>
            </a:endParaRPr>
          </a:p>
        </p:txBody>
      </p:sp>
      <p:sp>
        <p:nvSpPr>
          <p:cNvPr id="7" name="文本框 6"/>
          <p:cNvSpPr txBox="1"/>
          <p:nvPr>
            <p:custDataLst>
              <p:tags r:id="rId2"/>
            </p:custDataLst>
          </p:nvPr>
        </p:nvSpPr>
        <p:spPr>
          <a:xfrm>
            <a:off x="955040" y="240030"/>
            <a:ext cx="4744085" cy="801370"/>
          </a:xfrm>
          <a:prstGeom prst="rect">
            <a:avLst/>
          </a:prstGeom>
          <a:noFill/>
        </p:spPr>
        <p:txBody>
          <a:bodyPr wrap="square" rtlCol="0"/>
          <a:p>
            <a:pPr>
              <a:lnSpc>
                <a:spcPct val="130000"/>
              </a:lnSpc>
            </a:pPr>
            <a:r>
              <a:rPr lang="en-US" altLang="zh-CN">
                <a:solidFill>
                  <a:schemeClr val="tx2"/>
                </a:solidFill>
                <a:latin typeface="+mj-lt"/>
                <a:ea typeface="+mj-ea"/>
                <a:cs typeface="+mj-cs"/>
                <a:sym typeface="+mn-ea"/>
              </a:rPr>
              <a:t>3.4.1.木质门窗构造及工艺</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pic>
        <p:nvPicPr>
          <p:cNvPr id="176" name="图片 176" descr="弹线"/>
          <p:cNvPicPr>
            <a:picLocks noChangeAspect="1"/>
          </p:cNvPicPr>
          <p:nvPr/>
        </p:nvPicPr>
        <p:blipFill>
          <a:blip r:embed="rId3"/>
          <a:stretch>
            <a:fillRect/>
          </a:stretch>
        </p:blipFill>
        <p:spPr>
          <a:xfrm>
            <a:off x="3487420" y="4303395"/>
            <a:ext cx="3054985" cy="2133600"/>
          </a:xfrm>
          <a:prstGeom prst="rect">
            <a:avLst/>
          </a:prstGeom>
        </p:spPr>
      </p:pic>
      <p:sp>
        <p:nvSpPr>
          <p:cNvPr id="4" name="文本框 3"/>
          <p:cNvSpPr txBox="1"/>
          <p:nvPr/>
        </p:nvSpPr>
        <p:spPr>
          <a:xfrm>
            <a:off x="7073265" y="4705350"/>
            <a:ext cx="944880" cy="368300"/>
          </a:xfrm>
          <a:prstGeom prst="rect">
            <a:avLst/>
          </a:prstGeom>
          <a:noFill/>
        </p:spPr>
        <p:txBody>
          <a:bodyPr wrap="none" rtlCol="0" anchor="t">
            <a:spAutoFit/>
          </a:bodyPr>
          <a:p>
            <a:r>
              <a:rPr lang="zh-CN" altLang="en-US">
                <a:sym typeface="+mn-ea"/>
              </a:rPr>
              <a:t>图</a:t>
            </a:r>
            <a:r>
              <a:rPr lang="en-US" altLang="zh-CN">
                <a:sym typeface="+mn-ea"/>
              </a:rPr>
              <a:t>3-4-1</a:t>
            </a:r>
            <a:endParaRPr lang="en-US"/>
          </a:p>
        </p:txBody>
      </p:sp>
    </p:spTree>
    <p:custDataLst>
      <p:tags r:id="rId4"/>
    </p:custData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922655" y="1041400"/>
            <a:ext cx="10713085" cy="2158365"/>
          </a:xfrm>
          <a:prstGeom prst="rect">
            <a:avLst/>
          </a:prstGeom>
          <a:noFill/>
          <a:ln w="9525">
            <a:noFill/>
          </a:ln>
        </p:spPr>
        <p:txBody>
          <a:bodyPr wrap="square">
            <a:spAutoFit/>
          </a:bodyPr>
          <a:p>
            <a:pPr indent="266700">
              <a:lnSpc>
                <a:spcPct val="140000"/>
              </a:lnSpc>
            </a:pPr>
            <a:r>
              <a:rPr sz="1200">
                <a:ea typeface="宋体" panose="02010600030101010101" pitchFamily="2" charset="-122"/>
                <a:sym typeface="+mn-ea"/>
              </a:rPr>
              <a:t>⑦　门框安装</a:t>
            </a:r>
            <a:endParaRPr sz="1200">
              <a:ea typeface="宋体" panose="02010600030101010101" pitchFamily="2" charset="-122"/>
              <a:sym typeface="+mn-ea"/>
            </a:endParaRPr>
          </a:p>
          <a:p>
            <a:pPr indent="266700">
              <a:lnSpc>
                <a:spcPct val="140000"/>
              </a:lnSpc>
            </a:pPr>
            <a:r>
              <a:rPr sz="1200">
                <a:ea typeface="宋体" panose="02010600030101010101" pitchFamily="2" charset="-122"/>
                <a:sym typeface="+mn-ea"/>
              </a:rPr>
              <a:t>1)木门框安装：应在地面工程施工前完成，门框安装应保证牢固，门框应用钉子与木砖钉牢，一般每边不少于2点固定，间距不大于1.2m,如图3-4-2。若隔墙为加气混凝土条板时，应按要求间距预留45mm的孔，孔深7-10cm，并在孔内预埋木橛粘107胶水泥浆加入孔中（木橛直径应大于孔径1mm以使其打入牢固）。待其凝固后再安装门框。                                        </a:t>
            </a:r>
            <a:endParaRPr sz="1200">
              <a:ea typeface="宋体" panose="02010600030101010101" pitchFamily="2" charset="-122"/>
              <a:sym typeface="+mn-ea"/>
            </a:endParaRPr>
          </a:p>
          <a:p>
            <a:pPr indent="266700">
              <a:lnSpc>
                <a:spcPct val="140000"/>
              </a:lnSpc>
            </a:pPr>
            <a:r>
              <a:rPr sz="1200">
                <a:ea typeface="宋体" panose="02010600030101010101" pitchFamily="2" charset="-122"/>
                <a:sym typeface="+mn-ea"/>
              </a:rPr>
              <a:t>2)钢门框安装：安装前先找正套方，防止在运输及安装过程中产生变形，并应提前刷好防锈漆。门框应按设计要求及水平标高、平面位置进行安装，并应注意成品保护。后塞口时，应按设计要求预先埋设铁件，并按规范要求每边不少于二个固定点，其间距不大于1.2m。钢门框按图示位置安装就位，检查型号标高，位置无误，及时将框上的铁件与结构预埋铁件焊好焊牢。</a:t>
            </a:r>
            <a:endParaRPr sz="1200">
              <a:ea typeface="宋体" panose="02010600030101010101" pitchFamily="2" charset="-122"/>
              <a:sym typeface="+mn-ea"/>
            </a:endParaRPr>
          </a:p>
          <a:p>
            <a:pPr indent="266700">
              <a:lnSpc>
                <a:spcPct val="140000"/>
              </a:lnSpc>
            </a:pPr>
            <a:endParaRPr sz="1200">
              <a:ea typeface="宋体" panose="02010600030101010101" pitchFamily="2" charset="-122"/>
              <a:sym typeface="+mn-ea"/>
            </a:endParaRPr>
          </a:p>
        </p:txBody>
      </p:sp>
      <p:sp>
        <p:nvSpPr>
          <p:cNvPr id="7" name="文本框 6"/>
          <p:cNvSpPr txBox="1"/>
          <p:nvPr>
            <p:custDataLst>
              <p:tags r:id="rId2"/>
            </p:custDataLst>
          </p:nvPr>
        </p:nvSpPr>
        <p:spPr>
          <a:xfrm>
            <a:off x="955040" y="240030"/>
            <a:ext cx="4744085" cy="801370"/>
          </a:xfrm>
          <a:prstGeom prst="rect">
            <a:avLst/>
          </a:prstGeom>
          <a:noFill/>
        </p:spPr>
        <p:txBody>
          <a:bodyPr wrap="square" rtlCol="0"/>
          <a:p>
            <a:pPr>
              <a:lnSpc>
                <a:spcPct val="130000"/>
              </a:lnSpc>
            </a:pPr>
            <a:r>
              <a:rPr lang="en-US" altLang="zh-CN">
                <a:solidFill>
                  <a:schemeClr val="tx2"/>
                </a:solidFill>
                <a:latin typeface="+mj-lt"/>
                <a:ea typeface="+mj-ea"/>
                <a:cs typeface="+mj-cs"/>
                <a:sym typeface="+mn-ea"/>
              </a:rPr>
              <a:t>3.4.1.木质门窗构造及工艺</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pic>
        <p:nvPicPr>
          <p:cNvPr id="177" name="图片 177" descr="木门框2"/>
          <p:cNvPicPr>
            <a:picLocks noChangeAspect="1"/>
          </p:cNvPicPr>
          <p:nvPr/>
        </p:nvPicPr>
        <p:blipFill>
          <a:blip r:embed="rId3"/>
          <a:srcRect r="319" b="11934"/>
          <a:stretch>
            <a:fillRect/>
          </a:stretch>
        </p:blipFill>
        <p:spPr>
          <a:xfrm>
            <a:off x="4478020" y="3024505"/>
            <a:ext cx="2638425" cy="3108960"/>
          </a:xfrm>
          <a:prstGeom prst="rect">
            <a:avLst/>
          </a:prstGeom>
        </p:spPr>
      </p:pic>
      <p:sp>
        <p:nvSpPr>
          <p:cNvPr id="2" name="文本框 1"/>
          <p:cNvSpPr txBox="1"/>
          <p:nvPr/>
        </p:nvSpPr>
        <p:spPr>
          <a:xfrm>
            <a:off x="7623810" y="4705350"/>
            <a:ext cx="944880" cy="368300"/>
          </a:xfrm>
          <a:prstGeom prst="rect">
            <a:avLst/>
          </a:prstGeom>
          <a:noFill/>
        </p:spPr>
        <p:txBody>
          <a:bodyPr wrap="none" rtlCol="0" anchor="t">
            <a:spAutoFit/>
          </a:bodyPr>
          <a:p>
            <a:r>
              <a:rPr lang="zh-CN" altLang="en-US">
                <a:sym typeface="+mn-ea"/>
              </a:rPr>
              <a:t>图</a:t>
            </a:r>
            <a:r>
              <a:rPr lang="en-US" altLang="zh-CN">
                <a:sym typeface="+mn-ea"/>
              </a:rPr>
              <a:t>3-4-2</a:t>
            </a:r>
            <a:endParaRPr lang="en-US"/>
          </a:p>
        </p:txBody>
      </p:sp>
    </p:spTree>
    <p:custDataLst>
      <p:tags r:id="rId4"/>
    </p:custData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922655" y="1041400"/>
            <a:ext cx="11002645" cy="3415030"/>
          </a:xfrm>
          <a:prstGeom prst="rect">
            <a:avLst/>
          </a:prstGeom>
          <a:noFill/>
          <a:ln w="9525">
            <a:noFill/>
          </a:ln>
        </p:spPr>
        <p:txBody>
          <a:bodyPr wrap="square">
            <a:spAutoFit/>
          </a:bodyPr>
          <a:p>
            <a:pPr indent="266700">
              <a:lnSpc>
                <a:spcPct val="100000"/>
              </a:lnSpc>
            </a:pPr>
            <a:r>
              <a:rPr sz="1200">
                <a:ea typeface="宋体" panose="02010600030101010101" pitchFamily="2" charset="-122"/>
                <a:sym typeface="+mn-ea"/>
              </a:rPr>
              <a:t>⑧　木门扇的安装</a:t>
            </a:r>
            <a:endParaRPr sz="1200">
              <a:ea typeface="宋体" panose="02010600030101010101" pitchFamily="2" charset="-122"/>
              <a:sym typeface="+mn-ea"/>
            </a:endParaRPr>
          </a:p>
          <a:p>
            <a:pPr indent="266700">
              <a:lnSpc>
                <a:spcPct val="100000"/>
              </a:lnSpc>
            </a:pPr>
            <a:r>
              <a:rPr sz="1200">
                <a:ea typeface="宋体" panose="02010600030101010101" pitchFamily="2" charset="-122"/>
                <a:sym typeface="+mn-ea"/>
              </a:rPr>
              <a:t>1)  先确定门的开启方向及小五金型号和安装位置，对开门扇扇口的裁口位置开启方向，一般右扇为盖口扇。</a:t>
            </a:r>
            <a:endParaRPr sz="1200">
              <a:ea typeface="宋体" panose="02010600030101010101" pitchFamily="2" charset="-122"/>
              <a:sym typeface="+mn-ea"/>
            </a:endParaRPr>
          </a:p>
          <a:p>
            <a:pPr indent="266700">
              <a:lnSpc>
                <a:spcPct val="100000"/>
              </a:lnSpc>
            </a:pPr>
            <a:r>
              <a:rPr sz="1200">
                <a:ea typeface="宋体" panose="02010600030101010101" pitchFamily="2" charset="-122"/>
                <a:sym typeface="+mn-ea"/>
              </a:rPr>
              <a:t>2)  检查门口是否尺寸正确，边角是否方正，有无窜角；检查门口高度应量门的两侧；检查门口宽度应量门口的上、中、下三点并在扇的相应部位定点画线。</a:t>
            </a:r>
            <a:endParaRPr sz="1200">
              <a:ea typeface="宋体" panose="02010600030101010101" pitchFamily="2" charset="-122"/>
              <a:sym typeface="+mn-ea"/>
            </a:endParaRPr>
          </a:p>
          <a:p>
            <a:pPr indent="266700">
              <a:lnSpc>
                <a:spcPct val="100000"/>
              </a:lnSpc>
            </a:pPr>
            <a:r>
              <a:rPr sz="1200">
                <a:ea typeface="宋体" panose="02010600030101010101" pitchFamily="2" charset="-122"/>
                <a:sym typeface="+mn-ea"/>
              </a:rPr>
              <a:t>3)  将门扇靠在框上划出相应的尺寸线，如果扇大，则应根据框的尺寸将大出部分刨去，若扇小应帮木条，用胶和钉子钉牢，钉帽要砸扁，并钉入木材内1-2mm。</a:t>
            </a:r>
            <a:endParaRPr sz="1200">
              <a:ea typeface="宋体" panose="02010600030101010101" pitchFamily="2" charset="-122"/>
              <a:sym typeface="+mn-ea"/>
            </a:endParaRPr>
          </a:p>
          <a:p>
            <a:pPr indent="266700">
              <a:lnSpc>
                <a:spcPct val="100000"/>
              </a:lnSpc>
            </a:pPr>
            <a:r>
              <a:rPr sz="1200">
                <a:ea typeface="宋体" panose="02010600030101010101" pitchFamily="2" charset="-122"/>
                <a:sym typeface="+mn-ea"/>
              </a:rPr>
              <a:t>4)  第一修刨后的门扇应以能塞入口内为宜，塞好后用木楔顶住临时固定。按门扇与口边缝宽合适尺寸，画第二次修刨线，标上合页槽、的位置（距门扇的上、下端1/10，且避开上、下冒头）。同时应注意口与扇安装的平整。</a:t>
            </a:r>
            <a:endParaRPr sz="1200">
              <a:ea typeface="宋体" panose="02010600030101010101" pitchFamily="2" charset="-122"/>
              <a:sym typeface="+mn-ea"/>
            </a:endParaRPr>
          </a:p>
          <a:p>
            <a:pPr indent="266700">
              <a:lnSpc>
                <a:spcPct val="100000"/>
              </a:lnSpc>
            </a:pPr>
            <a:r>
              <a:rPr sz="1200">
                <a:ea typeface="宋体" panose="02010600030101010101" pitchFamily="2" charset="-122"/>
                <a:sym typeface="+mn-ea"/>
              </a:rPr>
              <a:t>5)  门扇二次修刨，缝隙尺寸合适后即安装合页,如图3-4-3。应先用线勒子勒出合页的宽度，根据上、下冒头1/10的要求，钉出合页安装边线，分别从上、下边线往里量出合页长度，剔合页槽时应留线，不应剔的过大、过深。</a:t>
            </a:r>
            <a:endParaRPr sz="1200">
              <a:ea typeface="宋体" panose="02010600030101010101" pitchFamily="2" charset="-122"/>
              <a:sym typeface="+mn-ea"/>
            </a:endParaRPr>
          </a:p>
          <a:p>
            <a:pPr indent="266700">
              <a:lnSpc>
                <a:spcPct val="100000"/>
              </a:lnSpc>
            </a:pPr>
            <a:r>
              <a:rPr sz="1200">
                <a:ea typeface="宋体" panose="02010600030101010101" pitchFamily="2" charset="-122"/>
                <a:sym typeface="+mn-ea"/>
              </a:rPr>
              <a:t>6)  合页槽剔好后，即安装上、下合页，安装时应先拧一个螺丝，然后关上门检查缝隙是否合适，口与扇是否平整，无问题后方可将螺丝全部拧上拧紧。木螺丝应钉入全长1/3拧入2/3。如门窗为黄花松或其他硬木时，安装前应先打眼。眼的孔径为木螺丝0.9倍，眼深为螺线长的2/3，打眼后再拧螺丝，以防安装劈裂或螺丝拧断。</a:t>
            </a:r>
            <a:endParaRPr sz="1200">
              <a:ea typeface="宋体" panose="02010600030101010101" pitchFamily="2" charset="-122"/>
              <a:sym typeface="+mn-ea"/>
            </a:endParaRPr>
          </a:p>
          <a:p>
            <a:pPr indent="266700">
              <a:lnSpc>
                <a:spcPct val="100000"/>
              </a:lnSpc>
            </a:pPr>
            <a:r>
              <a:rPr sz="1200">
                <a:ea typeface="宋体" panose="02010600030101010101" pitchFamily="2" charset="-122"/>
                <a:sym typeface="+mn-ea"/>
              </a:rPr>
              <a:t>7)  安装对开扇：应将门扇的宽度用尺量好再确定中间对口缝的裁口深度。如采用企口榫时，对口缝的裁口深度及裁口方向应满足装锁的要求，然后对四周修刨到准确尺寸。</a:t>
            </a:r>
            <a:endParaRPr sz="1200">
              <a:ea typeface="宋体" panose="02010600030101010101" pitchFamily="2" charset="-122"/>
              <a:sym typeface="+mn-ea"/>
            </a:endParaRPr>
          </a:p>
          <a:p>
            <a:pPr indent="266700">
              <a:lnSpc>
                <a:spcPct val="100000"/>
              </a:lnSpc>
            </a:pPr>
            <a:r>
              <a:rPr sz="1200">
                <a:ea typeface="宋体" panose="02010600030101010101" pitchFamily="2" charset="-122"/>
                <a:sym typeface="+mn-ea"/>
              </a:rPr>
              <a:t>8)  五金安装应按设计图纸要求，不得遗漏。一般门锁、碰珠、拉手等距地高度95-100cm，插销应在拉手下面，对开门扇装暗插销时，安装工艺同自由门。不宜在中冒头与立挺的结合处安装门锁。</a:t>
            </a:r>
            <a:endParaRPr sz="1200">
              <a:ea typeface="宋体" panose="02010600030101010101" pitchFamily="2" charset="-122"/>
              <a:sym typeface="+mn-ea"/>
            </a:endParaRPr>
          </a:p>
          <a:p>
            <a:pPr indent="266700">
              <a:lnSpc>
                <a:spcPct val="100000"/>
              </a:lnSpc>
            </a:pPr>
            <a:r>
              <a:rPr sz="1200">
                <a:ea typeface="宋体" panose="02010600030101010101" pitchFamily="2" charset="-122"/>
                <a:sym typeface="+mn-ea"/>
              </a:rPr>
              <a:t>9)  安装玻璃门时，一般玻璃裁口在走廊内，厨房、厕所玻璃裁口在室内。</a:t>
            </a:r>
            <a:endParaRPr sz="1200">
              <a:ea typeface="宋体" panose="02010600030101010101" pitchFamily="2" charset="-122"/>
              <a:sym typeface="+mn-ea"/>
            </a:endParaRPr>
          </a:p>
          <a:p>
            <a:pPr indent="266700">
              <a:lnSpc>
                <a:spcPct val="100000"/>
              </a:lnSpc>
            </a:pPr>
            <a:r>
              <a:rPr sz="1200">
                <a:ea typeface="宋体" panose="02010600030101010101" pitchFamily="2" charset="-122"/>
                <a:sym typeface="+mn-ea"/>
              </a:rPr>
              <a:t>10)  门扇开启后易碰墙，为固定门扇位置应安装定门器，如图3-4-4,对有特殊要求的门应安装门扇开启器，其安装方法，参照产品安装说明书。</a:t>
            </a:r>
            <a:endParaRPr sz="1200">
              <a:ea typeface="宋体" panose="02010600030101010101" pitchFamily="2" charset="-122"/>
              <a:sym typeface="+mn-ea"/>
            </a:endParaRPr>
          </a:p>
        </p:txBody>
      </p:sp>
      <p:sp>
        <p:nvSpPr>
          <p:cNvPr id="7" name="文本框 6"/>
          <p:cNvSpPr txBox="1"/>
          <p:nvPr>
            <p:custDataLst>
              <p:tags r:id="rId2"/>
            </p:custDataLst>
          </p:nvPr>
        </p:nvSpPr>
        <p:spPr>
          <a:xfrm>
            <a:off x="955040" y="240030"/>
            <a:ext cx="4744085" cy="801370"/>
          </a:xfrm>
          <a:prstGeom prst="rect">
            <a:avLst/>
          </a:prstGeom>
          <a:noFill/>
        </p:spPr>
        <p:txBody>
          <a:bodyPr wrap="square" rtlCol="0"/>
          <a:p>
            <a:pPr>
              <a:lnSpc>
                <a:spcPct val="130000"/>
              </a:lnSpc>
            </a:pPr>
            <a:r>
              <a:rPr lang="en-US" altLang="zh-CN">
                <a:solidFill>
                  <a:schemeClr val="tx2"/>
                </a:solidFill>
                <a:latin typeface="+mj-lt"/>
                <a:ea typeface="+mj-ea"/>
                <a:cs typeface="+mj-cs"/>
                <a:sym typeface="+mn-ea"/>
              </a:rPr>
              <a:t>3.4.1.木质门窗构造及工艺</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pic>
        <p:nvPicPr>
          <p:cNvPr id="178" name="图片 178" descr="木门扇"/>
          <p:cNvPicPr>
            <a:picLocks noChangeAspect="1"/>
          </p:cNvPicPr>
          <p:nvPr/>
        </p:nvPicPr>
        <p:blipFill>
          <a:blip r:embed="rId3"/>
          <a:stretch>
            <a:fillRect/>
          </a:stretch>
        </p:blipFill>
        <p:spPr>
          <a:xfrm>
            <a:off x="2861945" y="4555490"/>
            <a:ext cx="2300605" cy="1725930"/>
          </a:xfrm>
          <a:prstGeom prst="rect">
            <a:avLst/>
          </a:prstGeom>
        </p:spPr>
      </p:pic>
      <p:pic>
        <p:nvPicPr>
          <p:cNvPr id="179" name="图片 179" descr="定门器"/>
          <p:cNvPicPr>
            <a:picLocks noChangeAspect="1"/>
          </p:cNvPicPr>
          <p:nvPr/>
        </p:nvPicPr>
        <p:blipFill>
          <a:blip r:embed="rId4"/>
          <a:stretch>
            <a:fillRect/>
          </a:stretch>
        </p:blipFill>
        <p:spPr>
          <a:xfrm>
            <a:off x="6017895" y="4570730"/>
            <a:ext cx="2279650" cy="1710690"/>
          </a:xfrm>
          <a:prstGeom prst="rect">
            <a:avLst/>
          </a:prstGeom>
        </p:spPr>
      </p:pic>
      <p:sp>
        <p:nvSpPr>
          <p:cNvPr id="2" name="文本框 1"/>
          <p:cNvSpPr txBox="1"/>
          <p:nvPr/>
        </p:nvSpPr>
        <p:spPr>
          <a:xfrm>
            <a:off x="1464945" y="5390515"/>
            <a:ext cx="944880" cy="368300"/>
          </a:xfrm>
          <a:prstGeom prst="rect">
            <a:avLst/>
          </a:prstGeom>
          <a:noFill/>
        </p:spPr>
        <p:txBody>
          <a:bodyPr wrap="none" rtlCol="0" anchor="t">
            <a:spAutoFit/>
          </a:bodyPr>
          <a:p>
            <a:r>
              <a:rPr lang="zh-CN" altLang="en-US">
                <a:sym typeface="+mn-ea"/>
              </a:rPr>
              <a:t>图</a:t>
            </a:r>
            <a:r>
              <a:rPr lang="en-US" altLang="zh-CN">
                <a:sym typeface="+mn-ea"/>
              </a:rPr>
              <a:t>3-4-3</a:t>
            </a:r>
            <a:endParaRPr lang="en-US"/>
          </a:p>
        </p:txBody>
      </p:sp>
      <p:sp>
        <p:nvSpPr>
          <p:cNvPr id="4" name="文本框 3"/>
          <p:cNvSpPr txBox="1"/>
          <p:nvPr/>
        </p:nvSpPr>
        <p:spPr>
          <a:xfrm>
            <a:off x="8956040" y="5390515"/>
            <a:ext cx="944880" cy="368300"/>
          </a:xfrm>
          <a:prstGeom prst="rect">
            <a:avLst/>
          </a:prstGeom>
          <a:noFill/>
        </p:spPr>
        <p:txBody>
          <a:bodyPr wrap="none" rtlCol="0" anchor="t">
            <a:spAutoFit/>
          </a:bodyPr>
          <a:p>
            <a:r>
              <a:rPr lang="zh-CN" altLang="en-US">
                <a:sym typeface="+mn-ea"/>
              </a:rPr>
              <a:t>图</a:t>
            </a:r>
            <a:r>
              <a:rPr lang="en-US" altLang="zh-CN">
                <a:sym typeface="+mn-ea"/>
              </a:rPr>
              <a:t>3-4-4</a:t>
            </a:r>
            <a:endParaRPr lang="en-US"/>
          </a:p>
        </p:txBody>
      </p:sp>
    </p:spTree>
    <p:custDataLst>
      <p:tags r:id="rId5"/>
    </p:custData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922655" y="1041400"/>
            <a:ext cx="10424160" cy="4994910"/>
          </a:xfrm>
          <a:prstGeom prst="rect">
            <a:avLst/>
          </a:prstGeom>
          <a:noFill/>
          <a:ln w="9525">
            <a:noFill/>
          </a:ln>
        </p:spPr>
        <p:txBody>
          <a:bodyPr wrap="square">
            <a:spAutoFit/>
          </a:bodyPr>
          <a:p>
            <a:pPr indent="266700">
              <a:lnSpc>
                <a:spcPct val="130000"/>
              </a:lnSpc>
            </a:pPr>
            <a:r>
              <a:rPr sz="1600">
                <a:ea typeface="宋体" panose="02010600030101010101" pitchFamily="2" charset="-122"/>
                <a:sym typeface="+mn-ea"/>
              </a:rPr>
              <a:t>4.施工注意事项：</a:t>
            </a:r>
            <a:endParaRPr sz="1600">
              <a:ea typeface="宋体" panose="02010600030101010101" pitchFamily="2" charset="-122"/>
              <a:sym typeface="+mn-ea"/>
            </a:endParaRPr>
          </a:p>
          <a:p>
            <a:pPr indent="266700">
              <a:lnSpc>
                <a:spcPct val="130000"/>
              </a:lnSpc>
            </a:pPr>
            <a:r>
              <a:rPr sz="1600">
                <a:ea typeface="宋体" panose="02010600030101010101" pitchFamily="2" charset="-122"/>
                <a:sym typeface="+mn-ea"/>
              </a:rPr>
              <a:t>1)有贴脸的门框安装后与抹灰面不平：主要原因是立口时没掌握好抹灰 层的厚度。</a:t>
            </a:r>
            <a:endParaRPr sz="1600">
              <a:ea typeface="宋体" panose="02010600030101010101" pitchFamily="2" charset="-122"/>
              <a:sym typeface="+mn-ea"/>
            </a:endParaRPr>
          </a:p>
          <a:p>
            <a:pPr indent="266700">
              <a:lnSpc>
                <a:spcPct val="130000"/>
              </a:lnSpc>
            </a:pPr>
            <a:r>
              <a:rPr sz="1600">
                <a:ea typeface="宋体" panose="02010600030101010101" pitchFamily="2" charset="-122"/>
                <a:sym typeface="+mn-ea"/>
              </a:rPr>
              <a:t>门窗洞口预留尺寸不准：安装门窗框后四周的缝子过大或过小；砌筑时门窗洞口尺寸不准，所留余量大小不均；砌筑上下左右，拉线找规矩，偏位较多。一般情况下安装门窗框上皮应低于窗过梁10-15mm，窗框下皮应比窗台上皮高5mm。</a:t>
            </a:r>
            <a:endParaRPr sz="1600">
              <a:ea typeface="宋体" panose="02010600030101010101" pitchFamily="2" charset="-122"/>
              <a:sym typeface="+mn-ea"/>
            </a:endParaRPr>
          </a:p>
          <a:p>
            <a:pPr indent="266700">
              <a:lnSpc>
                <a:spcPct val="130000"/>
              </a:lnSpc>
            </a:pPr>
            <a:r>
              <a:rPr sz="1600">
                <a:ea typeface="宋体" panose="02010600030101010101" pitchFamily="2" charset="-122"/>
                <a:sym typeface="+mn-ea"/>
              </a:rPr>
              <a:t>2)门窗框安装不牢：预埋的木砖数量少或木砖不牢；砌半砖墙没设置带木砖的预制混凝土块，而是直接使用木砖，干燥收缩松动，预制混凝土隔板，应在预制时埋设木砖使之牢固，以保证门窗框的安装牢固。本砖的设置一定要满足数量和间距的要求。</a:t>
            </a:r>
            <a:endParaRPr sz="1600">
              <a:ea typeface="宋体" panose="02010600030101010101" pitchFamily="2" charset="-122"/>
              <a:sym typeface="+mn-ea"/>
            </a:endParaRPr>
          </a:p>
          <a:p>
            <a:pPr indent="266700">
              <a:lnSpc>
                <a:spcPct val="130000"/>
              </a:lnSpc>
            </a:pPr>
            <a:r>
              <a:rPr sz="1600">
                <a:ea typeface="宋体" panose="02010600030101010101" pitchFamily="2" charset="-122"/>
                <a:sym typeface="+mn-ea"/>
              </a:rPr>
              <a:t>3)合页不平，螺丝松动，螺帽斜露，缺少螺丝，合页槽深浅不一：安装时螺丝钉入太长或倾斜拧入。要求安装时螺丝应钉入1/3拧入2/3，拧时不能倾斜，安装时如遇木节，应在木节处钻眼，重新塞入木塞后再拧螺丝，同时应注意不要遗漏螺丝。</a:t>
            </a:r>
            <a:endParaRPr sz="1600">
              <a:ea typeface="宋体" panose="02010600030101010101" pitchFamily="2" charset="-122"/>
              <a:sym typeface="+mn-ea"/>
            </a:endParaRPr>
          </a:p>
          <a:p>
            <a:pPr indent="266700">
              <a:lnSpc>
                <a:spcPct val="130000"/>
              </a:lnSpc>
            </a:pPr>
            <a:r>
              <a:rPr sz="1600">
                <a:ea typeface="宋体" panose="02010600030101010101" pitchFamily="2" charset="-122"/>
                <a:sym typeface="+mn-ea"/>
              </a:rPr>
              <a:t>4)上下层门窗不顺直，左右门窗安装不符线，洞口预留偏位：安装前没按要求弹线找规矩，没吊好垂直立线，安装时没按50cm拉线找规矩。为解决此问题，要求施工者必须按工艺要求，施工安装前先弹线找规矩，做好准备工作后，先安样板，经鉴定符合要求后，再全面安装。</a:t>
            </a:r>
            <a:endParaRPr sz="1200">
              <a:ea typeface="宋体" panose="02010600030101010101" pitchFamily="2" charset="-122"/>
              <a:sym typeface="+mn-ea"/>
            </a:endParaRPr>
          </a:p>
          <a:p>
            <a:pPr indent="266700">
              <a:lnSpc>
                <a:spcPct val="130000"/>
              </a:lnSpc>
            </a:pPr>
            <a:endParaRPr sz="1200">
              <a:ea typeface="宋体" panose="02010600030101010101" pitchFamily="2" charset="-122"/>
              <a:sym typeface="+mn-ea"/>
            </a:endParaRPr>
          </a:p>
          <a:p>
            <a:pPr indent="266700">
              <a:lnSpc>
                <a:spcPct val="100000"/>
              </a:lnSpc>
            </a:pPr>
            <a:endParaRPr sz="1200">
              <a:ea typeface="宋体" panose="02010600030101010101" pitchFamily="2" charset="-122"/>
              <a:sym typeface="+mn-ea"/>
            </a:endParaRPr>
          </a:p>
        </p:txBody>
      </p:sp>
      <p:sp>
        <p:nvSpPr>
          <p:cNvPr id="7" name="文本框 6"/>
          <p:cNvSpPr txBox="1"/>
          <p:nvPr>
            <p:custDataLst>
              <p:tags r:id="rId2"/>
            </p:custDataLst>
          </p:nvPr>
        </p:nvSpPr>
        <p:spPr>
          <a:xfrm>
            <a:off x="955040" y="240030"/>
            <a:ext cx="4744085" cy="801370"/>
          </a:xfrm>
          <a:prstGeom prst="rect">
            <a:avLst/>
          </a:prstGeom>
          <a:noFill/>
        </p:spPr>
        <p:txBody>
          <a:bodyPr wrap="square" rtlCol="0"/>
          <a:p>
            <a:pPr>
              <a:lnSpc>
                <a:spcPct val="130000"/>
              </a:lnSpc>
            </a:pPr>
            <a:r>
              <a:rPr lang="en-US" altLang="zh-CN">
                <a:solidFill>
                  <a:schemeClr val="tx2"/>
                </a:solidFill>
                <a:latin typeface="+mj-lt"/>
                <a:ea typeface="+mj-ea"/>
                <a:cs typeface="+mj-cs"/>
                <a:sym typeface="+mn-ea"/>
              </a:rPr>
              <a:t>3.4.1.木质门窗构造及工艺</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Tree>
    <p:custDataLst>
      <p:tags r:id="rId3"/>
    </p:custData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922655" y="1041400"/>
            <a:ext cx="10424160" cy="4564380"/>
          </a:xfrm>
          <a:prstGeom prst="rect">
            <a:avLst/>
          </a:prstGeom>
          <a:noFill/>
          <a:ln w="9525">
            <a:noFill/>
          </a:ln>
        </p:spPr>
        <p:txBody>
          <a:bodyPr wrap="square">
            <a:spAutoFit/>
          </a:bodyPr>
          <a:p>
            <a:pPr indent="266700">
              <a:lnSpc>
                <a:spcPct val="130000"/>
              </a:lnSpc>
            </a:pPr>
            <a:r>
              <a:rPr sz="1400">
                <a:ea typeface="宋体" panose="02010600030101010101" pitchFamily="2" charset="-122"/>
                <a:sym typeface="+mn-ea"/>
              </a:rPr>
              <a:t>在建筑物装饰工程中，使用铝型材制作门窗较为普遍。尽管铝合金门窗的大小尺寸及式样有所不同，但同类铝合金门窗采用的铝型材相同，施工方法也相同。目前，常用的铝型材有90系列推拉窗铝材和38系列平开窗铝材，铝合金门通常用46系列门扇铝材和铝扁方型材作门框，两者共同组成铝合金门。下面给大家具体介绍下铝合金门窗的制作和安装方法</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1.施工准备 </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(1)主要材料</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a.窗框部分——有用于窗框四周的框边型材，用于窗框中间的工字形窗料型材。</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b.窗扇部分——有窗扇框料、玻璃压条，以及密封玻璃用的橡胶压条。</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c.平开窗五金件——主要有窗扇拉手、风撑和窗扇扣紧件。</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d.窗框及窗扇的连接件——有厚 2 mm左右的铝角型材，以及 M4 X 15 nun的自攻螺钉。</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e.窗扇玻璃——通常也采用3mm厚的玻璃.</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(2)常用工具</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常用工具为铝合金切割机、手电钻、九圆挫刀、R20半圆挫刀、十字旋具、划针、铁脚圆规、钢尺、铁角尺等。</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2.工艺流程：</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弹线找规矩→门窗洞口处理→墙厚方向的安装位置→安装铝合金窗披水→铝合金门窗框防腐处理→门窗洞口内埋设连接铁件→铝合金门窗与墙体固定→铝合金门窗安装→门窗口四周嵌缝、填保温材料→铝合金门窗框安装→安装五金配件→安装门窗密封条→纱扇安装</a:t>
            </a:r>
            <a:endParaRPr sz="1200">
              <a:ea typeface="宋体" panose="02010600030101010101" pitchFamily="2" charset="-122"/>
              <a:sym typeface="+mn-ea"/>
            </a:endParaRPr>
          </a:p>
        </p:txBody>
      </p:sp>
      <p:sp>
        <p:nvSpPr>
          <p:cNvPr id="7" name="文本框 6"/>
          <p:cNvSpPr txBox="1"/>
          <p:nvPr>
            <p:custDataLst>
              <p:tags r:id="rId2"/>
            </p:custDataLst>
          </p:nvPr>
        </p:nvSpPr>
        <p:spPr>
          <a:xfrm>
            <a:off x="955040" y="240030"/>
            <a:ext cx="4744085" cy="801370"/>
          </a:xfrm>
          <a:prstGeom prst="rect">
            <a:avLst/>
          </a:prstGeom>
          <a:noFill/>
        </p:spPr>
        <p:txBody>
          <a:bodyPr wrap="square" rtlCol="0"/>
          <a:p>
            <a:pPr>
              <a:lnSpc>
                <a:spcPct val="130000"/>
              </a:lnSpc>
            </a:pPr>
            <a:r>
              <a:rPr lang="en-US" altLang="zh-CN">
                <a:solidFill>
                  <a:schemeClr val="tx2"/>
                </a:solidFill>
                <a:latin typeface="+mj-lt"/>
                <a:ea typeface="+mj-ea"/>
                <a:cs typeface="+mj-cs"/>
                <a:sym typeface="+mn-ea"/>
              </a:rPr>
              <a:t>3.4.2.铝合金门窗构造及工艺</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Tree>
    <p:custDataLst>
      <p:tags r:id="rId3"/>
    </p:custData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922655" y="1041400"/>
            <a:ext cx="10424160" cy="4843780"/>
          </a:xfrm>
          <a:prstGeom prst="rect">
            <a:avLst/>
          </a:prstGeom>
          <a:noFill/>
          <a:ln w="9525">
            <a:noFill/>
          </a:ln>
        </p:spPr>
        <p:txBody>
          <a:bodyPr wrap="square">
            <a:spAutoFit/>
          </a:bodyPr>
          <a:p>
            <a:pPr indent="266700">
              <a:lnSpc>
                <a:spcPct val="130000"/>
              </a:lnSpc>
            </a:pPr>
            <a:r>
              <a:rPr sz="1400">
                <a:ea typeface="宋体" panose="02010600030101010101" pitchFamily="2" charset="-122"/>
                <a:sym typeface="+mn-ea"/>
              </a:rPr>
              <a:t>3.操作工艺：</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①　弹线找规矩：在最高层找出门窗口边线，用大线坠将门窗口边线下引，并在每层门窗口处划线标记，对个别不直的口边应剔凿处理。高层建筑可用经纬仪找垂直线。</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②　门窗洞口处理：门窗口的水平位置应以楼层+1250px水平线为准，往上反，量出窗下皮标高，弹线找直，每层窗下皮（若标高相同）则应在同一水平线上。</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③　墙厚方向的安装位置：根据外墙大样图及窗台板的宽度，确定铝合金门窗在墙厚方向的安装位置；如外墙厚度有偏差时，原则上应以同一房间窗台板外露尺寸一致为准，窗台板应伸入铝合金窗的窗下5mm为宜。</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④　安装铝合金窗披水：按设计要求将披水条固定在铝合金窗上，应保证安装位置正确、牢固。</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⑤　防腐处理：门窗框两侧的防腐处理应按设计要求进行。如设计无要求时，可涂刷防腐材料，如橡胶型防腐涂料或聚丙烯树脂保护装饰膜，也可粘贴塑料薄膜进行 保护，避免填缝水泥砂浆直接与铝合金门窗表面接触，产生电化学反应，腐蚀铝合金门窗</a:t>
            </a:r>
            <a:r>
              <a:rPr lang="zh-CN" sz="1400">
                <a:ea typeface="宋体" panose="02010600030101010101" pitchFamily="2" charset="-122"/>
                <a:sym typeface="+mn-ea"/>
              </a:rPr>
              <a:t>。</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⑥　门窗洞口内埋设连接铁件：铝合金门安装时若采用连接铁件固定，铁件应进行防腐处理，连接件最好选用不锈钢件。就位和临时固定：根据已放好的安装位置线安装，并将其吊正找直，无问题后方可用木楔临时固定。</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⑦　与墙体固定：铝合金门窗与墙体固定有三种方法：</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a.沿窗框外墙用电锤打φ6孔（深60㎜），并用┏型φ6钢筋（40㎜×60㎜）粘107胶水泥浆，打入孔中，待水泥浆终凝后，再将铁脚与预埋钢筋焊牢。</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b.连接铁件与预埋钢板或剔出的结构箍筋焊牢。</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混凝土墙体可用射钉枪铁脚与墙体固定。不论采用哪种方法固定，铁脚至窗角的距离不应大于180㎜，铁脚间距应小于600㎜。</a:t>
            </a:r>
            <a:endParaRPr lang="zh-CN" sz="1400">
              <a:ea typeface="宋体" panose="02010600030101010101" pitchFamily="2" charset="-122"/>
              <a:sym typeface="+mn-ea"/>
            </a:endParaRPr>
          </a:p>
        </p:txBody>
      </p:sp>
      <p:sp>
        <p:nvSpPr>
          <p:cNvPr id="7" name="文本框 6"/>
          <p:cNvSpPr txBox="1"/>
          <p:nvPr>
            <p:custDataLst>
              <p:tags r:id="rId2"/>
            </p:custDataLst>
          </p:nvPr>
        </p:nvSpPr>
        <p:spPr>
          <a:xfrm>
            <a:off x="955040" y="240030"/>
            <a:ext cx="4744085" cy="801370"/>
          </a:xfrm>
          <a:prstGeom prst="rect">
            <a:avLst/>
          </a:prstGeom>
          <a:noFill/>
        </p:spPr>
        <p:txBody>
          <a:bodyPr wrap="square" rtlCol="0"/>
          <a:p>
            <a:pPr>
              <a:lnSpc>
                <a:spcPct val="130000"/>
              </a:lnSpc>
            </a:pPr>
            <a:r>
              <a:rPr lang="en-US" altLang="zh-CN">
                <a:solidFill>
                  <a:schemeClr val="tx2"/>
                </a:solidFill>
                <a:latin typeface="+mj-lt"/>
                <a:ea typeface="+mj-ea"/>
                <a:cs typeface="+mj-cs"/>
                <a:sym typeface="+mn-ea"/>
              </a:rPr>
              <a:t>3.4.2.铝合金门窗构造及工艺</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Tree>
    <p:custDataLst>
      <p:tags r:id="rId3"/>
    </p:custData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922655" y="1041400"/>
            <a:ext cx="10424160" cy="4843780"/>
          </a:xfrm>
          <a:prstGeom prst="rect">
            <a:avLst/>
          </a:prstGeom>
          <a:noFill/>
          <a:ln w="9525">
            <a:noFill/>
          </a:ln>
        </p:spPr>
        <p:txBody>
          <a:bodyPr wrap="square">
            <a:spAutoFit/>
          </a:bodyPr>
          <a:p>
            <a:pPr indent="266700">
              <a:lnSpc>
                <a:spcPct val="130000"/>
              </a:lnSpc>
            </a:pPr>
            <a:r>
              <a:rPr sz="1400">
                <a:ea typeface="宋体" panose="02010600030101010101" pitchFamily="2" charset="-122"/>
                <a:sym typeface="+mn-ea"/>
              </a:rPr>
              <a:t>3.操作工艺：</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①　弹线找规矩：在最高层找出门窗口边线，用大线坠将门窗口边线下引，并在每层门窗口处划线标记，对个别不直的口边应剔凿处理。高层建筑可用经纬仪找垂直线。</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②　门窗洞口处理：门窗口的水平位置应以楼层+1250px水平线为准，往上反，量出窗下皮标高，弹线找直，每层窗下皮（若标高相同）则应在同一水平线上。</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③　墙厚方向的安装位置：根据外墙大样图及窗台板的宽度，确定铝合金门窗在墙厚方向的安装位置；如外墙厚度有偏差时，原则上应以同一房间窗台板外露尺寸一致为准，窗台板应伸入铝合金窗的窗下5mm为宜。</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④　安装铝合金窗披水：按设计要求将披水条固定在铝合金窗上，应保证安装位置正确、牢固。</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⑤　防腐处理：门窗框两侧的防腐处理应按设计要求进行。如设计无要求时，可涂刷防腐材料，如橡胶型防腐涂料或聚丙烯树脂保护装饰膜，也可粘贴塑料薄膜进行 保护，避免填缝水泥砂浆直接与铝合金门窗表面接触，产生电化学反应，腐蚀铝合金门窗</a:t>
            </a:r>
            <a:r>
              <a:rPr lang="zh-CN" sz="1400">
                <a:ea typeface="宋体" panose="02010600030101010101" pitchFamily="2" charset="-122"/>
                <a:sym typeface="+mn-ea"/>
              </a:rPr>
              <a:t>。</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⑥　门窗洞口内埋设连接铁件：铝合金门安装时若采用连接铁件固定，铁件应进行防腐处理，连接件最好选用不锈钢件。就位和临时固定：根据已放好的安装位置线安装，并将其吊正找直，无问题后方可用木楔临时固定。</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⑦　与墙体固定：铝合金门窗与墙体固定有三种方法：</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a.沿窗框外墙用电锤打φ6孔（深60㎜），并用┏型φ6钢筋（40㎜×60㎜）粘107胶水泥浆，打入孔中，待水泥浆终凝后，再将铁脚与预埋钢筋焊牢。</a:t>
            </a:r>
            <a:endParaRPr sz="1400">
              <a:ea typeface="宋体" panose="02010600030101010101" pitchFamily="2" charset="-122"/>
              <a:sym typeface="+mn-ea"/>
            </a:endParaRPr>
          </a:p>
          <a:p>
            <a:pPr indent="266700">
              <a:lnSpc>
                <a:spcPct val="130000"/>
              </a:lnSpc>
            </a:pPr>
            <a:r>
              <a:rPr sz="1400">
                <a:ea typeface="宋体" panose="02010600030101010101" pitchFamily="2" charset="-122"/>
                <a:sym typeface="+mn-ea"/>
              </a:rPr>
              <a:t>b.连接铁件与预埋钢板或剔出的结构箍筋焊牢。</a:t>
            </a:r>
            <a:endParaRPr sz="1400">
              <a:ea typeface="宋体" panose="02010600030101010101" pitchFamily="2" charset="-122"/>
              <a:sym typeface="+mn-ea"/>
            </a:endParaRPr>
          </a:p>
          <a:p>
            <a:pPr indent="266700">
              <a:lnSpc>
                <a:spcPct val="130000"/>
              </a:lnSpc>
            </a:pPr>
            <a:r>
              <a:rPr lang="en-US" sz="1400">
                <a:ea typeface="宋体" panose="02010600030101010101" pitchFamily="2" charset="-122"/>
                <a:sym typeface="+mn-ea"/>
              </a:rPr>
              <a:t>c.</a:t>
            </a:r>
            <a:r>
              <a:rPr sz="1400">
                <a:ea typeface="宋体" panose="02010600030101010101" pitchFamily="2" charset="-122"/>
                <a:sym typeface="+mn-ea"/>
              </a:rPr>
              <a:t>混凝土墙体可用射钉枪铁脚与墙体固定。不论采用哪种方法固定，铁脚至窗角的距离不应大于180㎜，铁脚间距应小于600㎜。</a:t>
            </a:r>
            <a:endParaRPr lang="zh-CN" sz="1400">
              <a:ea typeface="宋体" panose="02010600030101010101" pitchFamily="2" charset="-122"/>
              <a:sym typeface="+mn-ea"/>
            </a:endParaRPr>
          </a:p>
        </p:txBody>
      </p:sp>
      <p:sp>
        <p:nvSpPr>
          <p:cNvPr id="7" name="文本框 6"/>
          <p:cNvSpPr txBox="1"/>
          <p:nvPr>
            <p:custDataLst>
              <p:tags r:id="rId2"/>
            </p:custDataLst>
          </p:nvPr>
        </p:nvSpPr>
        <p:spPr>
          <a:xfrm>
            <a:off x="955040" y="240030"/>
            <a:ext cx="4744085" cy="801370"/>
          </a:xfrm>
          <a:prstGeom prst="rect">
            <a:avLst/>
          </a:prstGeom>
          <a:noFill/>
        </p:spPr>
        <p:txBody>
          <a:bodyPr wrap="square" rtlCol="0"/>
          <a:p>
            <a:pPr>
              <a:lnSpc>
                <a:spcPct val="130000"/>
              </a:lnSpc>
            </a:pPr>
            <a:r>
              <a:rPr lang="en-US" altLang="zh-CN">
                <a:solidFill>
                  <a:schemeClr val="tx2"/>
                </a:solidFill>
                <a:latin typeface="+mj-lt"/>
                <a:ea typeface="+mj-ea"/>
                <a:cs typeface="+mj-cs"/>
                <a:sym typeface="+mn-ea"/>
              </a:rPr>
              <a:t>3.4.2.铝合金门窗构造及工艺</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Tree>
    <p:custDataLst>
      <p:tags r:id="rId3"/>
    </p:custData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922655" y="1041400"/>
            <a:ext cx="10424160" cy="3599815"/>
          </a:xfrm>
          <a:prstGeom prst="rect">
            <a:avLst/>
          </a:prstGeom>
          <a:noFill/>
          <a:ln w="9525">
            <a:noFill/>
          </a:ln>
        </p:spPr>
        <p:txBody>
          <a:bodyPr wrap="square">
            <a:spAutoFit/>
          </a:bodyPr>
          <a:p>
            <a:pPr indent="266700">
              <a:lnSpc>
                <a:spcPct val="100000"/>
              </a:lnSpc>
            </a:pPr>
            <a:r>
              <a:rPr sz="1200">
                <a:ea typeface="宋体" panose="02010600030101010101" pitchFamily="2" charset="-122"/>
                <a:sym typeface="+mn-ea"/>
              </a:rPr>
              <a:t>铝合金门窗安装节点见图8-1（图在哪？）。</a:t>
            </a:r>
            <a:endParaRPr sz="1200">
              <a:ea typeface="宋体" panose="02010600030101010101" pitchFamily="2" charset="-122"/>
              <a:sym typeface="+mn-ea"/>
            </a:endParaRPr>
          </a:p>
          <a:p>
            <a:pPr indent="266700">
              <a:lnSpc>
                <a:spcPct val="100000"/>
              </a:lnSpc>
            </a:pPr>
            <a:r>
              <a:rPr sz="1200">
                <a:ea typeface="宋体" panose="02010600030101010101" pitchFamily="2" charset="-122"/>
                <a:sym typeface="+mn-ea"/>
              </a:rPr>
              <a:t>①　门窗口四周嵌缝、填保温材料：铝合金门窗固定好后，应及时处理门窗框与墙体缝隙。如设计未规定填塞材料品种时，应采用矿棉或玻璃棉毡如图3-4-5，条分层填塞缝隙，外表面留 5～8㎜深槽口填嵌嵌缝膏，严禁用水泥砂浆填塞。在门窗框两侧进行防腐处理后，可填嵌设计指定的保温材料和密封材料,如图3-4-6。待铝合金窗和窗台板安装后，将窗框四周的缝隙同时填嵌，填嵌时用力不应过大，防止窗框受力变形。</a:t>
            </a:r>
            <a:endParaRPr sz="1200">
              <a:ea typeface="宋体" panose="02010600030101010101" pitchFamily="2" charset="-122"/>
              <a:sym typeface="+mn-ea"/>
            </a:endParaRPr>
          </a:p>
          <a:p>
            <a:pPr indent="266700">
              <a:lnSpc>
                <a:spcPct val="100000"/>
              </a:lnSpc>
            </a:pPr>
            <a:r>
              <a:rPr sz="1200">
                <a:ea typeface="宋体" panose="02010600030101010101" pitchFamily="2" charset="-122"/>
                <a:sym typeface="+mn-ea"/>
              </a:rPr>
              <a:t>②　铝合金门框安装：</a:t>
            </a:r>
            <a:endParaRPr sz="1200">
              <a:ea typeface="宋体" panose="02010600030101010101" pitchFamily="2" charset="-122"/>
              <a:sym typeface="+mn-ea"/>
            </a:endParaRPr>
          </a:p>
          <a:p>
            <a:pPr indent="266700">
              <a:lnSpc>
                <a:spcPct val="100000"/>
              </a:lnSpc>
            </a:pPr>
            <a:r>
              <a:rPr sz="1200">
                <a:ea typeface="宋体" panose="02010600030101010101" pitchFamily="2" charset="-122"/>
                <a:sym typeface="+mn-ea"/>
              </a:rPr>
              <a:t>将预留门洞按铝合金门框尺寸提前修理好，在门框的侧边固定好连接软件（或木砖）。门框按位置立好，找好垂直度及几何尺寸后，用射钉或自攻螺丝将其门 框与墙体预埋件固定。</a:t>
            </a:r>
            <a:endParaRPr sz="1200">
              <a:ea typeface="宋体" panose="02010600030101010101" pitchFamily="2" charset="-122"/>
              <a:sym typeface="+mn-ea"/>
            </a:endParaRPr>
          </a:p>
          <a:p>
            <a:pPr indent="266700">
              <a:lnSpc>
                <a:spcPct val="100000"/>
              </a:lnSpc>
            </a:pPr>
            <a:r>
              <a:rPr sz="1200">
                <a:ea typeface="宋体" panose="02010600030101010101" pitchFamily="2" charset="-122"/>
                <a:sym typeface="+mn-ea"/>
              </a:rPr>
              <a:t>用保温材料填嵌墙体与门窗框边的缝隙。用密封膏填嵌墙体与门窗框边的缝隙。</a:t>
            </a:r>
            <a:endParaRPr sz="1200">
              <a:ea typeface="宋体" panose="02010600030101010101" pitchFamily="2" charset="-122"/>
              <a:sym typeface="+mn-ea"/>
            </a:endParaRPr>
          </a:p>
          <a:p>
            <a:pPr indent="266700">
              <a:lnSpc>
                <a:spcPct val="100000"/>
              </a:lnSpc>
            </a:pPr>
            <a:r>
              <a:rPr sz="1200">
                <a:ea typeface="宋体" panose="02010600030101010101" pitchFamily="2" charset="-122"/>
                <a:sym typeface="+mn-ea"/>
              </a:rPr>
              <a:t>地弹簧座的安装：根据地弹簧安装位置，提前剔洞，将地弹簧放入剔好 的洞内，用水泥砂浆固定。 地弹簧安装质量必须保证：地弹簧座的上皮一定与室内地平一致；地弹簧的转轴 轴线一定要与门框横料的定位销轴心线一致。</a:t>
            </a:r>
            <a:endParaRPr sz="1200">
              <a:ea typeface="宋体" panose="02010600030101010101" pitchFamily="2" charset="-122"/>
              <a:sym typeface="+mn-ea"/>
            </a:endParaRPr>
          </a:p>
          <a:p>
            <a:pPr indent="266700">
              <a:lnSpc>
                <a:spcPct val="100000"/>
              </a:lnSpc>
            </a:pPr>
            <a:r>
              <a:rPr sz="1200">
                <a:ea typeface="宋体" panose="02010600030101010101" pitchFamily="2" charset="-122"/>
                <a:sym typeface="+mn-ea"/>
              </a:rPr>
              <a:t>③　铝合金门扇安装：门框扇的连接是用铝角码的固定方法，具体作法与门框安装相同。</a:t>
            </a:r>
            <a:endParaRPr sz="1200">
              <a:ea typeface="宋体" panose="02010600030101010101" pitchFamily="2" charset="-122"/>
              <a:sym typeface="+mn-ea"/>
            </a:endParaRPr>
          </a:p>
          <a:p>
            <a:pPr indent="266700">
              <a:lnSpc>
                <a:spcPct val="100000"/>
              </a:lnSpc>
            </a:pPr>
            <a:r>
              <a:rPr sz="1200">
                <a:ea typeface="宋体" panose="02010600030101010101" pitchFamily="2" charset="-122"/>
                <a:sym typeface="+mn-ea"/>
              </a:rPr>
              <a:t>④　 安装五金配件：待浆活修理完，交活油刷完后方可安装门窗的五金配件，安装工艺要求详见产品说明，要求安装牢固，使用灵活。</a:t>
            </a:r>
            <a:endParaRPr sz="1200">
              <a:ea typeface="宋体" panose="02010600030101010101" pitchFamily="2" charset="-122"/>
              <a:sym typeface="+mn-ea"/>
            </a:endParaRPr>
          </a:p>
          <a:p>
            <a:pPr indent="266700">
              <a:lnSpc>
                <a:spcPct val="100000"/>
              </a:lnSpc>
            </a:pPr>
            <a:r>
              <a:rPr sz="1200">
                <a:ea typeface="宋体" panose="02010600030101010101" pitchFamily="2" charset="-122"/>
                <a:sym typeface="+mn-ea"/>
              </a:rPr>
              <a:t>⑤　安装铝合金纱门窗：绷铁砂（或钢纱、铝纱）、裁纱、压条固定，其施工方法同钢纱门窗的绷砂。</a:t>
            </a:r>
            <a:endParaRPr sz="1200">
              <a:ea typeface="宋体" panose="02010600030101010101" pitchFamily="2" charset="-122"/>
              <a:sym typeface="+mn-ea"/>
            </a:endParaRPr>
          </a:p>
          <a:p>
            <a:pPr indent="266700">
              <a:lnSpc>
                <a:spcPct val="100000"/>
              </a:lnSpc>
            </a:pPr>
            <a:r>
              <a:rPr sz="1200">
                <a:ea typeface="宋体" panose="02010600030101010101" pitchFamily="2" charset="-122"/>
                <a:sym typeface="+mn-ea"/>
              </a:rPr>
              <a:t>4.施工注意事项：</a:t>
            </a:r>
            <a:endParaRPr sz="1200">
              <a:ea typeface="宋体" panose="02010600030101010101" pitchFamily="2" charset="-122"/>
              <a:sym typeface="+mn-ea"/>
            </a:endParaRPr>
          </a:p>
          <a:p>
            <a:pPr indent="266700">
              <a:lnSpc>
                <a:spcPct val="100000"/>
              </a:lnSpc>
            </a:pPr>
            <a:r>
              <a:rPr sz="1200">
                <a:ea typeface="宋体" panose="02010600030101010101" pitchFamily="2" charset="-122"/>
                <a:sym typeface="+mn-ea"/>
              </a:rPr>
              <a:t>1)铝合金门窗采用多组组合时，应注意拼装质量，接缝应平整，拼樘框扇不 劈楞，不窜角。</a:t>
            </a:r>
            <a:endParaRPr sz="1200">
              <a:ea typeface="宋体" panose="02010600030101010101" pitchFamily="2" charset="-122"/>
              <a:sym typeface="+mn-ea"/>
            </a:endParaRPr>
          </a:p>
          <a:p>
            <a:pPr indent="266700">
              <a:lnSpc>
                <a:spcPct val="100000"/>
              </a:lnSpc>
            </a:pPr>
            <a:r>
              <a:rPr sz="1200">
                <a:ea typeface="宋体" panose="02010600030101010101" pitchFamily="2" charset="-122"/>
                <a:sym typeface="+mn-ea"/>
              </a:rPr>
              <a:t>2)地弹簧及拉手安装不规矩，尺寸不准：应在安装前检查预留孔眼尺寸是否 正确。</a:t>
            </a:r>
            <a:endParaRPr sz="1200">
              <a:ea typeface="宋体" panose="02010600030101010101" pitchFamily="2" charset="-122"/>
              <a:sym typeface="+mn-ea"/>
            </a:endParaRPr>
          </a:p>
          <a:p>
            <a:pPr indent="266700">
              <a:lnSpc>
                <a:spcPct val="100000"/>
              </a:lnSpc>
            </a:pPr>
            <a:r>
              <a:rPr sz="1200">
                <a:ea typeface="宋体" panose="02010600030101010101" pitchFamily="2" charset="-122"/>
                <a:sym typeface="+mn-ea"/>
              </a:rPr>
              <a:t>3)面层污染咬色：施工时不注意成品保护，未及时进行清理。</a:t>
            </a:r>
            <a:endParaRPr sz="1200">
              <a:ea typeface="宋体" panose="02010600030101010101" pitchFamily="2" charset="-122"/>
              <a:sym typeface="+mn-ea"/>
            </a:endParaRPr>
          </a:p>
          <a:p>
            <a:pPr indent="266700">
              <a:lnSpc>
                <a:spcPct val="100000"/>
              </a:lnSpc>
            </a:pPr>
            <a:r>
              <a:rPr sz="1200">
                <a:ea typeface="宋体" panose="02010600030101010101" pitchFamily="2" charset="-122"/>
                <a:sym typeface="+mn-ea"/>
              </a:rPr>
              <a:t>4)表面划痕：应严防用硬物清理铝合金表面的污物。</a:t>
            </a:r>
            <a:endParaRPr sz="1200">
              <a:ea typeface="宋体" panose="02010600030101010101" pitchFamily="2" charset="-122"/>
              <a:sym typeface="+mn-ea"/>
            </a:endParaRPr>
          </a:p>
          <a:p>
            <a:pPr indent="266700">
              <a:lnSpc>
                <a:spcPct val="100000"/>
              </a:lnSpc>
            </a:pPr>
            <a:r>
              <a:rPr sz="1200">
                <a:ea typeface="宋体" panose="02010600030101010101" pitchFamily="2" charset="-122"/>
                <a:sym typeface="+mn-ea"/>
              </a:rPr>
              <a:t>5)漏装披水：外窗按设计要求装披水，影响使用。</a:t>
            </a:r>
            <a:endParaRPr sz="1200">
              <a:ea typeface="宋体" panose="02010600030101010101" pitchFamily="2" charset="-122"/>
              <a:sym typeface="+mn-ea"/>
            </a:endParaRPr>
          </a:p>
        </p:txBody>
      </p:sp>
      <p:sp>
        <p:nvSpPr>
          <p:cNvPr id="7" name="文本框 6"/>
          <p:cNvSpPr txBox="1"/>
          <p:nvPr>
            <p:custDataLst>
              <p:tags r:id="rId2"/>
            </p:custDataLst>
          </p:nvPr>
        </p:nvSpPr>
        <p:spPr>
          <a:xfrm>
            <a:off x="955040" y="240030"/>
            <a:ext cx="4744085" cy="801370"/>
          </a:xfrm>
          <a:prstGeom prst="rect">
            <a:avLst/>
          </a:prstGeom>
          <a:noFill/>
        </p:spPr>
        <p:txBody>
          <a:bodyPr wrap="square" rtlCol="0"/>
          <a:p>
            <a:pPr>
              <a:lnSpc>
                <a:spcPct val="130000"/>
              </a:lnSpc>
            </a:pPr>
            <a:r>
              <a:rPr lang="en-US" altLang="zh-CN">
                <a:solidFill>
                  <a:schemeClr val="tx2"/>
                </a:solidFill>
                <a:latin typeface="+mj-lt"/>
                <a:ea typeface="+mj-ea"/>
                <a:cs typeface="+mj-cs"/>
                <a:sym typeface="+mn-ea"/>
              </a:rPr>
              <a:t>3.4.2.铝合金门窗构造及工艺</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pic>
        <p:nvPicPr>
          <p:cNvPr id="180" name="图片 180" descr="玻璃棉毡条"/>
          <p:cNvPicPr>
            <a:picLocks noChangeAspect="1"/>
          </p:cNvPicPr>
          <p:nvPr/>
        </p:nvPicPr>
        <p:blipFill>
          <a:blip r:embed="rId3"/>
          <a:srcRect b="11220"/>
          <a:stretch>
            <a:fillRect/>
          </a:stretch>
        </p:blipFill>
        <p:spPr>
          <a:xfrm>
            <a:off x="2098040" y="4640898"/>
            <a:ext cx="1470660" cy="903605"/>
          </a:xfrm>
          <a:prstGeom prst="rect">
            <a:avLst/>
          </a:prstGeom>
        </p:spPr>
      </p:pic>
      <p:pic>
        <p:nvPicPr>
          <p:cNvPr id="181" name="图片 181" descr="矿棉"/>
          <p:cNvPicPr>
            <a:picLocks noChangeAspect="1"/>
          </p:cNvPicPr>
          <p:nvPr/>
        </p:nvPicPr>
        <p:blipFill>
          <a:blip r:embed="rId4"/>
          <a:srcRect b="7414"/>
          <a:stretch>
            <a:fillRect/>
          </a:stretch>
        </p:blipFill>
        <p:spPr>
          <a:xfrm>
            <a:off x="3568700" y="4644390"/>
            <a:ext cx="1408430" cy="900430"/>
          </a:xfrm>
          <a:prstGeom prst="rect">
            <a:avLst/>
          </a:prstGeom>
        </p:spPr>
      </p:pic>
      <p:pic>
        <p:nvPicPr>
          <p:cNvPr id="182" name="图片 182" descr="填缝"/>
          <p:cNvPicPr>
            <a:picLocks noChangeAspect="1"/>
          </p:cNvPicPr>
          <p:nvPr/>
        </p:nvPicPr>
        <p:blipFill>
          <a:blip r:embed="rId5"/>
          <a:srcRect/>
          <a:stretch>
            <a:fillRect/>
          </a:stretch>
        </p:blipFill>
        <p:spPr>
          <a:xfrm>
            <a:off x="6751638" y="4209733"/>
            <a:ext cx="2511425" cy="1565275"/>
          </a:xfrm>
          <a:prstGeom prst="rect">
            <a:avLst/>
          </a:prstGeom>
        </p:spPr>
      </p:pic>
      <p:sp>
        <p:nvSpPr>
          <p:cNvPr id="4" name="文本框 3"/>
          <p:cNvSpPr txBox="1"/>
          <p:nvPr/>
        </p:nvSpPr>
        <p:spPr>
          <a:xfrm>
            <a:off x="3086735" y="5930900"/>
            <a:ext cx="944880" cy="368300"/>
          </a:xfrm>
          <a:prstGeom prst="rect">
            <a:avLst/>
          </a:prstGeom>
          <a:noFill/>
        </p:spPr>
        <p:txBody>
          <a:bodyPr wrap="none" rtlCol="0" anchor="t">
            <a:spAutoFit/>
          </a:bodyPr>
          <a:p>
            <a:r>
              <a:rPr lang="zh-CN" altLang="en-US">
                <a:sym typeface="+mn-ea"/>
              </a:rPr>
              <a:t>图</a:t>
            </a:r>
            <a:r>
              <a:rPr lang="en-US" altLang="zh-CN">
                <a:sym typeface="+mn-ea"/>
              </a:rPr>
              <a:t>3-4-5</a:t>
            </a:r>
            <a:endParaRPr lang="en-US"/>
          </a:p>
        </p:txBody>
      </p:sp>
      <p:sp>
        <p:nvSpPr>
          <p:cNvPr id="2" name="文本框 1"/>
          <p:cNvSpPr txBox="1"/>
          <p:nvPr/>
        </p:nvSpPr>
        <p:spPr>
          <a:xfrm>
            <a:off x="7535545" y="5930900"/>
            <a:ext cx="944880" cy="368300"/>
          </a:xfrm>
          <a:prstGeom prst="rect">
            <a:avLst/>
          </a:prstGeom>
          <a:noFill/>
        </p:spPr>
        <p:txBody>
          <a:bodyPr wrap="none" rtlCol="0" anchor="t">
            <a:spAutoFit/>
          </a:bodyPr>
          <a:p>
            <a:r>
              <a:rPr lang="zh-CN" altLang="en-US">
                <a:sym typeface="+mn-ea"/>
              </a:rPr>
              <a:t>图</a:t>
            </a:r>
            <a:r>
              <a:rPr lang="en-US" altLang="zh-CN">
                <a:sym typeface="+mn-ea"/>
              </a:rPr>
              <a:t>3-4-6</a:t>
            </a:r>
            <a:endParaRPr lang="en-US"/>
          </a:p>
        </p:txBody>
      </p:sp>
    </p:spTree>
    <p:custDataLst>
      <p:tags r:id="rId6"/>
    </p:custData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custDataLst>
              <p:tags r:id="rId2"/>
            </p:custDataLst>
          </p:nvPr>
        </p:nvSpPr>
        <p:spPr>
          <a:xfrm>
            <a:off x="2550160" y="289560"/>
            <a:ext cx="7091045" cy="801370"/>
          </a:xfrm>
          <a:prstGeom prst="rect">
            <a:avLst/>
          </a:prstGeom>
          <a:noFill/>
        </p:spPr>
        <p:txBody>
          <a:bodyPr wrap="square" lIns="90000" tIns="46800" rIns="90000" bIns="46800" rtlCol="0"/>
          <a:lstStyle>
            <a:defPPr>
              <a:defRPr lang="zh-CN"/>
            </a:defPPr>
            <a:lvl1pPr>
              <a:lnSpc>
                <a:spcPct val="130000"/>
              </a:lnSpc>
              <a:defRPr sz="2800">
                <a:solidFill>
                  <a:schemeClr val="tx2"/>
                </a:solidFill>
                <a:latin typeface="+mj-lt"/>
                <a:ea typeface="+mj-ea"/>
                <a:cs typeface="+mj-cs"/>
              </a:defRPr>
            </a:lvl1pPr>
          </a:lstStyle>
          <a:p>
            <a:r>
              <a:rPr lang="en-US" altLang="zh-CN" sz="3600">
                <a:sym typeface="+mn-ea"/>
              </a:rPr>
              <a:t>3.5.室内玻璃类构造做法</a:t>
            </a:r>
            <a:endParaRPr lang="en-US" altLang="zh-CN" sz="3600">
              <a:sym typeface="+mn-ea"/>
            </a:endParaRPr>
          </a:p>
        </p:txBody>
      </p:sp>
      <p:sp>
        <p:nvSpPr>
          <p:cNvPr id="40" name="文本框 39"/>
          <p:cNvSpPr txBox="1"/>
          <p:nvPr>
            <p:custDataLst>
              <p:tags r:id="rId3"/>
            </p:custDataLst>
          </p:nvPr>
        </p:nvSpPr>
        <p:spPr>
          <a:xfrm>
            <a:off x="922655" y="1014095"/>
            <a:ext cx="4744085" cy="801370"/>
          </a:xfrm>
          <a:prstGeom prst="rect">
            <a:avLst/>
          </a:prstGeom>
          <a:noFill/>
        </p:spPr>
        <p:txBody>
          <a:bodyPr wrap="square" rtlCol="0"/>
          <a:p>
            <a:pPr>
              <a:lnSpc>
                <a:spcPct val="130000"/>
              </a:lnSpc>
            </a:pPr>
            <a:r>
              <a:rPr lang="en-US" altLang="zh-CN">
                <a:solidFill>
                  <a:schemeClr val="tx2"/>
                </a:solidFill>
                <a:latin typeface="+mj-lt"/>
                <a:ea typeface="+mj-ea"/>
                <a:cs typeface="+mj-cs"/>
                <a:sym typeface="+mn-ea"/>
              </a:rPr>
              <a:t>3.5.1.室内镜面玻璃装饰构造及工艺</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 name="文本框 3"/>
          <p:cNvSpPr txBox="1"/>
          <p:nvPr/>
        </p:nvSpPr>
        <p:spPr>
          <a:xfrm>
            <a:off x="922655" y="1680210"/>
            <a:ext cx="10713085" cy="3636010"/>
          </a:xfrm>
          <a:prstGeom prst="rect">
            <a:avLst/>
          </a:prstGeom>
          <a:noFill/>
          <a:ln w="9525">
            <a:noFill/>
          </a:ln>
        </p:spPr>
        <p:txBody>
          <a:bodyPr wrap="square">
            <a:spAutoFit/>
          </a:bodyPr>
          <a:p>
            <a:pPr indent="266700">
              <a:lnSpc>
                <a:spcPct val="180000"/>
              </a:lnSpc>
            </a:pPr>
            <a:r>
              <a:rPr sz="1600">
                <a:ea typeface="宋体" panose="02010600030101010101" pitchFamily="2" charset="-122"/>
                <a:sym typeface="+mn-ea"/>
              </a:rPr>
              <a:t>涂饰工程包括室内外墙面、顶面涂料、木器油漆、金属油漆。根据涂饰的工艺和薄厚程度不一样，有薄涂饰、厚涂饰及复式涂饰施工之分，根据施工基层不同，有混凝土及抹灰基面层、木质基层面、金属基层面。乳胶内墙涂料的施工简单易行。可用刷涂、辊涂、喷涂等多种施工方法。该种涂料适用于混凝土、水泥砂浆、石棉水泥板、纸面石膏板、胶合板、纤维板、纸筋石灰等基层上</a:t>
            </a:r>
            <a:endParaRPr sz="1600">
              <a:ea typeface="宋体" panose="02010600030101010101" pitchFamily="2" charset="-122"/>
              <a:sym typeface="+mn-ea"/>
            </a:endParaRPr>
          </a:p>
          <a:p>
            <a:pPr indent="266700">
              <a:lnSpc>
                <a:spcPct val="180000"/>
              </a:lnSpc>
            </a:pPr>
            <a:r>
              <a:rPr sz="1600">
                <a:ea typeface="宋体" panose="02010600030101010101" pitchFamily="2" charset="-122"/>
                <a:sym typeface="+mn-ea"/>
              </a:rPr>
              <a:t>一、室内镜面玻璃施工工艺</a:t>
            </a:r>
            <a:endParaRPr sz="1600">
              <a:ea typeface="宋体" panose="02010600030101010101" pitchFamily="2" charset="-122"/>
              <a:sym typeface="+mn-ea"/>
            </a:endParaRPr>
          </a:p>
          <a:p>
            <a:pPr indent="266700">
              <a:lnSpc>
                <a:spcPct val="180000"/>
              </a:lnSpc>
            </a:pPr>
            <a:r>
              <a:rPr sz="1600">
                <a:ea typeface="宋体" panose="02010600030101010101" pitchFamily="2" charset="-122"/>
                <a:sym typeface="+mn-ea"/>
              </a:rPr>
              <a:t>适用于丙烯酸酯涂料、聚氨脂丙烯酸涂料、有机硅丙烯酸涂料等溶剂型涂料涂饰工程。</a:t>
            </a:r>
            <a:endParaRPr sz="1600">
              <a:ea typeface="宋体" panose="02010600030101010101" pitchFamily="2" charset="-122"/>
              <a:sym typeface="+mn-ea"/>
            </a:endParaRPr>
          </a:p>
          <a:p>
            <a:pPr indent="266700">
              <a:lnSpc>
                <a:spcPct val="180000"/>
              </a:lnSpc>
            </a:pPr>
            <a:r>
              <a:rPr sz="1600">
                <a:ea typeface="宋体" panose="02010600030101010101" pitchFamily="2" charset="-122"/>
                <a:sym typeface="+mn-ea"/>
              </a:rPr>
              <a:t>1.工艺流程：</a:t>
            </a:r>
            <a:endParaRPr sz="1600">
              <a:ea typeface="宋体" panose="02010600030101010101" pitchFamily="2" charset="-122"/>
              <a:sym typeface="+mn-ea"/>
            </a:endParaRPr>
          </a:p>
          <a:p>
            <a:pPr indent="266700">
              <a:lnSpc>
                <a:spcPct val="180000"/>
              </a:lnSpc>
            </a:pPr>
            <a:r>
              <a:rPr sz="1600">
                <a:ea typeface="宋体" panose="02010600030101010101" pitchFamily="2" charset="-122"/>
                <a:sym typeface="+mn-ea"/>
              </a:rPr>
              <a:t>基层处理→立筋→铺钉衬板→镜面切割→镜面钻孔→镜面固定。</a:t>
            </a:r>
            <a:endParaRPr sz="1600">
              <a:ea typeface="宋体" panose="02010600030101010101" pitchFamily="2" charset="-122"/>
              <a:sym typeface="+mn-ea"/>
            </a:endParaRPr>
          </a:p>
        </p:txBody>
      </p:sp>
    </p:spTree>
    <p:custDataLst>
      <p:tags r:id="rId4"/>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4236217" y="943577"/>
            <a:ext cx="1512702" cy="811442"/>
          </a:xfrm>
          <a:prstGeom prst="rect">
            <a:avLst/>
          </a:prstGeom>
          <a:noFill/>
        </p:spPr>
        <p:txBody>
          <a:bodyPr wrap="square" lIns="90000" tIns="46800" rIns="90000" bIns="46800" rtlCol="0" anchor="ctr" anchorCtr="0">
            <a:normAutofit/>
          </a:bodyPr>
          <a:lstStyle/>
          <a:p>
            <a:pPr algn="ctr">
              <a:lnSpc>
                <a:spcPct val="130000"/>
              </a:lnSpc>
            </a:pPr>
            <a:r>
              <a:rPr lang="zh-CN" altLang="en-US" sz="3600">
                <a:solidFill>
                  <a:schemeClr val="tx1">
                    <a:lumMod val="75000"/>
                    <a:lumOff val="25000"/>
                  </a:schemeClr>
                </a:solidFill>
              </a:rPr>
              <a:t>目 录</a:t>
            </a:r>
            <a:endParaRPr lang="zh-CN" altLang="en-US" sz="3600">
              <a:solidFill>
                <a:schemeClr val="tx1">
                  <a:lumMod val="75000"/>
                  <a:lumOff val="25000"/>
                </a:schemeClr>
              </a:solidFill>
            </a:endParaRPr>
          </a:p>
        </p:txBody>
      </p:sp>
      <p:cxnSp>
        <p:nvCxnSpPr>
          <p:cNvPr id="3" name="直接连接符 2"/>
          <p:cNvCxnSpPr/>
          <p:nvPr>
            <p:custDataLst>
              <p:tags r:id="rId2"/>
            </p:custDataLst>
          </p:nvPr>
        </p:nvCxnSpPr>
        <p:spPr>
          <a:xfrm>
            <a:off x="1239744" y="1818847"/>
            <a:ext cx="1315616"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custDataLst>
              <p:tags r:id="rId3"/>
            </p:custDataLst>
          </p:nvPr>
        </p:nvSpPr>
        <p:spPr>
          <a:xfrm>
            <a:off x="1098290" y="943577"/>
            <a:ext cx="3032690" cy="811442"/>
          </a:xfrm>
          <a:prstGeom prst="rect">
            <a:avLst/>
          </a:prstGeom>
          <a:noFill/>
        </p:spPr>
        <p:txBody>
          <a:bodyPr wrap="square" lIns="90000" tIns="46800" rIns="90000" bIns="46800" rtlCol="0" anchor="ctr" anchorCtr="0">
            <a:normAutofit lnSpcReduction="20000"/>
          </a:bodyPr>
          <a:lstStyle/>
          <a:p>
            <a:pPr algn="ctr">
              <a:lnSpc>
                <a:spcPct val="130000"/>
              </a:lnSpc>
            </a:pPr>
            <a:r>
              <a:rPr lang="en-US" altLang="zh-CN" sz="4000" b="1">
                <a:solidFill>
                  <a:schemeClr val="tx2"/>
                </a:solidFill>
                <a:latin typeface="+mj-lt"/>
                <a:ea typeface="+mj-ea"/>
                <a:cs typeface="+mj-cs"/>
              </a:rPr>
              <a:t>CONTENTS</a:t>
            </a:r>
            <a:endParaRPr lang="en-US" altLang="zh-CN" sz="4000" b="1">
              <a:solidFill>
                <a:schemeClr val="tx2"/>
              </a:solidFill>
              <a:latin typeface="+mj-lt"/>
              <a:ea typeface="+mj-ea"/>
              <a:cs typeface="+mj-cs"/>
            </a:endParaRPr>
          </a:p>
        </p:txBody>
      </p:sp>
      <p:sp>
        <p:nvSpPr>
          <p:cNvPr id="4" name="文本框 3"/>
          <p:cNvSpPr txBox="1"/>
          <p:nvPr/>
        </p:nvSpPr>
        <p:spPr>
          <a:xfrm>
            <a:off x="2753995" y="2468880"/>
            <a:ext cx="6866255" cy="460375"/>
          </a:xfrm>
          <a:prstGeom prst="rect">
            <a:avLst/>
          </a:prstGeom>
          <a:noFill/>
        </p:spPr>
        <p:txBody>
          <a:bodyPr wrap="square" rtlCol="0">
            <a:spAutoFit/>
          </a:bodyPr>
          <a:p>
            <a:r>
              <a:rPr lang="zh-CN" altLang="en-US" sz="2400"/>
              <a:t>第一章 室内装修材料与构造概论</a:t>
            </a:r>
            <a:endParaRPr lang="zh-CN" altLang="en-US" sz="2400"/>
          </a:p>
        </p:txBody>
      </p:sp>
      <p:sp>
        <p:nvSpPr>
          <p:cNvPr id="6" name="文本框 5"/>
          <p:cNvSpPr txBox="1"/>
          <p:nvPr/>
        </p:nvSpPr>
        <p:spPr>
          <a:xfrm>
            <a:off x="2753995" y="3112770"/>
            <a:ext cx="6866255" cy="460375"/>
          </a:xfrm>
          <a:prstGeom prst="rect">
            <a:avLst/>
          </a:prstGeom>
          <a:noFill/>
        </p:spPr>
        <p:txBody>
          <a:bodyPr wrap="square" rtlCol="0">
            <a:spAutoFit/>
          </a:bodyPr>
          <a:p>
            <a:r>
              <a:rPr lang="zh-CN" altLang="en-US" sz="2400"/>
              <a:t>第二章 室内设计装修材料</a:t>
            </a:r>
            <a:endParaRPr lang="zh-CN" altLang="en-US" sz="2400"/>
          </a:p>
        </p:txBody>
      </p:sp>
      <p:sp>
        <p:nvSpPr>
          <p:cNvPr id="8" name="文本框 7"/>
          <p:cNvSpPr txBox="1"/>
          <p:nvPr/>
        </p:nvSpPr>
        <p:spPr>
          <a:xfrm>
            <a:off x="2753995" y="3763010"/>
            <a:ext cx="6866255" cy="460375"/>
          </a:xfrm>
          <a:prstGeom prst="rect">
            <a:avLst/>
          </a:prstGeom>
          <a:noFill/>
        </p:spPr>
        <p:txBody>
          <a:bodyPr wrap="square" rtlCol="0">
            <a:spAutoFit/>
          </a:bodyPr>
          <a:p>
            <a:r>
              <a:rPr lang="zh-CN" altLang="en-US" sz="2400"/>
              <a:t>第三章 室内装修材料构造做法</a:t>
            </a:r>
            <a:endParaRPr lang="zh-CN" altLang="en-US" sz="2400"/>
          </a:p>
        </p:txBody>
      </p:sp>
      <p:sp>
        <p:nvSpPr>
          <p:cNvPr id="9" name="文本框 8"/>
          <p:cNvSpPr txBox="1"/>
          <p:nvPr/>
        </p:nvSpPr>
        <p:spPr>
          <a:xfrm>
            <a:off x="2753995" y="4405630"/>
            <a:ext cx="6866255" cy="460375"/>
          </a:xfrm>
          <a:prstGeom prst="rect">
            <a:avLst/>
          </a:prstGeom>
          <a:noFill/>
        </p:spPr>
        <p:txBody>
          <a:bodyPr wrap="square" rtlCol="0">
            <a:spAutoFit/>
          </a:bodyPr>
          <a:p>
            <a:r>
              <a:rPr lang="zh-CN" altLang="en-US" sz="2400"/>
              <a:t>第四章 装饰工程预算</a:t>
            </a:r>
            <a:endParaRPr lang="zh-CN" altLang="en-US" sz="2400"/>
          </a:p>
        </p:txBody>
      </p:sp>
    </p:spTree>
    <p:custDataLst>
      <p:tags r:id="rId4"/>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4405" y="240030"/>
            <a:ext cx="445706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1.4.1.室内装饰材料基本知识</a:t>
            </a: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3" descr="C:\Users\Administrator\Desktop\装饰材料PPT图片\图片1.png图片1"/>
          <p:cNvPicPr>
            <a:picLocks noChangeAspect="1"/>
          </p:cNvPicPr>
          <p:nvPr/>
        </p:nvPicPr>
        <p:blipFill>
          <a:blip r:embed="rId3"/>
          <a:srcRect/>
          <a:stretch>
            <a:fillRect/>
          </a:stretch>
        </p:blipFill>
        <p:spPr>
          <a:xfrm>
            <a:off x="1444625" y="2575243"/>
            <a:ext cx="1670050" cy="1169035"/>
          </a:xfrm>
          <a:prstGeom prst="rect">
            <a:avLst/>
          </a:prstGeom>
        </p:spPr>
      </p:pic>
      <p:pic>
        <p:nvPicPr>
          <p:cNvPr id="11" name="图片 3" descr="C:\Users\Administrator\Desktop\装饰材料PPT图片\图片2.png图片2"/>
          <p:cNvPicPr>
            <a:picLocks noChangeAspect="1"/>
          </p:cNvPicPr>
          <p:nvPr/>
        </p:nvPicPr>
        <p:blipFill>
          <a:blip r:embed="rId4"/>
          <a:srcRect/>
          <a:stretch>
            <a:fillRect/>
          </a:stretch>
        </p:blipFill>
        <p:spPr>
          <a:xfrm>
            <a:off x="3486785" y="2748281"/>
            <a:ext cx="1504950" cy="842010"/>
          </a:xfrm>
          <a:prstGeom prst="rect">
            <a:avLst/>
          </a:prstGeom>
          <a:noFill/>
          <a:ln w="9525">
            <a:noFill/>
          </a:ln>
        </p:spPr>
      </p:pic>
      <p:pic>
        <p:nvPicPr>
          <p:cNvPr id="14" name="图片 14" descr="C:\Users\Administrator\Desktop\装饰材料PPT图片\图片3.png图片3"/>
          <p:cNvPicPr>
            <a:picLocks noChangeAspect="1"/>
          </p:cNvPicPr>
          <p:nvPr/>
        </p:nvPicPr>
        <p:blipFill>
          <a:blip r:embed="rId5"/>
          <a:srcRect/>
          <a:stretch>
            <a:fillRect/>
          </a:stretch>
        </p:blipFill>
        <p:spPr>
          <a:xfrm>
            <a:off x="5363845" y="2426653"/>
            <a:ext cx="1668780" cy="1443355"/>
          </a:xfrm>
          <a:prstGeom prst="rect">
            <a:avLst/>
          </a:prstGeom>
        </p:spPr>
      </p:pic>
      <p:pic>
        <p:nvPicPr>
          <p:cNvPr id="15" name="图片 15" descr="C:\Users\Administrator\Desktop\装饰材料PPT图片\图片4.png图片4"/>
          <p:cNvPicPr>
            <a:picLocks noChangeAspect="1"/>
          </p:cNvPicPr>
          <p:nvPr/>
        </p:nvPicPr>
        <p:blipFill>
          <a:blip r:embed="rId6"/>
          <a:srcRect/>
          <a:stretch>
            <a:fillRect/>
          </a:stretch>
        </p:blipFill>
        <p:spPr>
          <a:xfrm>
            <a:off x="7399973" y="2457450"/>
            <a:ext cx="1975485" cy="1382395"/>
          </a:xfrm>
          <a:prstGeom prst="rect">
            <a:avLst/>
          </a:prstGeom>
        </p:spPr>
      </p:pic>
      <p:pic>
        <p:nvPicPr>
          <p:cNvPr id="16" name="图片 16" descr="C:\Users\Administrator\Desktop\装饰材料PPT图片\图片5.png图片5"/>
          <p:cNvPicPr>
            <a:picLocks noChangeAspect="1"/>
          </p:cNvPicPr>
          <p:nvPr/>
        </p:nvPicPr>
        <p:blipFill>
          <a:blip r:embed="rId7"/>
          <a:srcRect/>
          <a:stretch>
            <a:fillRect/>
          </a:stretch>
        </p:blipFill>
        <p:spPr>
          <a:xfrm>
            <a:off x="9803765" y="2693988"/>
            <a:ext cx="1268730" cy="949960"/>
          </a:xfrm>
          <a:prstGeom prst="rect">
            <a:avLst/>
          </a:prstGeom>
        </p:spPr>
      </p:pic>
      <p:sp>
        <p:nvSpPr>
          <p:cNvPr id="9" name="文本框 8"/>
          <p:cNvSpPr txBox="1"/>
          <p:nvPr/>
        </p:nvSpPr>
        <p:spPr>
          <a:xfrm>
            <a:off x="1757680" y="4638675"/>
            <a:ext cx="978535" cy="368300"/>
          </a:xfrm>
          <a:prstGeom prst="rect">
            <a:avLst/>
          </a:prstGeom>
          <a:noFill/>
        </p:spPr>
        <p:txBody>
          <a:bodyPr wrap="square" rtlCol="0">
            <a:spAutoFit/>
          </a:bodyPr>
          <a:p>
            <a:r>
              <a:rPr lang="zh-CN" altLang="en-US"/>
              <a:t>图</a:t>
            </a:r>
            <a:r>
              <a:rPr lang="en-US" altLang="zh-CN"/>
              <a:t>1-</a:t>
            </a:r>
            <a:r>
              <a:rPr lang="en-US"/>
              <a:t>22</a:t>
            </a:r>
            <a:endParaRPr lang="en-US"/>
          </a:p>
        </p:txBody>
      </p:sp>
      <p:sp>
        <p:nvSpPr>
          <p:cNvPr id="4" name="文本框 3"/>
          <p:cNvSpPr txBox="1"/>
          <p:nvPr/>
        </p:nvSpPr>
        <p:spPr>
          <a:xfrm>
            <a:off x="3794760" y="4638675"/>
            <a:ext cx="1036320" cy="368300"/>
          </a:xfrm>
          <a:prstGeom prst="rect">
            <a:avLst/>
          </a:prstGeom>
          <a:noFill/>
        </p:spPr>
        <p:txBody>
          <a:bodyPr wrap="square" rtlCol="0">
            <a:spAutoFit/>
          </a:bodyPr>
          <a:p>
            <a:r>
              <a:rPr lang="zh-CN" altLang="en-US"/>
              <a:t>图</a:t>
            </a:r>
            <a:r>
              <a:rPr lang="en-US" altLang="zh-CN"/>
              <a:t>1-</a:t>
            </a:r>
            <a:r>
              <a:rPr lang="en-US"/>
              <a:t>23</a:t>
            </a:r>
            <a:endParaRPr lang="en-US"/>
          </a:p>
        </p:txBody>
      </p:sp>
      <p:sp>
        <p:nvSpPr>
          <p:cNvPr id="5" name="文本框 4"/>
          <p:cNvSpPr txBox="1"/>
          <p:nvPr/>
        </p:nvSpPr>
        <p:spPr>
          <a:xfrm>
            <a:off x="5803900" y="4638675"/>
            <a:ext cx="1228725" cy="368300"/>
          </a:xfrm>
          <a:prstGeom prst="rect">
            <a:avLst/>
          </a:prstGeom>
          <a:noFill/>
        </p:spPr>
        <p:txBody>
          <a:bodyPr wrap="square" rtlCol="0">
            <a:spAutoFit/>
          </a:bodyPr>
          <a:p>
            <a:r>
              <a:rPr lang="zh-CN" altLang="en-US"/>
              <a:t>图</a:t>
            </a:r>
            <a:r>
              <a:rPr lang="en-US" altLang="zh-CN"/>
              <a:t>1-</a:t>
            </a:r>
            <a:r>
              <a:rPr lang="en-US"/>
              <a:t>24</a:t>
            </a:r>
            <a:endParaRPr lang="en-US"/>
          </a:p>
        </p:txBody>
      </p:sp>
      <p:sp>
        <p:nvSpPr>
          <p:cNvPr id="7" name="文本框 6"/>
          <p:cNvSpPr txBox="1"/>
          <p:nvPr/>
        </p:nvSpPr>
        <p:spPr>
          <a:xfrm>
            <a:off x="8112760" y="4638675"/>
            <a:ext cx="1200785" cy="368300"/>
          </a:xfrm>
          <a:prstGeom prst="rect">
            <a:avLst/>
          </a:prstGeom>
          <a:noFill/>
        </p:spPr>
        <p:txBody>
          <a:bodyPr wrap="square" rtlCol="0">
            <a:spAutoFit/>
          </a:bodyPr>
          <a:p>
            <a:r>
              <a:rPr lang="zh-CN" altLang="en-US"/>
              <a:t>图</a:t>
            </a:r>
            <a:r>
              <a:rPr lang="en-US" altLang="zh-CN"/>
              <a:t>1-25</a:t>
            </a:r>
            <a:endParaRPr lang="zh-CN" altLang="en-US"/>
          </a:p>
        </p:txBody>
      </p:sp>
      <p:sp>
        <p:nvSpPr>
          <p:cNvPr id="8" name="文本框 7"/>
          <p:cNvSpPr txBox="1"/>
          <p:nvPr/>
        </p:nvSpPr>
        <p:spPr>
          <a:xfrm>
            <a:off x="10043160" y="4638675"/>
            <a:ext cx="1282065" cy="368300"/>
          </a:xfrm>
          <a:prstGeom prst="rect">
            <a:avLst/>
          </a:prstGeom>
          <a:noFill/>
        </p:spPr>
        <p:txBody>
          <a:bodyPr wrap="square" rtlCol="0">
            <a:spAutoFit/>
          </a:bodyPr>
          <a:p>
            <a:r>
              <a:rPr lang="zh-CN" altLang="en-US"/>
              <a:t>图</a:t>
            </a:r>
            <a:r>
              <a:rPr lang="en-US" altLang="zh-CN"/>
              <a:t>1-</a:t>
            </a:r>
            <a:r>
              <a:rPr lang="en-US"/>
              <a:t>26</a:t>
            </a:r>
            <a:endParaRPr lang="en-US"/>
          </a:p>
        </p:txBody>
      </p:sp>
    </p:spTree>
    <p:custDataLst>
      <p:tags r:id="rId8"/>
    </p:custData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922655" y="946785"/>
            <a:ext cx="10713085" cy="5400675"/>
          </a:xfrm>
          <a:prstGeom prst="rect">
            <a:avLst/>
          </a:prstGeom>
          <a:noFill/>
          <a:ln w="9525">
            <a:noFill/>
          </a:ln>
        </p:spPr>
        <p:txBody>
          <a:bodyPr wrap="square">
            <a:spAutoFit/>
          </a:bodyPr>
          <a:p>
            <a:pPr indent="266700">
              <a:lnSpc>
                <a:spcPct val="120000"/>
              </a:lnSpc>
            </a:pPr>
            <a:r>
              <a:rPr sz="1200">
                <a:ea typeface="宋体" panose="02010600030101010101" pitchFamily="2" charset="-122"/>
                <a:sym typeface="+mn-ea"/>
              </a:rPr>
              <a:t>2.操作工艺：</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①基层处理：在砌筑墙体或柱子时，预埋木砖，其横向与镜宽相等，竖向与镜高相等，大面积的镜面还需在横竖向每隔500mm埋木砖。墙面要进行抹灰，安装使用部位的不同，要在抹灰面上烫热沥青或贴油毡，如图3-5-1,也可将油毡夹于木衬板和玻璃之间，主要是为了防止潮气使木衬板变形，及潮气使镜面镀层脱落，失去光泽。  </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②立筋：墙筋为 40mm 或 50mm 见方的小木方，以铁钉钉于木方上,如图3-5-2。安装小块镜面多为双向立筋；安装大块镜面可以单向立筋，横竖墙筋的位置须与木砖一致。要求立筋横平竖直，以便于木衬板和镜面的固定。因此，立筋时也要挂水平、垂直线。安装前要检查防潮层是否做好，立筋钉好后，要用长靠尺检查平整度。 </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③铺钉衬板：c为15mm厚木板或5mm胶合板，用小铁钉与墙筋钉接，钉头没入板内。衬板的尺寸可以大于立筋间距尺寸，这样可以减少裁剪工序，提高施工速度。要求木衬板无翘曲、起皮，且表面平整、清洁，板与板之间的缝隙应在立筋处,如图3-5-3。</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④镜面切割：安装一定尺寸的镜面时，要在大片镜面上切割下来，切割时要在台案或平整地面上铺胶合板或地毯，方可进行。按照设计尺寸，用靠尺板做依托，用玻璃刀一次性从头划到尾，将镜面切割线处移到台案边缘，一手按住靠尺板，另一手握住镜面边，迅速向下扳裂。切割和搬运镜面时，操作者要戴手套。 </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⑤镜面钻孔：若选择螺钉固定，则需钻孔。孔的位置一般在镜面的边角处。首先将镜面放在操作台案上，按钻孔位置量好尺寸，标注清楚，然后在拟钻孔位置浇水，钻头钻孔直径应大于螺丝直径。钻孔时，应不断往镜面上浇水，直至钻透，注意要在钻透时减轻用力。 </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⑥镜面固定：常用五种固定方法，以下分别介绍。 </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⑦螺丝固定：开口螺丝固定方式，适用于约1 平方米以下的小镜。墙面为混凝土基底时，预先插入木砖、埋入锚塞，或在木砖、锚塞上再设置木墙筋，再用φ3~5 平头或圆头螺丝，透过钻孔钉在墙筋上，对玻璃起固定作用； </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⑧嵌钉固定：是将嵌钉钉在墙筋上，将镜面玻璃的四个角压紧的固定方法,如图3-5-4； </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⑨粘结固定：将镜面玻璃用环氧树脂或玻璃胶粘结在木衬板（镜垫）上的固定方法。适用于1 平方米以下的镜面，在柱子上镶贴镜面时，多采用这种方法，较为简便易行； </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⑩托压固定：这种方法主要靠压条压和边框托将镜面托压在墙上。压条和边框有木材、塑料和金属型材（如专门用于镜面安装的铝合金型材），也可用支托五金件的方法,如图3-5-5。适用于2 平方米左右的镜面。这种方法无须开孔，完全凭借五金件支托镜面质量，是一种最安全的方法。 </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⑪粘结支托固定：较大面积的单块镜面，以托压作法为主，也可结合粘贴作法固定。镜面本身质量荷载主要落在下部边框或砌体上，其他边框主要起到防止镜面倾斜和装饰的作用。 </a:t>
            </a:r>
            <a:endParaRPr sz="1200">
              <a:ea typeface="宋体" panose="02010600030101010101" pitchFamily="2" charset="-122"/>
              <a:sym typeface="+mn-ea"/>
            </a:endParaRPr>
          </a:p>
        </p:txBody>
      </p:sp>
      <p:sp>
        <p:nvSpPr>
          <p:cNvPr id="7" name="文本框 6"/>
          <p:cNvSpPr txBox="1"/>
          <p:nvPr>
            <p:custDataLst>
              <p:tags r:id="rId2"/>
            </p:custDataLst>
          </p:nvPr>
        </p:nvSpPr>
        <p:spPr>
          <a:xfrm>
            <a:off x="955040" y="240030"/>
            <a:ext cx="4744085" cy="801370"/>
          </a:xfrm>
          <a:prstGeom prst="rect">
            <a:avLst/>
          </a:prstGeom>
          <a:noFill/>
        </p:spPr>
        <p:txBody>
          <a:bodyPr wrap="square" rtlCol="0"/>
          <a:p>
            <a:pPr>
              <a:lnSpc>
                <a:spcPct val="130000"/>
              </a:lnSpc>
            </a:pPr>
            <a:r>
              <a:rPr lang="en-US" altLang="zh-CN">
                <a:solidFill>
                  <a:schemeClr val="tx2"/>
                </a:solidFill>
                <a:latin typeface="+mj-lt"/>
                <a:ea typeface="+mj-ea"/>
                <a:cs typeface="+mj-cs"/>
                <a:sym typeface="+mn-ea"/>
              </a:rPr>
              <a:t>3.5.1.室内镜面玻璃装饰构造及工艺</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Tree>
    <p:custDataLst>
      <p:tags r:id="rId3"/>
    </p:custData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custDataLst>
              <p:tags r:id="rId2"/>
            </p:custDataLst>
          </p:nvPr>
        </p:nvSpPr>
        <p:spPr>
          <a:xfrm>
            <a:off x="955040" y="240030"/>
            <a:ext cx="4744085" cy="801370"/>
          </a:xfrm>
          <a:prstGeom prst="rect">
            <a:avLst/>
          </a:prstGeom>
          <a:noFill/>
        </p:spPr>
        <p:txBody>
          <a:bodyPr wrap="square" rtlCol="0"/>
          <a:p>
            <a:pPr>
              <a:lnSpc>
                <a:spcPct val="130000"/>
              </a:lnSpc>
            </a:pPr>
            <a:r>
              <a:rPr lang="en-US" altLang="zh-CN">
                <a:solidFill>
                  <a:schemeClr val="tx2"/>
                </a:solidFill>
                <a:latin typeface="+mj-lt"/>
                <a:ea typeface="+mj-ea"/>
                <a:cs typeface="+mj-cs"/>
                <a:sym typeface="+mn-ea"/>
              </a:rPr>
              <a:t>3.5.1.室内镜面玻璃装饰构造及工艺</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pic>
        <p:nvPicPr>
          <p:cNvPr id="183" name="图片 183" descr="油毡"/>
          <p:cNvPicPr>
            <a:picLocks noChangeAspect="1"/>
          </p:cNvPicPr>
          <p:nvPr/>
        </p:nvPicPr>
        <p:blipFill>
          <a:blip r:embed="rId3"/>
          <a:stretch>
            <a:fillRect/>
          </a:stretch>
        </p:blipFill>
        <p:spPr>
          <a:xfrm>
            <a:off x="1815783" y="1140460"/>
            <a:ext cx="1435735" cy="1913890"/>
          </a:xfrm>
          <a:prstGeom prst="rect">
            <a:avLst/>
          </a:prstGeom>
        </p:spPr>
      </p:pic>
      <p:pic>
        <p:nvPicPr>
          <p:cNvPr id="184" name="图片 184" descr="木龙骨立筋"/>
          <p:cNvPicPr>
            <a:picLocks noChangeAspect="1"/>
          </p:cNvPicPr>
          <p:nvPr/>
        </p:nvPicPr>
        <p:blipFill>
          <a:blip r:embed="rId4"/>
          <a:srcRect l="12253" r="17261" b="4426"/>
          <a:stretch>
            <a:fillRect/>
          </a:stretch>
        </p:blipFill>
        <p:spPr>
          <a:xfrm>
            <a:off x="5230178" y="1199198"/>
            <a:ext cx="1947545" cy="1796415"/>
          </a:xfrm>
          <a:prstGeom prst="rect">
            <a:avLst/>
          </a:prstGeom>
        </p:spPr>
      </p:pic>
      <p:pic>
        <p:nvPicPr>
          <p:cNvPr id="185" name="图片 185" descr="胶合板固定"/>
          <p:cNvPicPr>
            <a:picLocks noChangeAspect="1"/>
          </p:cNvPicPr>
          <p:nvPr/>
        </p:nvPicPr>
        <p:blipFill>
          <a:blip r:embed="rId5"/>
          <a:srcRect l="15079" t="12220" r="16917" b="38200"/>
          <a:stretch>
            <a:fillRect/>
          </a:stretch>
        </p:blipFill>
        <p:spPr>
          <a:xfrm>
            <a:off x="8358188" y="1572578"/>
            <a:ext cx="2233295" cy="1221105"/>
          </a:xfrm>
          <a:prstGeom prst="rect">
            <a:avLst/>
          </a:prstGeom>
        </p:spPr>
      </p:pic>
      <p:pic>
        <p:nvPicPr>
          <p:cNvPr id="186" name="图片 186" descr="镜钉固定"/>
          <p:cNvPicPr>
            <a:picLocks noChangeAspect="1"/>
          </p:cNvPicPr>
          <p:nvPr/>
        </p:nvPicPr>
        <p:blipFill>
          <a:blip r:embed="rId6"/>
          <a:srcRect l="10992" t="8749" r="56421" b="25502"/>
          <a:stretch>
            <a:fillRect/>
          </a:stretch>
        </p:blipFill>
        <p:spPr>
          <a:xfrm>
            <a:off x="3761740" y="3837940"/>
            <a:ext cx="1285240" cy="1944370"/>
          </a:xfrm>
          <a:prstGeom prst="rect">
            <a:avLst/>
          </a:prstGeom>
        </p:spPr>
      </p:pic>
      <p:pic>
        <p:nvPicPr>
          <p:cNvPr id="187" name="图片 187" descr="玻璃固定件"/>
          <p:cNvPicPr>
            <a:picLocks noChangeAspect="1"/>
          </p:cNvPicPr>
          <p:nvPr/>
        </p:nvPicPr>
        <p:blipFill>
          <a:blip r:embed="rId7"/>
          <a:stretch>
            <a:fillRect/>
          </a:stretch>
        </p:blipFill>
        <p:spPr>
          <a:xfrm>
            <a:off x="6870700" y="4108133"/>
            <a:ext cx="2804160" cy="1402715"/>
          </a:xfrm>
          <a:prstGeom prst="rect">
            <a:avLst/>
          </a:prstGeom>
        </p:spPr>
      </p:pic>
      <p:sp>
        <p:nvSpPr>
          <p:cNvPr id="2" name="文本框 1"/>
          <p:cNvSpPr txBox="1"/>
          <p:nvPr/>
        </p:nvSpPr>
        <p:spPr>
          <a:xfrm>
            <a:off x="7800340" y="5977890"/>
            <a:ext cx="944880" cy="368300"/>
          </a:xfrm>
          <a:prstGeom prst="rect">
            <a:avLst/>
          </a:prstGeom>
          <a:noFill/>
        </p:spPr>
        <p:txBody>
          <a:bodyPr wrap="none" rtlCol="0" anchor="t">
            <a:spAutoFit/>
          </a:bodyPr>
          <a:p>
            <a:r>
              <a:rPr lang="zh-CN" altLang="en-US">
                <a:sym typeface="+mn-ea"/>
              </a:rPr>
              <a:t>图</a:t>
            </a:r>
            <a:r>
              <a:rPr lang="en-US" altLang="zh-CN">
                <a:sym typeface="+mn-ea"/>
              </a:rPr>
              <a:t>3-5-5</a:t>
            </a:r>
            <a:endParaRPr lang="en-US"/>
          </a:p>
        </p:txBody>
      </p:sp>
      <p:sp>
        <p:nvSpPr>
          <p:cNvPr id="3" name="文本框 2"/>
          <p:cNvSpPr txBox="1"/>
          <p:nvPr/>
        </p:nvSpPr>
        <p:spPr>
          <a:xfrm>
            <a:off x="3931920" y="5977890"/>
            <a:ext cx="944880" cy="368300"/>
          </a:xfrm>
          <a:prstGeom prst="rect">
            <a:avLst/>
          </a:prstGeom>
          <a:noFill/>
        </p:spPr>
        <p:txBody>
          <a:bodyPr wrap="none" rtlCol="0" anchor="t">
            <a:spAutoFit/>
          </a:bodyPr>
          <a:p>
            <a:r>
              <a:rPr lang="zh-CN" altLang="en-US">
                <a:sym typeface="+mn-ea"/>
              </a:rPr>
              <a:t>图</a:t>
            </a:r>
            <a:r>
              <a:rPr lang="en-US" altLang="zh-CN">
                <a:sym typeface="+mn-ea"/>
              </a:rPr>
              <a:t>3-5-4</a:t>
            </a:r>
            <a:endParaRPr lang="en-US"/>
          </a:p>
        </p:txBody>
      </p:sp>
      <p:sp>
        <p:nvSpPr>
          <p:cNvPr id="5" name="文本框 4"/>
          <p:cNvSpPr txBox="1"/>
          <p:nvPr/>
        </p:nvSpPr>
        <p:spPr>
          <a:xfrm>
            <a:off x="9003030" y="3314065"/>
            <a:ext cx="944880" cy="368300"/>
          </a:xfrm>
          <a:prstGeom prst="rect">
            <a:avLst/>
          </a:prstGeom>
          <a:noFill/>
        </p:spPr>
        <p:txBody>
          <a:bodyPr wrap="none" rtlCol="0" anchor="t">
            <a:spAutoFit/>
          </a:bodyPr>
          <a:p>
            <a:r>
              <a:rPr lang="zh-CN" altLang="en-US">
                <a:sym typeface="+mn-ea"/>
              </a:rPr>
              <a:t>图</a:t>
            </a:r>
            <a:r>
              <a:rPr lang="en-US" altLang="zh-CN">
                <a:sym typeface="+mn-ea"/>
              </a:rPr>
              <a:t>3-5-3</a:t>
            </a:r>
            <a:endParaRPr lang="en-US"/>
          </a:p>
        </p:txBody>
      </p:sp>
      <p:sp>
        <p:nvSpPr>
          <p:cNvPr id="6" name="文本框 5"/>
          <p:cNvSpPr txBox="1"/>
          <p:nvPr/>
        </p:nvSpPr>
        <p:spPr>
          <a:xfrm>
            <a:off x="5807710" y="3314065"/>
            <a:ext cx="944880" cy="368300"/>
          </a:xfrm>
          <a:prstGeom prst="rect">
            <a:avLst/>
          </a:prstGeom>
          <a:noFill/>
        </p:spPr>
        <p:txBody>
          <a:bodyPr wrap="none" rtlCol="0" anchor="t">
            <a:spAutoFit/>
          </a:bodyPr>
          <a:p>
            <a:r>
              <a:rPr lang="zh-CN" altLang="en-US">
                <a:sym typeface="+mn-ea"/>
              </a:rPr>
              <a:t>图</a:t>
            </a:r>
            <a:r>
              <a:rPr lang="en-US" altLang="zh-CN">
                <a:sym typeface="+mn-ea"/>
              </a:rPr>
              <a:t>3-5-2</a:t>
            </a:r>
            <a:endParaRPr lang="en-US"/>
          </a:p>
        </p:txBody>
      </p:sp>
      <p:sp>
        <p:nvSpPr>
          <p:cNvPr id="8" name="文本框 7"/>
          <p:cNvSpPr txBox="1"/>
          <p:nvPr/>
        </p:nvSpPr>
        <p:spPr>
          <a:xfrm>
            <a:off x="2199005" y="3314065"/>
            <a:ext cx="944880" cy="368300"/>
          </a:xfrm>
          <a:prstGeom prst="rect">
            <a:avLst/>
          </a:prstGeom>
          <a:noFill/>
        </p:spPr>
        <p:txBody>
          <a:bodyPr wrap="none" rtlCol="0" anchor="t">
            <a:spAutoFit/>
          </a:bodyPr>
          <a:p>
            <a:r>
              <a:rPr lang="zh-CN" altLang="en-US">
                <a:sym typeface="+mn-ea"/>
              </a:rPr>
              <a:t>图</a:t>
            </a:r>
            <a:r>
              <a:rPr lang="en-US" altLang="zh-CN">
                <a:sym typeface="+mn-ea"/>
              </a:rPr>
              <a:t>3-5-1</a:t>
            </a:r>
            <a:endParaRPr lang="en-US"/>
          </a:p>
        </p:txBody>
      </p:sp>
    </p:spTree>
    <p:custDataLst>
      <p:tags r:id="rId8"/>
    </p:custData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922655" y="946785"/>
            <a:ext cx="10713085" cy="5621655"/>
          </a:xfrm>
          <a:prstGeom prst="rect">
            <a:avLst/>
          </a:prstGeom>
          <a:noFill/>
          <a:ln w="9525">
            <a:noFill/>
          </a:ln>
        </p:spPr>
        <p:txBody>
          <a:bodyPr wrap="square">
            <a:spAutoFit/>
          </a:bodyPr>
          <a:p>
            <a:pPr indent="266700">
              <a:lnSpc>
                <a:spcPct val="120000"/>
              </a:lnSpc>
            </a:pPr>
            <a:r>
              <a:rPr sz="1200">
                <a:ea typeface="宋体" panose="02010600030101010101" pitchFamily="2" charset="-122"/>
                <a:sym typeface="+mn-ea"/>
              </a:rPr>
              <a:t>1.工艺流程</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玻璃挑选、裁制→分规格码放→安装前擦净→镶嵌玻璃→压线条，打玻璃胶</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2.操作工艺</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①　玻璃挑选及裁制：将需要安装的玻璃，按部位分规格、数量裁制，已裁好的玻璃按规格码放；分送的数量应以当天安装的数量为准，不宜过多，以减少搬运和减少玻璃的损耗。</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②　嵌玻璃：玻璃推平、压实后，四边分别钉上钉子，钉完后用手轻敲玻璃，响声坚实，说明玻璃安装平实；如果响声啪啦啪啦 ，要重新取下玻璃，基层处理合格后，再上玻璃。</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③　安装彩色玻璃和压花玻璃，应按照设计图案仔细裁割，接缝必须吻合，不允许出现错位松动和斜曲等缺陷。</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④　安装压花玻璃或磨砂玻璃时，压花玻璃的花面应向外，磨砂玻璃的磨砂面应向室内。</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⑤　安装玻璃隔断时，隔断上框的顶面应有适量缝隙，以防止结构变形，将玻璃挤压损坏。</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⑥　玻璃安装后，应进行清理，将油灰、钉子、钢丝卡及木压条等随手清理干净，关好门窗。</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⑦　冬期施工应在已安装好玻璃的室内作业，温度应在正温度以上；存放玻璃的库房与作业面温度不能相差过大，玻璃如从过冷或过热的环境中运入操作地点，应待玻璃温度与室内温度相近后再行安装；如条件允许，要将预先裁割好的玻璃提前运入作业地点。</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3.质量标准</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1. 保证项目</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1) 玻璃的品种、规格、色彩、朝向及安装方法等必须符合设计要求及有关标准规定。</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2) 玻璃裁割尺寸正确，安装必须平整、牢固、无松动现象。</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2. 基本项目</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1) 油灰底饱满，油灰与玻璃、裁口粘结牢固，边缘与裁口齐平，四角成八字形，表面光滑，无裂缝、麻面和皱皮。</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2) 固定玻璃的钉子或钢丝卡的数量应符合施工规范规定，规格应符合要求，并不得露出油灰表面。</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3) 木压条镶钉应与裁口边沿紧贴齐平，割角整齐，连接紧密，不露钉帽。</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4) 橡皮垫与裁口、玻璃及压条紧贴，整齐一致。</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5) 玻璃砧排列位置正确，均匀整齐，嵌缝应饱满密实，接缝均匀平直。</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6) 彩色玻璃、压花玻璃拼装的图案，颜色应符合设计要求，接缝吻合。</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7) 玻璃安装后，表面应洁净，无油灰、浆灰、密封膏、涂料等斑污，有正反面的玻璃安装的朝向应正确。</a:t>
            </a:r>
            <a:endParaRPr sz="1200">
              <a:ea typeface="宋体" panose="02010600030101010101" pitchFamily="2" charset="-122"/>
              <a:sym typeface="+mn-ea"/>
            </a:endParaRPr>
          </a:p>
        </p:txBody>
      </p:sp>
      <p:sp>
        <p:nvSpPr>
          <p:cNvPr id="7" name="文本框 6"/>
          <p:cNvSpPr txBox="1"/>
          <p:nvPr>
            <p:custDataLst>
              <p:tags r:id="rId2"/>
            </p:custDataLst>
          </p:nvPr>
        </p:nvSpPr>
        <p:spPr>
          <a:xfrm>
            <a:off x="955040" y="240030"/>
            <a:ext cx="4744085" cy="801370"/>
          </a:xfrm>
          <a:prstGeom prst="rect">
            <a:avLst/>
          </a:prstGeom>
          <a:noFill/>
        </p:spPr>
        <p:txBody>
          <a:bodyPr wrap="square" rtlCol="0"/>
          <a:p>
            <a:pPr>
              <a:lnSpc>
                <a:spcPct val="130000"/>
              </a:lnSpc>
            </a:pPr>
            <a:r>
              <a:rPr lang="en-US" altLang="zh-CN">
                <a:solidFill>
                  <a:schemeClr val="tx2"/>
                </a:solidFill>
                <a:latin typeface="+mj-lt"/>
                <a:ea typeface="+mj-ea"/>
                <a:cs typeface="+mj-cs"/>
                <a:sym typeface="+mn-ea"/>
              </a:rPr>
              <a:t>3.5.2.玻璃隔断构造及工艺</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Tree>
    <p:custDataLst>
      <p:tags r:id="rId3"/>
    </p:custData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922655" y="946785"/>
            <a:ext cx="10713085" cy="5517515"/>
          </a:xfrm>
          <a:prstGeom prst="rect">
            <a:avLst/>
          </a:prstGeom>
          <a:noFill/>
          <a:ln w="9525">
            <a:noFill/>
          </a:ln>
        </p:spPr>
        <p:txBody>
          <a:bodyPr wrap="square">
            <a:spAutoFit/>
          </a:bodyPr>
          <a:p>
            <a:pPr indent="266700">
              <a:lnSpc>
                <a:spcPct val="140000"/>
              </a:lnSpc>
            </a:pPr>
            <a:r>
              <a:rPr sz="1200">
                <a:ea typeface="宋体" panose="02010600030101010101" pitchFamily="2" charset="-122"/>
                <a:sym typeface="+mn-ea"/>
              </a:rPr>
              <a:t>1.工艺流程</a:t>
            </a:r>
            <a:endParaRPr sz="1200">
              <a:ea typeface="宋体" panose="02010600030101010101" pitchFamily="2" charset="-122"/>
              <a:sym typeface="+mn-ea"/>
            </a:endParaRPr>
          </a:p>
          <a:p>
            <a:pPr indent="266700">
              <a:lnSpc>
                <a:spcPct val="140000"/>
              </a:lnSpc>
            </a:pPr>
            <a:r>
              <a:rPr sz="1200">
                <a:ea typeface="宋体" panose="02010600030101010101" pitchFamily="2" charset="-122"/>
                <a:sym typeface="+mn-ea"/>
              </a:rPr>
              <a:t>各楼层安装紧固铁件→横竖龙骨装配→安装竖向主龙骨→安装横向次龙骨→安装镀锌钢板→安装保温、防火矿棉→安双层玻璃→安盖板及装饰压条→安装楼层封闭镀锌钢板→清洗玻璃。</a:t>
            </a:r>
            <a:endParaRPr sz="1200">
              <a:ea typeface="宋体" panose="02010600030101010101" pitchFamily="2" charset="-122"/>
              <a:sym typeface="+mn-ea"/>
            </a:endParaRPr>
          </a:p>
          <a:p>
            <a:pPr indent="266700">
              <a:lnSpc>
                <a:spcPct val="140000"/>
              </a:lnSpc>
            </a:pPr>
            <a:r>
              <a:rPr sz="1200">
                <a:ea typeface="宋体" panose="02010600030101010101" pitchFamily="2" charset="-122"/>
                <a:sym typeface="+mn-ea"/>
              </a:rPr>
              <a:t>2.操作工艺</a:t>
            </a:r>
            <a:endParaRPr sz="1200">
              <a:ea typeface="宋体" panose="02010600030101010101" pitchFamily="2" charset="-122"/>
              <a:sym typeface="+mn-ea"/>
            </a:endParaRPr>
          </a:p>
          <a:p>
            <a:pPr indent="266700">
              <a:lnSpc>
                <a:spcPct val="140000"/>
              </a:lnSpc>
            </a:pPr>
            <a:r>
              <a:rPr sz="1200">
                <a:ea typeface="宋体" panose="02010600030101010101" pitchFamily="2" charset="-122"/>
                <a:sym typeface="+mn-ea"/>
              </a:rPr>
              <a:t>①　安装各楼层紧固铁件：主体结构施工时埋件预埋形式及紧固铁件与埋件连接方法均要按设计图纸进行操作。紧固铁件(或凸形铁件)的安装是玻璃幕墙安装过程最重要的一环，它的位置准确与否将直接影响幕墙的安装质量。安装时按已放好的件的纵、横两方向中心线进行对正，初步就位后将螺栓初紧固，再进行校正核对，准确后螺栓最后紧固，然后进行紧固件(或凸形铁件)与埋件焊接，焊缝质量应符合设计要求。各层紧固件(或凸形铁件)外皮均在一条垂直线上。</a:t>
            </a:r>
            <a:endParaRPr sz="1200">
              <a:ea typeface="宋体" panose="02010600030101010101" pitchFamily="2" charset="-122"/>
              <a:sym typeface="+mn-ea"/>
            </a:endParaRPr>
          </a:p>
          <a:p>
            <a:pPr indent="266700">
              <a:lnSpc>
                <a:spcPct val="140000"/>
              </a:lnSpc>
            </a:pPr>
            <a:r>
              <a:rPr sz="1200">
                <a:ea typeface="宋体" panose="02010600030101010101" pitchFamily="2" charset="-122"/>
                <a:sym typeface="+mn-ea"/>
              </a:rPr>
              <a:t>②　竖向、横向龙骨装配：在龙骨安装就位之前，预先装配好以上连接件。</a:t>
            </a:r>
            <a:endParaRPr sz="1200">
              <a:ea typeface="宋体" panose="02010600030101010101" pitchFamily="2" charset="-122"/>
              <a:sym typeface="+mn-ea"/>
            </a:endParaRPr>
          </a:p>
          <a:p>
            <a:pPr indent="266700">
              <a:lnSpc>
                <a:spcPct val="140000"/>
              </a:lnSpc>
            </a:pPr>
            <a:r>
              <a:rPr sz="1200">
                <a:ea typeface="宋体" panose="02010600030101010101" pitchFamily="2" charset="-122"/>
                <a:sym typeface="+mn-ea"/>
              </a:rPr>
              <a:t>　　1）竖向主龙骨与紧固铁件之间的连接件。</a:t>
            </a:r>
            <a:endParaRPr sz="1200">
              <a:ea typeface="宋体" panose="02010600030101010101" pitchFamily="2" charset="-122"/>
              <a:sym typeface="+mn-ea"/>
            </a:endParaRPr>
          </a:p>
          <a:p>
            <a:pPr indent="266700">
              <a:lnSpc>
                <a:spcPct val="140000"/>
              </a:lnSpc>
            </a:pPr>
            <a:r>
              <a:rPr sz="1200">
                <a:ea typeface="宋体" panose="02010600030101010101" pitchFamily="2" charset="-122"/>
                <a:sym typeface="+mn-ea"/>
              </a:rPr>
              <a:t>　　2）竖向主龙骨之间接头的钢板内、外套筒连接件。</a:t>
            </a:r>
            <a:endParaRPr sz="1200">
              <a:ea typeface="宋体" panose="02010600030101010101" pitchFamily="2" charset="-122"/>
              <a:sym typeface="+mn-ea"/>
            </a:endParaRPr>
          </a:p>
          <a:p>
            <a:pPr indent="266700">
              <a:lnSpc>
                <a:spcPct val="140000"/>
              </a:lnSpc>
            </a:pPr>
            <a:r>
              <a:rPr sz="1200">
                <a:ea typeface="宋体" panose="02010600030101010101" pitchFamily="2" charset="-122"/>
                <a:sym typeface="+mn-ea"/>
              </a:rPr>
              <a:t>　　3）横向次龙骨的连接件。</a:t>
            </a:r>
            <a:endParaRPr sz="1200">
              <a:ea typeface="宋体" panose="02010600030101010101" pitchFamily="2" charset="-122"/>
              <a:sym typeface="+mn-ea"/>
            </a:endParaRPr>
          </a:p>
          <a:p>
            <a:pPr indent="266700">
              <a:lnSpc>
                <a:spcPct val="140000"/>
              </a:lnSpc>
            </a:pPr>
            <a:r>
              <a:rPr sz="1200">
                <a:ea typeface="宋体" panose="02010600030101010101" pitchFamily="2" charset="-122"/>
                <a:sym typeface="+mn-ea"/>
              </a:rPr>
              <a:t>　　4）主龙骨与次龙骨之间连接配件。</a:t>
            </a:r>
            <a:endParaRPr sz="1200">
              <a:ea typeface="宋体" panose="02010600030101010101" pitchFamily="2" charset="-122"/>
              <a:sym typeface="+mn-ea"/>
            </a:endParaRPr>
          </a:p>
          <a:p>
            <a:pPr indent="266700">
              <a:lnSpc>
                <a:spcPct val="140000"/>
              </a:lnSpc>
            </a:pPr>
            <a:r>
              <a:rPr sz="1200">
                <a:ea typeface="宋体" panose="02010600030101010101" pitchFamily="2" charset="-122"/>
                <a:sym typeface="+mn-ea"/>
              </a:rPr>
              <a:t>　　各结点的连结件的连结方法要符合设计图纸要求，连结必须牢固、横平竖直。</a:t>
            </a:r>
            <a:endParaRPr sz="1200">
              <a:ea typeface="宋体" panose="02010600030101010101" pitchFamily="2" charset="-122"/>
              <a:sym typeface="+mn-ea"/>
            </a:endParaRPr>
          </a:p>
          <a:p>
            <a:pPr indent="266700">
              <a:lnSpc>
                <a:spcPct val="140000"/>
              </a:lnSpc>
            </a:pPr>
            <a:r>
              <a:rPr sz="1200">
                <a:ea typeface="宋体" panose="02010600030101010101" pitchFamily="2" charset="-122"/>
                <a:sym typeface="+mn-ea"/>
              </a:rPr>
              <a:t>③　竖向主龙骨连接：主龙骨由下往上安装，一般每两层为一整根，每层通过紧固铁件(或凸形铁件)与楼板连接。</a:t>
            </a:r>
            <a:endParaRPr sz="1200">
              <a:ea typeface="宋体" panose="02010600030101010101" pitchFamily="2" charset="-122"/>
              <a:sym typeface="+mn-ea"/>
            </a:endParaRPr>
          </a:p>
          <a:p>
            <a:pPr indent="266700">
              <a:lnSpc>
                <a:spcPct val="140000"/>
              </a:lnSpc>
            </a:pPr>
            <a:r>
              <a:rPr sz="1200">
                <a:ea typeface="宋体" panose="02010600030101010101" pitchFamily="2" charset="-122"/>
                <a:sym typeface="+mn-ea"/>
              </a:rPr>
              <a:t>　　1）先将主龙骨竖起，上下两端的连接件对准紧固铁件(或凸形铁件)的螺栓孔，勿拧螺栓。</a:t>
            </a:r>
            <a:endParaRPr sz="1200">
              <a:ea typeface="宋体" panose="02010600030101010101" pitchFamily="2" charset="-122"/>
              <a:sym typeface="+mn-ea"/>
            </a:endParaRPr>
          </a:p>
          <a:p>
            <a:pPr indent="266700">
              <a:lnSpc>
                <a:spcPct val="140000"/>
              </a:lnSpc>
            </a:pPr>
            <a:r>
              <a:rPr sz="1200">
                <a:ea typeface="宋体" panose="02010600030101010101" pitchFamily="2" charset="-122"/>
                <a:sym typeface="+mn-ea"/>
              </a:rPr>
              <a:t>　　2）主龙骨可通过紧固铁件(或凸形铁件)和连接件的长螺栓孔上、下、左、右进行调整，主龙骨上端对好楼层标高位置，左右中心线应与弹在楼板上的位置线相吻合，前后(即E轴方向)不出控制线，确保上下垂直。</a:t>
            </a:r>
            <a:endParaRPr sz="1200">
              <a:ea typeface="宋体" panose="02010600030101010101" pitchFamily="2" charset="-122"/>
              <a:sym typeface="+mn-ea"/>
            </a:endParaRPr>
          </a:p>
          <a:p>
            <a:pPr indent="266700">
              <a:lnSpc>
                <a:spcPct val="140000"/>
              </a:lnSpc>
            </a:pPr>
            <a:r>
              <a:rPr sz="1200">
                <a:ea typeface="宋体" panose="02010600030101010101" pitchFamily="2" charset="-122"/>
                <a:sym typeface="+mn-ea"/>
              </a:rPr>
              <a:t>　　3）再用经纬仪校核后最后拧紧螺母把所有联结螺栓、螺母、垫圈焊牢。</a:t>
            </a:r>
            <a:endParaRPr sz="1200">
              <a:ea typeface="宋体" panose="02010600030101010101" pitchFamily="2" charset="-122"/>
              <a:sym typeface="+mn-ea"/>
            </a:endParaRPr>
          </a:p>
          <a:p>
            <a:pPr indent="266700">
              <a:lnSpc>
                <a:spcPct val="140000"/>
              </a:lnSpc>
            </a:pPr>
            <a:r>
              <a:rPr sz="1200">
                <a:ea typeface="宋体" panose="02010600030101010101" pitchFamily="2" charset="-122"/>
                <a:sym typeface="+mn-ea"/>
              </a:rPr>
              <a:t>　　4）竖向龙骨之间用钢板内、外套连接，接头处应留适当宽度的伸缩孔隙，具体尺寸根据设计要求，接头处的上下龙骨中心线要对正。</a:t>
            </a:r>
            <a:endParaRPr sz="1200">
              <a:ea typeface="宋体" panose="02010600030101010101" pitchFamily="2" charset="-122"/>
              <a:sym typeface="+mn-ea"/>
            </a:endParaRPr>
          </a:p>
          <a:p>
            <a:pPr indent="266700">
              <a:lnSpc>
                <a:spcPct val="140000"/>
              </a:lnSpc>
            </a:pPr>
            <a:r>
              <a:rPr sz="1200">
                <a:ea typeface="宋体" panose="02010600030101010101" pitchFamily="2" charset="-122"/>
                <a:sym typeface="+mn-ea"/>
              </a:rPr>
              <a:t>　　5）安装到最顶层之后，再用经纬仪校正一次，检查无误后，把所有竖向龙骨与结构联接的螺丝拧紧。焊缝重新加焊至设计要求，焊缝处清理检查符合要求后刷两道防锈漆。</a:t>
            </a:r>
            <a:endParaRPr sz="1200">
              <a:ea typeface="宋体" panose="02010600030101010101" pitchFamily="2" charset="-122"/>
              <a:sym typeface="+mn-ea"/>
            </a:endParaRPr>
          </a:p>
        </p:txBody>
      </p:sp>
      <p:sp>
        <p:nvSpPr>
          <p:cNvPr id="7" name="文本框 6"/>
          <p:cNvSpPr txBox="1"/>
          <p:nvPr>
            <p:custDataLst>
              <p:tags r:id="rId2"/>
            </p:custDataLst>
          </p:nvPr>
        </p:nvSpPr>
        <p:spPr>
          <a:xfrm>
            <a:off x="955040" y="240030"/>
            <a:ext cx="4744085" cy="801370"/>
          </a:xfrm>
          <a:prstGeom prst="rect">
            <a:avLst/>
          </a:prstGeom>
          <a:noFill/>
        </p:spPr>
        <p:txBody>
          <a:bodyPr wrap="square" rtlCol="0"/>
          <a:p>
            <a:pPr>
              <a:lnSpc>
                <a:spcPct val="130000"/>
              </a:lnSpc>
            </a:pPr>
            <a:r>
              <a:rPr lang="en-US" altLang="zh-CN">
                <a:solidFill>
                  <a:schemeClr val="tx2"/>
                </a:solidFill>
                <a:latin typeface="+mj-lt"/>
                <a:ea typeface="+mj-ea"/>
                <a:cs typeface="+mj-cs"/>
                <a:sym typeface="+mn-ea"/>
              </a:rPr>
              <a:t>3.5.3.玻璃幕墙构造及工艺</a:t>
            </a:r>
            <a:endParaRPr lang="en-US" altLang="zh-CN">
              <a:solidFill>
                <a:schemeClr val="tx2"/>
              </a:solidFill>
              <a:latin typeface="+mj-lt"/>
              <a:ea typeface="+mj-ea"/>
              <a:cs typeface="+mj-cs"/>
            </a:endParaRPr>
          </a:p>
        </p:txBody>
      </p:sp>
    </p:spTree>
    <p:custDataLst>
      <p:tags r:id="rId3"/>
    </p:custData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922655" y="946785"/>
            <a:ext cx="10713085" cy="4958080"/>
          </a:xfrm>
          <a:prstGeom prst="rect">
            <a:avLst/>
          </a:prstGeom>
          <a:noFill/>
          <a:ln w="9525">
            <a:noFill/>
          </a:ln>
        </p:spPr>
        <p:txBody>
          <a:bodyPr wrap="square">
            <a:spAutoFit/>
          </a:bodyPr>
          <a:p>
            <a:pPr indent="266700">
              <a:lnSpc>
                <a:spcPct val="120000"/>
              </a:lnSpc>
            </a:pPr>
            <a:r>
              <a:rPr sz="1200">
                <a:ea typeface="宋体" panose="02010600030101010101" pitchFamily="2" charset="-122"/>
                <a:sym typeface="+mn-ea"/>
              </a:rPr>
              <a:t>④　横向次龙骨安装：安好一层竖向龙骨之后可流水作业安横向龙骨。</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　　1）安装前将次龙骨两端套上防水橡胶垫。</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　　2）用木支撑将竖向主龙骨撑开，再装入横向次龙骨，取掉木支撑后两端橡胶垫被压缩，起到较好防水效果。</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　　3）大致水平后初拧连接件螺栓，然后用水准仪抄平，横向龙骨水平后，拧紧螺栓。</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　　4）继续往上安横向形骨时，要严格控制各横向形骨之间的中心距离及上下垂直度，同时要核对玻璃尺寸能否镶嵌合适。</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⑤　安装镀锌钢板：凡是单层玻璃的部位，内面均要安装镀锌钢板。为使钢板与龙骨的接缝严密，先将橡胶密封条套在钢板四周后，将钢板插入横向龙骨铝合金槽内，在钢板与龙骨的接缝处再粘贴沥青密封带并应敷贴平整。最后在钢板上焊钢钉，要焊牢固，钉距及规格要符合设计要求。</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⑥　安装保温、防火矿棉：镀锌钢板安完之后安装保温、防火矿棉。</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　　1）将矿棉保温层用粘结剂粘在钢板上，用已焊的钢钉及不锈钢片固定保温层，矿棉应铺放平整，拼接处不留缝隙。</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　　2）安装冷凝水管及排水管体系，具体方法符合设计要求。</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⑦　双层玻璃安装：</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　　1）清理框内污物，将内侧橡胶条嵌入龙骨框格槽内并封闭不留缺口，注意橡胶条型号要相符，镶嵌要平整，四角应呈直角。</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　　2）为避免玻璃与龙骨直接接触，在龙骨框格中的底框及两侧各嵌两个橡胶垫片。</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3）安装时用电动吸盘机操作，该机放置在室内楼板上，机器附有真空泵及液压装置，有8个吸盘，与机械配合可吸起玻璃，做回转、伸缩、升降、倾斜等动作,如图3-5-6。</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　　4）先将玻璃表面灰尘、污物擦试干净，注意要正确判断内、外面。</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　　5）操作电动吸盘机吸起玻璃斜撑出窗外，再往回拉对正后压落在龙骨框槽内，上、下、左、右嵌入深度要一致。</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　　6）将两侧橡胶垫片塞于竖向龙骨的孔内，然后固定玻璃，安密封条并镶嵌平整、密实。</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⑧　安装盖板及装饰压条：</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　　1）单、双层玻璃安装完之后即可安装盖板，连接方法要符合设计要求，然后在盖板外面镶嵌橡胶密封条，要求平整，严密。</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       2）盖板外面安装饰压条，外形及连接方法符合设计要求、横平、竖直，接缝严密,如图3-5-7。</a:t>
            </a:r>
            <a:endParaRPr sz="1200">
              <a:ea typeface="宋体" panose="02010600030101010101" pitchFamily="2" charset="-122"/>
              <a:sym typeface="+mn-ea"/>
            </a:endParaRPr>
          </a:p>
          <a:p>
            <a:pPr indent="266700">
              <a:lnSpc>
                <a:spcPct val="120000"/>
              </a:lnSpc>
            </a:pPr>
            <a:r>
              <a:rPr sz="1200">
                <a:ea typeface="宋体" panose="02010600030101010101" pitchFamily="2" charset="-122"/>
                <a:sym typeface="+mn-ea"/>
              </a:rPr>
              <a:t>⑨　擦洗玻璃：全部安装完之后，在竣工前利用擦洗机(或其他吊具)将幕墙玻璃擦洗一遍，达到表面洁净，明亮。</a:t>
            </a:r>
            <a:endParaRPr sz="1200">
              <a:ea typeface="宋体" panose="02010600030101010101" pitchFamily="2" charset="-122"/>
              <a:sym typeface="+mn-ea"/>
            </a:endParaRPr>
          </a:p>
        </p:txBody>
      </p:sp>
      <p:sp>
        <p:nvSpPr>
          <p:cNvPr id="7" name="文本框 6"/>
          <p:cNvSpPr txBox="1"/>
          <p:nvPr>
            <p:custDataLst>
              <p:tags r:id="rId2"/>
            </p:custDataLst>
          </p:nvPr>
        </p:nvSpPr>
        <p:spPr>
          <a:xfrm>
            <a:off x="955040" y="240030"/>
            <a:ext cx="4744085" cy="801370"/>
          </a:xfrm>
          <a:prstGeom prst="rect">
            <a:avLst/>
          </a:prstGeom>
          <a:noFill/>
        </p:spPr>
        <p:txBody>
          <a:bodyPr wrap="square" rtlCol="0"/>
          <a:p>
            <a:pPr>
              <a:lnSpc>
                <a:spcPct val="130000"/>
              </a:lnSpc>
            </a:pPr>
            <a:r>
              <a:rPr lang="en-US" altLang="zh-CN">
                <a:solidFill>
                  <a:schemeClr val="tx2"/>
                </a:solidFill>
                <a:latin typeface="+mj-lt"/>
                <a:ea typeface="+mj-ea"/>
                <a:cs typeface="+mj-cs"/>
                <a:sym typeface="+mn-ea"/>
              </a:rPr>
              <a:t>3.5.3.玻璃幕墙构造及工艺</a:t>
            </a:r>
            <a:endParaRPr lang="en-US" altLang="zh-CN">
              <a:solidFill>
                <a:schemeClr val="tx2"/>
              </a:solidFill>
              <a:latin typeface="+mj-lt"/>
              <a:ea typeface="+mj-ea"/>
              <a:cs typeface="+mj-cs"/>
            </a:endParaRPr>
          </a:p>
        </p:txBody>
      </p:sp>
    </p:spTree>
    <p:custDataLst>
      <p:tags r:id="rId3"/>
    </p:custData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custDataLst>
              <p:tags r:id="rId2"/>
            </p:custDataLst>
          </p:nvPr>
        </p:nvSpPr>
        <p:spPr>
          <a:xfrm>
            <a:off x="955040" y="240030"/>
            <a:ext cx="4744085" cy="801370"/>
          </a:xfrm>
          <a:prstGeom prst="rect">
            <a:avLst/>
          </a:prstGeom>
          <a:noFill/>
        </p:spPr>
        <p:txBody>
          <a:bodyPr wrap="square" rtlCol="0"/>
          <a:p>
            <a:pPr>
              <a:lnSpc>
                <a:spcPct val="130000"/>
              </a:lnSpc>
            </a:pPr>
            <a:r>
              <a:rPr lang="en-US" altLang="zh-CN">
                <a:solidFill>
                  <a:schemeClr val="tx2"/>
                </a:solidFill>
                <a:latin typeface="+mj-lt"/>
                <a:ea typeface="+mj-ea"/>
                <a:cs typeface="+mj-cs"/>
                <a:sym typeface="+mn-ea"/>
              </a:rPr>
              <a:t>3.5.3.玻璃幕墙构造及工艺</a:t>
            </a:r>
            <a:endParaRPr lang="en-US" altLang="zh-CN">
              <a:solidFill>
                <a:schemeClr val="tx2"/>
              </a:solidFill>
              <a:latin typeface="+mj-lt"/>
              <a:ea typeface="+mj-ea"/>
              <a:cs typeface="+mj-cs"/>
            </a:endParaRPr>
          </a:p>
        </p:txBody>
      </p:sp>
      <p:pic>
        <p:nvPicPr>
          <p:cNvPr id="188" name="图片 188" descr="E:\张旭\图片\吸盘2.jpg吸盘2"/>
          <p:cNvPicPr>
            <a:picLocks noChangeAspect="1"/>
          </p:cNvPicPr>
          <p:nvPr/>
        </p:nvPicPr>
        <p:blipFill>
          <a:blip r:embed="rId3"/>
          <a:srcRect t="9609"/>
          <a:stretch>
            <a:fillRect/>
          </a:stretch>
        </p:blipFill>
        <p:spPr>
          <a:xfrm>
            <a:off x="1981200" y="1786890"/>
            <a:ext cx="3717925" cy="2519680"/>
          </a:xfrm>
          <a:prstGeom prst="rect">
            <a:avLst/>
          </a:prstGeom>
        </p:spPr>
      </p:pic>
      <p:pic>
        <p:nvPicPr>
          <p:cNvPr id="189" name="图片 189" descr="压条"/>
          <p:cNvPicPr>
            <a:picLocks noChangeAspect="1"/>
          </p:cNvPicPr>
          <p:nvPr/>
        </p:nvPicPr>
        <p:blipFill>
          <a:blip r:embed="rId4"/>
          <a:srcRect l="7918" t="6838" r="8069" b="11531"/>
          <a:stretch>
            <a:fillRect/>
          </a:stretch>
        </p:blipFill>
        <p:spPr>
          <a:xfrm>
            <a:off x="6469380" y="1786890"/>
            <a:ext cx="3456940" cy="2519680"/>
          </a:xfrm>
          <a:prstGeom prst="rect">
            <a:avLst/>
          </a:prstGeom>
        </p:spPr>
      </p:pic>
      <p:sp>
        <p:nvSpPr>
          <p:cNvPr id="2" name="文本框 1"/>
          <p:cNvSpPr txBox="1"/>
          <p:nvPr/>
        </p:nvSpPr>
        <p:spPr>
          <a:xfrm>
            <a:off x="3368040" y="5003165"/>
            <a:ext cx="944880" cy="368300"/>
          </a:xfrm>
          <a:prstGeom prst="rect">
            <a:avLst/>
          </a:prstGeom>
          <a:noFill/>
        </p:spPr>
        <p:txBody>
          <a:bodyPr wrap="none" rtlCol="0" anchor="t">
            <a:spAutoFit/>
          </a:bodyPr>
          <a:p>
            <a:r>
              <a:rPr lang="zh-CN" altLang="en-US">
                <a:sym typeface="+mn-ea"/>
              </a:rPr>
              <a:t>图</a:t>
            </a:r>
            <a:r>
              <a:rPr lang="en-US" altLang="zh-CN">
                <a:sym typeface="+mn-ea"/>
              </a:rPr>
              <a:t>3-5-6</a:t>
            </a:r>
            <a:endParaRPr lang="en-US"/>
          </a:p>
        </p:txBody>
      </p:sp>
      <p:sp>
        <p:nvSpPr>
          <p:cNvPr id="3" name="文本框 2"/>
          <p:cNvSpPr txBox="1"/>
          <p:nvPr/>
        </p:nvSpPr>
        <p:spPr>
          <a:xfrm>
            <a:off x="7725410" y="5003165"/>
            <a:ext cx="944880" cy="368300"/>
          </a:xfrm>
          <a:prstGeom prst="rect">
            <a:avLst/>
          </a:prstGeom>
          <a:noFill/>
        </p:spPr>
        <p:txBody>
          <a:bodyPr wrap="none" rtlCol="0" anchor="t">
            <a:spAutoFit/>
          </a:bodyPr>
          <a:p>
            <a:r>
              <a:rPr lang="zh-CN" altLang="en-US">
                <a:sym typeface="+mn-ea"/>
              </a:rPr>
              <a:t>图</a:t>
            </a:r>
            <a:r>
              <a:rPr lang="en-US" altLang="zh-CN">
                <a:sym typeface="+mn-ea"/>
              </a:rPr>
              <a:t>3-5-7</a:t>
            </a:r>
            <a:endParaRPr lang="en-US"/>
          </a:p>
        </p:txBody>
      </p:sp>
    </p:spTree>
    <p:custDataLst>
      <p:tags r:id="rId5"/>
    </p:custData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922655" y="946785"/>
            <a:ext cx="10713085" cy="5217160"/>
          </a:xfrm>
          <a:prstGeom prst="rect">
            <a:avLst/>
          </a:prstGeom>
          <a:noFill/>
          <a:ln w="9525">
            <a:noFill/>
          </a:ln>
        </p:spPr>
        <p:txBody>
          <a:bodyPr wrap="square">
            <a:spAutoFit/>
          </a:bodyPr>
          <a:p>
            <a:pPr indent="266700">
              <a:lnSpc>
                <a:spcPct val="170000"/>
              </a:lnSpc>
            </a:pPr>
            <a:r>
              <a:rPr sz="1400">
                <a:ea typeface="宋体" panose="02010600030101010101" pitchFamily="2" charset="-122"/>
                <a:sym typeface="+mn-ea"/>
              </a:rPr>
              <a:t>3.成品保护</a:t>
            </a:r>
            <a:endParaRPr sz="1400">
              <a:ea typeface="宋体" panose="02010600030101010101" pitchFamily="2" charset="-122"/>
              <a:sym typeface="+mn-ea"/>
            </a:endParaRPr>
          </a:p>
          <a:p>
            <a:pPr indent="266700">
              <a:lnSpc>
                <a:spcPct val="170000"/>
              </a:lnSpc>
            </a:pPr>
            <a:r>
              <a:rPr sz="1400">
                <a:ea typeface="宋体" panose="02010600030101010101" pitchFamily="2" charset="-122"/>
                <a:sym typeface="+mn-ea"/>
              </a:rPr>
              <a:t>1)框料及各种附件，进场后分规格，分类码放在防雨的专用棚内，不得在上压放重物，运料时轻拿轻放防止碰坏划伤。玻璃要分规格立于木方上，设专人看管发放和运输，防止碰坏和划伤表面镀膜。</a:t>
            </a:r>
            <a:endParaRPr sz="1400">
              <a:ea typeface="宋体" panose="02010600030101010101" pitchFamily="2" charset="-122"/>
              <a:sym typeface="+mn-ea"/>
            </a:endParaRPr>
          </a:p>
          <a:p>
            <a:pPr indent="266700">
              <a:lnSpc>
                <a:spcPct val="170000"/>
              </a:lnSpc>
            </a:pPr>
            <a:r>
              <a:rPr sz="1400">
                <a:ea typeface="宋体" panose="02010600030101010101" pitchFamily="2" charset="-122"/>
                <a:sym typeface="+mn-ea"/>
              </a:rPr>
              <a:t>2)玻璃幕安装完后，为防止人员靠近，在楼层上距幕墙的一定距离处，挂安全网，并派专人巡视。</a:t>
            </a:r>
            <a:endParaRPr sz="1400">
              <a:ea typeface="宋体" panose="02010600030101010101" pitchFamily="2" charset="-122"/>
              <a:sym typeface="+mn-ea"/>
            </a:endParaRPr>
          </a:p>
          <a:p>
            <a:pPr indent="266700">
              <a:lnSpc>
                <a:spcPct val="170000"/>
              </a:lnSpc>
            </a:pPr>
            <a:r>
              <a:rPr sz="1400">
                <a:ea typeface="宋体" panose="02010600030101010101" pitchFamily="2" charset="-122"/>
                <a:sym typeface="+mn-ea"/>
              </a:rPr>
              <a:t>3)靠近玻璃幕的各道工序，在施工操作前对玻璃做好临时保护，可用纤维板遮挡。</a:t>
            </a:r>
            <a:endParaRPr sz="1400">
              <a:ea typeface="宋体" panose="02010600030101010101" pitchFamily="2" charset="-122"/>
              <a:sym typeface="+mn-ea"/>
            </a:endParaRPr>
          </a:p>
          <a:p>
            <a:pPr indent="266700">
              <a:lnSpc>
                <a:spcPct val="170000"/>
              </a:lnSpc>
            </a:pPr>
            <a:r>
              <a:rPr sz="1400">
                <a:ea typeface="宋体" panose="02010600030101010101" pitchFamily="2" charset="-122"/>
                <a:sym typeface="+mn-ea"/>
              </a:rPr>
              <a:t>4.注意事项</a:t>
            </a:r>
            <a:endParaRPr sz="1400">
              <a:ea typeface="宋体" panose="02010600030101010101" pitchFamily="2" charset="-122"/>
              <a:sym typeface="+mn-ea"/>
            </a:endParaRPr>
          </a:p>
          <a:p>
            <a:pPr indent="266700">
              <a:lnSpc>
                <a:spcPct val="170000"/>
              </a:lnSpc>
            </a:pPr>
            <a:r>
              <a:rPr sz="1400">
                <a:ea typeface="宋体" panose="02010600030101010101" pitchFamily="2" charset="-122"/>
                <a:sym typeface="+mn-ea"/>
              </a:rPr>
              <a:t>1)玻璃安装不上：安装竖向、横向龙骨时未认真核对中心线和垂直度，也未核对玻璃尺寸，因此在安装竖、横龙骨时必须严格控制垂直度及中心线位置。</a:t>
            </a:r>
            <a:endParaRPr sz="1400">
              <a:ea typeface="宋体" panose="02010600030101010101" pitchFamily="2" charset="-122"/>
              <a:sym typeface="+mn-ea"/>
            </a:endParaRPr>
          </a:p>
          <a:p>
            <a:pPr indent="266700">
              <a:lnSpc>
                <a:spcPct val="170000"/>
              </a:lnSpc>
            </a:pPr>
            <a:r>
              <a:rPr sz="1400">
                <a:ea typeface="宋体" panose="02010600030101010101" pitchFamily="2" charset="-122"/>
                <a:sym typeface="+mn-ea"/>
              </a:rPr>
              <a:t>2)装饰压条不垂直不水平：安装装饰压条时应吊线和拉水平线进行控制，安完后应横平、竖直。</a:t>
            </a:r>
            <a:endParaRPr sz="1400">
              <a:ea typeface="宋体" panose="02010600030101010101" pitchFamily="2" charset="-122"/>
              <a:sym typeface="+mn-ea"/>
            </a:endParaRPr>
          </a:p>
          <a:p>
            <a:pPr indent="266700">
              <a:lnSpc>
                <a:spcPct val="170000"/>
              </a:lnSpc>
            </a:pPr>
            <a:r>
              <a:rPr sz="1400">
                <a:ea typeface="宋体" panose="02010600030101010101" pitchFamily="2" charset="-122"/>
                <a:sym typeface="+mn-ea"/>
              </a:rPr>
              <a:t>3)玻璃出现严重"影象畸变"现象：造成原因是：玻璃本身翘曲、橡胶条安装不平、玻璃镀膜层的一侧沾染胶泥等等。因此玻璃进场时要进行开箱抽查，安装前发现有翘曲现象应剔出不用。安装过程中各道工序严格操作，密封条镶嵌平整，打胶后将表面擦试干净。</a:t>
            </a:r>
            <a:endParaRPr sz="1400">
              <a:ea typeface="宋体" panose="02010600030101010101" pitchFamily="2" charset="-122"/>
              <a:sym typeface="+mn-ea"/>
            </a:endParaRPr>
          </a:p>
          <a:p>
            <a:pPr indent="266700">
              <a:lnSpc>
                <a:spcPct val="170000"/>
              </a:lnSpc>
            </a:pPr>
            <a:r>
              <a:rPr sz="1400">
                <a:ea typeface="宋体" panose="02010600030101010101" pitchFamily="2" charset="-122"/>
                <a:sym typeface="+mn-ea"/>
              </a:rPr>
              <a:t>4)构件表面污染严重：主要是在运输安装过程中，过早撒掉表面保护膜，或打胶时污染面层。</a:t>
            </a:r>
            <a:endParaRPr sz="1400">
              <a:ea typeface="宋体" panose="02010600030101010101" pitchFamily="2" charset="-122"/>
              <a:sym typeface="+mn-ea"/>
            </a:endParaRPr>
          </a:p>
          <a:p>
            <a:pPr indent="266700">
              <a:lnSpc>
                <a:spcPct val="170000"/>
              </a:lnSpc>
            </a:pPr>
            <a:r>
              <a:rPr sz="1400">
                <a:ea typeface="宋体" panose="02010600030101010101" pitchFamily="2" charset="-122"/>
                <a:sym typeface="+mn-ea"/>
              </a:rPr>
              <a:t>5)玻璃幕渗水：由于玻璃四周的橡胶条嵌塞不严或接口有缝隙而造成雨水渗入，到冬季积水可能结冰后膨胀造成整块玻璃被挤压碎，因此安橡胶条时胶条规格要匹配，尺寸不得过大或过小，嵌塞要平整密实，接口处一定要用密封胶充填实，达到不漏水为准。</a:t>
            </a:r>
            <a:endParaRPr sz="1400">
              <a:ea typeface="宋体" panose="02010600030101010101" pitchFamily="2" charset="-122"/>
              <a:sym typeface="+mn-ea"/>
            </a:endParaRPr>
          </a:p>
        </p:txBody>
      </p:sp>
      <p:sp>
        <p:nvSpPr>
          <p:cNvPr id="7" name="文本框 6"/>
          <p:cNvSpPr txBox="1"/>
          <p:nvPr>
            <p:custDataLst>
              <p:tags r:id="rId2"/>
            </p:custDataLst>
          </p:nvPr>
        </p:nvSpPr>
        <p:spPr>
          <a:xfrm>
            <a:off x="955040" y="240030"/>
            <a:ext cx="4744085" cy="801370"/>
          </a:xfrm>
          <a:prstGeom prst="rect">
            <a:avLst/>
          </a:prstGeom>
          <a:noFill/>
        </p:spPr>
        <p:txBody>
          <a:bodyPr wrap="square" rtlCol="0"/>
          <a:p>
            <a:pPr>
              <a:lnSpc>
                <a:spcPct val="130000"/>
              </a:lnSpc>
            </a:pPr>
            <a:r>
              <a:rPr lang="en-US" altLang="zh-CN">
                <a:solidFill>
                  <a:schemeClr val="tx2"/>
                </a:solidFill>
                <a:latin typeface="+mj-lt"/>
                <a:ea typeface="+mj-ea"/>
                <a:cs typeface="+mj-cs"/>
                <a:sym typeface="+mn-ea"/>
              </a:rPr>
              <a:t>3.5.3.玻璃幕墙构造及工艺</a:t>
            </a:r>
            <a:endParaRPr lang="en-US" altLang="zh-CN">
              <a:solidFill>
                <a:schemeClr val="tx2"/>
              </a:solidFill>
              <a:latin typeface="+mj-lt"/>
              <a:ea typeface="+mj-ea"/>
              <a:cs typeface="+mj-cs"/>
            </a:endParaRPr>
          </a:p>
        </p:txBody>
      </p:sp>
    </p:spTree>
    <p:custDataLst>
      <p:tags r:id="rId3"/>
    </p:custData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922655" y="946785"/>
            <a:ext cx="10713085" cy="5233035"/>
          </a:xfrm>
          <a:prstGeom prst="rect">
            <a:avLst/>
          </a:prstGeom>
          <a:noFill/>
          <a:ln w="9525">
            <a:noFill/>
          </a:ln>
        </p:spPr>
        <p:txBody>
          <a:bodyPr wrap="square">
            <a:spAutoFit/>
          </a:bodyPr>
          <a:p>
            <a:pPr indent="266700">
              <a:lnSpc>
                <a:spcPct val="190000"/>
              </a:lnSpc>
            </a:pPr>
            <a:r>
              <a:rPr sz="1600">
                <a:ea typeface="宋体" panose="02010600030101010101" pitchFamily="2" charset="-122"/>
                <a:sym typeface="+mn-ea"/>
              </a:rPr>
              <a:t>1.隔断工程质量要求</a:t>
            </a:r>
            <a:endParaRPr sz="1600">
              <a:ea typeface="宋体" panose="02010600030101010101" pitchFamily="2" charset="-122"/>
              <a:sym typeface="+mn-ea"/>
            </a:endParaRPr>
          </a:p>
          <a:p>
            <a:pPr indent="266700">
              <a:lnSpc>
                <a:spcPct val="190000"/>
              </a:lnSpc>
            </a:pPr>
            <a:r>
              <a:rPr sz="1600">
                <a:ea typeface="宋体" panose="02010600030101010101" pitchFamily="2" charset="-122"/>
                <a:sym typeface="+mn-ea"/>
              </a:rPr>
              <a:t>隔断工程所用材料的品种、规格、式样以及隔断的构造、国定方法应符合设计要求。</a:t>
            </a:r>
            <a:endParaRPr sz="1600">
              <a:ea typeface="宋体" panose="02010600030101010101" pitchFamily="2" charset="-122"/>
              <a:sym typeface="+mn-ea"/>
            </a:endParaRPr>
          </a:p>
          <a:p>
            <a:pPr indent="266700">
              <a:lnSpc>
                <a:spcPct val="190000"/>
              </a:lnSpc>
            </a:pPr>
            <a:r>
              <a:rPr sz="1600">
                <a:ea typeface="宋体" panose="02010600030101010101" pitchFamily="2" charset="-122"/>
                <a:sym typeface="+mn-ea"/>
              </a:rPr>
              <a:t>1)罩面板不得脱胶、变色和腐朽。安装纤维板与板面齐平的钉子、木螺钉应镀锌,连接件、锚固件应作防锈处理。</a:t>
            </a:r>
            <a:endParaRPr sz="1600">
              <a:ea typeface="宋体" panose="02010600030101010101" pitchFamily="2" charset="-122"/>
              <a:sym typeface="+mn-ea"/>
            </a:endParaRPr>
          </a:p>
          <a:p>
            <a:pPr indent="266700">
              <a:lnSpc>
                <a:spcPct val="190000"/>
              </a:lnSpc>
            </a:pPr>
            <a:r>
              <a:rPr sz="1600">
                <a:ea typeface="宋体" panose="02010600030101010101" pitchFamily="2" charset="-122"/>
                <a:sym typeface="+mn-ea"/>
              </a:rPr>
              <a:t>2)罩面板安装前应对基体进行处理,其表面如用油毡、油织防潮时,应铺设平整,接触严密,不得有皱折、裂缝和透孔。</a:t>
            </a:r>
            <a:endParaRPr sz="1600">
              <a:ea typeface="宋体" panose="02010600030101010101" pitchFamily="2" charset="-122"/>
              <a:sym typeface="+mn-ea"/>
            </a:endParaRPr>
          </a:p>
          <a:p>
            <a:pPr indent="266700">
              <a:lnSpc>
                <a:spcPct val="190000"/>
              </a:lnSpc>
            </a:pPr>
            <a:r>
              <a:rPr sz="1600">
                <a:ea typeface="宋体" panose="02010600030101010101" pitchFamily="2" charset="-122"/>
                <a:sym typeface="+mn-ea"/>
              </a:rPr>
              <a:t>3)安装罩面板时应先按分块尺寸弹线,安装顶应由中间向两边对称进行,墙面与顶棚接缝应交圈一致。</a:t>
            </a:r>
            <a:endParaRPr sz="1600">
              <a:ea typeface="宋体" panose="02010600030101010101" pitchFamily="2" charset="-122"/>
              <a:sym typeface="+mn-ea"/>
            </a:endParaRPr>
          </a:p>
          <a:p>
            <a:pPr indent="266700">
              <a:lnSpc>
                <a:spcPct val="190000"/>
              </a:lnSpc>
            </a:pPr>
            <a:r>
              <a:rPr sz="1600">
                <a:ea typeface="宋体" panose="02010600030101010101" pitchFamily="2" charset="-122"/>
                <a:sym typeface="+mn-ea"/>
              </a:rPr>
              <a:t>4)湿度较大的房间,不得使用未经防水处理的纤维板,接触砖石、混凝土的木骨架和预埋的木砖,应经防腐处理。</a:t>
            </a:r>
            <a:endParaRPr sz="1600">
              <a:ea typeface="宋体" panose="02010600030101010101" pitchFamily="2" charset="-122"/>
              <a:sym typeface="+mn-ea"/>
            </a:endParaRPr>
          </a:p>
          <a:p>
            <a:pPr indent="266700">
              <a:lnSpc>
                <a:spcPct val="190000"/>
              </a:lnSpc>
            </a:pPr>
            <a:r>
              <a:rPr sz="1600">
                <a:ea typeface="宋体" panose="02010600030101010101" pitchFamily="2" charset="-122"/>
                <a:sym typeface="+mn-ea"/>
              </a:rPr>
              <a:t>5)生活电器等的底座,应装嵌牢固,其表面应与置面板的底面齐平。</a:t>
            </a:r>
            <a:endParaRPr sz="1600">
              <a:ea typeface="宋体" panose="02010600030101010101" pitchFamily="2" charset="-122"/>
              <a:sym typeface="+mn-ea"/>
            </a:endParaRPr>
          </a:p>
          <a:p>
            <a:pPr indent="266700">
              <a:lnSpc>
                <a:spcPct val="190000"/>
              </a:lnSpc>
            </a:pPr>
            <a:r>
              <a:rPr sz="1600">
                <a:ea typeface="宋体" panose="02010600030101010101" pitchFamily="2" charset="-122"/>
                <a:sym typeface="+mn-ea"/>
              </a:rPr>
              <a:t>6)如采用粘贴法回定时,胶粘剂应按纤维罩面板的品种选用,如属现场配制胶粘剂,其配合比应由试验确定。</a:t>
            </a:r>
            <a:endParaRPr sz="1600">
              <a:ea typeface="宋体" panose="02010600030101010101" pitchFamily="2" charset="-122"/>
              <a:sym typeface="+mn-ea"/>
            </a:endParaRPr>
          </a:p>
          <a:p>
            <a:pPr indent="266700">
              <a:lnSpc>
                <a:spcPct val="190000"/>
              </a:lnSpc>
            </a:pPr>
            <a:r>
              <a:rPr sz="1600">
                <a:ea typeface="宋体" panose="02010600030101010101" pitchFamily="2" charset="-122"/>
                <a:sym typeface="+mn-ea"/>
              </a:rPr>
              <a:t>7)门框或筒子板与罩面板相接处应齐平,并用贴睑板覆盖。</a:t>
            </a:r>
            <a:endParaRPr sz="1600">
              <a:ea typeface="宋体" panose="02010600030101010101" pitchFamily="2" charset="-122"/>
              <a:sym typeface="+mn-ea"/>
            </a:endParaRPr>
          </a:p>
          <a:p>
            <a:pPr indent="266700">
              <a:lnSpc>
                <a:spcPct val="190000"/>
              </a:lnSpc>
            </a:pPr>
            <a:r>
              <a:rPr sz="1600">
                <a:ea typeface="宋体" panose="02010600030101010101" pitchFamily="2" charset="-122"/>
                <a:sym typeface="+mn-ea"/>
              </a:rPr>
              <a:t>8)墙和住的罩面板下端,用木踢脚板覆盖。硬质纤维罩面板应离地面20~30mm;用大理石、水磨石踢脚板时,硬质纤维罩面板下端应与踢脚板上口齐,接缝严密。</a:t>
            </a:r>
            <a:endParaRPr sz="1600">
              <a:ea typeface="宋体" panose="02010600030101010101" pitchFamily="2" charset="-122"/>
              <a:sym typeface="+mn-ea"/>
            </a:endParaRPr>
          </a:p>
        </p:txBody>
      </p:sp>
      <p:sp>
        <p:nvSpPr>
          <p:cNvPr id="7" name="文本框 6"/>
          <p:cNvSpPr txBox="1"/>
          <p:nvPr>
            <p:custDataLst>
              <p:tags r:id="rId2"/>
            </p:custDataLst>
          </p:nvPr>
        </p:nvSpPr>
        <p:spPr>
          <a:xfrm>
            <a:off x="955040" y="240030"/>
            <a:ext cx="4744085" cy="801370"/>
          </a:xfrm>
          <a:prstGeom prst="rect">
            <a:avLst/>
          </a:prstGeom>
          <a:noFill/>
        </p:spPr>
        <p:txBody>
          <a:bodyPr wrap="square" rtlCol="0"/>
          <a:p>
            <a:pPr>
              <a:lnSpc>
                <a:spcPct val="130000"/>
              </a:lnSpc>
            </a:pPr>
            <a:r>
              <a:rPr lang="en-US" altLang="zh-CN">
                <a:solidFill>
                  <a:schemeClr val="tx2"/>
                </a:solidFill>
                <a:latin typeface="+mj-lt"/>
                <a:ea typeface="+mj-ea"/>
                <a:cs typeface="+mj-cs"/>
                <a:sym typeface="+mn-ea"/>
              </a:rPr>
              <a:t>3.5.4.隔墙、隔断工程施工验收标准</a:t>
            </a:r>
            <a:endParaRPr lang="en-US" altLang="zh-CN">
              <a:solidFill>
                <a:schemeClr val="tx2"/>
              </a:solidFill>
              <a:latin typeface="+mj-lt"/>
              <a:ea typeface="+mj-ea"/>
              <a:cs typeface="+mj-cs"/>
              <a:sym typeface="+mn-ea"/>
            </a:endParaRPr>
          </a:p>
        </p:txBody>
      </p:sp>
    </p:spTree>
    <p:custDataLst>
      <p:tags r:id="rId3"/>
    </p:custData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922655" y="946785"/>
            <a:ext cx="10713085" cy="5214620"/>
          </a:xfrm>
          <a:prstGeom prst="rect">
            <a:avLst/>
          </a:prstGeom>
          <a:noFill/>
          <a:ln w="9525">
            <a:noFill/>
          </a:ln>
        </p:spPr>
        <p:txBody>
          <a:bodyPr wrap="square">
            <a:spAutoFit/>
          </a:bodyPr>
          <a:p>
            <a:pPr indent="266700">
              <a:lnSpc>
                <a:spcPct val="140000"/>
              </a:lnSpc>
            </a:pPr>
            <a:r>
              <a:rPr sz="1400">
                <a:ea typeface="宋体" panose="02010600030101010101" pitchFamily="2" charset="-122"/>
                <a:sym typeface="+mn-ea"/>
              </a:rPr>
              <a:t>2.隔断工程验收标准</a:t>
            </a:r>
            <a:endParaRPr sz="1400">
              <a:ea typeface="宋体" panose="02010600030101010101" pitchFamily="2" charset="-122"/>
              <a:sym typeface="+mn-ea"/>
            </a:endParaRPr>
          </a:p>
          <a:p>
            <a:pPr indent="266700">
              <a:lnSpc>
                <a:spcPct val="140000"/>
              </a:lnSpc>
            </a:pPr>
            <a:r>
              <a:rPr sz="1400">
                <a:ea typeface="宋体" panose="02010600030101010101" pitchFamily="2" charset="-122"/>
                <a:sym typeface="+mn-ea"/>
              </a:rPr>
              <a:t>隔断工程的质量,应符合下列规定：</a:t>
            </a:r>
            <a:endParaRPr sz="1400">
              <a:ea typeface="宋体" panose="02010600030101010101" pitchFamily="2" charset="-122"/>
              <a:sym typeface="+mn-ea"/>
            </a:endParaRPr>
          </a:p>
          <a:p>
            <a:pPr indent="266700">
              <a:lnSpc>
                <a:spcPct val="140000"/>
              </a:lnSpc>
            </a:pPr>
            <a:r>
              <a:rPr sz="1400">
                <a:ea typeface="宋体" panose="02010600030101010101" pitchFamily="2" charset="-122"/>
                <a:sym typeface="+mn-ea"/>
              </a:rPr>
              <a:t>1)用钉子或螺钉回定的罩面板,表面应平整。</a:t>
            </a:r>
            <a:endParaRPr sz="1400">
              <a:ea typeface="宋体" panose="02010600030101010101" pitchFamily="2" charset="-122"/>
              <a:sym typeface="+mn-ea"/>
            </a:endParaRPr>
          </a:p>
          <a:p>
            <a:pPr indent="266700">
              <a:lnSpc>
                <a:spcPct val="140000"/>
              </a:lnSpc>
            </a:pPr>
            <a:r>
              <a:rPr sz="1400">
                <a:ea typeface="宋体" panose="02010600030101010101" pitchFamily="2" charset="-122"/>
                <a:sym typeface="+mn-ea"/>
              </a:rPr>
              <a:t>2)纸面胶合板、纤维板表面不得有污染、折裂、缺棱、掉角、锈伤等缺陷。</a:t>
            </a:r>
            <a:endParaRPr sz="1400">
              <a:ea typeface="宋体" panose="02010600030101010101" pitchFamily="2" charset="-122"/>
              <a:sym typeface="+mn-ea"/>
            </a:endParaRPr>
          </a:p>
          <a:p>
            <a:pPr indent="266700">
              <a:lnSpc>
                <a:spcPct val="140000"/>
              </a:lnSpc>
            </a:pPr>
            <a:r>
              <a:rPr sz="1400">
                <a:ea typeface="宋体" panose="02010600030101010101" pitchFamily="2" charset="-122"/>
                <a:sym typeface="+mn-ea"/>
              </a:rPr>
              <a:t>3)胶合板不得有创透之处。</a:t>
            </a:r>
            <a:endParaRPr sz="1400">
              <a:ea typeface="宋体" panose="02010600030101010101" pitchFamily="2" charset="-122"/>
              <a:sym typeface="+mn-ea"/>
            </a:endParaRPr>
          </a:p>
          <a:p>
            <a:pPr indent="266700">
              <a:lnSpc>
                <a:spcPct val="140000"/>
              </a:lnSpc>
            </a:pPr>
            <a:r>
              <a:rPr sz="1400">
                <a:ea typeface="宋体" panose="02010600030101010101" pitchFamily="2" charset="-122"/>
                <a:sym typeface="+mn-ea"/>
              </a:rPr>
              <a:t>4)隔断骨架与结构应连接牢回。罩面板铺设区方向正确、牢回、表面平整,其接缝处应光滑平整。</a:t>
            </a:r>
            <a:endParaRPr sz="1400">
              <a:ea typeface="宋体" panose="02010600030101010101" pitchFamily="2" charset="-122"/>
              <a:sym typeface="+mn-ea"/>
            </a:endParaRPr>
          </a:p>
          <a:p>
            <a:pPr indent="266700">
              <a:lnSpc>
                <a:spcPct val="140000"/>
              </a:lnSpc>
            </a:pPr>
            <a:r>
              <a:rPr sz="1400">
                <a:ea typeface="宋体" panose="02010600030101010101" pitchFamily="2" charset="-122"/>
                <a:sym typeface="+mn-ea"/>
              </a:rPr>
              <a:t>3.玻璃隔断工程验收</a:t>
            </a:r>
            <a:endParaRPr sz="1400">
              <a:ea typeface="宋体" panose="02010600030101010101" pitchFamily="2" charset="-122"/>
              <a:sym typeface="+mn-ea"/>
            </a:endParaRPr>
          </a:p>
          <a:p>
            <a:pPr indent="266700">
              <a:lnSpc>
                <a:spcPct val="140000"/>
              </a:lnSpc>
            </a:pPr>
            <a:r>
              <a:rPr sz="1400">
                <a:ea typeface="宋体" panose="02010600030101010101" pitchFamily="2" charset="-122"/>
                <a:sym typeface="+mn-ea"/>
              </a:rPr>
              <a:t>安装璃隔断时,隔断上框的项面应留有适量缝隙,以防止结构变形(如沉降)时损坏圾璃。</a:t>
            </a:r>
            <a:endParaRPr sz="1400">
              <a:ea typeface="宋体" panose="02010600030101010101" pitchFamily="2" charset="-122"/>
              <a:sym typeface="+mn-ea"/>
            </a:endParaRPr>
          </a:p>
          <a:p>
            <a:pPr indent="266700">
              <a:lnSpc>
                <a:spcPct val="140000"/>
              </a:lnSpc>
            </a:pPr>
            <a:r>
              <a:rPr sz="1400">
                <a:ea typeface="宋体" panose="02010600030101010101" pitchFamily="2" charset="-122"/>
                <a:sym typeface="+mn-ea"/>
              </a:rPr>
              <a:t>1)墙、隔断镶嵌玻璃砖的骨架,应与结构连接牢国。</a:t>
            </a:r>
            <a:endParaRPr sz="1400">
              <a:ea typeface="宋体" panose="02010600030101010101" pitchFamily="2" charset="-122"/>
              <a:sym typeface="+mn-ea"/>
            </a:endParaRPr>
          </a:p>
          <a:p>
            <a:pPr indent="266700">
              <a:lnSpc>
                <a:spcPct val="140000"/>
              </a:lnSpc>
            </a:pPr>
            <a:r>
              <a:rPr sz="1400">
                <a:ea typeface="宋体" panose="02010600030101010101" pitchFamily="2" charset="-122"/>
                <a:sym typeface="+mn-ea"/>
              </a:rPr>
              <a:t>2)砖墙应排列均匀整齐,表面平整,嵌缝的油灰或胶泥应饱满。</a:t>
            </a:r>
            <a:endParaRPr sz="1400">
              <a:ea typeface="宋体" panose="02010600030101010101" pitchFamily="2" charset="-122"/>
              <a:sym typeface="+mn-ea"/>
            </a:endParaRPr>
          </a:p>
          <a:p>
            <a:pPr indent="266700">
              <a:lnSpc>
                <a:spcPct val="140000"/>
              </a:lnSpc>
            </a:pPr>
            <a:r>
              <a:rPr sz="1400">
                <a:ea typeface="宋体" panose="02010600030101010101" pitchFamily="2" charset="-122"/>
                <a:sym typeface="+mn-ea"/>
              </a:rPr>
              <a:t>3)墙、隔断安装的珓璃砖,不得移位、翘曲和松动,其接缝应均匀、平整、密实。</a:t>
            </a:r>
            <a:endParaRPr sz="1400">
              <a:ea typeface="宋体" panose="02010600030101010101" pitchFamily="2" charset="-122"/>
              <a:sym typeface="+mn-ea"/>
            </a:endParaRPr>
          </a:p>
          <a:p>
            <a:pPr indent="266700">
              <a:lnSpc>
                <a:spcPct val="140000"/>
              </a:lnSpc>
            </a:pPr>
            <a:r>
              <a:rPr sz="1400">
                <a:ea typeface="宋体" panose="02010600030101010101" pitchFamily="2" charset="-122"/>
                <a:sym typeface="+mn-ea"/>
              </a:rPr>
              <a:t>4.质量标准</a:t>
            </a:r>
            <a:endParaRPr sz="1400">
              <a:ea typeface="宋体" panose="02010600030101010101" pitchFamily="2" charset="-122"/>
              <a:sym typeface="+mn-ea"/>
            </a:endParaRPr>
          </a:p>
          <a:p>
            <a:pPr indent="266700">
              <a:lnSpc>
                <a:spcPct val="140000"/>
              </a:lnSpc>
            </a:pPr>
            <a:r>
              <a:rPr sz="1400">
                <a:ea typeface="宋体" panose="02010600030101010101" pitchFamily="2" charset="-122"/>
                <a:sym typeface="+mn-ea"/>
              </a:rPr>
              <a:t>1)为了保证墙面垂直,应用线坠随时控制。要认真实行自检,遇偏差随时纠正。</a:t>
            </a:r>
            <a:endParaRPr sz="1400">
              <a:ea typeface="宋体" panose="02010600030101010101" pitchFamily="2" charset="-122"/>
              <a:sym typeface="+mn-ea"/>
            </a:endParaRPr>
          </a:p>
          <a:p>
            <a:pPr indent="266700">
              <a:lnSpc>
                <a:spcPct val="140000"/>
              </a:lnSpc>
            </a:pPr>
            <a:r>
              <a:rPr sz="1400">
                <a:ea typeface="宋体" panose="02010600030101010101" pitchFamily="2" charset="-122"/>
                <a:sym typeface="+mn-ea"/>
              </a:rPr>
              <a:t>2)砌筑砂浆必须密实饱满,水平灰缝和竖直灰缝的饱满度应为100%</a:t>
            </a:r>
            <a:endParaRPr sz="1400">
              <a:ea typeface="宋体" panose="02010600030101010101" pitchFamily="2" charset="-122"/>
              <a:sym typeface="+mn-ea"/>
            </a:endParaRPr>
          </a:p>
          <a:p>
            <a:pPr indent="266700">
              <a:lnSpc>
                <a:spcPct val="140000"/>
              </a:lnSpc>
            </a:pPr>
            <a:r>
              <a:rPr sz="1400">
                <a:ea typeface="宋体" panose="02010600030101010101" pitchFamily="2" charset="-122"/>
                <a:sym typeface="+mn-ea"/>
              </a:rPr>
              <a:t>3)施工前应做好砂浆的试配工作。砌筑砂浆不仅要有良好的和易性,并且要有较强的与璃砖的粘结强度,其试块强度应符合有关规定。</a:t>
            </a:r>
            <a:endParaRPr sz="1400">
              <a:ea typeface="宋体" panose="02010600030101010101" pitchFamily="2" charset="-122"/>
              <a:sym typeface="+mn-ea"/>
            </a:endParaRPr>
          </a:p>
          <a:p>
            <a:pPr indent="266700">
              <a:lnSpc>
                <a:spcPct val="140000"/>
              </a:lnSpc>
            </a:pPr>
            <a:r>
              <a:rPr sz="1400">
                <a:ea typeface="宋体" panose="02010600030101010101" pitchFamily="2" charset="-122"/>
                <a:sym typeface="+mn-ea"/>
              </a:rPr>
              <a:t>4)砌筑方法要正确(十字缝立砖砌法)。</a:t>
            </a:r>
            <a:endParaRPr sz="1400">
              <a:ea typeface="宋体" panose="02010600030101010101" pitchFamily="2" charset="-122"/>
              <a:sym typeface="+mn-ea"/>
            </a:endParaRPr>
          </a:p>
          <a:p>
            <a:pPr indent="266700">
              <a:lnSpc>
                <a:spcPct val="140000"/>
              </a:lnSpc>
            </a:pPr>
            <a:r>
              <a:rPr sz="1400">
                <a:ea typeface="宋体" panose="02010600030101010101" pitchFamily="2" charset="-122"/>
                <a:sym typeface="+mn-ea"/>
              </a:rPr>
              <a:t>5)墙面应横平竖直,清洁整齐,水平缝与垂直缝宽,度要基本一致。</a:t>
            </a:r>
            <a:endParaRPr sz="1400">
              <a:ea typeface="宋体" panose="02010600030101010101" pitchFamily="2" charset="-122"/>
              <a:sym typeface="+mn-ea"/>
            </a:endParaRPr>
          </a:p>
        </p:txBody>
      </p:sp>
      <p:sp>
        <p:nvSpPr>
          <p:cNvPr id="7" name="文本框 6"/>
          <p:cNvSpPr txBox="1"/>
          <p:nvPr>
            <p:custDataLst>
              <p:tags r:id="rId2"/>
            </p:custDataLst>
          </p:nvPr>
        </p:nvSpPr>
        <p:spPr>
          <a:xfrm>
            <a:off x="955040" y="240030"/>
            <a:ext cx="4744085" cy="801370"/>
          </a:xfrm>
          <a:prstGeom prst="rect">
            <a:avLst/>
          </a:prstGeom>
          <a:noFill/>
        </p:spPr>
        <p:txBody>
          <a:bodyPr wrap="square" rtlCol="0"/>
          <a:p>
            <a:pPr>
              <a:lnSpc>
                <a:spcPct val="130000"/>
              </a:lnSpc>
            </a:pPr>
            <a:r>
              <a:rPr lang="en-US" altLang="zh-CN">
                <a:solidFill>
                  <a:schemeClr val="tx2"/>
                </a:solidFill>
                <a:latin typeface="+mj-lt"/>
                <a:ea typeface="+mj-ea"/>
                <a:cs typeface="+mj-cs"/>
                <a:sym typeface="+mn-ea"/>
              </a:rPr>
              <a:t>3.5.4.隔墙、隔断工程施工验收标准</a:t>
            </a:r>
            <a:endParaRPr lang="en-US" altLang="zh-CN">
              <a:solidFill>
                <a:schemeClr val="tx2"/>
              </a:solidFill>
              <a:latin typeface="+mj-lt"/>
              <a:ea typeface="+mj-ea"/>
              <a:cs typeface="+mj-cs"/>
              <a:sym typeface="+mn-ea"/>
            </a:endParaRPr>
          </a:p>
        </p:txBody>
      </p:sp>
    </p:spTree>
    <p:custDataLst>
      <p:tags r:id="rId3"/>
    </p:custData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1426210" y="1783080"/>
            <a:ext cx="10117455" cy="3291840"/>
          </a:xfrm>
          <a:prstGeom prst="rect">
            <a:avLst/>
          </a:prstGeom>
          <a:noFill/>
          <a:ln w="9525">
            <a:noFill/>
          </a:ln>
        </p:spPr>
        <p:txBody>
          <a:bodyPr wrap="square">
            <a:spAutoFit/>
          </a:bodyPr>
          <a:p>
            <a:pPr indent="266700">
              <a:lnSpc>
                <a:spcPct val="130000"/>
              </a:lnSpc>
            </a:pPr>
            <a:r>
              <a:rPr sz="4000" b="0">
                <a:ea typeface="宋体" panose="02010600030101010101" pitchFamily="2" charset="-122"/>
              </a:rPr>
              <a:t>课后练习题</a:t>
            </a:r>
            <a:endParaRPr sz="4000" b="0">
              <a:ea typeface="宋体" panose="02010600030101010101" pitchFamily="2" charset="-122"/>
            </a:endParaRPr>
          </a:p>
          <a:p>
            <a:pPr indent="266700">
              <a:lnSpc>
                <a:spcPct val="130000"/>
              </a:lnSpc>
            </a:pPr>
            <a:r>
              <a:rPr sz="4000" b="0">
                <a:ea typeface="宋体" panose="02010600030101010101" pitchFamily="2" charset="-122"/>
              </a:rPr>
              <a:t>1.简述玻璃幕墙施工工艺流程。</a:t>
            </a:r>
            <a:endParaRPr sz="4000" b="0">
              <a:ea typeface="宋体" panose="02010600030101010101" pitchFamily="2" charset="-122"/>
            </a:endParaRPr>
          </a:p>
          <a:p>
            <a:pPr indent="266700">
              <a:lnSpc>
                <a:spcPct val="130000"/>
              </a:lnSpc>
            </a:pPr>
            <a:r>
              <a:rPr sz="4000" b="0">
                <a:ea typeface="宋体" panose="02010600030101010101" pitchFamily="2" charset="-122"/>
              </a:rPr>
              <a:t>2.简述轻钢龙骨隔墙施工流程。</a:t>
            </a:r>
            <a:endParaRPr sz="4000" b="0">
              <a:ea typeface="宋体" panose="02010600030101010101" pitchFamily="2" charset="-122"/>
            </a:endParaRPr>
          </a:p>
          <a:p>
            <a:pPr indent="266700">
              <a:lnSpc>
                <a:spcPct val="130000"/>
              </a:lnSpc>
            </a:pPr>
            <a:r>
              <a:rPr sz="4000" b="0">
                <a:ea typeface="宋体" panose="02010600030101010101" pitchFamily="2" charset="-122"/>
              </a:rPr>
              <a:t>3.简述玻璃隔断施工注意事项</a:t>
            </a:r>
            <a:endParaRPr sz="4000" b="0">
              <a:ea typeface="宋体" panose="02010600030101010101" pitchFamily="2" charset="-122"/>
            </a:endParaRPr>
          </a:p>
        </p:txBody>
      </p:sp>
    </p:spTree>
    <p:custDataLst>
      <p:tags r:id="rId2"/>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rPr>
              <a:t>1.4.2.室内装饰构造基本知识</a:t>
            </a: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1132840"/>
            <a:ext cx="10890885" cy="3725545"/>
          </a:xfrm>
          <a:prstGeom prst="rect">
            <a:avLst/>
          </a:prstGeom>
          <a:noFill/>
          <a:ln w="9525">
            <a:noFill/>
          </a:ln>
        </p:spPr>
        <p:txBody>
          <a:bodyPr wrap="square">
            <a:spAutoFit/>
          </a:bodyPr>
          <a:p>
            <a:pPr indent="266700">
              <a:lnSpc>
                <a:spcPct val="130000"/>
              </a:lnSpc>
            </a:pPr>
            <a:r>
              <a:rPr lang="en-US" sz="1400" b="0">
                <a:ea typeface="宋体" panose="02010600030101010101" pitchFamily="2" charset="-122"/>
              </a:rPr>
              <a:t>  </a:t>
            </a:r>
            <a:r>
              <a:rPr sz="1400" b="0">
                <a:ea typeface="宋体" panose="02010600030101010101" pitchFamily="2" charset="-122"/>
              </a:rPr>
              <a:t>室内装饰构造是室内设计中的重要一环，在做室内装饰之前，先要做室内装饰构造。室内装饰构造的好坏直接影响室内设计质量的高低和装饰效果的优劣。了解一定的装饰构造知识，有助于我们对室内装饰设计的深化和提升。</a:t>
            </a:r>
            <a:endParaRPr sz="1400" b="0">
              <a:ea typeface="宋体" panose="02010600030101010101" pitchFamily="2" charset="-122"/>
            </a:endParaRPr>
          </a:p>
          <a:p>
            <a:pPr indent="266700">
              <a:lnSpc>
                <a:spcPct val="130000"/>
              </a:lnSpc>
            </a:pPr>
            <a:r>
              <a:rPr sz="1400" b="0">
                <a:ea typeface="宋体" panose="02010600030101010101" pitchFamily="2" charset="-122"/>
              </a:rPr>
              <a:t>  室内装饰构造主要通过选用合适的材料，经过一系列的工程施工，最终打造出具有功能性、艺术性于一体的效果空间，如图1-27。</a:t>
            </a:r>
            <a:endParaRPr sz="1400" b="0">
              <a:ea typeface="宋体" panose="02010600030101010101" pitchFamily="2" charset="-122"/>
            </a:endParaRPr>
          </a:p>
          <a:p>
            <a:pPr indent="266700">
              <a:lnSpc>
                <a:spcPct val="130000"/>
              </a:lnSpc>
            </a:pPr>
            <a:r>
              <a:rPr sz="1400" b="0">
                <a:ea typeface="宋体" panose="02010600030101010101" pitchFamily="2" charset="-122"/>
              </a:rPr>
              <a:t>  一般来说，室内装饰构造需要满足以下三个原则：</a:t>
            </a:r>
            <a:endParaRPr sz="1400" b="0">
              <a:ea typeface="宋体" panose="02010600030101010101" pitchFamily="2" charset="-122"/>
            </a:endParaRPr>
          </a:p>
          <a:p>
            <a:pPr indent="266700">
              <a:lnSpc>
                <a:spcPct val="130000"/>
              </a:lnSpc>
            </a:pPr>
            <a:r>
              <a:rPr sz="1400" b="0">
                <a:ea typeface="宋体" panose="02010600030101010101" pitchFamily="2" charset="-122"/>
              </a:rPr>
              <a:t>  (1)坚固性原则。室内装饰构造应具满足牢固、安全需求，例如地面、墙面、顶棚的构造要满足硬度较高、强度较大的要求，选用材料也应如此。假如构造不科学、不合理，材料硬度、刚度都达不到稳固、安全要求，就失去了使用及可行性的基础。尤其室内各部位、各部件之间的连接点，更要确保安全可靠。墙面、顶面、地面各部位间的交叉点、接头缝隙处，须要仔细认真处理，以免留下隐患。</a:t>
            </a:r>
            <a:endParaRPr sz="1400" b="0">
              <a:ea typeface="宋体" panose="02010600030101010101" pitchFamily="2" charset="-122"/>
            </a:endParaRPr>
          </a:p>
          <a:p>
            <a:pPr indent="266700">
              <a:lnSpc>
                <a:spcPct val="130000"/>
              </a:lnSpc>
            </a:pPr>
            <a:r>
              <a:rPr sz="1400" b="0">
                <a:ea typeface="宋体" panose="02010600030101010101" pitchFamily="2" charset="-122"/>
              </a:rPr>
              <a:t>  (2)实用性原则。室内装饰构造设计的目的，是为了满足人们在室内生产和生活的需要，创造一种更有利于人们活动和增添生活美好的氛围环境。根据实际要求，室内构造设计要相对应地满足人们采光、通风、吸音、隔热、防潮、防火等功能要求，构造设计应首先、主要围绕这一目的进行，努力使室内空间使用更加科学合理。</a:t>
            </a:r>
            <a:endParaRPr sz="1400" b="0">
              <a:ea typeface="宋体" panose="02010600030101010101" pitchFamily="2" charset="-122"/>
            </a:endParaRPr>
          </a:p>
          <a:p>
            <a:pPr indent="266700">
              <a:lnSpc>
                <a:spcPct val="130000"/>
              </a:lnSpc>
            </a:pPr>
            <a:r>
              <a:rPr sz="1400" b="0">
                <a:ea typeface="宋体" panose="02010600030101010101" pitchFamily="2" charset="-122"/>
              </a:rPr>
              <a:t>  (3)美观原则。室内装饰构造设计还应该具有艺术性，能给人以美感。通过室内装饰构造设计，营造出某种意境，形成特定氛围，给人以舒适、愉悦的视觉和触觉享受。不仅如此，装饰构造设计还可借助不同的构造方法、不同的材料质地、颜色和巧妙的艺术处理手法，来弥补和调整原有的空间缺陷，从而营造出完美的空间环境。</a:t>
            </a:r>
            <a:endParaRPr sz="1400" b="0">
              <a:ea typeface="宋体" panose="02010600030101010101" pitchFamily="2" charset="-122"/>
            </a:endParaRPr>
          </a:p>
        </p:txBody>
      </p:sp>
      <p:pic>
        <p:nvPicPr>
          <p:cNvPr id="8" name="图片 8" descr="f2"/>
          <p:cNvPicPr>
            <a:picLocks noChangeAspect="1"/>
          </p:cNvPicPr>
          <p:nvPr/>
        </p:nvPicPr>
        <p:blipFill>
          <a:blip r:embed="rId3"/>
          <a:stretch>
            <a:fillRect/>
          </a:stretch>
        </p:blipFill>
        <p:spPr>
          <a:xfrm>
            <a:off x="7118350" y="4661535"/>
            <a:ext cx="2880360" cy="1800860"/>
          </a:xfrm>
          <a:prstGeom prst="rect">
            <a:avLst/>
          </a:prstGeom>
        </p:spPr>
      </p:pic>
      <p:sp>
        <p:nvSpPr>
          <p:cNvPr id="5" name="文本框 4"/>
          <p:cNvSpPr txBox="1"/>
          <p:nvPr/>
        </p:nvSpPr>
        <p:spPr>
          <a:xfrm>
            <a:off x="5984875" y="5459730"/>
            <a:ext cx="1228725" cy="368300"/>
          </a:xfrm>
          <a:prstGeom prst="rect">
            <a:avLst/>
          </a:prstGeom>
          <a:noFill/>
        </p:spPr>
        <p:txBody>
          <a:bodyPr wrap="square" rtlCol="0">
            <a:spAutoFit/>
          </a:bodyPr>
          <a:p>
            <a:r>
              <a:rPr lang="zh-CN" altLang="en-US"/>
              <a:t>图</a:t>
            </a:r>
            <a:r>
              <a:rPr lang="en-US" altLang="zh-CN"/>
              <a:t>1-</a:t>
            </a:r>
            <a:r>
              <a:rPr lang="en-US"/>
              <a:t>27</a:t>
            </a:r>
            <a:endParaRPr lang="en-US"/>
          </a:p>
        </p:txBody>
      </p:sp>
    </p:spTree>
    <p:custDataLst>
      <p:tags r:id="rId4"/>
    </p:custData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custDataLst>
              <p:tags r:id="rId2"/>
            </p:custDataLst>
          </p:nvPr>
        </p:nvSpPr>
        <p:spPr>
          <a:xfrm>
            <a:off x="2550160" y="289560"/>
            <a:ext cx="7091045" cy="801370"/>
          </a:xfrm>
          <a:prstGeom prst="rect">
            <a:avLst/>
          </a:prstGeom>
          <a:noFill/>
        </p:spPr>
        <p:txBody>
          <a:bodyPr wrap="square" lIns="90000" tIns="46800" rIns="90000" bIns="46800" rtlCol="0"/>
          <a:lstStyle>
            <a:defPPr>
              <a:defRPr lang="zh-CN"/>
            </a:defPPr>
            <a:lvl1pPr>
              <a:lnSpc>
                <a:spcPct val="130000"/>
              </a:lnSpc>
              <a:defRPr sz="2800">
                <a:solidFill>
                  <a:schemeClr val="tx2"/>
                </a:solidFill>
                <a:latin typeface="+mj-lt"/>
                <a:ea typeface="+mj-ea"/>
                <a:cs typeface="+mj-cs"/>
              </a:defRPr>
            </a:lvl1pPr>
          </a:lstStyle>
          <a:p>
            <a:r>
              <a:rPr lang="en-US" altLang="zh-CN" sz="3600">
                <a:sym typeface="+mn-ea"/>
              </a:rPr>
              <a:t>3.6.涂饰工程构造及工艺</a:t>
            </a:r>
            <a:endParaRPr lang="en-US" altLang="zh-CN" sz="3600">
              <a:sym typeface="+mn-ea"/>
            </a:endParaRPr>
          </a:p>
        </p:txBody>
      </p:sp>
      <p:sp>
        <p:nvSpPr>
          <p:cNvPr id="40" name="文本框 39"/>
          <p:cNvSpPr txBox="1"/>
          <p:nvPr>
            <p:custDataLst>
              <p:tags r:id="rId3"/>
            </p:custDataLst>
          </p:nvPr>
        </p:nvSpPr>
        <p:spPr>
          <a:xfrm>
            <a:off x="922655" y="1014095"/>
            <a:ext cx="4744085" cy="801370"/>
          </a:xfrm>
          <a:prstGeom prst="rect">
            <a:avLst/>
          </a:prstGeom>
          <a:noFill/>
        </p:spPr>
        <p:txBody>
          <a:bodyPr wrap="square" rtlCol="0"/>
          <a:p>
            <a:pPr>
              <a:lnSpc>
                <a:spcPct val="130000"/>
              </a:lnSpc>
            </a:pPr>
            <a:r>
              <a:rPr lang="en-US" altLang="zh-CN">
                <a:solidFill>
                  <a:schemeClr val="tx2"/>
                </a:solidFill>
                <a:latin typeface="+mj-lt"/>
                <a:ea typeface="+mj-ea"/>
                <a:cs typeface="+mj-cs"/>
                <a:sym typeface="+mn-ea"/>
              </a:rPr>
              <a:t>3.6.1.室内外墙面乳胶漆工艺</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 name="文本框 3"/>
          <p:cNvSpPr txBox="1"/>
          <p:nvPr/>
        </p:nvSpPr>
        <p:spPr>
          <a:xfrm>
            <a:off x="922655" y="1680210"/>
            <a:ext cx="10713085" cy="3636010"/>
          </a:xfrm>
          <a:prstGeom prst="rect">
            <a:avLst/>
          </a:prstGeom>
          <a:noFill/>
          <a:ln w="9525">
            <a:noFill/>
          </a:ln>
        </p:spPr>
        <p:txBody>
          <a:bodyPr wrap="square">
            <a:spAutoFit/>
          </a:bodyPr>
          <a:p>
            <a:pPr indent="266700">
              <a:lnSpc>
                <a:spcPct val="180000"/>
              </a:lnSpc>
            </a:pPr>
            <a:r>
              <a:rPr sz="1600">
                <a:ea typeface="宋体" panose="02010600030101010101" pitchFamily="2" charset="-122"/>
                <a:sym typeface="+mn-ea"/>
              </a:rPr>
              <a:t>涂饰工程包括室内外墙面、顶面涂料、木器油漆、金属油漆。根据涂饰的工艺和薄厚程度不一样，有薄涂饰、厚涂饰及复式涂饰施工之分，根据施工基层不同，有混凝土及抹灰基面层、木质基层面、金属基层面。乳胶内墙涂料的施工简单易行。可用刷涂、辊涂、喷涂等多种施工方法。该种涂料适用于混凝土、水泥砂浆、石棉水泥板、纸面石膏板、胶合板、纤维板、纸筋石灰等基层上。</a:t>
            </a:r>
            <a:endParaRPr sz="1600">
              <a:ea typeface="宋体" panose="02010600030101010101" pitchFamily="2" charset="-122"/>
              <a:sym typeface="+mn-ea"/>
            </a:endParaRPr>
          </a:p>
          <a:p>
            <a:pPr indent="266700">
              <a:lnSpc>
                <a:spcPct val="180000"/>
              </a:lnSpc>
            </a:pPr>
            <a:r>
              <a:rPr sz="1600">
                <a:ea typeface="宋体" panose="02010600030101010101" pitchFamily="2" charset="-122"/>
                <a:sym typeface="+mn-ea"/>
              </a:rPr>
              <a:t>一、室内墙抹灰基面乳胶漆涂饰施工工艺</a:t>
            </a:r>
            <a:endParaRPr sz="1600">
              <a:ea typeface="宋体" panose="02010600030101010101" pitchFamily="2" charset="-122"/>
              <a:sym typeface="+mn-ea"/>
            </a:endParaRPr>
          </a:p>
          <a:p>
            <a:pPr indent="266700">
              <a:lnSpc>
                <a:spcPct val="180000"/>
              </a:lnSpc>
            </a:pPr>
            <a:r>
              <a:rPr sz="1600">
                <a:ea typeface="宋体" panose="02010600030101010101" pitchFamily="2" charset="-122"/>
                <a:sym typeface="+mn-ea"/>
              </a:rPr>
              <a:t>适用于丙烯酸酯涂料、聚氨脂丙烯酸涂料、有机硅丙烯酸涂料等溶剂型涂料涂饰工程。</a:t>
            </a:r>
            <a:endParaRPr sz="1600">
              <a:ea typeface="宋体" panose="02010600030101010101" pitchFamily="2" charset="-122"/>
              <a:sym typeface="+mn-ea"/>
            </a:endParaRPr>
          </a:p>
          <a:p>
            <a:pPr indent="266700">
              <a:lnSpc>
                <a:spcPct val="180000"/>
              </a:lnSpc>
            </a:pPr>
            <a:r>
              <a:rPr sz="1600">
                <a:ea typeface="宋体" panose="02010600030101010101" pitchFamily="2" charset="-122"/>
                <a:sym typeface="+mn-ea"/>
              </a:rPr>
              <a:t>1.工艺流程：</a:t>
            </a:r>
            <a:endParaRPr sz="1600">
              <a:ea typeface="宋体" panose="02010600030101010101" pitchFamily="2" charset="-122"/>
              <a:sym typeface="+mn-ea"/>
            </a:endParaRPr>
          </a:p>
          <a:p>
            <a:pPr indent="266700">
              <a:lnSpc>
                <a:spcPct val="180000"/>
              </a:lnSpc>
            </a:pPr>
            <a:r>
              <a:rPr sz="1600">
                <a:ea typeface="宋体" panose="02010600030101010101" pitchFamily="2" charset="-122"/>
                <a:sym typeface="+mn-ea"/>
              </a:rPr>
              <a:t>基层处理→修补腻子→刮腻子→施涂第一遍乳液薄涂料→施涂第二遍乳液薄涂料→施涂第三遍乳液薄涂料</a:t>
            </a:r>
            <a:endParaRPr sz="1600">
              <a:ea typeface="宋体" panose="02010600030101010101" pitchFamily="2" charset="-122"/>
              <a:sym typeface="+mn-ea"/>
            </a:endParaRPr>
          </a:p>
        </p:txBody>
      </p:sp>
    </p:spTree>
    <p:custDataLst>
      <p:tags r:id="rId4"/>
    </p:custData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955040" y="1041400"/>
            <a:ext cx="10713085" cy="4741545"/>
          </a:xfrm>
          <a:prstGeom prst="rect">
            <a:avLst/>
          </a:prstGeom>
          <a:noFill/>
          <a:ln w="9525">
            <a:noFill/>
          </a:ln>
        </p:spPr>
        <p:txBody>
          <a:bodyPr wrap="square">
            <a:spAutoFit/>
          </a:bodyPr>
          <a:p>
            <a:pPr indent="266700">
              <a:lnSpc>
                <a:spcPct val="180000"/>
              </a:lnSpc>
            </a:pPr>
            <a:r>
              <a:rPr sz="1200">
                <a:ea typeface="宋体" panose="02010600030101010101" pitchFamily="2" charset="-122"/>
                <a:sym typeface="+mn-ea"/>
              </a:rPr>
              <a:t>2.操作工艺：</a:t>
            </a:r>
            <a:endParaRPr sz="1200">
              <a:ea typeface="宋体" panose="02010600030101010101" pitchFamily="2" charset="-122"/>
              <a:sym typeface="+mn-ea"/>
            </a:endParaRPr>
          </a:p>
          <a:p>
            <a:pPr indent="266700">
              <a:lnSpc>
                <a:spcPct val="180000"/>
              </a:lnSpc>
            </a:pPr>
            <a:r>
              <a:rPr sz="1200">
                <a:ea typeface="宋体" panose="02010600030101010101" pitchFamily="2" charset="-122"/>
                <a:sym typeface="+mn-ea"/>
              </a:rPr>
              <a:t>①　基层处理：首先将墙面等基层上起皮、松动及鼓包等清除凿平，将残留在基层表面上的灰尘、污垢、溅沫和砂浆流痕等杂物清除扫净。</a:t>
            </a:r>
            <a:endParaRPr sz="1200">
              <a:ea typeface="宋体" panose="02010600030101010101" pitchFamily="2" charset="-122"/>
              <a:sym typeface="+mn-ea"/>
            </a:endParaRPr>
          </a:p>
          <a:p>
            <a:pPr indent="266700">
              <a:lnSpc>
                <a:spcPct val="180000"/>
              </a:lnSpc>
            </a:pPr>
            <a:r>
              <a:rPr sz="1200">
                <a:ea typeface="宋体" panose="02010600030101010101" pitchFamily="2" charset="-122"/>
                <a:sym typeface="+mn-ea"/>
              </a:rPr>
              <a:t>②　修补腻子：用水石膏将墙面等基层上磕碰的坑凹、缝隙等处分遍找平，干燥后用1号砂纸将凸出处磨平，并将浮尘等扫净。</a:t>
            </a:r>
            <a:endParaRPr sz="1200">
              <a:ea typeface="宋体" panose="02010600030101010101" pitchFamily="2" charset="-122"/>
              <a:sym typeface="+mn-ea"/>
            </a:endParaRPr>
          </a:p>
          <a:p>
            <a:pPr indent="266700">
              <a:lnSpc>
                <a:spcPct val="180000"/>
              </a:lnSpc>
            </a:pPr>
            <a:r>
              <a:rPr sz="1200">
                <a:ea typeface="宋体" panose="02010600030101010101" pitchFamily="2" charset="-122"/>
                <a:sym typeface="+mn-ea"/>
              </a:rPr>
              <a:t>③　刮腻子：刮腻子的遍数可由基层或墙面的平整度来决定，一般情况为三遍，腻子的配合比为重量比，第一遍用胶皮刮板横向涂刮，一刮板接着一刮板，接头不得留槎，每刮一刮板最后收头时，要注意收的要干净利落。干燥后用1号砂纸磨，将浮腻子及斑迹磨平磨光，再将墙面清扫干净。第二遍用胶皮刮板竖向涂刮，所用材料和方法同第一遍腻子，如图3-6-1,干燥后用1号砂纸磨平，并清扫干净。第三遍用胶皮刮板找补腻子，用钢片刮板满刮腻子，将墙面等基层刮平刮光，干燥后用细砂纸磨平磨光，注意不要漏磨或将腻子磨穿。</a:t>
            </a:r>
            <a:endParaRPr sz="1200">
              <a:ea typeface="宋体" panose="02010600030101010101" pitchFamily="2" charset="-122"/>
              <a:sym typeface="+mn-ea"/>
            </a:endParaRPr>
          </a:p>
          <a:p>
            <a:pPr indent="266700">
              <a:lnSpc>
                <a:spcPct val="180000"/>
              </a:lnSpc>
            </a:pPr>
            <a:r>
              <a:rPr sz="1200">
                <a:ea typeface="宋体" panose="02010600030101010101" pitchFamily="2" charset="-122"/>
                <a:sym typeface="+mn-ea"/>
              </a:rPr>
              <a:t>④　涂刷第一遍底漆涂料：施涂顺序是先刷顶板后刷墙面，刷墙面时应先上后下。先将墙面清扫干净，再用布将墙面粉尘擦净。乳液薄涂料一般用排笔涂刷，使用新排笔时，注意将活动的排笔毛去掉。乳液薄涂料使用前应搅拌均匀，适当加水稀释，防止头遍涂料因过稠施涂不开，涂刷不匀。干燥后复补腻子，待复补腻子干燥后用砂纸磨光，并清扫干净。</a:t>
            </a:r>
            <a:endParaRPr sz="1200">
              <a:ea typeface="宋体" panose="02010600030101010101" pitchFamily="2" charset="-122"/>
              <a:sym typeface="+mn-ea"/>
            </a:endParaRPr>
          </a:p>
          <a:p>
            <a:pPr indent="266700">
              <a:lnSpc>
                <a:spcPct val="180000"/>
              </a:lnSpc>
            </a:pPr>
            <a:r>
              <a:rPr sz="1200">
                <a:ea typeface="宋体" panose="02010600030101010101" pitchFamily="2" charset="-122"/>
                <a:sym typeface="+mn-ea"/>
              </a:rPr>
              <a:t>⑤　施涂第二遍乳液薄涂料：操作要求同第一遍，使用前要充分搅拌，如不很稠，不宜加水或尽量加水，以防露底。漆膜干燥后，用细砂纸将墙面小疙瘩和排笔毛打磨掉，磨光后清扫干净,如图3-6-2。</a:t>
            </a:r>
            <a:endParaRPr sz="1200">
              <a:ea typeface="宋体" panose="02010600030101010101" pitchFamily="2" charset="-122"/>
              <a:sym typeface="+mn-ea"/>
            </a:endParaRPr>
          </a:p>
          <a:p>
            <a:pPr indent="266700">
              <a:lnSpc>
                <a:spcPct val="180000"/>
              </a:lnSpc>
            </a:pPr>
            <a:r>
              <a:rPr sz="1200">
                <a:ea typeface="宋体" panose="02010600030101010101" pitchFamily="2" charset="-122"/>
                <a:sym typeface="+mn-ea"/>
              </a:rPr>
              <a:t>⑥　施涂第三遍乳液薄涂料：操作要求同第二遍乳液薄涂料。由于乳胶漆膜干燥较快，应连续迅速操作，涂刷时从一头开始，逐渐涂刷向另一头，要注意上下顺刷互相衔接，后一排笔紧接一排笔，避免出现干燥后再处理接头。</a:t>
            </a:r>
            <a:endParaRPr sz="1200">
              <a:ea typeface="宋体" panose="02010600030101010101" pitchFamily="2" charset="-122"/>
              <a:sym typeface="+mn-ea"/>
            </a:endParaRPr>
          </a:p>
        </p:txBody>
      </p:sp>
      <p:sp>
        <p:nvSpPr>
          <p:cNvPr id="7" name="文本框 6"/>
          <p:cNvSpPr txBox="1"/>
          <p:nvPr>
            <p:custDataLst>
              <p:tags r:id="rId2"/>
            </p:custDataLst>
          </p:nvPr>
        </p:nvSpPr>
        <p:spPr>
          <a:xfrm>
            <a:off x="955040" y="240030"/>
            <a:ext cx="4744085" cy="801370"/>
          </a:xfrm>
          <a:prstGeom prst="rect">
            <a:avLst/>
          </a:prstGeom>
          <a:noFill/>
        </p:spPr>
        <p:txBody>
          <a:bodyPr wrap="square" rtlCol="0"/>
          <a:p>
            <a:pPr>
              <a:lnSpc>
                <a:spcPct val="130000"/>
              </a:lnSpc>
            </a:pPr>
            <a:r>
              <a:rPr lang="en-US" altLang="zh-CN">
                <a:solidFill>
                  <a:schemeClr val="tx2"/>
                </a:solidFill>
                <a:latin typeface="+mj-lt"/>
                <a:ea typeface="+mj-ea"/>
                <a:cs typeface="+mj-cs"/>
                <a:sym typeface="+mn-ea"/>
              </a:rPr>
              <a:t>3.6.1.室内外墙面乳胶漆工艺</a:t>
            </a:r>
            <a:endParaRPr lang="en-US" altLang="zh-CN">
              <a:solidFill>
                <a:schemeClr val="tx2"/>
              </a:solidFill>
              <a:latin typeface="+mj-lt"/>
              <a:ea typeface="+mj-ea"/>
              <a:cs typeface="+mj-cs"/>
              <a:sym typeface="+mn-ea"/>
            </a:endParaRPr>
          </a:p>
        </p:txBody>
      </p:sp>
    </p:spTree>
    <p:custDataLst>
      <p:tags r:id="rId3"/>
    </p:custData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0" name="图片 190" descr="刮腻子"/>
          <p:cNvPicPr>
            <a:picLocks noChangeAspect="1"/>
          </p:cNvPicPr>
          <p:nvPr/>
        </p:nvPicPr>
        <p:blipFill>
          <a:blip r:embed="rId2"/>
          <a:stretch>
            <a:fillRect/>
          </a:stretch>
        </p:blipFill>
        <p:spPr>
          <a:xfrm>
            <a:off x="2004060" y="1880235"/>
            <a:ext cx="3569335" cy="2673350"/>
          </a:xfrm>
          <a:prstGeom prst="rect">
            <a:avLst/>
          </a:prstGeom>
        </p:spPr>
      </p:pic>
      <p:pic>
        <p:nvPicPr>
          <p:cNvPr id="191" name="图片 191" descr="打磨腻子"/>
          <p:cNvPicPr>
            <a:picLocks noChangeAspect="1"/>
          </p:cNvPicPr>
          <p:nvPr/>
        </p:nvPicPr>
        <p:blipFill>
          <a:blip r:embed="rId3"/>
          <a:stretch>
            <a:fillRect/>
          </a:stretch>
        </p:blipFill>
        <p:spPr>
          <a:xfrm>
            <a:off x="6532245" y="1880235"/>
            <a:ext cx="3986530" cy="2658745"/>
          </a:xfrm>
          <a:prstGeom prst="rect">
            <a:avLst/>
          </a:prstGeom>
        </p:spPr>
      </p:pic>
      <p:sp>
        <p:nvSpPr>
          <p:cNvPr id="7" name="文本框 6"/>
          <p:cNvSpPr txBox="1"/>
          <p:nvPr>
            <p:custDataLst>
              <p:tags r:id="rId4"/>
            </p:custDataLst>
          </p:nvPr>
        </p:nvSpPr>
        <p:spPr>
          <a:xfrm>
            <a:off x="955040" y="240030"/>
            <a:ext cx="4744085" cy="801370"/>
          </a:xfrm>
          <a:prstGeom prst="rect">
            <a:avLst/>
          </a:prstGeom>
          <a:noFill/>
        </p:spPr>
        <p:txBody>
          <a:bodyPr wrap="square" rtlCol="0"/>
          <a:p>
            <a:pPr>
              <a:lnSpc>
                <a:spcPct val="130000"/>
              </a:lnSpc>
            </a:pPr>
            <a:r>
              <a:rPr lang="en-US" altLang="zh-CN">
                <a:solidFill>
                  <a:schemeClr val="tx2"/>
                </a:solidFill>
                <a:latin typeface="+mj-lt"/>
                <a:ea typeface="+mj-ea"/>
                <a:cs typeface="+mj-cs"/>
                <a:sym typeface="+mn-ea"/>
              </a:rPr>
              <a:t>3.6.1.室内外墙面乳胶漆工艺</a:t>
            </a:r>
            <a:endParaRPr lang="en-US" altLang="zh-CN">
              <a:solidFill>
                <a:schemeClr val="tx2"/>
              </a:solidFill>
              <a:latin typeface="+mj-lt"/>
              <a:ea typeface="+mj-ea"/>
              <a:cs typeface="+mj-cs"/>
              <a:sym typeface="+mn-ea"/>
            </a:endParaRPr>
          </a:p>
        </p:txBody>
      </p:sp>
      <p:sp>
        <p:nvSpPr>
          <p:cNvPr id="2" name="文本框 1"/>
          <p:cNvSpPr txBox="1"/>
          <p:nvPr/>
        </p:nvSpPr>
        <p:spPr>
          <a:xfrm>
            <a:off x="3368040" y="5003165"/>
            <a:ext cx="944880" cy="368300"/>
          </a:xfrm>
          <a:prstGeom prst="rect">
            <a:avLst/>
          </a:prstGeom>
          <a:noFill/>
        </p:spPr>
        <p:txBody>
          <a:bodyPr wrap="none" rtlCol="0" anchor="t">
            <a:spAutoFit/>
          </a:bodyPr>
          <a:p>
            <a:r>
              <a:rPr lang="zh-CN" altLang="en-US">
                <a:sym typeface="+mn-ea"/>
              </a:rPr>
              <a:t>图</a:t>
            </a:r>
            <a:r>
              <a:rPr lang="en-US" altLang="zh-CN">
                <a:sym typeface="+mn-ea"/>
              </a:rPr>
              <a:t>3-6-1</a:t>
            </a:r>
            <a:endParaRPr lang="en-US"/>
          </a:p>
        </p:txBody>
      </p:sp>
      <p:sp>
        <p:nvSpPr>
          <p:cNvPr id="3" name="文本框 2"/>
          <p:cNvSpPr txBox="1"/>
          <p:nvPr/>
        </p:nvSpPr>
        <p:spPr>
          <a:xfrm>
            <a:off x="8053070" y="5003165"/>
            <a:ext cx="944880" cy="368300"/>
          </a:xfrm>
          <a:prstGeom prst="rect">
            <a:avLst/>
          </a:prstGeom>
          <a:noFill/>
        </p:spPr>
        <p:txBody>
          <a:bodyPr wrap="none" rtlCol="0" anchor="t">
            <a:spAutoFit/>
          </a:bodyPr>
          <a:p>
            <a:r>
              <a:rPr lang="zh-CN" altLang="en-US">
                <a:sym typeface="+mn-ea"/>
              </a:rPr>
              <a:t>图</a:t>
            </a:r>
            <a:r>
              <a:rPr lang="en-US" altLang="zh-CN">
                <a:sym typeface="+mn-ea"/>
              </a:rPr>
              <a:t>3-6-2</a:t>
            </a:r>
            <a:endParaRPr lang="en-US"/>
          </a:p>
        </p:txBody>
      </p:sp>
    </p:spTree>
    <p:custDataLst>
      <p:tags r:id="rId5"/>
    </p:custData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955040" y="1041400"/>
            <a:ext cx="10713085" cy="5077460"/>
          </a:xfrm>
          <a:prstGeom prst="rect">
            <a:avLst/>
          </a:prstGeom>
          <a:noFill/>
          <a:ln w="9525">
            <a:noFill/>
          </a:ln>
        </p:spPr>
        <p:txBody>
          <a:bodyPr wrap="square">
            <a:spAutoFit/>
          </a:bodyPr>
          <a:p>
            <a:pPr indent="266700">
              <a:lnSpc>
                <a:spcPct val="150000"/>
              </a:lnSpc>
            </a:pPr>
            <a:r>
              <a:rPr sz="1200">
                <a:ea typeface="宋体" panose="02010600030101010101" pitchFamily="2" charset="-122"/>
                <a:sym typeface="+mn-ea"/>
              </a:rPr>
              <a:t>二、建筑外墙抹灰基面乳胶漆涂饰施工工艺</a:t>
            </a:r>
            <a:endParaRPr sz="1200">
              <a:ea typeface="宋体" panose="02010600030101010101" pitchFamily="2" charset="-122"/>
              <a:sym typeface="+mn-ea"/>
            </a:endParaRPr>
          </a:p>
          <a:p>
            <a:pPr indent="266700">
              <a:lnSpc>
                <a:spcPct val="150000"/>
              </a:lnSpc>
            </a:pPr>
            <a:r>
              <a:rPr sz="1200">
                <a:ea typeface="宋体" panose="02010600030101010101" pitchFamily="2" charset="-122"/>
                <a:sym typeface="+mn-ea"/>
              </a:rPr>
              <a:t>本工艺适用于水泥砂浆、纤维增强水泥板、混凝土预制板、现浇混凝土等室外基层上进行外墙乳胶漆的施工。 　 　 </a:t>
            </a:r>
            <a:endParaRPr sz="1200">
              <a:ea typeface="宋体" panose="02010600030101010101" pitchFamily="2" charset="-122"/>
              <a:sym typeface="+mn-ea"/>
            </a:endParaRPr>
          </a:p>
          <a:p>
            <a:pPr indent="266700">
              <a:lnSpc>
                <a:spcPct val="150000"/>
              </a:lnSpc>
            </a:pPr>
            <a:r>
              <a:rPr sz="1200">
                <a:ea typeface="宋体" panose="02010600030101010101" pitchFamily="2" charset="-122"/>
                <a:sym typeface="+mn-ea"/>
              </a:rPr>
              <a:t>1.工艺流程：</a:t>
            </a:r>
            <a:endParaRPr sz="1200">
              <a:ea typeface="宋体" panose="02010600030101010101" pitchFamily="2" charset="-122"/>
              <a:sym typeface="+mn-ea"/>
            </a:endParaRPr>
          </a:p>
          <a:p>
            <a:pPr indent="266700">
              <a:lnSpc>
                <a:spcPct val="150000"/>
              </a:lnSpc>
            </a:pPr>
            <a:r>
              <a:rPr sz="1200">
                <a:ea typeface="宋体" panose="02010600030101010101" pitchFamily="2" charset="-122"/>
                <a:sym typeface="+mn-ea"/>
              </a:rPr>
              <a:t>清理基层→填补缝隙、刮腻子，磨平→ 涂饰抗碱封闭底漆 →靠前遍面层涂料→ 第二遍面层涂料</a:t>
            </a:r>
            <a:endParaRPr sz="1200">
              <a:ea typeface="宋体" panose="02010600030101010101" pitchFamily="2" charset="-122"/>
              <a:sym typeface="+mn-ea"/>
            </a:endParaRPr>
          </a:p>
          <a:p>
            <a:pPr indent="266700">
              <a:lnSpc>
                <a:spcPct val="150000"/>
              </a:lnSpc>
            </a:pPr>
            <a:r>
              <a:rPr sz="1200">
                <a:ea typeface="宋体" panose="02010600030101010101" pitchFamily="2" charset="-122"/>
                <a:sym typeface="+mn-ea"/>
              </a:rPr>
              <a:t>2.操作工艺：</a:t>
            </a:r>
            <a:endParaRPr sz="1200">
              <a:ea typeface="宋体" panose="02010600030101010101" pitchFamily="2" charset="-122"/>
              <a:sym typeface="+mn-ea"/>
            </a:endParaRPr>
          </a:p>
          <a:p>
            <a:pPr indent="266700">
              <a:lnSpc>
                <a:spcPct val="150000"/>
              </a:lnSpc>
            </a:pPr>
            <a:r>
              <a:rPr sz="1200">
                <a:ea typeface="宋体" panose="02010600030101010101" pitchFamily="2" charset="-122"/>
                <a:sym typeface="+mn-ea"/>
              </a:rPr>
              <a:t>①　清理墙面：清除墙面残浆及不稳附着物，墙面用铲刀通铲一遍，特别是窗框的边角部位。对门窗框、玻璃幕墙及不需要施工部位的成品、半成品施工前进行保护，以免污染。 </a:t>
            </a:r>
            <a:endParaRPr sz="1200">
              <a:ea typeface="宋体" panose="02010600030101010101" pitchFamily="2" charset="-122"/>
              <a:sym typeface="+mn-ea"/>
            </a:endParaRPr>
          </a:p>
          <a:p>
            <a:pPr indent="266700">
              <a:lnSpc>
                <a:spcPct val="150000"/>
              </a:lnSpc>
            </a:pPr>
            <a:r>
              <a:rPr sz="1200">
                <a:ea typeface="宋体" panose="02010600030101010101" pitchFamily="2" charset="-122"/>
                <a:sym typeface="+mn-ea"/>
              </a:rPr>
              <a:t>②　腻子找平：我们经常使用外墙防水腻子或外墙柔性腻子修补墙体。砂纸打磨时，主要是打磨批补腻子接茬处，打磨时要注意手法，按操作规范执行。砂纸选用水砂布、打磨腻子层采用80目或120目水砂布。基层打底干燥后，用腻子找补不平之处，干后砂平。将腻子置于托板上，用抹子或橡皮刮板进行刮涂，先上后下。根据基层情况和装饰要求刮涂2-3遍腻子，每遍腻子不可过厚。腻子干后应及时用砂纸打磨，不得磨出波浪形，也不能留下磨痕，打磨完毕后扫去浮灰。</a:t>
            </a:r>
            <a:endParaRPr sz="1200">
              <a:ea typeface="宋体" panose="02010600030101010101" pitchFamily="2" charset="-122"/>
              <a:sym typeface="+mn-ea"/>
            </a:endParaRPr>
          </a:p>
          <a:p>
            <a:pPr indent="266700">
              <a:lnSpc>
                <a:spcPct val="150000"/>
              </a:lnSpc>
            </a:pPr>
            <a:r>
              <a:rPr sz="1200">
                <a:ea typeface="宋体" panose="02010600030101010101" pitchFamily="2" charset="-122"/>
                <a:sym typeface="+mn-ea"/>
              </a:rPr>
              <a:t>③　底涂层施工：用辊筒或排笔均匀刷涂一遍，注意不要漏刷，也不要刷得过厚。抗碱封闭底漆干燥后，由于抗碱封闭底漆渗透性好会使墙面一些细小裂纹及其他缺陷暴露出来。这时可用丙烯酸系腻子进行修补。干燥打磨后，再复补抗碱封闭底漆，以防前面由于修补导致对面涂料的吸收效果不一致，从而影响其较终效果。</a:t>
            </a:r>
            <a:endParaRPr sz="1200">
              <a:ea typeface="宋体" panose="02010600030101010101" pitchFamily="2" charset="-122"/>
              <a:sym typeface="+mn-ea"/>
            </a:endParaRPr>
          </a:p>
          <a:p>
            <a:pPr indent="266700">
              <a:lnSpc>
                <a:spcPct val="150000"/>
              </a:lnSpc>
            </a:pPr>
            <a:r>
              <a:rPr sz="1200">
                <a:ea typeface="宋体" panose="02010600030101010101" pitchFamily="2" charset="-122"/>
                <a:sym typeface="+mn-ea"/>
              </a:rPr>
              <a:t>④　面涂层施工：面涂层开桶后搅拌均匀，然后按照产品说明书要求的比例进行稀释并搅拌均匀。墙面需分色时，先用粉线包或墨斗弹出分色线，涂刷时在交色部位流出1-2cm的余地。一人先用辊筒刷蘸涂料均匀涂布，另一人随即用排笔刷展平涂痕和溅沫。应防止透底和流坠。每个涂刷面均应从边缘开始向另一侧涂刷，并应一次完成，以免出现接痕。</a:t>
            </a:r>
            <a:endParaRPr sz="1200">
              <a:ea typeface="宋体" panose="02010600030101010101" pitchFamily="2" charset="-122"/>
              <a:sym typeface="+mn-ea"/>
            </a:endParaRPr>
          </a:p>
          <a:p>
            <a:pPr indent="266700">
              <a:lnSpc>
                <a:spcPct val="150000"/>
              </a:lnSpc>
            </a:pPr>
            <a:r>
              <a:rPr sz="1200">
                <a:ea typeface="宋体" panose="02010600030101010101" pitchFamily="2" charset="-122"/>
                <a:sym typeface="+mn-ea"/>
              </a:rPr>
              <a:t>⑤　靠前遍干透后，再涂第二遍涂料。一般涂刷2-3遍，视不同情况而定。 　 　</a:t>
            </a:r>
            <a:endParaRPr sz="1200">
              <a:ea typeface="宋体" panose="02010600030101010101" pitchFamily="2" charset="-122"/>
              <a:sym typeface="+mn-ea"/>
            </a:endParaRPr>
          </a:p>
        </p:txBody>
      </p:sp>
      <p:sp>
        <p:nvSpPr>
          <p:cNvPr id="7" name="文本框 6"/>
          <p:cNvSpPr txBox="1"/>
          <p:nvPr>
            <p:custDataLst>
              <p:tags r:id="rId2"/>
            </p:custDataLst>
          </p:nvPr>
        </p:nvSpPr>
        <p:spPr>
          <a:xfrm>
            <a:off x="955040" y="240030"/>
            <a:ext cx="4744085" cy="801370"/>
          </a:xfrm>
          <a:prstGeom prst="rect">
            <a:avLst/>
          </a:prstGeom>
          <a:noFill/>
        </p:spPr>
        <p:txBody>
          <a:bodyPr wrap="square" rtlCol="0"/>
          <a:p>
            <a:pPr>
              <a:lnSpc>
                <a:spcPct val="130000"/>
              </a:lnSpc>
            </a:pPr>
            <a:r>
              <a:rPr lang="en-US" altLang="zh-CN">
                <a:solidFill>
                  <a:schemeClr val="tx2"/>
                </a:solidFill>
                <a:latin typeface="+mj-lt"/>
                <a:ea typeface="+mj-ea"/>
                <a:cs typeface="+mj-cs"/>
                <a:sym typeface="+mn-ea"/>
              </a:rPr>
              <a:t>3.6.1.室内外墙面乳胶漆工艺</a:t>
            </a:r>
            <a:endParaRPr lang="en-US" altLang="zh-CN">
              <a:solidFill>
                <a:schemeClr val="tx2"/>
              </a:solidFill>
              <a:latin typeface="+mj-lt"/>
              <a:ea typeface="+mj-ea"/>
              <a:cs typeface="+mj-cs"/>
              <a:sym typeface="+mn-ea"/>
            </a:endParaRPr>
          </a:p>
        </p:txBody>
      </p:sp>
    </p:spTree>
    <p:custDataLst>
      <p:tags r:id="rId3"/>
    </p:custData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955040" y="1041400"/>
            <a:ext cx="10713085" cy="4939030"/>
          </a:xfrm>
          <a:prstGeom prst="rect">
            <a:avLst/>
          </a:prstGeom>
          <a:noFill/>
          <a:ln w="9525">
            <a:noFill/>
          </a:ln>
        </p:spPr>
        <p:txBody>
          <a:bodyPr wrap="square">
            <a:spAutoFit/>
          </a:bodyPr>
          <a:p>
            <a:pPr indent="266700">
              <a:lnSpc>
                <a:spcPct val="150000"/>
              </a:lnSpc>
            </a:pPr>
            <a:r>
              <a:rPr sz="1400">
                <a:ea typeface="宋体" panose="02010600030101010101" pitchFamily="2" charset="-122"/>
                <a:sym typeface="+mn-ea"/>
              </a:rPr>
              <a:t>木制品表面如果不做任何保护措施，其边角会出现变形、翘边、重铸等现象，因此现在大多数木质品表面会进行油漆处理，根据涂料不同可分为清漆涂饰和混色油漆涂饰。清漆又名凡立水，分油基清漆和树脂清漆两类。品种有酯胶清漆、酚醛清漆、醇酸清漆、硝基清漆及虫胶清漆等。混油涂饰有聚脂类的，水性漆等等；施工使用越来越方便，质量越来越好。混油油漆覆盖了木质的本色，主要体现的是油漆本身的颜色，刷完后看不到木器的木纹和木本色。</a:t>
            </a:r>
            <a:endParaRPr sz="1400">
              <a:ea typeface="宋体" panose="02010600030101010101" pitchFamily="2" charset="-122"/>
              <a:sym typeface="+mn-ea"/>
            </a:endParaRPr>
          </a:p>
          <a:p>
            <a:pPr indent="266700">
              <a:lnSpc>
                <a:spcPct val="150000"/>
              </a:lnSpc>
            </a:pPr>
            <a:r>
              <a:rPr sz="1400">
                <a:ea typeface="宋体" panose="02010600030101010101" pitchFamily="2" charset="-122"/>
                <a:sym typeface="+mn-ea"/>
              </a:rPr>
              <a:t>一、木质品清漆涂料施工工艺</a:t>
            </a:r>
            <a:endParaRPr sz="1400">
              <a:ea typeface="宋体" panose="02010600030101010101" pitchFamily="2" charset="-122"/>
              <a:sym typeface="+mn-ea"/>
            </a:endParaRPr>
          </a:p>
          <a:p>
            <a:pPr indent="266700">
              <a:lnSpc>
                <a:spcPct val="150000"/>
              </a:lnSpc>
            </a:pPr>
            <a:r>
              <a:rPr sz="1400">
                <a:ea typeface="宋体" panose="02010600030101010101" pitchFamily="2" charset="-122"/>
                <a:sym typeface="+mn-ea"/>
              </a:rPr>
              <a:t>1.工艺流程：</a:t>
            </a:r>
            <a:endParaRPr sz="1400">
              <a:ea typeface="宋体" panose="02010600030101010101" pitchFamily="2" charset="-122"/>
              <a:sym typeface="+mn-ea"/>
            </a:endParaRPr>
          </a:p>
          <a:p>
            <a:pPr indent="266700">
              <a:lnSpc>
                <a:spcPct val="150000"/>
              </a:lnSpc>
            </a:pPr>
            <a:r>
              <a:rPr sz="1400">
                <a:ea typeface="宋体" panose="02010600030101010101" pitchFamily="2" charset="-122"/>
                <a:sym typeface="+mn-ea"/>
              </a:rPr>
              <a:t>基层清理→润色油粉→刷第一遍腻子→刷油色→刷第一遍清漆（修补、打磨）→刷第二遍底漆（修补、打磨）→刷面漆三遍</a:t>
            </a:r>
            <a:endParaRPr sz="1400">
              <a:ea typeface="宋体" panose="02010600030101010101" pitchFamily="2" charset="-122"/>
              <a:sym typeface="+mn-ea"/>
            </a:endParaRPr>
          </a:p>
          <a:p>
            <a:pPr indent="266700">
              <a:lnSpc>
                <a:spcPct val="150000"/>
              </a:lnSpc>
            </a:pPr>
            <a:r>
              <a:rPr sz="1400">
                <a:ea typeface="宋体" panose="02010600030101010101" pitchFamily="2" charset="-122"/>
                <a:sym typeface="+mn-ea"/>
              </a:rPr>
              <a:t>2.操作工艺：</a:t>
            </a:r>
            <a:endParaRPr sz="1400">
              <a:ea typeface="宋体" panose="02010600030101010101" pitchFamily="2" charset="-122"/>
              <a:sym typeface="+mn-ea"/>
            </a:endParaRPr>
          </a:p>
          <a:p>
            <a:pPr indent="266700">
              <a:lnSpc>
                <a:spcPct val="150000"/>
              </a:lnSpc>
            </a:pPr>
            <a:r>
              <a:rPr sz="1400">
                <a:ea typeface="宋体" panose="02010600030101010101" pitchFamily="2" charset="-122"/>
                <a:sym typeface="+mn-ea"/>
              </a:rPr>
              <a:t>①　基层处理：首先将木质品表面基层上的灰尘、油污、斑点、胶迹等用刮刀或碎玻璃片刮除干净。注意不要刮出毛刺，也不要刮破抹灰墙面。然后用1号以上砂纸顺木纹打磨，先磨线角，后磨四平面，直到光滑为止。</a:t>
            </a:r>
            <a:endParaRPr sz="1400">
              <a:ea typeface="宋体" panose="02010600030101010101" pitchFamily="2" charset="-122"/>
              <a:sym typeface="+mn-ea"/>
            </a:endParaRPr>
          </a:p>
          <a:p>
            <a:pPr indent="266700">
              <a:lnSpc>
                <a:spcPct val="150000"/>
              </a:lnSpc>
            </a:pPr>
            <a:r>
              <a:rPr sz="1400">
                <a:ea typeface="宋体" panose="02010600030101010101" pitchFamily="2" charset="-122"/>
                <a:sym typeface="+mn-ea"/>
              </a:rPr>
              <a:t>②　润色油粉：用大白粉24，松香水16，熟桐油2（重量比）等混合搅拌成色油粉（颜色同样板颜色）装在小油桶内。用棉丝蘸油粉反复涂于木材表面，擦进木材棕眼内，而后用麻布擦净，线角应用竹片除去余粉。待油粉干后，用1#砂纸轻轻顺木纹打磨，先磨线角、裁口，后磨四口平面，直到光滑为止。</a:t>
            </a:r>
            <a:endParaRPr sz="1400">
              <a:ea typeface="宋体" panose="02010600030101010101" pitchFamily="2" charset="-122"/>
              <a:sym typeface="+mn-ea"/>
            </a:endParaRPr>
          </a:p>
          <a:p>
            <a:pPr indent="266700">
              <a:lnSpc>
                <a:spcPct val="150000"/>
              </a:lnSpc>
            </a:pPr>
            <a:r>
              <a:rPr sz="1400">
                <a:ea typeface="宋体" panose="02010600030101010101" pitchFamily="2" charset="-122"/>
                <a:sym typeface="+mn-ea"/>
              </a:rPr>
              <a:t>③　满刮油腻子：用开刀或牛角板将腻子刮入钉孔、裂纹、棕眼内。腻子一定要刮光，不留野腻子。待腻子干透后，用1#砂纸轻轻顺木纹打磨，先磨线角、裁口，后磨四口平面，注意保护棱角，打磨至光滑为止。磨光后用潮布将磨下的粉末擦净。</a:t>
            </a:r>
            <a:endParaRPr sz="1400">
              <a:ea typeface="宋体" panose="02010600030101010101" pitchFamily="2" charset="-122"/>
              <a:sym typeface="+mn-ea"/>
            </a:endParaRPr>
          </a:p>
        </p:txBody>
      </p:sp>
      <p:sp>
        <p:nvSpPr>
          <p:cNvPr id="7" name="文本框 6"/>
          <p:cNvSpPr txBox="1"/>
          <p:nvPr>
            <p:custDataLst>
              <p:tags r:id="rId2"/>
            </p:custDataLst>
          </p:nvPr>
        </p:nvSpPr>
        <p:spPr>
          <a:xfrm>
            <a:off x="955040" y="240030"/>
            <a:ext cx="4744085" cy="801370"/>
          </a:xfrm>
          <a:prstGeom prst="rect">
            <a:avLst/>
          </a:prstGeom>
          <a:noFill/>
        </p:spPr>
        <p:txBody>
          <a:bodyPr wrap="square" rtlCol="0"/>
          <a:p>
            <a:pPr>
              <a:lnSpc>
                <a:spcPct val="130000"/>
              </a:lnSpc>
            </a:pPr>
            <a:r>
              <a:rPr lang="en-US" altLang="zh-CN">
                <a:solidFill>
                  <a:schemeClr val="tx2"/>
                </a:solidFill>
                <a:latin typeface="+mj-lt"/>
                <a:ea typeface="+mj-ea"/>
                <a:cs typeface="+mj-cs"/>
                <a:sym typeface="+mn-ea"/>
              </a:rPr>
              <a:t>3.6.2.木质品油漆工程工艺</a:t>
            </a:r>
            <a:endParaRPr lang="en-US" altLang="zh-CN">
              <a:solidFill>
                <a:schemeClr val="tx2"/>
              </a:solidFill>
              <a:latin typeface="+mj-lt"/>
              <a:ea typeface="+mj-ea"/>
              <a:cs typeface="+mj-cs"/>
              <a:sym typeface="+mn-ea"/>
            </a:endParaRPr>
          </a:p>
        </p:txBody>
      </p:sp>
    </p:spTree>
    <p:custDataLst>
      <p:tags r:id="rId3"/>
    </p:custData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955040" y="1041400"/>
            <a:ext cx="10713085" cy="3969385"/>
          </a:xfrm>
          <a:prstGeom prst="rect">
            <a:avLst/>
          </a:prstGeom>
          <a:noFill/>
          <a:ln w="9525">
            <a:noFill/>
          </a:ln>
        </p:spPr>
        <p:txBody>
          <a:bodyPr wrap="square">
            <a:spAutoFit/>
          </a:bodyPr>
          <a:p>
            <a:pPr indent="266700">
              <a:lnSpc>
                <a:spcPct val="150000"/>
              </a:lnSpc>
            </a:pPr>
            <a:r>
              <a:rPr sz="1400">
                <a:ea typeface="宋体" panose="02010600030101010101" pitchFamily="2" charset="-122"/>
                <a:sym typeface="+mn-ea"/>
              </a:rPr>
              <a:t>④　刷油色。先将铅油（或调和漆）、汽油、光油、清油等混合在一起过罗（颜色同样板颜色），刷油色时，应从外至内、从左至右、从上至下进行，顺着木纹涂刷，刷木制品时不得污染墙面，刷到接头处要轻飘，达到颜色一致；因油色干燥较快，所以刷油色时动作应敏捷，要求无缕无节，横平竖直，顺油时刷子要轻飘，避免出刷绺,如图3-6-3。</a:t>
            </a:r>
            <a:endParaRPr sz="1400">
              <a:ea typeface="宋体" panose="02010600030101010101" pitchFamily="2" charset="-122"/>
              <a:sym typeface="+mn-ea"/>
            </a:endParaRPr>
          </a:p>
          <a:p>
            <a:pPr indent="266700">
              <a:lnSpc>
                <a:spcPct val="150000"/>
              </a:lnSpc>
            </a:pPr>
            <a:r>
              <a:rPr sz="1400">
                <a:ea typeface="宋体" panose="02010600030101010101" pitchFamily="2" charset="-122"/>
                <a:sym typeface="+mn-ea"/>
              </a:rPr>
              <a:t>⑤　刷第一遍清漆：刷法与刷油色相同，但刷第一遍用的清漆应略加一些稀料（汽油）撤光，便于快干。因清漆粘性较大，最好使用已用出刷口的旧刷子，刷时要注意不流、不坠、涂刷均匀。待清漆完全干透后，用1#或旧砂纸彻底打磨一遍，将头遍清漆面上的光亮基本打磨掉，再用潮布将粉尘擦净。</a:t>
            </a:r>
            <a:endParaRPr sz="1400">
              <a:ea typeface="宋体" panose="02010600030101010101" pitchFamily="2" charset="-122"/>
              <a:sym typeface="+mn-ea"/>
            </a:endParaRPr>
          </a:p>
          <a:p>
            <a:pPr indent="266700">
              <a:lnSpc>
                <a:spcPct val="150000"/>
              </a:lnSpc>
            </a:pPr>
            <a:r>
              <a:rPr sz="1400">
                <a:ea typeface="宋体" panose="02010600030101010101" pitchFamily="2" charset="-122"/>
                <a:sym typeface="+mn-ea"/>
              </a:rPr>
              <a:t>⑥　刷第二遍清漆：应使用原清漆不加稀释剂（冬季可略加催干剂），刷油操作同前，但刷油动作要敏捷，多刷多理，清漆涂刷得饱满一致，不流不坠 ，光亮均匀，刷完后再仔细检查一遍，有毛病要及时纠正。</a:t>
            </a:r>
            <a:endParaRPr sz="1400">
              <a:ea typeface="宋体" panose="02010600030101010101" pitchFamily="2" charset="-122"/>
              <a:sym typeface="+mn-ea"/>
            </a:endParaRPr>
          </a:p>
          <a:p>
            <a:pPr indent="266700">
              <a:lnSpc>
                <a:spcPct val="150000"/>
              </a:lnSpc>
            </a:pPr>
            <a:r>
              <a:rPr sz="1400">
                <a:ea typeface="宋体" panose="02010600030101010101" pitchFamily="2" charset="-122"/>
                <a:sym typeface="+mn-ea"/>
              </a:rPr>
              <a:t>⑦　刷第三、四遍底漆：待第二遍底漆干透后，首先要进行磨光，然后用潮布擦干净，刷两遍底漆。待第三、四遍底漆干透后，用280#～400#水砂纸进行打磨，磨光后，用潮布擦干净，晾干。</a:t>
            </a:r>
            <a:endParaRPr sz="1400">
              <a:ea typeface="宋体" panose="02010600030101010101" pitchFamily="2" charset="-122"/>
              <a:sym typeface="+mn-ea"/>
            </a:endParaRPr>
          </a:p>
          <a:p>
            <a:pPr indent="266700">
              <a:lnSpc>
                <a:spcPct val="150000"/>
              </a:lnSpc>
            </a:pPr>
            <a:r>
              <a:rPr sz="1400">
                <a:ea typeface="宋体" panose="02010600030101010101" pitchFamily="2" charset="-122"/>
                <a:sym typeface="+mn-ea"/>
              </a:rPr>
              <a:t>⑧　刷面漆：待木料表面晾干后，将室内地面清理干净，并用水湿润，将窗户门都封闭好，（也可喷涂）刷第一遍面漆，待干透后，用280#～400#水砂纸进行打磨，磨光后，擦干净，再刷第二、三遍面漆。</a:t>
            </a:r>
            <a:endParaRPr sz="1400">
              <a:ea typeface="宋体" panose="02010600030101010101" pitchFamily="2" charset="-122"/>
              <a:sym typeface="+mn-ea"/>
            </a:endParaRPr>
          </a:p>
        </p:txBody>
      </p:sp>
      <p:sp>
        <p:nvSpPr>
          <p:cNvPr id="7" name="文本框 6"/>
          <p:cNvSpPr txBox="1"/>
          <p:nvPr>
            <p:custDataLst>
              <p:tags r:id="rId2"/>
            </p:custDataLst>
          </p:nvPr>
        </p:nvSpPr>
        <p:spPr>
          <a:xfrm>
            <a:off x="955040" y="240030"/>
            <a:ext cx="4744085" cy="801370"/>
          </a:xfrm>
          <a:prstGeom prst="rect">
            <a:avLst/>
          </a:prstGeom>
          <a:noFill/>
        </p:spPr>
        <p:txBody>
          <a:bodyPr wrap="square" rtlCol="0"/>
          <a:p>
            <a:pPr>
              <a:lnSpc>
                <a:spcPct val="130000"/>
              </a:lnSpc>
            </a:pPr>
            <a:r>
              <a:rPr lang="en-US" altLang="zh-CN">
                <a:solidFill>
                  <a:schemeClr val="tx2"/>
                </a:solidFill>
                <a:latin typeface="+mj-lt"/>
                <a:ea typeface="+mj-ea"/>
                <a:cs typeface="+mj-cs"/>
                <a:sym typeface="+mn-ea"/>
              </a:rPr>
              <a:t>3.6.2.木质品油漆工程工艺</a:t>
            </a:r>
            <a:endParaRPr lang="en-US" altLang="zh-CN">
              <a:solidFill>
                <a:schemeClr val="tx2"/>
              </a:solidFill>
              <a:latin typeface="+mj-lt"/>
              <a:ea typeface="+mj-ea"/>
              <a:cs typeface="+mj-cs"/>
              <a:sym typeface="+mn-ea"/>
            </a:endParaRPr>
          </a:p>
        </p:txBody>
      </p:sp>
      <p:pic>
        <p:nvPicPr>
          <p:cNvPr id="192" name="图片 192" descr="木制品刷漆"/>
          <p:cNvPicPr>
            <a:picLocks noChangeAspect="1"/>
          </p:cNvPicPr>
          <p:nvPr/>
        </p:nvPicPr>
        <p:blipFill>
          <a:blip r:embed="rId3"/>
          <a:stretch>
            <a:fillRect/>
          </a:stretch>
        </p:blipFill>
        <p:spPr>
          <a:xfrm>
            <a:off x="7285990" y="4769485"/>
            <a:ext cx="2197100" cy="1640840"/>
          </a:xfrm>
          <a:prstGeom prst="rect">
            <a:avLst/>
          </a:prstGeom>
        </p:spPr>
      </p:pic>
      <p:sp>
        <p:nvSpPr>
          <p:cNvPr id="3" name="文本框 2"/>
          <p:cNvSpPr txBox="1"/>
          <p:nvPr/>
        </p:nvSpPr>
        <p:spPr>
          <a:xfrm>
            <a:off x="5466080" y="5466715"/>
            <a:ext cx="944880" cy="368300"/>
          </a:xfrm>
          <a:prstGeom prst="rect">
            <a:avLst/>
          </a:prstGeom>
          <a:noFill/>
        </p:spPr>
        <p:txBody>
          <a:bodyPr wrap="none" rtlCol="0" anchor="t">
            <a:spAutoFit/>
          </a:bodyPr>
          <a:p>
            <a:r>
              <a:rPr lang="zh-CN" altLang="en-US">
                <a:sym typeface="+mn-ea"/>
              </a:rPr>
              <a:t>图</a:t>
            </a:r>
            <a:r>
              <a:rPr lang="en-US" altLang="zh-CN">
                <a:sym typeface="+mn-ea"/>
              </a:rPr>
              <a:t>3-6-3</a:t>
            </a:r>
            <a:endParaRPr lang="en-US"/>
          </a:p>
        </p:txBody>
      </p:sp>
    </p:spTree>
    <p:custDataLst>
      <p:tags r:id="rId4"/>
    </p:custData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955040" y="1041400"/>
            <a:ext cx="10713085" cy="4739005"/>
          </a:xfrm>
          <a:prstGeom prst="rect">
            <a:avLst/>
          </a:prstGeom>
          <a:noFill/>
          <a:ln w="9525">
            <a:noFill/>
          </a:ln>
        </p:spPr>
        <p:txBody>
          <a:bodyPr wrap="square">
            <a:spAutoFit/>
          </a:bodyPr>
          <a:p>
            <a:pPr indent="266700">
              <a:lnSpc>
                <a:spcPct val="180000"/>
              </a:lnSpc>
            </a:pPr>
            <a:r>
              <a:rPr sz="1400">
                <a:ea typeface="宋体" panose="02010600030101010101" pitchFamily="2" charset="-122"/>
                <a:sym typeface="+mn-ea"/>
              </a:rPr>
              <a:t>金属漆一般为喷雾，可应用与暖气等特殊金属物的手工施工，施工简单。能抗热。</a:t>
            </a:r>
            <a:endParaRPr sz="1400">
              <a:ea typeface="宋体" panose="02010600030101010101" pitchFamily="2" charset="-122"/>
              <a:sym typeface="+mn-ea"/>
            </a:endParaRPr>
          </a:p>
          <a:p>
            <a:pPr indent="266700">
              <a:lnSpc>
                <a:spcPct val="180000"/>
              </a:lnSpc>
            </a:pPr>
            <a:r>
              <a:rPr sz="1400">
                <a:ea typeface="宋体" panose="02010600030101010101" pitchFamily="2" charset="-122"/>
                <a:sym typeface="+mn-ea"/>
              </a:rPr>
              <a:t>1.工艺流程：</a:t>
            </a:r>
            <a:endParaRPr sz="1400">
              <a:ea typeface="宋体" panose="02010600030101010101" pitchFamily="2" charset="-122"/>
              <a:sym typeface="+mn-ea"/>
            </a:endParaRPr>
          </a:p>
          <a:p>
            <a:pPr indent="266700">
              <a:lnSpc>
                <a:spcPct val="180000"/>
              </a:lnSpc>
            </a:pPr>
            <a:r>
              <a:rPr sz="1400">
                <a:ea typeface="宋体" panose="02010600030101010101" pitchFamily="2" charset="-122"/>
                <a:sym typeface="+mn-ea"/>
              </a:rPr>
              <a:t>底层除锈一刷防锈漆一油面漆。</a:t>
            </a:r>
            <a:endParaRPr sz="1400">
              <a:ea typeface="宋体" panose="02010600030101010101" pitchFamily="2" charset="-122"/>
              <a:sym typeface="+mn-ea"/>
            </a:endParaRPr>
          </a:p>
          <a:p>
            <a:pPr indent="266700">
              <a:lnSpc>
                <a:spcPct val="180000"/>
              </a:lnSpc>
            </a:pPr>
            <a:r>
              <a:rPr sz="1400">
                <a:ea typeface="宋体" panose="02010600030101010101" pitchFamily="2" charset="-122"/>
                <a:sym typeface="+mn-ea"/>
              </a:rPr>
              <a:t>2.操作工艺：</a:t>
            </a:r>
            <a:endParaRPr sz="1400">
              <a:ea typeface="宋体" panose="02010600030101010101" pitchFamily="2" charset="-122"/>
              <a:sym typeface="+mn-ea"/>
            </a:endParaRPr>
          </a:p>
          <a:p>
            <a:pPr indent="266700">
              <a:lnSpc>
                <a:spcPct val="180000"/>
              </a:lnSpc>
            </a:pPr>
            <a:r>
              <a:rPr sz="1400">
                <a:ea typeface="宋体" panose="02010600030101010101" pitchFamily="2" charset="-122"/>
                <a:sym typeface="+mn-ea"/>
              </a:rPr>
              <a:t>①　底层除锈:方法有三种:手工除锈、机械除锈、化学除锈。手工除锈:用钢丝刷、砂布、铲刀将金属表面铁锈、氧气层、焊渣、毛刺及残存铸砂刮擦干净,再用铁纱布打磨一遍,用刷子擦净。油污用汽油、松香水或苯类清洗干净。</a:t>
            </a:r>
            <a:endParaRPr sz="1400">
              <a:ea typeface="宋体" panose="02010600030101010101" pitchFamily="2" charset="-122"/>
              <a:sym typeface="+mn-ea"/>
            </a:endParaRPr>
          </a:p>
          <a:p>
            <a:pPr indent="266700">
              <a:lnSpc>
                <a:spcPct val="180000"/>
              </a:lnSpc>
            </a:pPr>
            <a:r>
              <a:rPr sz="1400">
                <a:ea typeface="宋体" panose="02010600030101010101" pitchFamily="2" charset="-122"/>
                <a:sym typeface="+mn-ea"/>
              </a:rPr>
              <a:t>②　刷防锈漆:涂刷所有的防锈是红丹(或青丹)防锈漆。刷漆前金属构件表面必须干燥、清净,如有水蒸凝,必须擦干后再涂刷,要刷均匀。待防锈漆干燥后,再用0#或1#铁砂打磨,清除膜上的粗粒。对于钢结构中不易涂刷到的缝隙处,应在装配前除锈或涂漆。防锈漆干后,应用石膏腻子嵌补不平处,嵌补面积较大时,可在腻子中加适量厚漆或红丹粉,以增加腻子的干硬性,干后需再打磨清扫干净。</a:t>
            </a:r>
            <a:endParaRPr sz="1400">
              <a:ea typeface="宋体" panose="02010600030101010101" pitchFamily="2" charset="-122"/>
              <a:sym typeface="+mn-ea"/>
            </a:endParaRPr>
          </a:p>
          <a:p>
            <a:pPr indent="266700">
              <a:lnSpc>
                <a:spcPct val="180000"/>
              </a:lnSpc>
            </a:pPr>
            <a:r>
              <a:rPr sz="1400">
                <a:ea typeface="宋体" panose="02010600030101010101" pitchFamily="2" charset="-122"/>
                <a:sym typeface="+mn-ea"/>
              </a:rPr>
              <a:t>③　刷内涂层漆:刷内涂层漆两层。一般金属构件只要在面上打磨平整、清洗干净即可按设计要求刷内涂层。每一层漆刷完干后都要打磨清扫干净。</a:t>
            </a:r>
            <a:endParaRPr sz="1400">
              <a:ea typeface="宋体" panose="02010600030101010101" pitchFamily="2" charset="-122"/>
              <a:sym typeface="+mn-ea"/>
            </a:endParaRPr>
          </a:p>
          <a:p>
            <a:pPr indent="266700">
              <a:lnSpc>
                <a:spcPct val="180000"/>
              </a:lnSpc>
            </a:pPr>
            <a:r>
              <a:rPr sz="1400">
                <a:ea typeface="宋体" panose="02010600030101010101" pitchFamily="2" charset="-122"/>
                <a:sym typeface="+mn-ea"/>
              </a:rPr>
              <a:t>④　刷合成漆面层:先上部难刷之处开始,构件的四面都刷满刷均匀。一个构件刷好后要在下面反复观察是否有漏刷。</a:t>
            </a:r>
            <a:endParaRPr sz="1400">
              <a:ea typeface="宋体" panose="02010600030101010101" pitchFamily="2" charset="-122"/>
              <a:sym typeface="+mn-ea"/>
            </a:endParaRPr>
          </a:p>
        </p:txBody>
      </p:sp>
      <p:sp>
        <p:nvSpPr>
          <p:cNvPr id="7" name="文本框 6"/>
          <p:cNvSpPr txBox="1"/>
          <p:nvPr>
            <p:custDataLst>
              <p:tags r:id="rId2"/>
            </p:custDataLst>
          </p:nvPr>
        </p:nvSpPr>
        <p:spPr>
          <a:xfrm>
            <a:off x="955040" y="240030"/>
            <a:ext cx="4744085" cy="801370"/>
          </a:xfrm>
          <a:prstGeom prst="rect">
            <a:avLst/>
          </a:prstGeom>
          <a:noFill/>
        </p:spPr>
        <p:txBody>
          <a:bodyPr wrap="square" rtlCol="0"/>
          <a:p>
            <a:pPr>
              <a:lnSpc>
                <a:spcPct val="130000"/>
              </a:lnSpc>
            </a:pPr>
            <a:r>
              <a:rPr lang="en-US" altLang="zh-CN">
                <a:solidFill>
                  <a:schemeClr val="tx2"/>
                </a:solidFill>
                <a:latin typeface="+mj-lt"/>
                <a:ea typeface="+mj-ea"/>
                <a:cs typeface="+mj-cs"/>
                <a:sym typeface="+mn-ea"/>
              </a:rPr>
              <a:t>3.6.3.金属基层面涂饰工艺</a:t>
            </a:r>
            <a:endParaRPr lang="en-US" altLang="zh-CN">
              <a:solidFill>
                <a:schemeClr val="tx2"/>
              </a:solidFill>
              <a:latin typeface="+mj-lt"/>
              <a:ea typeface="+mj-ea"/>
              <a:cs typeface="+mj-cs"/>
              <a:sym typeface="+mn-ea"/>
            </a:endParaRPr>
          </a:p>
        </p:txBody>
      </p:sp>
    </p:spTree>
    <p:custDataLst>
      <p:tags r:id="rId3"/>
    </p:custData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1426210" y="1783080"/>
            <a:ext cx="10117455" cy="2491740"/>
          </a:xfrm>
          <a:prstGeom prst="rect">
            <a:avLst/>
          </a:prstGeom>
          <a:noFill/>
          <a:ln w="9525">
            <a:noFill/>
          </a:ln>
        </p:spPr>
        <p:txBody>
          <a:bodyPr wrap="square">
            <a:spAutoFit/>
          </a:bodyPr>
          <a:p>
            <a:pPr indent="266700">
              <a:lnSpc>
                <a:spcPct val="130000"/>
              </a:lnSpc>
            </a:pPr>
            <a:r>
              <a:rPr sz="4000" b="0">
                <a:ea typeface="宋体" panose="02010600030101010101" pitchFamily="2" charset="-122"/>
              </a:rPr>
              <a:t>课后练习题</a:t>
            </a:r>
            <a:endParaRPr sz="4000" b="0">
              <a:ea typeface="宋体" panose="02010600030101010101" pitchFamily="2" charset="-122"/>
            </a:endParaRPr>
          </a:p>
          <a:p>
            <a:pPr indent="266700">
              <a:lnSpc>
                <a:spcPct val="130000"/>
              </a:lnSpc>
            </a:pPr>
            <a:r>
              <a:rPr sz="4000" b="0">
                <a:ea typeface="宋体" panose="02010600030101010101" pitchFamily="2" charset="-122"/>
              </a:rPr>
              <a:t>1.简述室内乳胶漆施工工艺流程。</a:t>
            </a:r>
            <a:endParaRPr sz="4000" b="0">
              <a:ea typeface="宋体" panose="02010600030101010101" pitchFamily="2" charset="-122"/>
            </a:endParaRPr>
          </a:p>
          <a:p>
            <a:pPr indent="266700">
              <a:lnSpc>
                <a:spcPct val="130000"/>
              </a:lnSpc>
            </a:pPr>
            <a:r>
              <a:rPr sz="4000" b="0">
                <a:ea typeface="宋体" panose="02010600030101010101" pitchFamily="2" charset="-122"/>
              </a:rPr>
              <a:t>2.简述木器漆施工方法和流程。</a:t>
            </a:r>
            <a:endParaRPr sz="4000" b="0">
              <a:ea typeface="宋体" panose="02010600030101010101" pitchFamily="2" charset="-122"/>
            </a:endParaRPr>
          </a:p>
        </p:txBody>
      </p:sp>
    </p:spTree>
    <p:custDataLst>
      <p:tags r:id="rId2"/>
    </p:custData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955040" y="1041400"/>
            <a:ext cx="10713085" cy="2553335"/>
          </a:xfrm>
          <a:prstGeom prst="rect">
            <a:avLst/>
          </a:prstGeom>
          <a:noFill/>
          <a:ln w="9525">
            <a:noFill/>
          </a:ln>
        </p:spPr>
        <p:txBody>
          <a:bodyPr wrap="square">
            <a:spAutoFit/>
          </a:bodyPr>
          <a:p>
            <a:pPr indent="266700">
              <a:lnSpc>
                <a:spcPct val="200000"/>
              </a:lnSpc>
            </a:pPr>
            <a:r>
              <a:rPr sz="1600">
                <a:ea typeface="宋体" panose="02010600030101010101" pitchFamily="2" charset="-122"/>
                <a:sym typeface="+mn-ea"/>
              </a:rPr>
              <a:t>硅藻泥的施工工艺可根据客户不同要求和喜好，采用传统匠艺工法和特殊工具施工完成。硅藻泥饰面肌理丰富、效果亲切自然、质感生动真实，具有很强的艺术感染力,如图3-6-4。</a:t>
            </a:r>
            <a:endParaRPr sz="1600">
              <a:ea typeface="宋体" panose="02010600030101010101" pitchFamily="2" charset="-122"/>
              <a:sym typeface="+mn-ea"/>
            </a:endParaRPr>
          </a:p>
          <a:p>
            <a:pPr indent="266700">
              <a:lnSpc>
                <a:spcPct val="200000"/>
              </a:lnSpc>
            </a:pPr>
            <a:r>
              <a:rPr sz="1600">
                <a:ea typeface="宋体" panose="02010600030101010101" pitchFamily="2" charset="-122"/>
                <a:sym typeface="+mn-ea"/>
              </a:rPr>
              <a:t>1.工艺流程：</a:t>
            </a:r>
            <a:endParaRPr sz="1600">
              <a:ea typeface="宋体" panose="02010600030101010101" pitchFamily="2" charset="-122"/>
              <a:sym typeface="+mn-ea"/>
            </a:endParaRPr>
          </a:p>
          <a:p>
            <a:pPr indent="266700">
              <a:lnSpc>
                <a:spcPct val="200000"/>
              </a:lnSpc>
            </a:pPr>
            <a:r>
              <a:rPr sz="1600">
                <a:ea typeface="宋体" panose="02010600030101010101" pitchFamily="2" charset="-122"/>
                <a:sym typeface="+mn-ea"/>
              </a:rPr>
              <a:t>硅藻泥施工工艺流程：墙面清理→底层腻子→基层腻子打磨→第一遍硅藻泥→第二遍硅藻泥→硅藻泥图案制作→成品保护</a:t>
            </a:r>
            <a:endParaRPr sz="1600">
              <a:ea typeface="宋体" panose="02010600030101010101" pitchFamily="2" charset="-122"/>
              <a:sym typeface="+mn-ea"/>
            </a:endParaRPr>
          </a:p>
        </p:txBody>
      </p:sp>
      <p:sp>
        <p:nvSpPr>
          <p:cNvPr id="7" name="文本框 6"/>
          <p:cNvSpPr txBox="1"/>
          <p:nvPr>
            <p:custDataLst>
              <p:tags r:id="rId2"/>
            </p:custDataLst>
          </p:nvPr>
        </p:nvSpPr>
        <p:spPr>
          <a:xfrm>
            <a:off x="955040" y="240030"/>
            <a:ext cx="4744085" cy="801370"/>
          </a:xfrm>
          <a:prstGeom prst="rect">
            <a:avLst/>
          </a:prstGeom>
          <a:noFill/>
        </p:spPr>
        <p:txBody>
          <a:bodyPr wrap="square" rtlCol="0"/>
          <a:p>
            <a:pPr>
              <a:lnSpc>
                <a:spcPct val="130000"/>
              </a:lnSpc>
            </a:pPr>
            <a:r>
              <a:rPr lang="en-US" altLang="zh-CN">
                <a:solidFill>
                  <a:schemeClr val="tx2"/>
                </a:solidFill>
                <a:latin typeface="+mj-lt"/>
                <a:ea typeface="+mj-ea"/>
                <a:cs typeface="+mj-cs"/>
                <a:sym typeface="+mn-ea"/>
              </a:rPr>
              <a:t>3.6.4.硅藻泥施工工艺</a:t>
            </a:r>
            <a:endParaRPr lang="en-US" altLang="zh-CN">
              <a:solidFill>
                <a:schemeClr val="tx2"/>
              </a:solidFill>
              <a:latin typeface="+mj-lt"/>
              <a:ea typeface="+mj-ea"/>
              <a:cs typeface="+mj-cs"/>
              <a:sym typeface="+mn-ea"/>
            </a:endParaRPr>
          </a:p>
        </p:txBody>
      </p:sp>
      <p:pic>
        <p:nvPicPr>
          <p:cNvPr id="193" name="图片 193" descr="E:\张旭\图片\硅藻泥.jpg硅藻泥"/>
          <p:cNvPicPr>
            <a:picLocks noChangeAspect="1"/>
          </p:cNvPicPr>
          <p:nvPr/>
        </p:nvPicPr>
        <p:blipFill>
          <a:blip r:embed="rId3"/>
          <a:srcRect/>
          <a:stretch>
            <a:fillRect/>
          </a:stretch>
        </p:blipFill>
        <p:spPr>
          <a:xfrm>
            <a:off x="3728085" y="3892550"/>
            <a:ext cx="2533650" cy="1776730"/>
          </a:xfrm>
          <a:prstGeom prst="rect">
            <a:avLst/>
          </a:prstGeom>
        </p:spPr>
      </p:pic>
      <p:sp>
        <p:nvSpPr>
          <p:cNvPr id="3" name="文本框 2"/>
          <p:cNvSpPr txBox="1"/>
          <p:nvPr/>
        </p:nvSpPr>
        <p:spPr>
          <a:xfrm>
            <a:off x="7097395" y="4733290"/>
            <a:ext cx="944880" cy="368300"/>
          </a:xfrm>
          <a:prstGeom prst="rect">
            <a:avLst/>
          </a:prstGeom>
          <a:noFill/>
        </p:spPr>
        <p:txBody>
          <a:bodyPr wrap="square" rtlCol="0" anchor="t">
            <a:spAutoFit/>
          </a:bodyPr>
          <a:p>
            <a:r>
              <a:rPr lang="zh-CN" altLang="en-US">
                <a:sym typeface="+mn-ea"/>
              </a:rPr>
              <a:t>图</a:t>
            </a:r>
            <a:r>
              <a:rPr lang="en-US" altLang="zh-CN">
                <a:sym typeface="+mn-ea"/>
              </a:rPr>
              <a:t>3-6-4</a:t>
            </a:r>
            <a:endParaRPr lang="en-US"/>
          </a:p>
        </p:txBody>
      </p:sp>
    </p:spTree>
    <p:custDataLst>
      <p:tags r:id="rId4"/>
    </p:custData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922655" y="906145"/>
            <a:ext cx="10972800" cy="4143375"/>
          </a:xfrm>
          <a:prstGeom prst="rect">
            <a:avLst/>
          </a:prstGeom>
          <a:noFill/>
          <a:ln w="9525">
            <a:noFill/>
          </a:ln>
        </p:spPr>
        <p:txBody>
          <a:bodyPr wrap="square">
            <a:spAutoFit/>
          </a:bodyPr>
          <a:p>
            <a:pPr indent="266700">
              <a:lnSpc>
                <a:spcPct val="110000"/>
              </a:lnSpc>
            </a:pPr>
            <a:r>
              <a:rPr sz="1200">
                <a:ea typeface="宋体" panose="02010600030101010101" pitchFamily="2" charset="-122"/>
                <a:sym typeface="+mn-ea"/>
              </a:rPr>
              <a:t>2.操作工艺：</a:t>
            </a:r>
            <a:endParaRPr sz="1200">
              <a:ea typeface="宋体" panose="02010600030101010101" pitchFamily="2" charset="-122"/>
              <a:sym typeface="+mn-ea"/>
            </a:endParaRPr>
          </a:p>
          <a:p>
            <a:pPr indent="266700">
              <a:lnSpc>
                <a:spcPct val="110000"/>
              </a:lnSpc>
            </a:pPr>
            <a:r>
              <a:rPr sz="1200">
                <a:ea typeface="宋体" panose="02010600030101010101" pitchFamily="2" charset="-122"/>
                <a:sym typeface="+mn-ea"/>
              </a:rPr>
              <a:t>①　清理墙面：先将墙面灰尘、浆粒清理干净，用石膏将墙面磕碰处及坑洼缝隙等找平，干燥后用砂纸将凸出处磨掉，将浮尘扫净。对于硅钙板墙面，要先将硅钙板接缝处进行嵌缝处理。不同材料交接处用的确良布，宽度不小于100mm。对于结构偏差较大的部位，应采用底层+面层粉刷石膏，每层厚度不得超过4mm，待干燥后再进行下一遍。</a:t>
            </a:r>
            <a:endParaRPr sz="1200">
              <a:ea typeface="宋体" panose="02010600030101010101" pitchFamily="2" charset="-122"/>
              <a:sym typeface="+mn-ea"/>
            </a:endParaRPr>
          </a:p>
          <a:p>
            <a:pPr indent="266700">
              <a:lnSpc>
                <a:spcPct val="110000"/>
              </a:lnSpc>
            </a:pPr>
            <a:r>
              <a:rPr sz="1200">
                <a:ea typeface="宋体" panose="02010600030101010101" pitchFamily="2" charset="-122"/>
                <a:sym typeface="+mn-ea"/>
              </a:rPr>
              <a:t>②　底层腻子：按照 耐水腻子粉：水=1：0.4～0.5 的比例大致搅拌均匀，放置10～30分钟后，再次充分搅拌均匀即可使用。刮耐水腻子 墙面耐水腻子的遍数可由墙面平整程度决定，一般情况为三遍。</a:t>
            </a:r>
            <a:endParaRPr sz="1200">
              <a:ea typeface="宋体" panose="02010600030101010101" pitchFamily="2" charset="-122"/>
              <a:sym typeface="+mn-ea"/>
            </a:endParaRPr>
          </a:p>
          <a:p>
            <a:pPr indent="266700">
              <a:lnSpc>
                <a:spcPct val="110000"/>
              </a:lnSpc>
            </a:pPr>
            <a:r>
              <a:rPr sz="1200">
                <a:ea typeface="宋体" panose="02010600030101010101" pitchFamily="2" charset="-122"/>
                <a:sym typeface="+mn-ea"/>
              </a:rPr>
              <a:t>③　第一遍用胶皮刮板横向满刮，一刮板紧接着一刮板，接头不得留茬，每刮一板最后收头要干净利落。干燥后磨砂纸，将浮腻子及斑迹磨光，再将墙面清扫干净。</a:t>
            </a:r>
            <a:endParaRPr sz="1200">
              <a:ea typeface="宋体" panose="02010600030101010101" pitchFamily="2" charset="-122"/>
              <a:sym typeface="+mn-ea"/>
            </a:endParaRPr>
          </a:p>
          <a:p>
            <a:pPr indent="266700">
              <a:lnSpc>
                <a:spcPct val="110000"/>
              </a:lnSpc>
            </a:pPr>
            <a:r>
              <a:rPr sz="1200">
                <a:ea typeface="宋体" panose="02010600030101010101" pitchFamily="2" charset="-122"/>
                <a:sym typeface="+mn-ea"/>
              </a:rPr>
              <a:t>④　第二遍用胶皮刮板竖向满刮，所用材料及方法同第一遍腻子，干燥后砂纸磨平并清扫干净。 </a:t>
            </a:r>
            <a:endParaRPr sz="1200">
              <a:ea typeface="宋体" panose="02010600030101010101" pitchFamily="2" charset="-122"/>
              <a:sym typeface="+mn-ea"/>
            </a:endParaRPr>
          </a:p>
          <a:p>
            <a:pPr indent="266700">
              <a:lnSpc>
                <a:spcPct val="110000"/>
              </a:lnSpc>
            </a:pPr>
            <a:r>
              <a:rPr sz="1200">
                <a:ea typeface="宋体" panose="02010600030101010101" pitchFamily="2" charset="-122"/>
                <a:sym typeface="+mn-ea"/>
              </a:rPr>
              <a:t>⑤　第三遍用胶皮刮板找补腻子或用钢片刮板满刮腻子，将墙面刮平刮光，干燥后用细砂纸磨光，不得遗漏或将腻子磨穿。 每遍腻子厚度不宜过大，刮头遍腻子找平时，腻子厚度为0.5～0.8mm要均匀平整。厚度不应大于2mm，一般为1～2mm。腻子以刮实压光为主，刮实均匀，有光滑效果，对于结痕和不平处，用砂纸打磨。</a:t>
            </a:r>
            <a:endParaRPr sz="1200">
              <a:ea typeface="宋体" panose="02010600030101010101" pitchFamily="2" charset="-122"/>
              <a:sym typeface="+mn-ea"/>
            </a:endParaRPr>
          </a:p>
          <a:p>
            <a:pPr indent="266700">
              <a:lnSpc>
                <a:spcPct val="110000"/>
              </a:lnSpc>
            </a:pPr>
            <a:r>
              <a:rPr sz="1200">
                <a:ea typeface="宋体" panose="02010600030101010101" pitchFamily="2" charset="-122"/>
                <a:sym typeface="+mn-ea"/>
              </a:rPr>
              <a:t>⑥　硅藻泥面层施工： </a:t>
            </a:r>
            <a:endParaRPr sz="1200">
              <a:ea typeface="宋体" panose="02010600030101010101" pitchFamily="2" charset="-122"/>
              <a:sym typeface="+mn-ea"/>
            </a:endParaRPr>
          </a:p>
          <a:p>
            <a:pPr indent="266700">
              <a:lnSpc>
                <a:spcPct val="110000"/>
              </a:lnSpc>
            </a:pPr>
            <a:r>
              <a:rPr sz="1200">
                <a:ea typeface="宋体" panose="02010600030101010101" pitchFamily="2" charset="-122"/>
                <a:sym typeface="+mn-ea"/>
              </a:rPr>
              <a:t>首先根据施工量准备清水，在搅拌容器中加入施工用水量90%的清水，然后倒入硅藻泥干粉浸泡，浸泡后用电动搅拌机搅拌约20分钟，搅拌同时加入另外10%的清水，充分搅拌均匀后方可使用。</a:t>
            </a:r>
            <a:endParaRPr sz="1200">
              <a:ea typeface="宋体" panose="02010600030101010101" pitchFamily="2" charset="-122"/>
              <a:sym typeface="+mn-ea"/>
            </a:endParaRPr>
          </a:p>
          <a:p>
            <a:pPr indent="266700">
              <a:lnSpc>
                <a:spcPct val="110000"/>
              </a:lnSpc>
            </a:pPr>
            <a:r>
              <a:rPr sz="1200">
                <a:ea typeface="宋体" panose="02010600030101010101" pitchFamily="2" charset="-122"/>
                <a:sym typeface="+mn-ea"/>
              </a:rPr>
              <a:t>⑦　在专业技术人员根据现场气候条件制定硅藻土配方，按厂家提供的方法在原材料中按比例加入清水，并现场搅拌一定时间，让混合物充分溶解、反应完全。</a:t>
            </a:r>
            <a:endParaRPr sz="1200">
              <a:ea typeface="宋体" panose="02010600030101010101" pitchFamily="2" charset="-122"/>
              <a:sym typeface="+mn-ea"/>
            </a:endParaRPr>
          </a:p>
          <a:p>
            <a:pPr indent="266700">
              <a:lnSpc>
                <a:spcPct val="110000"/>
              </a:lnSpc>
            </a:pPr>
            <a:r>
              <a:rPr sz="1200">
                <a:ea typeface="宋体" panose="02010600030101010101" pitchFamily="2" charset="-122"/>
                <a:sym typeface="+mn-ea"/>
              </a:rPr>
              <a:t>⑧　硅藻泥分两遍涂抹完成，第一遍(厚度约1.5毫米)完成后约50分钟(根据现场气候情况而定，以表面不粘手为宜，有露底的情况用料补平)，涂抹第二遍(厚度约1.5毫米),如图3-6-5。涂抹后用抹刀收光，然后用工具制作图案，图案制作时间较长，部分图案在完成后需再次收光。</a:t>
            </a:r>
            <a:endParaRPr sz="1200">
              <a:ea typeface="宋体" panose="02010600030101010101" pitchFamily="2" charset="-122"/>
              <a:sym typeface="+mn-ea"/>
            </a:endParaRPr>
          </a:p>
          <a:p>
            <a:pPr indent="266700">
              <a:lnSpc>
                <a:spcPct val="110000"/>
              </a:lnSpc>
            </a:pPr>
            <a:r>
              <a:rPr sz="1200">
                <a:ea typeface="宋体" panose="02010600030101010101" pitchFamily="2" charset="-122"/>
                <a:sym typeface="+mn-ea"/>
              </a:rPr>
              <a:t>⑨　成品保护：拆架子或移动高凳应注意保护好已刷浆墙面。硅藻泥完全干燥一般需要48小时，在48小时内不要触动。48小时后可以用喷壶喷洒少量清水，干燥后用干的干净毛巾或海绵泡沫去除表面浮料。</a:t>
            </a:r>
            <a:endParaRPr sz="1200">
              <a:ea typeface="宋体" panose="02010600030101010101" pitchFamily="2" charset="-122"/>
              <a:sym typeface="+mn-ea"/>
            </a:endParaRPr>
          </a:p>
        </p:txBody>
      </p:sp>
      <p:sp>
        <p:nvSpPr>
          <p:cNvPr id="7" name="文本框 6"/>
          <p:cNvSpPr txBox="1"/>
          <p:nvPr>
            <p:custDataLst>
              <p:tags r:id="rId2"/>
            </p:custDataLst>
          </p:nvPr>
        </p:nvSpPr>
        <p:spPr>
          <a:xfrm>
            <a:off x="955040" y="240030"/>
            <a:ext cx="4744085" cy="801370"/>
          </a:xfrm>
          <a:prstGeom prst="rect">
            <a:avLst/>
          </a:prstGeom>
          <a:noFill/>
        </p:spPr>
        <p:txBody>
          <a:bodyPr wrap="square" rtlCol="0"/>
          <a:p>
            <a:pPr>
              <a:lnSpc>
                <a:spcPct val="130000"/>
              </a:lnSpc>
            </a:pPr>
            <a:r>
              <a:rPr lang="en-US" altLang="zh-CN">
                <a:solidFill>
                  <a:schemeClr val="tx2"/>
                </a:solidFill>
                <a:latin typeface="+mj-lt"/>
                <a:ea typeface="+mj-ea"/>
                <a:cs typeface="+mj-cs"/>
                <a:sym typeface="+mn-ea"/>
              </a:rPr>
              <a:t>3.6.4.硅藻泥施工工艺</a:t>
            </a:r>
            <a:endParaRPr lang="en-US" altLang="zh-CN">
              <a:solidFill>
                <a:schemeClr val="tx2"/>
              </a:solidFill>
              <a:latin typeface="+mj-lt"/>
              <a:ea typeface="+mj-ea"/>
              <a:cs typeface="+mj-cs"/>
              <a:sym typeface="+mn-ea"/>
            </a:endParaRPr>
          </a:p>
        </p:txBody>
      </p:sp>
      <p:sp>
        <p:nvSpPr>
          <p:cNvPr id="3" name="文本框 2"/>
          <p:cNvSpPr txBox="1"/>
          <p:nvPr/>
        </p:nvSpPr>
        <p:spPr>
          <a:xfrm>
            <a:off x="7975600" y="5544185"/>
            <a:ext cx="944880" cy="368300"/>
          </a:xfrm>
          <a:prstGeom prst="rect">
            <a:avLst/>
          </a:prstGeom>
          <a:noFill/>
        </p:spPr>
        <p:txBody>
          <a:bodyPr wrap="square" rtlCol="0" anchor="t">
            <a:spAutoFit/>
          </a:bodyPr>
          <a:p>
            <a:r>
              <a:rPr lang="zh-CN" altLang="en-US">
                <a:sym typeface="+mn-ea"/>
              </a:rPr>
              <a:t>图</a:t>
            </a:r>
            <a:r>
              <a:rPr lang="en-US" altLang="zh-CN">
                <a:sym typeface="+mn-ea"/>
              </a:rPr>
              <a:t>3-6-5</a:t>
            </a:r>
            <a:endParaRPr lang="en-US"/>
          </a:p>
        </p:txBody>
      </p:sp>
      <p:pic>
        <p:nvPicPr>
          <p:cNvPr id="194" name="图片 194" descr="硅藻泥施工"/>
          <p:cNvPicPr>
            <a:picLocks noChangeAspect="1"/>
          </p:cNvPicPr>
          <p:nvPr/>
        </p:nvPicPr>
        <p:blipFill>
          <a:blip r:embed="rId3"/>
          <a:srcRect l="5296" t="20000" r="23275" b="573"/>
          <a:stretch>
            <a:fillRect/>
          </a:stretch>
        </p:blipFill>
        <p:spPr>
          <a:xfrm>
            <a:off x="5194935" y="4871720"/>
            <a:ext cx="2053590" cy="1712595"/>
          </a:xfrm>
          <a:prstGeom prst="rect">
            <a:avLst/>
          </a:prstGeom>
        </p:spPr>
      </p:pic>
    </p:spTree>
    <p:custDataLst>
      <p:tags r:id="rId4"/>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2049780" y="1140460"/>
            <a:ext cx="9037955" cy="4092575"/>
          </a:xfrm>
          <a:prstGeom prst="rect">
            <a:avLst/>
          </a:prstGeom>
          <a:noFill/>
          <a:ln w="9525">
            <a:noFill/>
          </a:ln>
        </p:spPr>
        <p:txBody>
          <a:bodyPr wrap="square">
            <a:spAutoFit/>
          </a:bodyPr>
          <a:p>
            <a:pPr indent="266700">
              <a:lnSpc>
                <a:spcPct val="130000"/>
              </a:lnSpc>
            </a:pPr>
            <a:r>
              <a:rPr sz="4000" b="0">
                <a:ea typeface="宋体" panose="02010600030101010101" pitchFamily="2" charset="-122"/>
              </a:rPr>
              <a:t>思考题</a:t>
            </a:r>
            <a:r>
              <a:rPr lang="zh-CN" sz="4000" b="0">
                <a:ea typeface="宋体" panose="02010600030101010101" pitchFamily="2" charset="-122"/>
              </a:rPr>
              <a:t>：</a:t>
            </a:r>
            <a:endParaRPr sz="4000" b="0">
              <a:ea typeface="宋体" panose="02010600030101010101" pitchFamily="2" charset="-122"/>
            </a:endParaRPr>
          </a:p>
          <a:p>
            <a:pPr indent="266700">
              <a:lnSpc>
                <a:spcPct val="130000"/>
              </a:lnSpc>
            </a:pPr>
            <a:r>
              <a:rPr sz="4000" b="0">
                <a:ea typeface="宋体" panose="02010600030101010101" pitchFamily="2" charset="-122"/>
              </a:rPr>
              <a:t>1.室内设计装饰材料概念。</a:t>
            </a:r>
            <a:endParaRPr sz="4000" b="0">
              <a:ea typeface="宋体" panose="02010600030101010101" pitchFamily="2" charset="-122"/>
            </a:endParaRPr>
          </a:p>
          <a:p>
            <a:pPr indent="266700">
              <a:lnSpc>
                <a:spcPct val="130000"/>
              </a:lnSpc>
            </a:pPr>
            <a:r>
              <a:rPr sz="4000" b="0">
                <a:ea typeface="宋体" panose="02010600030101010101" pitchFamily="2" charset="-122"/>
              </a:rPr>
              <a:t>2.室内设计装饰材料特征。</a:t>
            </a:r>
            <a:endParaRPr sz="4000" b="0">
              <a:ea typeface="宋体" panose="02010600030101010101" pitchFamily="2" charset="-122"/>
            </a:endParaRPr>
          </a:p>
          <a:p>
            <a:pPr indent="266700">
              <a:lnSpc>
                <a:spcPct val="130000"/>
              </a:lnSpc>
            </a:pPr>
            <a:r>
              <a:rPr sz="4000" b="0">
                <a:ea typeface="宋体" panose="02010600030101010101" pitchFamily="2" charset="-122"/>
              </a:rPr>
              <a:t>3.室内设计装饰材料发展趋势。</a:t>
            </a:r>
            <a:endParaRPr sz="4000" b="0">
              <a:ea typeface="宋体" panose="02010600030101010101" pitchFamily="2" charset="-122"/>
            </a:endParaRPr>
          </a:p>
          <a:p>
            <a:pPr indent="266700">
              <a:lnSpc>
                <a:spcPct val="130000"/>
              </a:lnSpc>
            </a:pPr>
            <a:r>
              <a:rPr sz="4000" b="0">
                <a:ea typeface="宋体" panose="02010600030101010101" pitchFamily="2" charset="-122"/>
              </a:rPr>
              <a:t>4.室内设计装饰材料与构造学习方法。</a:t>
            </a:r>
            <a:endParaRPr sz="4000" b="0">
              <a:ea typeface="宋体" panose="02010600030101010101" pitchFamily="2" charset="-122"/>
            </a:endParaRPr>
          </a:p>
        </p:txBody>
      </p:sp>
    </p:spTree>
    <p:custDataLst>
      <p:tags r:id="rId2"/>
    </p:custData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1426210" y="1783080"/>
            <a:ext cx="10117455" cy="1691640"/>
          </a:xfrm>
          <a:prstGeom prst="rect">
            <a:avLst/>
          </a:prstGeom>
          <a:noFill/>
          <a:ln w="9525">
            <a:noFill/>
          </a:ln>
        </p:spPr>
        <p:txBody>
          <a:bodyPr wrap="square">
            <a:spAutoFit/>
          </a:bodyPr>
          <a:p>
            <a:pPr indent="266700">
              <a:lnSpc>
                <a:spcPct val="130000"/>
              </a:lnSpc>
            </a:pPr>
            <a:r>
              <a:rPr sz="4000" b="0">
                <a:ea typeface="宋体" panose="02010600030101010101" pitchFamily="2" charset="-122"/>
              </a:rPr>
              <a:t>课后练习</a:t>
            </a:r>
            <a:endParaRPr sz="4000" b="0">
              <a:ea typeface="宋体" panose="02010600030101010101" pitchFamily="2" charset="-122"/>
            </a:endParaRPr>
          </a:p>
          <a:p>
            <a:pPr indent="266700">
              <a:lnSpc>
                <a:spcPct val="130000"/>
              </a:lnSpc>
            </a:pPr>
            <a:r>
              <a:rPr sz="4000" b="0">
                <a:ea typeface="宋体" panose="02010600030101010101" pitchFamily="2" charset="-122"/>
              </a:rPr>
              <a:t>1.简述硅藻泥施工流程。</a:t>
            </a:r>
            <a:endParaRPr sz="4000" b="0">
              <a:ea typeface="宋体" panose="02010600030101010101" pitchFamily="2" charset="-122"/>
            </a:endParaRPr>
          </a:p>
        </p:txBody>
      </p:sp>
    </p:spTree>
    <p:custDataLst>
      <p:tags r:id="rId2"/>
    </p:custData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文本框 3"/>
          <p:cNvSpPr txBox="1"/>
          <p:nvPr/>
        </p:nvSpPr>
        <p:spPr>
          <a:xfrm>
            <a:off x="3896360" y="1645920"/>
            <a:ext cx="4388485" cy="460375"/>
          </a:xfrm>
          <a:prstGeom prst="rect">
            <a:avLst/>
          </a:prstGeom>
          <a:noFill/>
        </p:spPr>
        <p:txBody>
          <a:bodyPr wrap="square" rtlCol="0">
            <a:spAutoFit/>
          </a:bodyPr>
          <a:p>
            <a:r>
              <a:rPr lang="zh-CN" altLang="en-US" sz="2400"/>
              <a:t>第四章   装饰工程预算</a:t>
            </a:r>
            <a:endParaRPr lang="zh-CN" altLang="en-US" sz="2400"/>
          </a:p>
        </p:txBody>
      </p:sp>
      <p:sp>
        <p:nvSpPr>
          <p:cNvPr id="7" name="文本框 6"/>
          <p:cNvSpPr txBox="1"/>
          <p:nvPr/>
        </p:nvSpPr>
        <p:spPr>
          <a:xfrm>
            <a:off x="4151630" y="2328545"/>
            <a:ext cx="4453890" cy="783590"/>
          </a:xfrm>
          <a:prstGeom prst="rect">
            <a:avLst/>
          </a:prstGeom>
          <a:noFill/>
        </p:spPr>
        <p:txBody>
          <a:bodyPr wrap="square" rtlCol="0">
            <a:spAutoFit/>
          </a:bodyPr>
          <a:p>
            <a:pPr>
              <a:lnSpc>
                <a:spcPct val="250000"/>
              </a:lnSpc>
            </a:pPr>
            <a:r>
              <a:rPr lang="zh-CN" altLang="en-US"/>
              <a:t>4.1.   装饰工程参考价格</a:t>
            </a:r>
            <a:endParaRPr lang="zh-CN" altLang="en-US"/>
          </a:p>
        </p:txBody>
      </p:sp>
      <p:sp>
        <p:nvSpPr>
          <p:cNvPr id="10" name="文本框 9"/>
          <p:cNvSpPr txBox="1"/>
          <p:nvPr/>
        </p:nvSpPr>
        <p:spPr>
          <a:xfrm>
            <a:off x="4151630" y="3131185"/>
            <a:ext cx="4140835" cy="783590"/>
          </a:xfrm>
          <a:prstGeom prst="rect">
            <a:avLst/>
          </a:prstGeom>
          <a:noFill/>
        </p:spPr>
        <p:txBody>
          <a:bodyPr wrap="square" rtlCol="0">
            <a:spAutoFit/>
          </a:bodyPr>
          <a:p>
            <a:pPr>
              <a:lnSpc>
                <a:spcPct val="250000"/>
              </a:lnSpc>
            </a:pPr>
            <a:r>
              <a:rPr lang="zh-CN" altLang="en-US"/>
              <a:t>4.</a:t>
            </a:r>
            <a:r>
              <a:rPr lang="en-US" altLang="zh-CN"/>
              <a:t>2</a:t>
            </a:r>
            <a:r>
              <a:rPr lang="zh-CN" altLang="en-US"/>
              <a:t>.   装饰工程报价及相关文件</a:t>
            </a:r>
            <a:endParaRPr lang="zh-CN" altLang="en-US"/>
          </a:p>
        </p:txBody>
      </p:sp>
      <p:sp>
        <p:nvSpPr>
          <p:cNvPr id="11" name="文本框 10"/>
          <p:cNvSpPr txBox="1"/>
          <p:nvPr/>
        </p:nvSpPr>
        <p:spPr>
          <a:xfrm>
            <a:off x="4151630" y="3928745"/>
            <a:ext cx="3548380" cy="783590"/>
          </a:xfrm>
          <a:prstGeom prst="rect">
            <a:avLst/>
          </a:prstGeom>
          <a:noFill/>
        </p:spPr>
        <p:txBody>
          <a:bodyPr wrap="square" rtlCol="0">
            <a:spAutoFit/>
          </a:bodyPr>
          <a:p>
            <a:pPr>
              <a:lnSpc>
                <a:spcPct val="250000"/>
              </a:lnSpc>
            </a:pPr>
            <a:r>
              <a:rPr lang="zh-CN" altLang="en-US"/>
              <a:t>4.3.   施工合同文本及验收标准</a:t>
            </a:r>
            <a:endParaRPr lang="zh-CN" altLang="en-US"/>
          </a:p>
        </p:txBody>
      </p:sp>
    </p:spTree>
    <p:custDataLst>
      <p:tags r:id="rId1"/>
    </p:custData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922655" y="810895"/>
            <a:ext cx="10972800" cy="645160"/>
          </a:xfrm>
          <a:prstGeom prst="rect">
            <a:avLst/>
          </a:prstGeom>
          <a:noFill/>
          <a:ln w="9525">
            <a:noFill/>
          </a:ln>
        </p:spPr>
        <p:txBody>
          <a:bodyPr wrap="square">
            <a:spAutoFit/>
          </a:bodyPr>
          <a:p>
            <a:pPr indent="266700">
              <a:lnSpc>
                <a:spcPct val="90000"/>
              </a:lnSpc>
            </a:pPr>
            <a:r>
              <a:rPr sz="1000">
                <a:ea typeface="宋体" panose="02010600030101010101" pitchFamily="2" charset="-122"/>
                <a:sym typeface="+mn-ea"/>
              </a:rPr>
              <a:t>4.1. 装饰工程参考价格</a:t>
            </a:r>
            <a:endParaRPr sz="1000">
              <a:ea typeface="宋体" panose="02010600030101010101" pitchFamily="2" charset="-122"/>
              <a:sym typeface="+mn-ea"/>
            </a:endParaRPr>
          </a:p>
          <a:p>
            <a:pPr indent="266700">
              <a:lnSpc>
                <a:spcPct val="90000"/>
              </a:lnSpc>
            </a:pPr>
            <a:r>
              <a:rPr sz="1000">
                <a:ea typeface="宋体" panose="02010600030101010101" pitchFamily="2" charset="-122"/>
                <a:sym typeface="+mn-ea"/>
              </a:rPr>
              <a:t>本居室装饰装修分项工程参考价格共计九大项。</a:t>
            </a:r>
            <a:endParaRPr sz="1000">
              <a:ea typeface="宋体" panose="02010600030101010101" pitchFamily="2" charset="-122"/>
              <a:sym typeface="+mn-ea"/>
            </a:endParaRPr>
          </a:p>
          <a:p>
            <a:pPr indent="266700">
              <a:lnSpc>
                <a:spcPct val="90000"/>
              </a:lnSpc>
            </a:pPr>
            <a:r>
              <a:rPr sz="1000">
                <a:ea typeface="宋体" panose="02010600030101010101" pitchFamily="2" charset="-122"/>
                <a:sym typeface="+mn-ea"/>
              </a:rPr>
              <a:t>一、基础装饰工程</a:t>
            </a:r>
            <a:endParaRPr sz="1000">
              <a:ea typeface="宋体" panose="02010600030101010101" pitchFamily="2" charset="-122"/>
              <a:sym typeface="+mn-ea"/>
            </a:endParaRPr>
          </a:p>
          <a:p>
            <a:pPr indent="266700">
              <a:lnSpc>
                <a:spcPct val="90000"/>
              </a:lnSpc>
            </a:pPr>
            <a:r>
              <a:rPr sz="1000">
                <a:ea typeface="宋体" panose="02010600030101010101" pitchFamily="2" charset="-122"/>
                <a:sym typeface="+mn-ea"/>
              </a:rPr>
              <a:t>基础装饰工程项目21项，具体内容见表4-1。</a:t>
            </a:r>
            <a:endParaRPr sz="1000">
              <a:ea typeface="宋体" panose="02010600030101010101" pitchFamily="2" charset="-122"/>
              <a:sym typeface="+mn-ea"/>
            </a:endParaRPr>
          </a:p>
        </p:txBody>
      </p:sp>
      <p:sp>
        <p:nvSpPr>
          <p:cNvPr id="12" name="文本框 11"/>
          <p:cNvSpPr txBox="1"/>
          <p:nvPr>
            <p:custDataLst>
              <p:tags r:id="rId2"/>
            </p:custDataLst>
          </p:nvPr>
        </p:nvSpPr>
        <p:spPr>
          <a:xfrm>
            <a:off x="2550160" y="289560"/>
            <a:ext cx="7091045" cy="801370"/>
          </a:xfrm>
          <a:prstGeom prst="rect">
            <a:avLst/>
          </a:prstGeom>
          <a:noFill/>
        </p:spPr>
        <p:txBody>
          <a:bodyPr wrap="square" lIns="90000" tIns="46800" rIns="90000" bIns="46800" rtlCol="0"/>
          <a:lstStyle>
            <a:defPPr>
              <a:defRPr lang="zh-CN"/>
            </a:defPPr>
            <a:lvl1pPr>
              <a:lnSpc>
                <a:spcPct val="130000"/>
              </a:lnSpc>
              <a:defRPr sz="2800">
                <a:solidFill>
                  <a:schemeClr val="tx2"/>
                </a:solidFill>
                <a:latin typeface="+mj-lt"/>
                <a:ea typeface="+mj-ea"/>
                <a:cs typeface="+mj-cs"/>
              </a:defRPr>
            </a:lvl1pPr>
          </a:lstStyle>
          <a:p>
            <a:r>
              <a:rPr lang="en-US" altLang="zh-CN" sz="2400">
                <a:sym typeface="+mn-ea"/>
              </a:rPr>
              <a:t>4.1. 装饰工程参考价格</a:t>
            </a:r>
            <a:endParaRPr lang="en-US" altLang="zh-CN" sz="2400">
              <a:sym typeface="+mn-ea"/>
            </a:endParaRPr>
          </a:p>
        </p:txBody>
      </p:sp>
      <p:graphicFrame>
        <p:nvGraphicFramePr>
          <p:cNvPr id="2" name="表格 1"/>
          <p:cNvGraphicFramePr/>
          <p:nvPr/>
        </p:nvGraphicFramePr>
        <p:xfrm>
          <a:off x="584835" y="1552575"/>
          <a:ext cx="11234420" cy="5225415"/>
        </p:xfrm>
        <a:graphic>
          <a:graphicData uri="http://schemas.openxmlformats.org/drawingml/2006/table">
            <a:tbl>
              <a:tblPr firstRow="1" bandRow="1">
                <a:tableStyleId>{5940675A-B579-460E-94D1-54222C63F5DA}</a:tableStyleId>
              </a:tblPr>
              <a:tblGrid>
                <a:gridCol w="462915"/>
                <a:gridCol w="1229995"/>
                <a:gridCol w="612140"/>
                <a:gridCol w="421005"/>
                <a:gridCol w="8508365"/>
              </a:tblGrid>
              <a:tr h="201930">
                <a:tc>
                  <a:txBody>
                    <a:bodyPr/>
                    <a:p>
                      <a:pPr indent="0" algn="ctr">
                        <a:lnSpc>
                          <a:spcPct val="90000"/>
                        </a:lnSpc>
                        <a:buNone/>
                      </a:pPr>
                      <a:r>
                        <a:rPr lang="en-US" sz="1200" b="1">
                          <a:solidFill>
                            <a:srgbClr val="000000"/>
                          </a:solidFill>
                          <a:latin typeface="宋体" panose="02010600030101010101" pitchFamily="2" charset="-122"/>
                          <a:ea typeface="宋体" panose="02010600030101010101" pitchFamily="2" charset="-122"/>
                          <a:cs typeface="宋体" panose="02010600030101010101" pitchFamily="2" charset="-122"/>
                        </a:rPr>
                        <a:t>序号</a:t>
                      </a:r>
                      <a:endParaRPr lang="en-US" altLang="en-US" sz="12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b">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lnSpc>
                          <a:spcPct val="90000"/>
                        </a:lnSpc>
                        <a:buNone/>
                      </a:pPr>
                      <a:r>
                        <a:rPr lang="en-US" sz="1200" b="1">
                          <a:solidFill>
                            <a:srgbClr val="000000"/>
                          </a:solidFill>
                          <a:latin typeface="宋体" panose="02010600030101010101" pitchFamily="2" charset="-122"/>
                          <a:ea typeface="宋体" panose="02010600030101010101" pitchFamily="2" charset="-122"/>
                          <a:cs typeface="宋体" panose="02010600030101010101" pitchFamily="2" charset="-122"/>
                        </a:rPr>
                        <a:t>项 目 名 称</a:t>
                      </a:r>
                      <a:endParaRPr lang="en-US" altLang="en-US" sz="12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lnSpc>
                          <a:spcPct val="90000"/>
                        </a:lnSpc>
                        <a:buNone/>
                      </a:pPr>
                      <a:r>
                        <a:rPr lang="en-US" sz="1200" b="1">
                          <a:solidFill>
                            <a:srgbClr val="000000"/>
                          </a:solidFill>
                          <a:latin typeface="宋体" panose="02010600030101010101" pitchFamily="2" charset="-122"/>
                          <a:ea typeface="宋体" panose="02010600030101010101" pitchFamily="2" charset="-122"/>
                          <a:cs typeface="宋体" panose="02010600030101010101" pitchFamily="2" charset="-122"/>
                        </a:rPr>
                        <a:t>单位</a:t>
                      </a:r>
                      <a:endParaRPr lang="en-US" altLang="en-US" sz="12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lnSpc>
                          <a:spcPct val="90000"/>
                        </a:lnSpc>
                        <a:buNone/>
                      </a:pPr>
                      <a:r>
                        <a:rPr lang="en-US" sz="1200" b="1">
                          <a:solidFill>
                            <a:srgbClr val="000000"/>
                          </a:solidFill>
                          <a:latin typeface="宋体" panose="02010600030101010101" pitchFamily="2" charset="-122"/>
                          <a:ea typeface="宋体" panose="02010600030101010101" pitchFamily="2" charset="-122"/>
                          <a:cs typeface="宋体" panose="02010600030101010101" pitchFamily="2" charset="-122"/>
                        </a:rPr>
                        <a:t>单价</a:t>
                      </a:r>
                      <a:endParaRPr lang="en-US" altLang="en-US" sz="12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lnSpc>
                          <a:spcPct val="90000"/>
                        </a:lnSpc>
                        <a:buNone/>
                      </a:pPr>
                      <a:r>
                        <a:rPr lang="en-US" sz="1200" b="1">
                          <a:solidFill>
                            <a:srgbClr val="000000"/>
                          </a:solidFill>
                          <a:latin typeface="宋体" panose="02010600030101010101" pitchFamily="2" charset="-122"/>
                          <a:ea typeface="宋体" panose="02010600030101010101" pitchFamily="2" charset="-122"/>
                          <a:cs typeface="宋体" panose="02010600030101010101" pitchFamily="2" charset="-122"/>
                        </a:rPr>
                        <a:t>材    料    工    艺    及   说    明</a:t>
                      </a:r>
                      <a:endParaRPr lang="en-US" altLang="en-US" sz="12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0">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拆墙</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20.00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拆墙、渣土装袋，不包清运</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0">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2</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12轻质砖墙</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85.00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轻质砖、双面1：2.5水泥砂浆抹灰批荡，不含批灰、墙面涂料</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156210">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3</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24轻质砖墙</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100.00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轻质砖、双面1：2.5水泥砂浆抹灰批荡，不含批灰、墙面涂料</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125730">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4</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石膏板隔墙</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70.00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30×40湘杉木龙骨；2、龙骨间距400×400，刷防火涂料；3、内加隔音棉隔音；4、优质石膏板封面，5、接缝处留缝处理，锣钉固定，锣冒涂防锈漆，纸带或纱布封缝后期工序完成；6不含批灰、墙面涂料；7、工程量按投影面积计算。</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140335">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5</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轻钢龙骨隔墙</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80.00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solidFill>
                      <a:srgbClr val="FFFFFF"/>
                    </a:solidFill>
                  </a:tcPr>
                </a:tc>
                <a:tc>
                  <a:txBody>
                    <a:bodyPr/>
                    <a:p>
                      <a:pPr indent="0">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1、轻钢龙骨基层优质石膏板封面，刷防火涂料；2、内加隔音棉隔音；3、接缝处留缝处理，锣钉固定，锣冒涂防锈漆，纸带或纱布封缝后期工序完成；4不含批灰、墙面涂料；5、工程量按投影面积计算。</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193675">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6</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木龙骨9厘板隔墙</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100.00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solidFill>
                      <a:srgbClr val="FFFFFF"/>
                    </a:solidFill>
                  </a:tcPr>
                </a:tc>
                <a:tc>
                  <a:txBody>
                    <a:bodyPr/>
                    <a:p>
                      <a:pPr indent="0">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30×40湘杉木龙骨；2、龙骨间距400×400，刷防火涂料；3、内加隔音棉隔音；4、优质石膏板封面，5、接缝处留缝处理，锣钉固定，锣冒涂防锈漆，纸带或纱布封缝后期工序完成；6不含批灰、墙面涂料；7、工程量按投影面积计算。</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0">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7</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柜上封板</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50.00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1、30×40湘杉木龙骨；2、龙骨间距400×400，刷防火涂料；3、优质石膏板封面，4、接缝处留缝处理，锣钉固定，锣冒涂防锈漆，纸带或纱布封缝后期工序完成；5不含批灰、墙面涂料；6、工程量按投影面积计算。</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323850">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8</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柜背石膏板隔墙</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50.00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30×40湘杉木龙骨；2、龙骨间距400×400，刷防火涂料；3、内加隔音棉隔音；4、优质石膏板封面，5、接缝处留缝处理，锣钉固定，锣冒涂防锈漆，纸带或纱布封缝后期工序完成；6不含批灰、墙面涂料；7、工程量按投影面积计算。</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194310">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9</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木格玻璃隔墙</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300.00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木芯板框架，5㎜磨沙玻璃，3厘面板贴面，批灰打磨。</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156210">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墙面油漆涂料铲除</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3.00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铲除旧墙油漆、附着物，清理、除糙、补缝(面积大于0.5㎡按墙面批荡计算)</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194310">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11</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墙面水刷石铲除</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8.00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铲除原有水刷石、补缝、清渣（面积大于0.5㎡按墙面批荡计算）</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193675">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12</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砌体包管</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条</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90.00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1、轻质灰砖砌体；2、华新325#水泥、黄砂1：2.5水泥砂浆单面抹灰批荡，含防潮</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solidFill>
                      <a:srgbClr val="FFFFFF"/>
                    </a:solidFill>
                  </a:tcPr>
                </a:tc>
              </a:tr>
              <a:tr h="140970">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13</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防水处理</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50.00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1、按防水要求清理基层；2、（华硕牌）高强防水；3、涂三遍，按投影面积＋周长×0.3计算；4、回填另算；5、若业主不做此项，乙方不负相关责任。</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0">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14</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渣土回填</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m</a:t>
                      </a:r>
                      <a:r>
                        <a:rPr lang="en-US" sz="1000" b="0" baseline="30000">
                          <a:solidFill>
                            <a:srgbClr val="000000"/>
                          </a:solidFill>
                          <a:latin typeface="宋体" panose="02010600030101010101" pitchFamily="2" charset="-122"/>
                          <a:ea typeface="宋体" panose="02010600030101010101" pitchFamily="2" charset="-122"/>
                          <a:cs typeface="宋体" panose="02010600030101010101" pitchFamily="2" charset="-122"/>
                        </a:rPr>
                        <a:t>2</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40.00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1、渣土填埋，压实、平整；2、1:3水泥沙浆灌浇，刮糙，不含面层（厚度300mm以内，每增加100mm20元/㎡）</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0">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15</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进水管隐蔽工程改造（PPR管）</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m</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35.00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1、采用金牛或爱康PP-R管系列，含水管及其专用配件；2、含封槽材料和布管、开槽、封槽人工；3、不含洁具、阀门水嘴、软管、下水材料及安装；4、工程量按水管延长米计算。</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217805">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16</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排水管隐蔽工程改造</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m</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29.00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1、采用国际品牌顾地PVC排水管；2、含配件材料及安装人工；3、工程量按实际延长米计算。</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367665">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17</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强电路工程改造</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solidFill>
                      <a:srgbClr val="FFFFFF"/>
                    </a:solidFill>
                  </a:tcPr>
                </a:tc>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m</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15.00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1、“武汉第二厂免检国标产品”单芯铜线；2、采用阻燃管；3、每根管一路线（照明1.5mm</a:t>
                      </a:r>
                      <a:r>
                        <a:rPr lang="en-US" sz="1000" b="0" baseline="30000">
                          <a:solidFill>
                            <a:srgbClr val="000000"/>
                          </a:solidFill>
                          <a:latin typeface="宋体" panose="02010600030101010101" pitchFamily="2" charset="-122"/>
                          <a:ea typeface="宋体" panose="02010600030101010101" pitchFamily="2" charset="-122"/>
                          <a:cs typeface="宋体" panose="02010600030101010101" pitchFamily="2" charset="-122"/>
                        </a:rPr>
                        <a:t>2</a:t>
                      </a: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，插座线路2.5mm</a:t>
                      </a:r>
                      <a:r>
                        <a:rPr lang="en-US" sz="1000" b="0" baseline="30000">
                          <a:solidFill>
                            <a:srgbClr val="000000"/>
                          </a:solidFill>
                          <a:latin typeface="宋体" panose="02010600030101010101" pitchFamily="2" charset="-122"/>
                          <a:ea typeface="宋体" panose="02010600030101010101" pitchFamily="2" charset="-122"/>
                          <a:cs typeface="宋体" panose="02010600030101010101" pitchFamily="2" charset="-122"/>
                        </a:rPr>
                        <a:t>2</a:t>
                      </a: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，空调线路4mm</a:t>
                      </a:r>
                      <a:r>
                        <a:rPr lang="en-US" sz="1000" b="0" baseline="30000">
                          <a:solidFill>
                            <a:srgbClr val="000000"/>
                          </a:solidFill>
                          <a:latin typeface="宋体" panose="02010600030101010101" pitchFamily="2" charset="-122"/>
                          <a:ea typeface="宋体" panose="02010600030101010101" pitchFamily="2" charset="-122"/>
                          <a:cs typeface="宋体" panose="02010600030101010101" pitchFamily="2" charset="-122"/>
                        </a:rPr>
                        <a:t>2</a:t>
                      </a: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）；4、含电线、线管材料及布线、穿管人工，不含开关插座、灯具及弱电材料；5、以实际施工延长米为准结算。</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220345">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18</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弱电路工程改造</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solidFill>
                      <a:srgbClr val="FFFFFF"/>
                    </a:solidFill>
                  </a:tcPr>
                </a:tc>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m</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12.00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1、顾地牌PVC绝缘管、标准底盒，人工费。2、含电线（照明1.5mm2，插座线路2.5mm2，空调线路4mm2或秋叶源弱电线），不含开关、插座、灯具；3、以实际的施工延长米为准结算。</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194310">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19</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配电箱安装、移位</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个</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50.00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1、开洞口，安装固定；2、1：2.5水泥砂浆补缝批荡，含人工、辅料，不含配电盒。</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117475">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20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墙面批荡</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13.00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1、华新325#水泥、黄砂1：2.5水泥砂浆单面抹灰批荡；2、含人工。</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194310">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21</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水泥砂浆找平</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20.00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1、华新325#水泥、黄砂1：3水泥砂浆(厚度30mm以内)，厚度每增加5mm增加2元/㎡。</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bl>
          </a:graphicData>
        </a:graphic>
      </p:graphicFrame>
    </p:spTree>
    <p:custDataLst>
      <p:tags r:id="rId3"/>
    </p:custData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922655" y="810895"/>
            <a:ext cx="10972800" cy="368300"/>
          </a:xfrm>
          <a:prstGeom prst="rect">
            <a:avLst/>
          </a:prstGeom>
          <a:noFill/>
          <a:ln w="9525">
            <a:noFill/>
          </a:ln>
        </p:spPr>
        <p:txBody>
          <a:bodyPr wrap="square">
            <a:spAutoFit/>
          </a:bodyPr>
          <a:p>
            <a:pPr indent="266700">
              <a:lnSpc>
                <a:spcPct val="90000"/>
              </a:lnSpc>
            </a:pPr>
            <a:r>
              <a:rPr sz="1000">
                <a:ea typeface="宋体" panose="02010600030101010101" pitchFamily="2" charset="-122"/>
                <a:sym typeface="+mn-ea"/>
              </a:rPr>
              <a:t>二、顶棚装饰工程</a:t>
            </a:r>
            <a:endParaRPr sz="1000">
              <a:ea typeface="宋体" panose="02010600030101010101" pitchFamily="2" charset="-122"/>
              <a:sym typeface="+mn-ea"/>
            </a:endParaRPr>
          </a:p>
          <a:p>
            <a:pPr indent="266700">
              <a:lnSpc>
                <a:spcPct val="90000"/>
              </a:lnSpc>
            </a:pPr>
            <a:r>
              <a:rPr sz="1000">
                <a:ea typeface="宋体" panose="02010600030101010101" pitchFamily="2" charset="-122"/>
                <a:sym typeface="+mn-ea"/>
              </a:rPr>
              <a:t>顶棚装饰工程项16项，具体内容见表4-2。</a:t>
            </a:r>
            <a:endParaRPr sz="1000">
              <a:ea typeface="宋体" panose="02010600030101010101" pitchFamily="2" charset="-122"/>
              <a:sym typeface="+mn-ea"/>
            </a:endParaRPr>
          </a:p>
        </p:txBody>
      </p:sp>
      <p:sp>
        <p:nvSpPr>
          <p:cNvPr id="12" name="文本框 11"/>
          <p:cNvSpPr txBox="1"/>
          <p:nvPr>
            <p:custDataLst>
              <p:tags r:id="rId2"/>
            </p:custDataLst>
          </p:nvPr>
        </p:nvSpPr>
        <p:spPr>
          <a:xfrm>
            <a:off x="2550160" y="289560"/>
            <a:ext cx="7091045" cy="801370"/>
          </a:xfrm>
          <a:prstGeom prst="rect">
            <a:avLst/>
          </a:prstGeom>
          <a:noFill/>
        </p:spPr>
        <p:txBody>
          <a:bodyPr wrap="square" lIns="90000" tIns="46800" rIns="90000" bIns="46800" rtlCol="0"/>
          <a:lstStyle>
            <a:defPPr>
              <a:defRPr lang="zh-CN"/>
            </a:defPPr>
            <a:lvl1pPr>
              <a:lnSpc>
                <a:spcPct val="130000"/>
              </a:lnSpc>
              <a:defRPr sz="2800">
                <a:solidFill>
                  <a:schemeClr val="tx2"/>
                </a:solidFill>
                <a:latin typeface="+mj-lt"/>
                <a:ea typeface="+mj-ea"/>
                <a:cs typeface="+mj-cs"/>
              </a:defRPr>
            </a:lvl1pPr>
          </a:lstStyle>
          <a:p>
            <a:r>
              <a:rPr lang="en-US" altLang="zh-CN" sz="2400">
                <a:sym typeface="+mn-ea"/>
              </a:rPr>
              <a:t>4.1. 装饰工程参考价格</a:t>
            </a:r>
            <a:endParaRPr lang="en-US" altLang="zh-CN" sz="2400">
              <a:sym typeface="+mn-ea"/>
            </a:endParaRPr>
          </a:p>
        </p:txBody>
      </p:sp>
      <p:graphicFrame>
        <p:nvGraphicFramePr>
          <p:cNvPr id="5" name="表格 4"/>
          <p:cNvGraphicFramePr/>
          <p:nvPr/>
        </p:nvGraphicFramePr>
        <p:xfrm>
          <a:off x="755650" y="1277620"/>
          <a:ext cx="10843260" cy="4921250"/>
        </p:xfrm>
        <a:graphic>
          <a:graphicData uri="http://schemas.openxmlformats.org/drawingml/2006/table">
            <a:tbl>
              <a:tblPr firstRow="1" bandRow="1">
                <a:tableStyleId>{5940675A-B579-460E-94D1-54222C63F5DA}</a:tableStyleId>
              </a:tblPr>
              <a:tblGrid>
                <a:gridCol w="577850"/>
                <a:gridCol w="1450340"/>
                <a:gridCol w="584200"/>
                <a:gridCol w="583565"/>
                <a:gridCol w="7647305"/>
              </a:tblGrid>
              <a:tr h="201930">
                <a:tc>
                  <a:txBody>
                    <a:bodyPr/>
                    <a:p>
                      <a:pPr indent="0" algn="ctr">
                        <a:buNone/>
                      </a:pPr>
                      <a:r>
                        <a:rPr lang="en-US" sz="1200" b="1">
                          <a:solidFill>
                            <a:srgbClr val="000000"/>
                          </a:solidFill>
                          <a:latin typeface="宋体" panose="02010600030101010101" pitchFamily="2" charset="-122"/>
                          <a:ea typeface="宋体" panose="02010600030101010101" pitchFamily="2" charset="-122"/>
                          <a:cs typeface="宋体" panose="02010600030101010101" pitchFamily="2" charset="-122"/>
                        </a:rPr>
                        <a:t>序号</a:t>
                      </a:r>
                      <a:endParaRPr lang="en-US" altLang="en-US" sz="12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b">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1">
                          <a:solidFill>
                            <a:srgbClr val="000000"/>
                          </a:solidFill>
                          <a:latin typeface="宋体" panose="02010600030101010101" pitchFamily="2" charset="-122"/>
                          <a:ea typeface="宋体" panose="02010600030101010101" pitchFamily="2" charset="-122"/>
                          <a:cs typeface="宋体" panose="02010600030101010101" pitchFamily="2" charset="-122"/>
                        </a:rPr>
                        <a:t>项 目 名 称</a:t>
                      </a:r>
                      <a:endParaRPr lang="en-US" altLang="en-US" sz="12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1">
                          <a:solidFill>
                            <a:srgbClr val="000000"/>
                          </a:solidFill>
                          <a:latin typeface="宋体" panose="02010600030101010101" pitchFamily="2" charset="-122"/>
                          <a:ea typeface="宋体" panose="02010600030101010101" pitchFamily="2" charset="-122"/>
                          <a:cs typeface="宋体" panose="02010600030101010101" pitchFamily="2" charset="-122"/>
                        </a:rPr>
                        <a:t>单位</a:t>
                      </a:r>
                      <a:endParaRPr lang="en-US" altLang="en-US" sz="12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1">
                          <a:solidFill>
                            <a:srgbClr val="000000"/>
                          </a:solidFill>
                          <a:latin typeface="宋体" panose="02010600030101010101" pitchFamily="2" charset="-122"/>
                          <a:ea typeface="宋体" panose="02010600030101010101" pitchFamily="2" charset="-122"/>
                          <a:cs typeface="宋体" panose="02010600030101010101" pitchFamily="2" charset="-122"/>
                        </a:rPr>
                        <a:t>单价</a:t>
                      </a:r>
                      <a:endParaRPr lang="en-US" altLang="en-US" sz="12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1">
                          <a:solidFill>
                            <a:srgbClr val="000000"/>
                          </a:solidFill>
                          <a:latin typeface="宋体" panose="02010600030101010101" pitchFamily="2" charset="-122"/>
                          <a:ea typeface="宋体" panose="02010600030101010101" pitchFamily="2" charset="-122"/>
                          <a:cs typeface="宋体" panose="02010600030101010101" pitchFamily="2" charset="-122"/>
                        </a:rPr>
                        <a:t>材    料    工    艺    及   说    明</a:t>
                      </a:r>
                      <a:endParaRPr lang="en-US" altLang="en-US" sz="12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8481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轻钢龙骨石膏板造形吊顶</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100.00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1、轻钢龙骨；2、优质石膏板封面，3、接缝处留缝处理，锣钉固定，锣冒涂防锈漆，纸带或纱布封缝后期工序完成；4不含批灰、墙面涂料、布线；5、工程量按投影面积计算。</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379095">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2</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纸面石膏板吊平顶</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70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30×40湘杉木龙骨；2、龙骨间距300×300，刷防火涂料；3、优质石膏板封面，4、接缝处留缝处理，锣钉固定，锣冒涂防锈漆，纸带或纱布封缝后期工序完成；5不含批灰、墙面涂料、布线；6、工程量按投影面积计算。</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37846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3</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纸面石膏板造形吊顶</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100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1、30×40湘杉木龙骨；2、龙骨间距300×300，刷防火涂料；3、优质石膏板封面，4、接缝处留缝处理，锣钉固定，锣冒涂防锈漆，纸带或纱布封缝后期工序完成；5不含批灰、墙面涂料、布线；6、工程量按投影面积 X 1.3计算。</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379095">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4</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拱型吊顶</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130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30×50木龙骨，5厘或9厘板面，环氧树脂填缝、细布条封缝，防潮聚脂漆二遍（不含批灰、涂料、布线），龙骨间距350×350以内（工程量按投影面积×1.3计算）</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79095">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5</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穹型吊顶</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180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工程量按投影面积*1.4计算，30*40木龙骨木芯板开条，5厘或9厘板面，环氧树脂填缝、细布条封缝，防潮聚脂漆二遍(不含批灰、涂料、布线)，间距350*350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4257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6</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硅钙板吊顶</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60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隐形龙骨，高加强600*600硅钙板，铝角收边</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57175">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7</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彩绘玻璃吊顶（镜面玻璃）</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230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5mm彩绘玻璃，榉木线收边，含油漆(不含布线)</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5781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8</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杉木板吊顶</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160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30×40木龙骨，杉木板面，勾缝，聚脂漆，二底三面，每增加一遍6元/㎡（不含布线）</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61925">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9</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烤漆阴角</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m</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11</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烤漆阴角(7元/m)收边</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7145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石膏角线</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m</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12</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1、第一层100mm,第二层60mm，双层石膏板叠级；2、含人工及辅材。</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161925">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11</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榉木天花角线</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m</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18</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榉木线条50—80mm外斜面，聚脂漆，二底三面，每增加一遍6元/㎡</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6129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12</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榉木天花角线</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m</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23</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榉木线条81—100mm外斜面，聚脂漆，二底三面，每增加一遍6元/㎡</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5781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13</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木制天花角线</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m</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25</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15厘大芯板开条、叠加（80mm+50mm），腻子刮腻子二至三遍、打磨、单色乳胶漆三遍</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79095">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14</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铝方扣板吊顶（300×300）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80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1、采用30×40湘杉木龙骨；2、龙骨间距300×300；3、刷防火涂料；4、布线、灯具安装另计；5、含边角安装，不含铝扣板及边角；6、工程量按投影面积计算。</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16129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15</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条扣板吊顶</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100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木龙骨基层，国产“欧陆”牌条扣板（54元/㎡），配套龙骨，收边，</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5781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16</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阳光棚</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300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25×38不锈钢管骨架，焊接、压型，铝合金压条压逢，防水防渗处理，阳光板铺面安装。按阳光板展开面积计算</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Tree>
    <p:custDataLst>
      <p:tags r:id="rId3"/>
    </p:custData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922655" y="810895"/>
            <a:ext cx="10972800" cy="368300"/>
          </a:xfrm>
          <a:prstGeom prst="rect">
            <a:avLst/>
          </a:prstGeom>
          <a:noFill/>
          <a:ln w="9525">
            <a:noFill/>
          </a:ln>
        </p:spPr>
        <p:txBody>
          <a:bodyPr wrap="square">
            <a:spAutoFit/>
          </a:bodyPr>
          <a:p>
            <a:pPr indent="266700">
              <a:lnSpc>
                <a:spcPct val="90000"/>
              </a:lnSpc>
            </a:pPr>
            <a:r>
              <a:rPr sz="1000">
                <a:ea typeface="宋体" panose="02010600030101010101" pitchFamily="2" charset="-122"/>
                <a:sym typeface="+mn-ea"/>
              </a:rPr>
              <a:t>三、墙面装饰工程</a:t>
            </a:r>
            <a:endParaRPr sz="1000">
              <a:ea typeface="宋体" panose="02010600030101010101" pitchFamily="2" charset="-122"/>
              <a:sym typeface="+mn-ea"/>
            </a:endParaRPr>
          </a:p>
          <a:p>
            <a:pPr indent="266700">
              <a:lnSpc>
                <a:spcPct val="90000"/>
              </a:lnSpc>
            </a:pPr>
            <a:r>
              <a:rPr sz="1000">
                <a:ea typeface="宋体" panose="02010600030101010101" pitchFamily="2" charset="-122"/>
                <a:sym typeface="+mn-ea"/>
              </a:rPr>
              <a:t>墙面装饰工程项目13项，具体内容见表4-3。</a:t>
            </a:r>
            <a:endParaRPr sz="1000">
              <a:ea typeface="宋体" panose="02010600030101010101" pitchFamily="2" charset="-122"/>
              <a:sym typeface="+mn-ea"/>
            </a:endParaRPr>
          </a:p>
        </p:txBody>
      </p:sp>
      <p:sp>
        <p:nvSpPr>
          <p:cNvPr id="12" name="文本框 11"/>
          <p:cNvSpPr txBox="1"/>
          <p:nvPr>
            <p:custDataLst>
              <p:tags r:id="rId2"/>
            </p:custDataLst>
          </p:nvPr>
        </p:nvSpPr>
        <p:spPr>
          <a:xfrm>
            <a:off x="2550160" y="289560"/>
            <a:ext cx="7091045" cy="801370"/>
          </a:xfrm>
          <a:prstGeom prst="rect">
            <a:avLst/>
          </a:prstGeom>
          <a:noFill/>
        </p:spPr>
        <p:txBody>
          <a:bodyPr wrap="square" lIns="90000" tIns="46800" rIns="90000" bIns="46800" rtlCol="0"/>
          <a:lstStyle>
            <a:defPPr>
              <a:defRPr lang="zh-CN"/>
            </a:defPPr>
            <a:lvl1pPr>
              <a:lnSpc>
                <a:spcPct val="130000"/>
              </a:lnSpc>
              <a:defRPr sz="2800">
                <a:solidFill>
                  <a:schemeClr val="tx2"/>
                </a:solidFill>
                <a:latin typeface="+mj-lt"/>
                <a:ea typeface="+mj-ea"/>
                <a:cs typeface="+mj-cs"/>
              </a:defRPr>
            </a:lvl1pPr>
          </a:lstStyle>
          <a:p>
            <a:r>
              <a:rPr lang="en-US" altLang="zh-CN" sz="2400">
                <a:sym typeface="+mn-ea"/>
              </a:rPr>
              <a:t>4.1. 装饰工程参考价格</a:t>
            </a:r>
            <a:endParaRPr lang="en-US" altLang="zh-CN" sz="2400">
              <a:sym typeface="+mn-ea"/>
            </a:endParaRPr>
          </a:p>
        </p:txBody>
      </p:sp>
      <p:graphicFrame>
        <p:nvGraphicFramePr>
          <p:cNvPr id="3" name="表格 2"/>
          <p:cNvGraphicFramePr/>
          <p:nvPr/>
        </p:nvGraphicFramePr>
        <p:xfrm>
          <a:off x="992823" y="1179386"/>
          <a:ext cx="10476865" cy="4642485"/>
        </p:xfrm>
        <a:graphic>
          <a:graphicData uri="http://schemas.openxmlformats.org/drawingml/2006/table">
            <a:tbl>
              <a:tblPr firstRow="1" bandRow="1">
                <a:tableStyleId>{5940675A-B579-460E-94D1-54222C63F5DA}</a:tableStyleId>
              </a:tblPr>
              <a:tblGrid>
                <a:gridCol w="439420"/>
                <a:gridCol w="1183005"/>
                <a:gridCol w="632460"/>
                <a:gridCol w="759460"/>
                <a:gridCol w="7462520"/>
              </a:tblGrid>
              <a:tr h="273685">
                <a:tc>
                  <a:txBody>
                    <a:bodyPr/>
                    <a:p>
                      <a:pPr indent="0" algn="ctr">
                        <a:buNone/>
                      </a:pPr>
                      <a:r>
                        <a:rPr lang="en-US" sz="1200" b="1">
                          <a:solidFill>
                            <a:srgbClr val="000000"/>
                          </a:solidFill>
                          <a:latin typeface="宋体" panose="02010600030101010101" pitchFamily="2" charset="-122"/>
                          <a:ea typeface="宋体" panose="02010600030101010101" pitchFamily="2" charset="-122"/>
                          <a:cs typeface="宋体" panose="02010600030101010101" pitchFamily="2" charset="-122"/>
                        </a:rPr>
                        <a:t>序号</a:t>
                      </a:r>
                      <a:endParaRPr lang="en-US" altLang="en-US" sz="12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nchorCtr="0">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200" b="1">
                          <a:solidFill>
                            <a:srgbClr val="000000"/>
                          </a:solidFill>
                          <a:latin typeface="宋体" panose="02010600030101010101" pitchFamily="2" charset="-122"/>
                          <a:ea typeface="宋体" panose="02010600030101010101" pitchFamily="2" charset="-122"/>
                          <a:cs typeface="宋体" panose="02010600030101010101" pitchFamily="2" charset="-122"/>
                        </a:rPr>
                        <a:t>项 目 名 称</a:t>
                      </a:r>
                      <a:endParaRPr lang="en-US" altLang="en-US" sz="12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tcPr>
                </a:tc>
                <a:tc>
                  <a:txBody>
                    <a:bodyPr/>
                    <a:p>
                      <a:pPr indent="0" algn="ctr">
                        <a:buNone/>
                      </a:pPr>
                      <a:r>
                        <a:rPr lang="en-US" sz="1200" b="1">
                          <a:solidFill>
                            <a:srgbClr val="000000"/>
                          </a:solidFill>
                          <a:latin typeface="宋体" panose="02010600030101010101" pitchFamily="2" charset="-122"/>
                          <a:ea typeface="宋体" panose="02010600030101010101" pitchFamily="2" charset="-122"/>
                          <a:cs typeface="宋体" panose="02010600030101010101" pitchFamily="2" charset="-122"/>
                        </a:rPr>
                        <a:t>单位</a:t>
                      </a:r>
                      <a:endParaRPr lang="en-US" altLang="en-US" sz="12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tcPr>
                </a:tc>
                <a:tc>
                  <a:txBody>
                    <a:bodyPr/>
                    <a:p>
                      <a:pPr indent="0" algn="ctr">
                        <a:buNone/>
                      </a:pPr>
                      <a:r>
                        <a:rPr lang="en-US" sz="1200" b="1">
                          <a:solidFill>
                            <a:srgbClr val="000000"/>
                          </a:solidFill>
                          <a:latin typeface="宋体" panose="02010600030101010101" pitchFamily="2" charset="-122"/>
                          <a:ea typeface="宋体" panose="02010600030101010101" pitchFamily="2" charset="-122"/>
                          <a:cs typeface="宋体" panose="02010600030101010101" pitchFamily="2" charset="-122"/>
                        </a:rPr>
                        <a:t>单价</a:t>
                      </a:r>
                      <a:endParaRPr lang="en-US" altLang="en-US" sz="12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tcPr>
                </a:tc>
                <a:tc>
                  <a:txBody>
                    <a:bodyPr/>
                    <a:p>
                      <a:pPr indent="0" algn="ctr">
                        <a:buNone/>
                      </a:pPr>
                      <a:r>
                        <a:rPr lang="en-US" sz="1200" b="1">
                          <a:solidFill>
                            <a:srgbClr val="000000"/>
                          </a:solidFill>
                          <a:latin typeface="宋体" panose="02010600030101010101" pitchFamily="2" charset="-122"/>
                          <a:ea typeface="宋体" panose="02010600030101010101" pitchFamily="2" charset="-122"/>
                          <a:cs typeface="宋体" panose="02010600030101010101" pitchFamily="2" charset="-122"/>
                        </a:rPr>
                        <a:t>材    料    工    艺    及   说    明</a:t>
                      </a:r>
                      <a:endParaRPr lang="en-US" altLang="en-US" sz="12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tcPr>
                </a:tc>
              </a:tr>
              <a:tr h="24257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乳胶漆基层处理</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solidFill>
                      <a:srgbClr val="FFFFFF"/>
                    </a:solid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solidFill>
                      <a:srgbClr val="FFFFFF"/>
                    </a:solid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原墙面石膏粉浆局部找平，阴阳角顺直。披刮腻子二遍。</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46990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2</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乳胶漆</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solidFill>
                      <a:srgbClr val="FFFFFF"/>
                    </a:solid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solidFill>
                      <a:srgbClr val="FFFFFF"/>
                    </a:solid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5.00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打磨，底漆一遍，面漆两遍。乳胶漆三色以上另增加100元/色。贴墙纸基层同乳胶漆报价（含墙纸机膜）。更换原报价品牌（同价位不另记）或更换高品质乳胶漆需补差价，另增加2元/平米人工费。 机喷工艺另增加2元/平米人工费。</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13335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3</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电视背景墙</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具体工艺具体说明（由设计师编写）</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24257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4</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贴墙纸基础</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13.00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 腻子王刮腻子二至三遍、打磨、防潮油(双虎)二遍；2、含人工、不含墙纸、墙纸胶。</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132715">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5</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贴陶瓷踢脚线</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m</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13.00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人工、水泥、砂浆（不含踢脚线）</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356235">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6</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墙面瓷片(300*600)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32.00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1、采用华新325#水泥、黄砂，1：2.5水泥砂浆湿贴法施工；2、专用色缝剂勾缝；3、施工厚度30mm 以内，每增加10mm厚度，增加费用5元/m</a:t>
                      </a:r>
                      <a:r>
                        <a:rPr lang="en-US" sz="1000" b="0" baseline="30000">
                          <a:solidFill>
                            <a:srgbClr val="000000"/>
                          </a:solidFill>
                          <a:latin typeface="宋体" panose="02010600030101010101" pitchFamily="2" charset="-122"/>
                          <a:ea typeface="宋体" panose="02010600030101010101" pitchFamily="2" charset="-122"/>
                          <a:cs typeface="宋体" panose="02010600030101010101" pitchFamily="2" charset="-122"/>
                        </a:rPr>
                        <a:t>2</a:t>
                      </a: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;4、不含主材墙砖费用；5、工程量按民开面积计算。</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356235">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7</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墙面贴马赛克</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50.00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1、采用华新325#水泥、黄砂，1：2.5水泥砂浆湿贴法施工；2、专用色缝剂勾缝；3、施工厚度30mm 以内，每增加10mm厚度，增加费用5元/m</a:t>
                      </a:r>
                      <a:r>
                        <a:rPr lang="en-US" sz="1000" b="0" baseline="30000">
                          <a:solidFill>
                            <a:srgbClr val="000000"/>
                          </a:solidFill>
                          <a:latin typeface="宋体" panose="02010600030101010101" pitchFamily="2" charset="-122"/>
                          <a:ea typeface="宋体" panose="02010600030101010101" pitchFamily="2" charset="-122"/>
                          <a:cs typeface="宋体" panose="02010600030101010101" pitchFamily="2" charset="-122"/>
                        </a:rPr>
                        <a:t>2</a:t>
                      </a: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;4、不含主材费用；5、工程量按民开面积计算。</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50419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8</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墙面瓷片(300*450以内)</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30.00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1、采用华新325#水泥、黄砂，1：2.5水泥砂浆湿贴法施工；2、专用色缝剂勾缝；3、施工厚度30mm 以内，每增加10mm厚度，增加费用5元/m</a:t>
                      </a:r>
                      <a:r>
                        <a:rPr lang="en-US" sz="1000" b="0" baseline="30000">
                          <a:solidFill>
                            <a:srgbClr val="000000"/>
                          </a:solidFill>
                          <a:latin typeface="宋体" panose="02010600030101010101" pitchFamily="2" charset="-122"/>
                          <a:ea typeface="宋体" panose="02010600030101010101" pitchFamily="2" charset="-122"/>
                          <a:cs typeface="宋体" panose="02010600030101010101" pitchFamily="2" charset="-122"/>
                        </a:rPr>
                        <a:t>2</a:t>
                      </a: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;4、不含主材墙砖费用；5、工程量按民开面积计算。</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132715">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9</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真石漆</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106</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 腻子王刮腻子二至三遍、打磨、一底二面、机喷二遍，油清漆一遍，</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399415">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榉木板饰面墙面（普通）</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122</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3*4木龙骨或15mm木芯板开条龙骨，5厘板基层，3mm榉木板（樱桃板）饰面，榉木线条收口，聚脂漆，二底三面，每增加一遍6元/㎡，机喷加30%，按面板及线条面积计算</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427355">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11</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榉木板饰面墙面（造型）</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168</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3*4木龙骨或15mm木芯板开条龙骨，5厘板基层，3mm榉木板（樱桃板）饰面，榉木线条收口，聚脂漆，二底三面，每增加一遍6元/㎡，机喷加30%，按面板及线条面积计算</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42799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12</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榉木板拼纹墙面</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185</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3*4木龙骨或15mm木芯板开条龙骨，5厘板基层，3mm榉木板（樱桃板）饰面，榉木线条收边，聚脂漆，二底三面，每增加一遍6元/㎡</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427355">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13</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墙面软包</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90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9厘板打底，海绵，榉木收边（不含面料）</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bl>
          </a:graphicData>
        </a:graphic>
      </p:graphicFrame>
    </p:spTree>
    <p:custDataLst>
      <p:tags r:id="rId3"/>
    </p:custData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922655" y="810895"/>
            <a:ext cx="10972800" cy="368300"/>
          </a:xfrm>
          <a:prstGeom prst="rect">
            <a:avLst/>
          </a:prstGeom>
          <a:noFill/>
          <a:ln w="9525">
            <a:noFill/>
          </a:ln>
        </p:spPr>
        <p:txBody>
          <a:bodyPr wrap="square">
            <a:spAutoFit/>
          </a:bodyPr>
          <a:p>
            <a:pPr indent="266700">
              <a:lnSpc>
                <a:spcPct val="90000"/>
              </a:lnSpc>
            </a:pPr>
            <a:r>
              <a:rPr sz="1000">
                <a:ea typeface="宋体" panose="02010600030101010101" pitchFamily="2" charset="-122"/>
                <a:sym typeface="+mn-ea"/>
              </a:rPr>
              <a:t>四、地面装饰工程</a:t>
            </a:r>
            <a:endParaRPr sz="1000">
              <a:ea typeface="宋体" panose="02010600030101010101" pitchFamily="2" charset="-122"/>
              <a:sym typeface="+mn-ea"/>
            </a:endParaRPr>
          </a:p>
          <a:p>
            <a:pPr indent="266700">
              <a:lnSpc>
                <a:spcPct val="90000"/>
              </a:lnSpc>
            </a:pPr>
            <a:r>
              <a:rPr sz="1000">
                <a:ea typeface="宋体" panose="02010600030101010101" pitchFamily="2" charset="-122"/>
                <a:sym typeface="+mn-ea"/>
              </a:rPr>
              <a:t>地面装饰工程项目13项，具体内容见表4-4。</a:t>
            </a:r>
            <a:endParaRPr sz="1000">
              <a:ea typeface="宋体" panose="02010600030101010101" pitchFamily="2" charset="-122"/>
              <a:sym typeface="+mn-ea"/>
            </a:endParaRPr>
          </a:p>
        </p:txBody>
      </p:sp>
      <p:sp>
        <p:nvSpPr>
          <p:cNvPr id="12" name="文本框 11"/>
          <p:cNvSpPr txBox="1"/>
          <p:nvPr>
            <p:custDataLst>
              <p:tags r:id="rId2"/>
            </p:custDataLst>
          </p:nvPr>
        </p:nvSpPr>
        <p:spPr>
          <a:xfrm>
            <a:off x="2550160" y="289560"/>
            <a:ext cx="7091045" cy="801370"/>
          </a:xfrm>
          <a:prstGeom prst="rect">
            <a:avLst/>
          </a:prstGeom>
          <a:noFill/>
        </p:spPr>
        <p:txBody>
          <a:bodyPr wrap="square" lIns="90000" tIns="46800" rIns="90000" bIns="46800" rtlCol="0"/>
          <a:lstStyle>
            <a:defPPr>
              <a:defRPr lang="zh-CN"/>
            </a:defPPr>
            <a:lvl1pPr>
              <a:lnSpc>
                <a:spcPct val="130000"/>
              </a:lnSpc>
              <a:defRPr sz="2800">
                <a:solidFill>
                  <a:schemeClr val="tx2"/>
                </a:solidFill>
                <a:latin typeface="+mj-lt"/>
                <a:ea typeface="+mj-ea"/>
                <a:cs typeface="+mj-cs"/>
              </a:defRPr>
            </a:lvl1pPr>
          </a:lstStyle>
          <a:p>
            <a:r>
              <a:rPr lang="en-US" altLang="zh-CN" sz="2400">
                <a:sym typeface="+mn-ea"/>
              </a:rPr>
              <a:t>4.1. 装饰工程参考价格</a:t>
            </a:r>
            <a:endParaRPr lang="en-US" altLang="zh-CN" sz="2400">
              <a:sym typeface="+mn-ea"/>
            </a:endParaRPr>
          </a:p>
        </p:txBody>
      </p:sp>
      <p:graphicFrame>
        <p:nvGraphicFramePr>
          <p:cNvPr id="2" name="表格 1"/>
          <p:cNvGraphicFramePr/>
          <p:nvPr/>
        </p:nvGraphicFramePr>
        <p:xfrm>
          <a:off x="1054735" y="1437005"/>
          <a:ext cx="10497185" cy="4526280"/>
        </p:xfrm>
        <a:graphic>
          <a:graphicData uri="http://schemas.openxmlformats.org/drawingml/2006/table">
            <a:tbl>
              <a:tblPr firstRow="1" bandRow="1">
                <a:tableStyleId>{5940675A-B579-460E-94D1-54222C63F5DA}</a:tableStyleId>
              </a:tblPr>
              <a:tblGrid>
                <a:gridCol w="568960"/>
                <a:gridCol w="1414145"/>
                <a:gridCol w="567055"/>
                <a:gridCol w="566420"/>
                <a:gridCol w="7380605"/>
              </a:tblGrid>
              <a:tr h="243840">
                <a:tc>
                  <a:txBody>
                    <a:bodyPr/>
                    <a:p>
                      <a:pPr indent="0">
                        <a:buNone/>
                      </a:pPr>
                      <a:r>
                        <a:rPr lang="en-US" sz="1200" b="1">
                          <a:solidFill>
                            <a:srgbClr val="000000"/>
                          </a:solidFill>
                          <a:latin typeface="宋体" panose="02010600030101010101" pitchFamily="2" charset="-122"/>
                          <a:ea typeface="宋体" panose="02010600030101010101" pitchFamily="2" charset="-122"/>
                          <a:cs typeface="宋体" panose="02010600030101010101" pitchFamily="2" charset="-122"/>
                        </a:rPr>
                        <a:t>序号</a:t>
                      </a:r>
                      <a:endParaRPr lang="en-US" altLang="en-US" sz="12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b">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200" b="1">
                          <a:solidFill>
                            <a:srgbClr val="000000"/>
                          </a:solidFill>
                          <a:latin typeface="宋体" panose="02010600030101010101" pitchFamily="2" charset="-122"/>
                          <a:ea typeface="宋体" panose="02010600030101010101" pitchFamily="2" charset="-122"/>
                          <a:cs typeface="宋体" panose="02010600030101010101" pitchFamily="2" charset="-122"/>
                        </a:rPr>
                        <a:t>项 目 名 称</a:t>
                      </a:r>
                      <a:endParaRPr lang="en-US" altLang="en-US" sz="12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200" b="1">
                          <a:solidFill>
                            <a:srgbClr val="000000"/>
                          </a:solidFill>
                          <a:latin typeface="宋体" panose="02010600030101010101" pitchFamily="2" charset="-122"/>
                          <a:ea typeface="宋体" panose="02010600030101010101" pitchFamily="2" charset="-122"/>
                          <a:cs typeface="宋体" panose="02010600030101010101" pitchFamily="2" charset="-122"/>
                        </a:rPr>
                        <a:t>单位</a:t>
                      </a:r>
                      <a:endParaRPr lang="en-US" altLang="en-US" sz="12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200" b="1">
                          <a:solidFill>
                            <a:srgbClr val="000000"/>
                          </a:solidFill>
                          <a:latin typeface="宋体" panose="02010600030101010101" pitchFamily="2" charset="-122"/>
                          <a:ea typeface="宋体" panose="02010600030101010101" pitchFamily="2" charset="-122"/>
                          <a:cs typeface="宋体" panose="02010600030101010101" pitchFamily="2" charset="-122"/>
                        </a:rPr>
                        <a:t>单价</a:t>
                      </a:r>
                      <a:endParaRPr lang="en-US" altLang="en-US" sz="12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200" b="1">
                          <a:solidFill>
                            <a:srgbClr val="000000"/>
                          </a:solidFill>
                          <a:latin typeface="宋体" panose="02010600030101010101" pitchFamily="2" charset="-122"/>
                          <a:ea typeface="宋体" panose="02010600030101010101" pitchFamily="2" charset="-122"/>
                          <a:cs typeface="宋体" panose="02010600030101010101" pitchFamily="2" charset="-122"/>
                        </a:rPr>
                        <a:t>材    料    工    艺    及   说    明</a:t>
                      </a:r>
                      <a:endParaRPr lang="en-US" altLang="en-US" sz="12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352425">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地面铺地砖（600</a:t>
                      </a:r>
                      <a:r>
                        <a:rPr lang="en-US" sz="1000" b="0">
                          <a:solidFill>
                            <a:srgbClr val="000000"/>
                          </a:solidFill>
                          <a:latin typeface="Times New Roman" panose="02020603050405020304" charset="0"/>
                          <a:cs typeface="Times New Roman" panose="02020603050405020304" charset="0"/>
                        </a:rPr>
                        <a:t>×</a:t>
                      </a: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600以内，不含600</a:t>
                      </a:r>
                      <a:r>
                        <a:rPr lang="en-US" sz="1000" b="0">
                          <a:solidFill>
                            <a:srgbClr val="000000"/>
                          </a:solidFill>
                          <a:latin typeface="Times New Roman" panose="02020603050405020304" charset="0"/>
                          <a:cs typeface="Times New Roman" panose="02020603050405020304" charset="0"/>
                        </a:rPr>
                        <a:t>×</a:t>
                      </a: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600）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34.00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1、采用华新325#水泥、黄砂，1：3水泥砂浆湿贴法施工；2、专用色缝剂勾缝；3、施工厚度30mm 以内，每增加10mm厚度，增加费用5元/m</a:t>
                      </a:r>
                      <a:r>
                        <a:rPr lang="en-US" sz="1000" b="0" baseline="30000">
                          <a:solidFill>
                            <a:srgbClr val="000000"/>
                          </a:solidFill>
                          <a:latin typeface="宋体" panose="02010600030101010101" pitchFamily="2" charset="-122"/>
                          <a:ea typeface="宋体" panose="02010600030101010101" pitchFamily="2" charset="-122"/>
                          <a:cs typeface="宋体" panose="02010600030101010101" pitchFamily="2" charset="-122"/>
                        </a:rPr>
                        <a:t>2</a:t>
                      </a: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;4、不含主材地砖费用；5、工程量按展开面积计算。</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352425">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2</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地面铺地砖（600</a:t>
                      </a:r>
                      <a:r>
                        <a:rPr lang="en-US" sz="1000" b="0">
                          <a:solidFill>
                            <a:srgbClr val="000000"/>
                          </a:solidFill>
                          <a:latin typeface="Times New Roman" panose="02020603050405020304" charset="0"/>
                          <a:cs typeface="Times New Roman" panose="02020603050405020304" charset="0"/>
                        </a:rPr>
                        <a:t>×</a:t>
                      </a: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600以上）</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35.00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1、采用华新325#水泥、黄砂，1：3水泥砂浆湿贴法施工；2、专用色缝剂勾缝；3、施工厚度30mm 以内，每增加10mm厚度，增加费用5元/m</a:t>
                      </a:r>
                      <a:r>
                        <a:rPr lang="en-US" sz="1000" b="0" baseline="30000">
                          <a:solidFill>
                            <a:srgbClr val="000000"/>
                          </a:solidFill>
                          <a:latin typeface="宋体" panose="02010600030101010101" pitchFamily="2" charset="-122"/>
                          <a:ea typeface="宋体" panose="02010600030101010101" pitchFamily="2" charset="-122"/>
                          <a:cs typeface="宋体" panose="02010600030101010101" pitchFamily="2" charset="-122"/>
                        </a:rPr>
                        <a:t>2</a:t>
                      </a: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;4、不含主材地砖费用；5、工程量按展开面积计算。</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35179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3</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地面铺地砖拼花</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50.00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1、采用华新325#水泥、黄砂，1：3水泥砂浆湿贴法施工；2、专用色缝剂勾缝；3、施工厚度30mm 以内，每增加10mm厚度，增加费用5元/m</a:t>
                      </a:r>
                      <a:r>
                        <a:rPr lang="en-US" sz="1000" b="0" baseline="30000">
                          <a:solidFill>
                            <a:srgbClr val="000000"/>
                          </a:solidFill>
                          <a:latin typeface="宋体" panose="02010600030101010101" pitchFamily="2" charset="-122"/>
                          <a:ea typeface="宋体" panose="02010600030101010101" pitchFamily="2" charset="-122"/>
                          <a:cs typeface="宋体" panose="02010600030101010101" pitchFamily="2" charset="-122"/>
                        </a:rPr>
                        <a:t>2</a:t>
                      </a: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;4、不含主材地砖费用；5、工程量按展开面积计算。</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352425">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4</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地面铺大理石</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36.00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1、采用华新325#水泥、黄砂，1：3水泥砂浆湿贴法施工；2、专用色缝剂勾缝；3、施工厚度30mm 以内，每增加10mm厚度，增加费用5元/m</a:t>
                      </a:r>
                      <a:r>
                        <a:rPr lang="en-US" sz="1000" b="0" baseline="30000">
                          <a:solidFill>
                            <a:srgbClr val="000000"/>
                          </a:solidFill>
                          <a:latin typeface="宋体" panose="02010600030101010101" pitchFamily="2" charset="-122"/>
                          <a:ea typeface="宋体" panose="02010600030101010101" pitchFamily="2" charset="-122"/>
                          <a:cs typeface="宋体" panose="02010600030101010101" pitchFamily="2" charset="-122"/>
                        </a:rPr>
                        <a:t>2</a:t>
                      </a: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;4、不含主材地砖费用；5、工程量按展开面积计算。</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35179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5</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铺成型大理石拼花（800-1200）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85.00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1、采用华新325#水泥、黄砂，1：3水泥砂浆湿贴法施工；2、专用色缝剂勾缝；3、施工厚度30mm 以内，每增加10mm厚度，增加费用5元/m</a:t>
                      </a:r>
                      <a:r>
                        <a:rPr lang="en-US" sz="1000" b="0" baseline="30000">
                          <a:solidFill>
                            <a:srgbClr val="000000"/>
                          </a:solidFill>
                          <a:latin typeface="宋体" panose="02010600030101010101" pitchFamily="2" charset="-122"/>
                          <a:ea typeface="宋体" panose="02010600030101010101" pitchFamily="2" charset="-122"/>
                          <a:cs typeface="宋体" panose="02010600030101010101" pitchFamily="2" charset="-122"/>
                        </a:rPr>
                        <a:t>2</a:t>
                      </a: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;4、不含主材地砖费用；5、工程量按展开面积计算。</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352425">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6</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铺人工拼花大理石</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125.00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1、采用华新325#水泥、黄砂，1：3水泥砂浆湿贴法施工；2、专用色缝剂勾缝；3、施工厚度30mm 以内，每增加10mm厚度，增加费用5元/m</a:t>
                      </a:r>
                      <a:r>
                        <a:rPr lang="en-US" sz="1000" b="0" baseline="30000">
                          <a:solidFill>
                            <a:srgbClr val="000000"/>
                          </a:solidFill>
                          <a:latin typeface="宋体" panose="02010600030101010101" pitchFamily="2" charset="-122"/>
                          <a:ea typeface="宋体" panose="02010600030101010101" pitchFamily="2" charset="-122"/>
                          <a:cs typeface="宋体" panose="02010600030101010101" pitchFamily="2" charset="-122"/>
                        </a:rPr>
                        <a:t>2</a:t>
                      </a: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;4、不含主材地砖费用；5、工程量按展开面积计算。</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35179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7</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地台（高度200mm以内，木结构）</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120.00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Times New Roman" panose="02020603050405020304" charset="0"/>
                          <a:cs typeface="Times New Roman" panose="02020603050405020304" charset="0"/>
                        </a:rPr>
                        <a:t>15mm</a:t>
                      </a: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木芯板开条或30×50木龙骨框架结构，面铺木芯板，无抽屉（需抽屉，另加100元/个）</a:t>
                      </a:r>
                      <a:endParaRPr lang="en-US" altLang="en-US" sz="1000" b="0">
                        <a:solidFill>
                          <a:srgbClr val="000000"/>
                        </a:solidFill>
                        <a:latin typeface="Times New Roman" panose="02020603050405020304" charset="0"/>
                        <a:ea typeface="Times New Roman" panose="02020603050405020304" charset="0"/>
                        <a:cs typeface="Times New Roman" panose="02020603050405020304" charset="0"/>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352425">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8</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地台（高度300mm以内，木结构）</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140.00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Times New Roman" panose="02020603050405020304" charset="0"/>
                          <a:cs typeface="Times New Roman" panose="02020603050405020304" charset="0"/>
                        </a:rPr>
                        <a:t>15mm</a:t>
                      </a: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木芯板开条或30×50木龙骨框架结构，面铺木芯板，无抽屉（需抽屉，另加100元/个）</a:t>
                      </a:r>
                      <a:endParaRPr lang="en-US" altLang="en-US" sz="1000" b="0">
                        <a:solidFill>
                          <a:srgbClr val="000000"/>
                        </a:solidFill>
                        <a:latin typeface="Times New Roman" panose="02020603050405020304" charset="0"/>
                        <a:ea typeface="Times New Roman" panose="02020603050405020304" charset="0"/>
                        <a:cs typeface="Times New Roman" panose="02020603050405020304" charset="0"/>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239395">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9</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卫生间地台（150mm以内）</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40.00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人工、辅材及机械损耗。</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272415">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铺实木地板（油板）</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55</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3×5木龙骨打底，9厘板基层，麻花钉固定，防潮棉，安装地板（不包地板、收边条、地角线）</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366395">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11</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铺鹅卵石</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98</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1：2.5水泥砂浆铺贴，含鹅卵石</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347345">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12</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复合地板木基层</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65</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30×50木龙骨打底，9厘板基层，麻花钉固定，不含安装地板及地板主材</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239395">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13</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飘窗大理石铺装</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30.00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人工、辅材及机械损耗。</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bl>
          </a:graphicData>
        </a:graphic>
      </p:graphicFrame>
    </p:spTree>
    <p:custDataLst>
      <p:tags r:id="rId3"/>
    </p:custData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922655" y="810895"/>
            <a:ext cx="10972800" cy="368300"/>
          </a:xfrm>
          <a:prstGeom prst="rect">
            <a:avLst/>
          </a:prstGeom>
          <a:noFill/>
          <a:ln w="9525">
            <a:noFill/>
          </a:ln>
        </p:spPr>
        <p:txBody>
          <a:bodyPr wrap="square">
            <a:spAutoFit/>
          </a:bodyPr>
          <a:p>
            <a:pPr indent="266700">
              <a:lnSpc>
                <a:spcPct val="90000"/>
              </a:lnSpc>
            </a:pPr>
            <a:r>
              <a:rPr sz="1000">
                <a:ea typeface="宋体" panose="02010600030101010101" pitchFamily="2" charset="-122"/>
                <a:sym typeface="+mn-ea"/>
              </a:rPr>
              <a:t>五、门窗工程</a:t>
            </a:r>
            <a:endParaRPr sz="1000">
              <a:ea typeface="宋体" panose="02010600030101010101" pitchFamily="2" charset="-122"/>
              <a:sym typeface="+mn-ea"/>
            </a:endParaRPr>
          </a:p>
          <a:p>
            <a:pPr indent="266700">
              <a:lnSpc>
                <a:spcPct val="90000"/>
              </a:lnSpc>
            </a:pPr>
            <a:r>
              <a:rPr sz="1000">
                <a:ea typeface="宋体" panose="02010600030101010101" pitchFamily="2" charset="-122"/>
                <a:sym typeface="+mn-ea"/>
              </a:rPr>
              <a:t>地门窗工程项目14项，具体内容见表4-5。</a:t>
            </a:r>
            <a:endParaRPr sz="1000">
              <a:ea typeface="宋体" panose="02010600030101010101" pitchFamily="2" charset="-122"/>
              <a:sym typeface="+mn-ea"/>
            </a:endParaRPr>
          </a:p>
        </p:txBody>
      </p:sp>
      <p:sp>
        <p:nvSpPr>
          <p:cNvPr id="12" name="文本框 11"/>
          <p:cNvSpPr txBox="1"/>
          <p:nvPr>
            <p:custDataLst>
              <p:tags r:id="rId2"/>
            </p:custDataLst>
          </p:nvPr>
        </p:nvSpPr>
        <p:spPr>
          <a:xfrm>
            <a:off x="2550160" y="289560"/>
            <a:ext cx="7091045" cy="801370"/>
          </a:xfrm>
          <a:prstGeom prst="rect">
            <a:avLst/>
          </a:prstGeom>
          <a:noFill/>
        </p:spPr>
        <p:txBody>
          <a:bodyPr wrap="square" lIns="90000" tIns="46800" rIns="90000" bIns="46800" rtlCol="0"/>
          <a:lstStyle>
            <a:defPPr>
              <a:defRPr lang="zh-CN"/>
            </a:defPPr>
            <a:lvl1pPr>
              <a:lnSpc>
                <a:spcPct val="130000"/>
              </a:lnSpc>
              <a:defRPr sz="2800">
                <a:solidFill>
                  <a:schemeClr val="tx2"/>
                </a:solidFill>
                <a:latin typeface="+mj-lt"/>
                <a:ea typeface="+mj-ea"/>
                <a:cs typeface="+mj-cs"/>
              </a:defRPr>
            </a:lvl1pPr>
          </a:lstStyle>
          <a:p>
            <a:r>
              <a:rPr lang="en-US" altLang="zh-CN" sz="2400">
                <a:sym typeface="+mn-ea"/>
              </a:rPr>
              <a:t>4.1. 装饰工程参考价格</a:t>
            </a:r>
            <a:endParaRPr lang="en-US" altLang="zh-CN" sz="2400">
              <a:sym typeface="+mn-ea"/>
            </a:endParaRPr>
          </a:p>
        </p:txBody>
      </p:sp>
      <p:graphicFrame>
        <p:nvGraphicFramePr>
          <p:cNvPr id="3" name="表格 2"/>
          <p:cNvGraphicFramePr/>
          <p:nvPr/>
        </p:nvGraphicFramePr>
        <p:xfrm>
          <a:off x="1069340" y="1377950"/>
          <a:ext cx="10351135" cy="4528185"/>
        </p:xfrm>
        <a:graphic>
          <a:graphicData uri="http://schemas.openxmlformats.org/drawingml/2006/table">
            <a:tbl>
              <a:tblPr firstRow="1" bandRow="1">
                <a:tableStyleId>{5940675A-B579-460E-94D1-54222C63F5DA}</a:tableStyleId>
              </a:tblPr>
              <a:tblGrid>
                <a:gridCol w="555625"/>
                <a:gridCol w="1379220"/>
                <a:gridCol w="553085"/>
                <a:gridCol w="551815"/>
                <a:gridCol w="7311390"/>
              </a:tblGrid>
              <a:tr h="342900">
                <a:tc>
                  <a:txBody>
                    <a:bodyPr/>
                    <a:p>
                      <a:pPr indent="0" algn="ctr">
                        <a:buNone/>
                      </a:pPr>
                      <a:r>
                        <a:rPr lang="en-US" sz="1200" b="1">
                          <a:solidFill>
                            <a:srgbClr val="000000"/>
                          </a:solidFill>
                          <a:latin typeface="宋体" panose="02010600030101010101" pitchFamily="2" charset="-122"/>
                          <a:ea typeface="宋体" panose="02010600030101010101" pitchFamily="2" charset="-122"/>
                          <a:cs typeface="宋体" panose="02010600030101010101" pitchFamily="2" charset="-122"/>
                        </a:rPr>
                        <a:t>序号</a:t>
                      </a:r>
                      <a:endParaRPr lang="en-US" altLang="en-US" sz="12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nchorCtr="0">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200" b="1">
                          <a:solidFill>
                            <a:srgbClr val="000000"/>
                          </a:solidFill>
                          <a:latin typeface="宋体" panose="02010600030101010101" pitchFamily="2" charset="-122"/>
                          <a:ea typeface="宋体" panose="02010600030101010101" pitchFamily="2" charset="-122"/>
                          <a:cs typeface="宋体" panose="02010600030101010101" pitchFamily="2" charset="-122"/>
                        </a:rPr>
                        <a:t>项 目 名 称</a:t>
                      </a:r>
                      <a:endParaRPr lang="en-US" altLang="en-US" sz="12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200" b="1">
                          <a:solidFill>
                            <a:srgbClr val="000000"/>
                          </a:solidFill>
                          <a:latin typeface="宋体" panose="02010600030101010101" pitchFamily="2" charset="-122"/>
                          <a:ea typeface="宋体" panose="02010600030101010101" pitchFamily="2" charset="-122"/>
                          <a:cs typeface="宋体" panose="02010600030101010101" pitchFamily="2" charset="-122"/>
                        </a:rPr>
                        <a:t>单位</a:t>
                      </a:r>
                      <a:endParaRPr lang="en-US" altLang="en-US" sz="12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200" b="1">
                          <a:solidFill>
                            <a:srgbClr val="000000"/>
                          </a:solidFill>
                          <a:latin typeface="宋体" panose="02010600030101010101" pitchFamily="2" charset="-122"/>
                          <a:ea typeface="宋体" panose="02010600030101010101" pitchFamily="2" charset="-122"/>
                          <a:cs typeface="宋体" panose="02010600030101010101" pitchFamily="2" charset="-122"/>
                        </a:rPr>
                        <a:t>单价</a:t>
                      </a:r>
                      <a:endParaRPr lang="en-US" altLang="en-US" sz="12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200" b="1">
                          <a:solidFill>
                            <a:srgbClr val="000000"/>
                          </a:solidFill>
                          <a:latin typeface="宋体" panose="02010600030101010101" pitchFamily="2" charset="-122"/>
                          <a:ea typeface="宋体" panose="02010600030101010101" pitchFamily="2" charset="-122"/>
                          <a:cs typeface="宋体" panose="02010600030101010101" pitchFamily="2" charset="-122"/>
                        </a:rPr>
                        <a:t>材    料    工    艺    及   说    明</a:t>
                      </a:r>
                      <a:endParaRPr lang="en-US" altLang="en-US" sz="12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342900">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门安装</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扇</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200.00 </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1、人工费及辅材；2、不含门、合页、门吸、门锁；3、聚脂漆，二底三面，每增加一遍5元/㎡。</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342900">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2</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梭门</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扇</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450.00 </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1、木芯板开条、木龙骨框架，5厘板底，3厘板或饰面板饰面（不含门锁、门吸、合页、吊轨、吊轮）；2、聚脂漆，二底三面，每增加一遍5元/㎡</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291465">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3</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单面门套</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m</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48.00 </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1、木芯板框架，九厘板基层，3厘板或饰面板饰面，实木线条收边。2、油漆另计；3、工程量按实际延长米计算。</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291465">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4</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双面门套</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m</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55.00 </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1、木芯板框架，九厘板基层，3厘板或饰面板饰面，实木线条收边。2、油漆另计；3、工程量按实际延长米计算。</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428625">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5</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推拉门套</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m</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60.00 </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12厘板开条或木龙骨框架，5厘板底，3mm榉木板（樱桃板）饰面，榉木线条收口，实木格栅镶嵌5mm喷砂白玻，批灰、打磨，聚脂漆，二底三面，每增加一遍6元㎡（不含走轨、滑轮）。</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291465">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6</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平窗窗套</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m</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48.00 </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1、木芯板框架，九厘板基层，3厘板或饰面板饰面，实木线条收边。2、油漆另计；3、工程量按实际延长米计算。</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291465">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7</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凸窗窗套</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m</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65.00 </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1、木芯板框架，九厘板基层，3厘板或饰面板饰面，实木线条收边。2、油漆另计；3、工程量按实际延长米计算。</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291465">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8</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百叶门、窗</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300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榉木实木框架，20～25㎜榉木实木线条百叶及收边，批灰、打磨，聚脂漆，二底三面，每增加一遍6元/㎡。</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291465">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9</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包暖气片（不含百叶）</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130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3*5木龙骨架，木芯板基层，内衬红榉板饰清水漆二遍，榉木板贴面，榉木线条收边，批灰，打磨，聚脂漆，二底三面，每增加一遍6元/㎡，</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291465">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推拉门导轨、吊轮</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m</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70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合资产走轨、滑轮（长度以单条计算，材料价格多退少补）。</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291465">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11</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塑钢推拉门及窗</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220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海螺牌成套塑钢型材、5㎜普通玻璃。制作、安装。人工、材料。</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154305">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12</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铝塑板门套</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m</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80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9厘板基层、面饰铝塑板</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291465">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13</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窗帘盒</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m</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50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木芯板或12厘板结构，3mm榉木板（樱桃板）饰面，榉木线条饰边，批灰、打磨，聚脂漆，二底三面，每增加一遍6元/㎡</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291465">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14</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门扇安装</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扇</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180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安装人工，含合页、包安锁，批灰、打磨，聚脂漆，二底三面，每增加一遍6元/㎡（不含门、门锁、拉手）</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bl>
          </a:graphicData>
        </a:graphic>
      </p:graphicFrame>
    </p:spTree>
    <p:custDataLst>
      <p:tags r:id="rId3"/>
    </p:custData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922655" y="810895"/>
            <a:ext cx="10972800" cy="368300"/>
          </a:xfrm>
          <a:prstGeom prst="rect">
            <a:avLst/>
          </a:prstGeom>
          <a:noFill/>
          <a:ln w="9525">
            <a:noFill/>
          </a:ln>
        </p:spPr>
        <p:txBody>
          <a:bodyPr wrap="square">
            <a:spAutoFit/>
          </a:bodyPr>
          <a:p>
            <a:pPr indent="266700">
              <a:lnSpc>
                <a:spcPct val="90000"/>
              </a:lnSpc>
            </a:pPr>
            <a:r>
              <a:rPr sz="1000">
                <a:ea typeface="宋体" panose="02010600030101010101" pitchFamily="2" charset="-122"/>
                <a:sym typeface="+mn-ea"/>
              </a:rPr>
              <a:t>六、家私工程</a:t>
            </a:r>
            <a:endParaRPr sz="1000">
              <a:ea typeface="宋体" panose="02010600030101010101" pitchFamily="2" charset="-122"/>
              <a:sym typeface="+mn-ea"/>
            </a:endParaRPr>
          </a:p>
          <a:p>
            <a:pPr indent="266700">
              <a:lnSpc>
                <a:spcPct val="90000"/>
              </a:lnSpc>
            </a:pPr>
            <a:r>
              <a:rPr sz="1000">
                <a:ea typeface="宋体" panose="02010600030101010101" pitchFamily="2" charset="-122"/>
                <a:sym typeface="+mn-ea"/>
              </a:rPr>
              <a:t>家私工程项目13项，具体内容见表4-6。</a:t>
            </a:r>
            <a:endParaRPr sz="1000">
              <a:ea typeface="宋体" panose="02010600030101010101" pitchFamily="2" charset="-122"/>
              <a:sym typeface="+mn-ea"/>
            </a:endParaRPr>
          </a:p>
        </p:txBody>
      </p:sp>
      <p:sp>
        <p:nvSpPr>
          <p:cNvPr id="12" name="文本框 11"/>
          <p:cNvSpPr txBox="1"/>
          <p:nvPr>
            <p:custDataLst>
              <p:tags r:id="rId2"/>
            </p:custDataLst>
          </p:nvPr>
        </p:nvSpPr>
        <p:spPr>
          <a:xfrm>
            <a:off x="2550160" y="289560"/>
            <a:ext cx="7091045" cy="801370"/>
          </a:xfrm>
          <a:prstGeom prst="rect">
            <a:avLst/>
          </a:prstGeom>
          <a:noFill/>
        </p:spPr>
        <p:txBody>
          <a:bodyPr wrap="square" lIns="90000" tIns="46800" rIns="90000" bIns="46800" rtlCol="0"/>
          <a:lstStyle>
            <a:defPPr>
              <a:defRPr lang="zh-CN"/>
            </a:defPPr>
            <a:lvl1pPr>
              <a:lnSpc>
                <a:spcPct val="130000"/>
              </a:lnSpc>
              <a:defRPr sz="2800">
                <a:solidFill>
                  <a:schemeClr val="tx2"/>
                </a:solidFill>
                <a:latin typeface="+mj-lt"/>
                <a:ea typeface="+mj-ea"/>
                <a:cs typeface="+mj-cs"/>
              </a:defRPr>
            </a:lvl1pPr>
          </a:lstStyle>
          <a:p>
            <a:r>
              <a:rPr lang="en-US" altLang="zh-CN" sz="2400">
                <a:sym typeface="+mn-ea"/>
              </a:rPr>
              <a:t>4.1. 装饰工程参考价格</a:t>
            </a:r>
            <a:endParaRPr lang="en-US" altLang="zh-CN" sz="2400">
              <a:sym typeface="+mn-ea"/>
            </a:endParaRPr>
          </a:p>
        </p:txBody>
      </p:sp>
      <p:graphicFrame>
        <p:nvGraphicFramePr>
          <p:cNvPr id="2" name="表格 1"/>
          <p:cNvGraphicFramePr/>
          <p:nvPr/>
        </p:nvGraphicFramePr>
        <p:xfrm>
          <a:off x="1079500" y="1304290"/>
          <a:ext cx="10294620" cy="4559935"/>
        </p:xfrm>
        <a:graphic>
          <a:graphicData uri="http://schemas.openxmlformats.org/drawingml/2006/table">
            <a:tbl>
              <a:tblPr firstRow="1" bandRow="1">
                <a:tableStyleId>{5940675A-B579-460E-94D1-54222C63F5DA}</a:tableStyleId>
              </a:tblPr>
              <a:tblGrid>
                <a:gridCol w="567690"/>
                <a:gridCol w="1426845"/>
                <a:gridCol w="566420"/>
                <a:gridCol w="564515"/>
                <a:gridCol w="7169150"/>
              </a:tblGrid>
              <a:tr h="151130">
                <a:tc>
                  <a:txBody>
                    <a:bodyPr/>
                    <a:p>
                      <a:pPr indent="0" algn="ctr">
                        <a:buNone/>
                      </a:pPr>
                      <a:r>
                        <a:rPr lang="en-US" sz="1200" b="1">
                          <a:solidFill>
                            <a:srgbClr val="000000"/>
                          </a:solidFill>
                          <a:latin typeface="宋体" panose="02010600030101010101" pitchFamily="2" charset="-122"/>
                          <a:ea typeface="宋体" panose="02010600030101010101" pitchFamily="2" charset="-122"/>
                          <a:cs typeface="宋体" panose="02010600030101010101" pitchFamily="2" charset="-122"/>
                        </a:rPr>
                        <a:t>序号</a:t>
                      </a:r>
                      <a:endParaRPr lang="en-US" altLang="en-US" sz="12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b">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200" b="1">
                          <a:solidFill>
                            <a:srgbClr val="000000"/>
                          </a:solidFill>
                          <a:latin typeface="宋体" panose="02010600030101010101" pitchFamily="2" charset="-122"/>
                          <a:ea typeface="宋体" panose="02010600030101010101" pitchFamily="2" charset="-122"/>
                          <a:cs typeface="宋体" panose="02010600030101010101" pitchFamily="2" charset="-122"/>
                        </a:rPr>
                        <a:t>项 目 名 称</a:t>
                      </a:r>
                      <a:endParaRPr lang="en-US" altLang="en-US" sz="12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200" b="1">
                          <a:solidFill>
                            <a:srgbClr val="000000"/>
                          </a:solidFill>
                          <a:latin typeface="宋体" panose="02010600030101010101" pitchFamily="2" charset="-122"/>
                          <a:ea typeface="宋体" panose="02010600030101010101" pitchFamily="2" charset="-122"/>
                          <a:cs typeface="宋体" panose="02010600030101010101" pitchFamily="2" charset="-122"/>
                        </a:rPr>
                        <a:t>单位</a:t>
                      </a:r>
                      <a:endParaRPr lang="en-US" altLang="en-US" sz="12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200" b="1">
                          <a:solidFill>
                            <a:srgbClr val="000000"/>
                          </a:solidFill>
                          <a:latin typeface="宋体" panose="02010600030101010101" pitchFamily="2" charset="-122"/>
                          <a:ea typeface="宋体" panose="02010600030101010101" pitchFamily="2" charset="-122"/>
                          <a:cs typeface="宋体" panose="02010600030101010101" pitchFamily="2" charset="-122"/>
                        </a:rPr>
                        <a:t>单价</a:t>
                      </a:r>
                      <a:endParaRPr lang="en-US" altLang="en-US" sz="12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200" b="1">
                          <a:solidFill>
                            <a:srgbClr val="000000"/>
                          </a:solidFill>
                          <a:latin typeface="宋体" panose="02010600030101010101" pitchFamily="2" charset="-122"/>
                          <a:ea typeface="宋体" panose="02010600030101010101" pitchFamily="2" charset="-122"/>
                          <a:cs typeface="宋体" panose="02010600030101010101" pitchFamily="2" charset="-122"/>
                        </a:rPr>
                        <a:t>材    料    工    艺    及   说    明</a:t>
                      </a:r>
                      <a:endParaRPr lang="en-US" altLang="en-US" sz="12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35306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电视地柜（</a:t>
                      </a:r>
                      <a:r>
                        <a:rPr lang="en-US" sz="1000" b="0">
                          <a:solidFill>
                            <a:srgbClr val="000000"/>
                          </a:solidFill>
                          <a:latin typeface="Times New Roman" panose="02020603050405020304" charset="0"/>
                          <a:cs typeface="Times New Roman" panose="02020603050405020304" charset="0"/>
                        </a:rPr>
                        <a:t>150mm</a:t>
                      </a: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以下高）</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m</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200.00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1、木芯板框架结构，3mm板或饰面板饰面，九厘背板，实木线条收口（不含大理石台面）；2、按正投影面积计算；3、油漆另计。</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25908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2</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电视柜（300mm以下高）</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m</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280.00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1、木芯板框架结构，3mm板或饰面板饰面，九厘背板，实木线条收口（不含大理石台面）2、按正投影面积计算；3、油漆另计。</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35306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3</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电视柜（300mm—600mm高）</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m</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340.00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1、木芯板框架结构，3mm板或饰面板饰面，九厘背板，实木线条收口（不含大理石台面）；2、按正投影面积计算；3、油漆另计。</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35433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4</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鞋柜（300mm深）</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420.00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1、木芯板框架结构，3mm板或饰面板饰面，九厘板背板，内贴防火板，实木线条收口（不含大理石台面）2、按正投影面积计算；3、油漆另计。(限1.5㎡/1个抽屉，加抽屉另收60元/个。)</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35306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5</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鞋柜（350mm深）</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450.00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1、木芯板框架结构，3mm板或饰面板饰面，九厘背板，内贴防火板，实木线条收口（不含大理石台面）2、按正投影面积计算；3、油漆另计。(限1.5㎡/1个抽屉，加抽屉另收60元/个。)</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353695">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装饰柜、酒柜（300mm厚内）</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380.00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1、木芯板框架结构，3mm板或饰面板饰面，九厘背板，局部5mm清玻或磨砂玻，实木线条收口（不含大理石台面）2、按正投影面积计算；3、油漆另计。(限1.5㎡/1个抽屉，加抽屉另收60元/个。)</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377825">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6</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装饰柜、酒柜（300mm厚内，含门）</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410.00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1、木芯板框架结构，3mm板或饰面板饰面，九厘背板，福汉板开条压门，局部5mm清玻或磨砂玻，实木线条收口（不含大理石台面）2、按正投影面积计算；3、油漆另计。(限1.5㎡/1个抽屉，加抽屉另收60元/个。)</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353695">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7</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大衣柜，储藏柜（650mm内）</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340.00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1、木芯板框架结构，福汉板开条压门，3厘板或饰面板饰面，九厘板背板，实木线条收边，含柜内层板；2、按正投影面积计算；3、油漆另计。(限1个抽屉/1.5㎡，加抽屉另收60元/个。</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35306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8</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无门大衣柜（650mm内）</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305.00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木芯板框架结构，3厘板或饰面板饰面，九厘板背板，实木线条收边，含柜内层板；2、按正投影面积计算；3、油漆另计。(限1.5㎡/1个抽屉，加抽屉另收60元/个。)4、移动门业主自购。</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14097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9</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家私宝</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14.00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人工及材料费（工程量按展开面积计算）</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14097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353695">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书柜（300mm厚，无门）</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380.00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1、木芯板框架结构，福汉板开条压门，3厘板或饰面板饰面，九厘板背板，实木线条收边，2、按正投影面积计算；3、油漆另计。(限1.5㎡/1个抽屉，加抽屉另收60元/个。</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26289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11</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书柜（300mm厚，有门）</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400.00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1、木芯板框架结构，3mm板或饰面板饰面，九厘背板，实木线条收口；2、按正投影面积计算；3、油漆另计。(限1.5㎡/1个抽屉，加抽屉另收60元/个。</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258445">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12</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写字桌（500mm以下宽）</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m</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400.00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1、木芯板框架结构，3mm板或饰面板饰面，九厘板背板，实木线条收口；2、按实际延长米计算；3、油漆另计。</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14097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13</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木层板</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m</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90.00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木芯板基层（靠墙固定），双面贴3厘板饰面，白木线条收边。</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bl>
          </a:graphicData>
        </a:graphic>
      </p:graphicFrame>
    </p:spTree>
    <p:custDataLst>
      <p:tags r:id="rId3"/>
    </p:custData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922655" y="810895"/>
            <a:ext cx="10972800" cy="368300"/>
          </a:xfrm>
          <a:prstGeom prst="rect">
            <a:avLst/>
          </a:prstGeom>
          <a:noFill/>
          <a:ln w="9525">
            <a:noFill/>
          </a:ln>
        </p:spPr>
        <p:txBody>
          <a:bodyPr wrap="square">
            <a:spAutoFit/>
          </a:bodyPr>
          <a:p>
            <a:pPr indent="266700">
              <a:lnSpc>
                <a:spcPct val="90000"/>
              </a:lnSpc>
            </a:pPr>
            <a:r>
              <a:rPr sz="1000">
                <a:ea typeface="宋体" panose="02010600030101010101" pitchFamily="2" charset="-122"/>
                <a:sym typeface="+mn-ea"/>
              </a:rPr>
              <a:t>七、安装工程</a:t>
            </a:r>
            <a:endParaRPr sz="1000">
              <a:ea typeface="宋体" panose="02010600030101010101" pitchFamily="2" charset="-122"/>
              <a:sym typeface="+mn-ea"/>
            </a:endParaRPr>
          </a:p>
          <a:p>
            <a:pPr indent="266700">
              <a:lnSpc>
                <a:spcPct val="90000"/>
              </a:lnSpc>
            </a:pPr>
            <a:r>
              <a:rPr sz="1000">
                <a:ea typeface="宋体" panose="02010600030101010101" pitchFamily="2" charset="-122"/>
                <a:sym typeface="+mn-ea"/>
              </a:rPr>
              <a:t>安装工程项目6项，具体内容见表4-7。</a:t>
            </a:r>
            <a:endParaRPr sz="1000">
              <a:ea typeface="宋体" panose="02010600030101010101" pitchFamily="2" charset="-122"/>
              <a:sym typeface="+mn-ea"/>
            </a:endParaRPr>
          </a:p>
        </p:txBody>
      </p:sp>
      <p:sp>
        <p:nvSpPr>
          <p:cNvPr id="12" name="文本框 11"/>
          <p:cNvSpPr txBox="1"/>
          <p:nvPr>
            <p:custDataLst>
              <p:tags r:id="rId2"/>
            </p:custDataLst>
          </p:nvPr>
        </p:nvSpPr>
        <p:spPr>
          <a:xfrm>
            <a:off x="2550160" y="289560"/>
            <a:ext cx="7091045" cy="801370"/>
          </a:xfrm>
          <a:prstGeom prst="rect">
            <a:avLst/>
          </a:prstGeom>
          <a:noFill/>
        </p:spPr>
        <p:txBody>
          <a:bodyPr wrap="square" lIns="90000" tIns="46800" rIns="90000" bIns="46800" rtlCol="0"/>
          <a:lstStyle>
            <a:defPPr>
              <a:defRPr lang="zh-CN"/>
            </a:defPPr>
            <a:lvl1pPr>
              <a:lnSpc>
                <a:spcPct val="130000"/>
              </a:lnSpc>
              <a:defRPr sz="2800">
                <a:solidFill>
                  <a:schemeClr val="tx2"/>
                </a:solidFill>
                <a:latin typeface="+mj-lt"/>
                <a:ea typeface="+mj-ea"/>
                <a:cs typeface="+mj-cs"/>
              </a:defRPr>
            </a:lvl1pPr>
          </a:lstStyle>
          <a:p>
            <a:r>
              <a:rPr lang="en-US" altLang="zh-CN" sz="2400">
                <a:sym typeface="+mn-ea"/>
              </a:rPr>
              <a:t>4.1. 装饰工程参考价格</a:t>
            </a:r>
            <a:endParaRPr lang="en-US" altLang="zh-CN" sz="2400">
              <a:sym typeface="+mn-ea"/>
            </a:endParaRPr>
          </a:p>
        </p:txBody>
      </p:sp>
      <p:graphicFrame>
        <p:nvGraphicFramePr>
          <p:cNvPr id="3" name="表格 2"/>
          <p:cNvGraphicFramePr/>
          <p:nvPr/>
        </p:nvGraphicFramePr>
        <p:xfrm>
          <a:off x="1024890" y="1179195"/>
          <a:ext cx="10353675" cy="1268730"/>
        </p:xfrm>
        <a:graphic>
          <a:graphicData uri="http://schemas.openxmlformats.org/drawingml/2006/table">
            <a:tbl>
              <a:tblPr firstRow="1" bandRow="1">
                <a:tableStyleId>{5940675A-B579-460E-94D1-54222C63F5DA}</a:tableStyleId>
              </a:tblPr>
              <a:tblGrid>
                <a:gridCol w="608965"/>
                <a:gridCol w="2261235"/>
                <a:gridCol w="852170"/>
                <a:gridCol w="1105535"/>
                <a:gridCol w="5525770"/>
              </a:tblGrid>
              <a:tr h="177800">
                <a:tc>
                  <a:txBody>
                    <a:bodyPr/>
                    <a:p>
                      <a:pPr indent="0" algn="ctr">
                        <a:buNone/>
                      </a:pPr>
                      <a:r>
                        <a:rPr lang="en-US" sz="900" b="1">
                          <a:solidFill>
                            <a:srgbClr val="000000"/>
                          </a:solidFill>
                          <a:latin typeface="宋体" panose="02010600030101010101" pitchFamily="2" charset="-122"/>
                          <a:ea typeface="宋体" panose="02010600030101010101" pitchFamily="2" charset="-122"/>
                          <a:cs typeface="宋体" panose="02010600030101010101" pitchFamily="2" charset="-122"/>
                        </a:rPr>
                        <a:t>序号</a:t>
                      </a:r>
                      <a:endParaRPr lang="en-US" altLang="en-US" sz="9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b">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1">
                          <a:solidFill>
                            <a:srgbClr val="000000"/>
                          </a:solidFill>
                          <a:latin typeface="宋体" panose="02010600030101010101" pitchFamily="2" charset="-122"/>
                          <a:ea typeface="宋体" panose="02010600030101010101" pitchFamily="2" charset="-122"/>
                          <a:cs typeface="宋体" panose="02010600030101010101" pitchFamily="2" charset="-122"/>
                        </a:rPr>
                        <a:t>项 目 名 称</a:t>
                      </a:r>
                      <a:endParaRPr lang="en-US" altLang="en-US" sz="9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1">
                          <a:solidFill>
                            <a:srgbClr val="000000"/>
                          </a:solidFill>
                          <a:latin typeface="宋体" panose="02010600030101010101" pitchFamily="2" charset="-122"/>
                          <a:ea typeface="宋体" panose="02010600030101010101" pitchFamily="2" charset="-122"/>
                          <a:cs typeface="宋体" panose="02010600030101010101" pitchFamily="2" charset="-122"/>
                        </a:rPr>
                        <a:t>单位</a:t>
                      </a:r>
                      <a:endParaRPr lang="en-US" altLang="en-US" sz="9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1">
                          <a:solidFill>
                            <a:srgbClr val="000000"/>
                          </a:solidFill>
                          <a:latin typeface="宋体" panose="02010600030101010101" pitchFamily="2" charset="-122"/>
                          <a:ea typeface="宋体" panose="02010600030101010101" pitchFamily="2" charset="-122"/>
                          <a:cs typeface="宋体" panose="02010600030101010101" pitchFamily="2" charset="-122"/>
                        </a:rPr>
                        <a:t>单价</a:t>
                      </a:r>
                      <a:endParaRPr lang="en-US" altLang="en-US" sz="9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1">
                          <a:solidFill>
                            <a:srgbClr val="000000"/>
                          </a:solidFill>
                          <a:latin typeface="宋体" panose="02010600030101010101" pitchFamily="2" charset="-122"/>
                          <a:ea typeface="宋体" panose="02010600030101010101" pitchFamily="2" charset="-122"/>
                          <a:cs typeface="宋体" panose="02010600030101010101" pitchFamily="2" charset="-122"/>
                        </a:rPr>
                        <a:t>材    料    工    艺    及   说    明</a:t>
                      </a:r>
                      <a:endParaRPr lang="en-US" altLang="en-US" sz="9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177800">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安装两房两厅灯具</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套</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260.00 </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安装人工、辅料（不含灯具配件）</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177800">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2</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安装三房两厅灯具</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套</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320.00 </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安装人工、辅料（不含灯具配件）</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177800">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3</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安装复式房灯具</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套</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500.00 </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安装人工、辅料（不含灯具配件）</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177800">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4</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安装别墅灯具</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套</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800.00 </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安装人工、辅料（不含灯具配件）</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177800">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5</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安装开关、插座、面板</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套</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300.00 </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安装人工、辅料（不含开关、插座、面板）</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177800">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6</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安装五金件及挂件</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套</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300.00 </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安装人工、辅料（不含五金件）</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bl>
          </a:graphicData>
        </a:graphic>
      </p:graphicFrame>
      <p:sp>
        <p:nvSpPr>
          <p:cNvPr id="5" name="文本框 4"/>
          <p:cNvSpPr txBox="1"/>
          <p:nvPr/>
        </p:nvSpPr>
        <p:spPr>
          <a:xfrm>
            <a:off x="922655" y="2423795"/>
            <a:ext cx="10972800" cy="368300"/>
          </a:xfrm>
          <a:prstGeom prst="rect">
            <a:avLst/>
          </a:prstGeom>
          <a:noFill/>
          <a:ln w="9525">
            <a:noFill/>
          </a:ln>
        </p:spPr>
        <p:txBody>
          <a:bodyPr wrap="square">
            <a:spAutoFit/>
          </a:bodyPr>
          <a:p>
            <a:pPr indent="266700">
              <a:lnSpc>
                <a:spcPct val="90000"/>
              </a:lnSpc>
            </a:pPr>
            <a:r>
              <a:rPr sz="1000">
                <a:ea typeface="宋体" panose="02010600030101010101" pitchFamily="2" charset="-122"/>
                <a:sym typeface="+mn-ea"/>
              </a:rPr>
              <a:t>八、水电工程</a:t>
            </a:r>
            <a:endParaRPr sz="1000">
              <a:ea typeface="宋体" panose="02010600030101010101" pitchFamily="2" charset="-122"/>
              <a:sym typeface="+mn-ea"/>
            </a:endParaRPr>
          </a:p>
          <a:p>
            <a:pPr indent="266700">
              <a:lnSpc>
                <a:spcPct val="90000"/>
              </a:lnSpc>
            </a:pPr>
            <a:r>
              <a:rPr sz="1000">
                <a:ea typeface="宋体" panose="02010600030101010101" pitchFamily="2" charset="-122"/>
                <a:sym typeface="+mn-ea"/>
              </a:rPr>
              <a:t>水电工程项目分为水路工程和电路工程，具体内容见表4-8。</a:t>
            </a:r>
            <a:endParaRPr sz="1000">
              <a:ea typeface="宋体" panose="02010600030101010101" pitchFamily="2" charset="-122"/>
              <a:sym typeface="+mn-ea"/>
            </a:endParaRPr>
          </a:p>
        </p:txBody>
      </p:sp>
      <p:graphicFrame>
        <p:nvGraphicFramePr>
          <p:cNvPr id="7" name="表格 6"/>
          <p:cNvGraphicFramePr/>
          <p:nvPr/>
        </p:nvGraphicFramePr>
        <p:xfrm>
          <a:off x="1025525" y="2792095"/>
          <a:ext cx="10353040" cy="3973830"/>
        </p:xfrm>
        <a:graphic>
          <a:graphicData uri="http://schemas.openxmlformats.org/drawingml/2006/table">
            <a:tbl>
              <a:tblPr firstRow="1" bandRow="1">
                <a:tableStyleId>{5940675A-B579-460E-94D1-54222C63F5DA}</a:tableStyleId>
              </a:tblPr>
              <a:tblGrid>
                <a:gridCol w="628650"/>
                <a:gridCol w="1471930"/>
                <a:gridCol w="590550"/>
                <a:gridCol w="589280"/>
                <a:gridCol w="7072630"/>
              </a:tblGrid>
              <a:tr h="0">
                <a:tc>
                  <a:txBody>
                    <a:bodyPr/>
                    <a:p>
                      <a:pPr indent="0" algn="ctr">
                        <a:buNone/>
                      </a:pPr>
                      <a:r>
                        <a:rPr lang="en-US" sz="900" b="1">
                          <a:solidFill>
                            <a:srgbClr val="000000"/>
                          </a:solidFill>
                          <a:latin typeface="宋体" panose="02010600030101010101" pitchFamily="2" charset="-122"/>
                          <a:ea typeface="宋体" panose="02010600030101010101" pitchFamily="2" charset="-122"/>
                          <a:cs typeface="宋体" panose="02010600030101010101" pitchFamily="2" charset="-122"/>
                        </a:rPr>
                        <a:t>序号</a:t>
                      </a:r>
                      <a:endParaRPr lang="en-US" altLang="en-US" sz="9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b">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1">
                          <a:solidFill>
                            <a:srgbClr val="000000"/>
                          </a:solidFill>
                          <a:latin typeface="宋体" panose="02010600030101010101" pitchFamily="2" charset="-122"/>
                          <a:ea typeface="宋体" panose="02010600030101010101" pitchFamily="2" charset="-122"/>
                          <a:cs typeface="宋体" panose="02010600030101010101" pitchFamily="2" charset="-122"/>
                        </a:rPr>
                        <a:t>项 目 名 称</a:t>
                      </a:r>
                      <a:endParaRPr lang="en-US" altLang="en-US" sz="9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1">
                          <a:solidFill>
                            <a:srgbClr val="000000"/>
                          </a:solidFill>
                          <a:latin typeface="宋体" panose="02010600030101010101" pitchFamily="2" charset="-122"/>
                          <a:ea typeface="宋体" panose="02010600030101010101" pitchFamily="2" charset="-122"/>
                          <a:cs typeface="宋体" panose="02010600030101010101" pitchFamily="2" charset="-122"/>
                        </a:rPr>
                        <a:t>单位</a:t>
                      </a:r>
                      <a:endParaRPr lang="en-US" altLang="en-US" sz="9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1">
                          <a:solidFill>
                            <a:srgbClr val="000000"/>
                          </a:solidFill>
                          <a:latin typeface="宋体" panose="02010600030101010101" pitchFamily="2" charset="-122"/>
                          <a:ea typeface="宋体" panose="02010600030101010101" pitchFamily="2" charset="-122"/>
                          <a:cs typeface="宋体" panose="02010600030101010101" pitchFamily="2" charset="-122"/>
                        </a:rPr>
                        <a:t>单价</a:t>
                      </a:r>
                      <a:endParaRPr lang="en-US" altLang="en-US" sz="9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1">
                          <a:solidFill>
                            <a:srgbClr val="000000"/>
                          </a:solidFill>
                          <a:latin typeface="宋体" panose="02010600030101010101" pitchFamily="2" charset="-122"/>
                          <a:ea typeface="宋体" panose="02010600030101010101" pitchFamily="2" charset="-122"/>
                          <a:cs typeface="宋体" panose="02010600030101010101" pitchFamily="2" charset="-122"/>
                        </a:rPr>
                        <a:t>材    料    工    艺    及   说    明</a:t>
                      </a:r>
                      <a:endParaRPr lang="en-US" altLang="en-US" sz="9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152400">
                <a:tc gridSpan="5">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电路改造</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hMerge="1">
                  <a:tcP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tcPr>
                </a:tc>
                <a:tc hMerge="1">
                  <a:tcP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tcPr>
                </a:tc>
                <a:tc hMerge="1">
                  <a:tcP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tcPr>
                </a:tc>
                <a:tc hMerge="1">
                  <a:tcPr>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tcPr>
                </a:tc>
              </a:tr>
              <a:tr h="158115">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2.52明线</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米</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35</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rowSpan="4">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采用阻燃pvc电工套管，慧远牌国标电线</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158750">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2</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2.52暗线</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米</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35</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vMerge="1">
                  <a:tcP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tcPr>
                </a:tc>
              </a:tr>
              <a:tr h="158115">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3</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42明线</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米</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35</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vMerge="1">
                  <a:tcP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tcPr>
                </a:tc>
              </a:tr>
              <a:tr h="0">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4</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42暗线</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米</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40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vMerge="1">
                  <a:tcP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B w="12700" cap="flat" cmpd="sng">
                      <a:solidFill>
                        <a:srgbClr val="000000"/>
                      </a:solidFill>
                      <a:prstDash val="dot"/>
                      <a:headEnd type="none" w="med" len="med"/>
                      <a:tailEnd type="none" w="med" len="med"/>
                    </a:lnB>
                  </a:tcPr>
                </a:tc>
              </a:tr>
              <a:tr h="158750">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5</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暗盒</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个</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5</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rowSpan="2">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宏程牌86mmPVC双活扣暗盒+人工安装</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0">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6</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明盒</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个</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5</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vMerge="1">
                  <a:tcP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B w="12700" cap="flat" cmpd="sng">
                      <a:solidFill>
                        <a:srgbClr val="000000"/>
                      </a:solidFill>
                      <a:prstDash val="dot"/>
                      <a:headEnd type="none" w="med" len="med"/>
                      <a:tailEnd type="none" w="med" len="med"/>
                    </a:lnB>
                  </a:tcPr>
                </a:tc>
              </a:tr>
              <a:tr h="0">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7</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暗装电箱</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个</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300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人工费，不含箱体及空开</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0">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8</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空开安装</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个</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20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人工费 </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0">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9</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穿墙孔</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个</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40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人工机具，钻孔直径小于26mm,如直径超标或钢筋混凝土墙需用水钻打孔，费用另计。</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0">
                <a:tc gridSpan="5">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水路改造</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hMerge="1">
                  <a:tcP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tcPr>
                </a:tc>
                <a:tc hMerge="1">
                  <a:tcP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tcPr>
                </a:tc>
                <a:tc hMerge="1">
                  <a:tcP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tcPr>
                </a:tc>
                <a:tc hMerge="1">
                  <a:tcPr>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tcPr>
                </a:tc>
              </a:tr>
              <a:tr h="116840">
                <a:tc gridSpan="5">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PPR管</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hMerge="1">
                  <a:tcP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tcPr>
                </a:tc>
                <a:tc hMerge="1">
                  <a:tcP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tcPr>
                </a:tc>
                <a:tc hMerge="1">
                  <a:tcP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tcPr>
                </a:tc>
                <a:tc hMerge="1">
                  <a:tcPr>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tcPr>
                </a:tc>
              </a:tr>
              <a:tr h="116840">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4分明管</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solidFill>
                      <a:srgbClr val="FFFFFF"/>
                    </a:solid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米</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45</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rowSpan="4">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水管标配：伟星管及管件，单根明管0.5米起价，单根暗管1米起价，如需其他品牌管件，需补齐差价。</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116840">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2</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4分暗管</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solidFill>
                      <a:srgbClr val="FFFFFF"/>
                    </a:solid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米</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55</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vMerge="1">
                  <a:tcP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tcPr>
                </a:tc>
              </a:tr>
              <a:tr h="0">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3</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6分明管</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solidFill>
                      <a:srgbClr val="FFFFFF"/>
                    </a:solid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米</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80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vMerge="1">
                  <a:tcP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tcPr>
                </a:tc>
              </a:tr>
              <a:tr h="171450">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4</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6分暗管</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solidFill>
                      <a:srgbClr val="FFFFFF"/>
                    </a:solid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米</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100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vMerge="1">
                  <a:tcP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B w="12700" cap="flat" cmpd="sng">
                      <a:solidFill>
                        <a:srgbClr val="000000"/>
                      </a:solidFill>
                      <a:prstDash val="dot"/>
                      <a:headEnd type="none" w="med" len="med"/>
                      <a:tailEnd type="none" w="med" len="med"/>
                    </a:lnB>
                  </a:tcPr>
                </a:tc>
              </a:tr>
              <a:tr h="0">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5</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移水表</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solidFill>
                      <a:srgbClr val="FFFFFF"/>
                    </a:solid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套</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150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人工费，含两个带丝管件安装,如超标安装每个带丝管件另加50元</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0">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6</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换总阀门</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solidFill>
                      <a:srgbClr val="FFFFFF"/>
                    </a:solid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个</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60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人工费，如需乙方提供阀门，费用另计</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0">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7</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地下接头</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solidFill>
                      <a:srgbClr val="FFFFFF"/>
                    </a:solid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个</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30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因在地面以下与原管道焊接，需刨坑，以便施工</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0">
                <a:tc gridSpan="5">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PVC下水管</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hMerge="1">
                  <a:tcP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tcPr>
                </a:tc>
                <a:tc hMerge="1">
                  <a:tcP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tcPr>
                </a:tc>
                <a:tc hMerge="1">
                  <a:tcP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tcPr>
                </a:tc>
                <a:tc hMerge="1">
                  <a:tcPr>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tcPr>
                </a:tc>
              </a:tr>
              <a:tr h="116840">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32-50明管</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solidFill>
                      <a:srgbClr val="FFFFFF"/>
                    </a:solid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米</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70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rowSpan="2">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材料采用优质pvc下水管及管件，接头抹胶粘接处理，完工后做通水测试。</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116840">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2</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32-50暗管</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solidFill>
                      <a:srgbClr val="FFFFFF"/>
                    </a:solid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米</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90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vMerge="1">
                  <a:tcP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B w="12700" cap="flat" cmpd="sng">
                      <a:solidFill>
                        <a:srgbClr val="000000"/>
                      </a:solidFill>
                      <a:prstDash val="dot"/>
                      <a:headEnd type="none" w="med" len="med"/>
                      <a:tailEnd type="none" w="med" len="med"/>
                    </a:lnB>
                  </a:tcPr>
                </a:tc>
              </a:tr>
            </a:tbl>
          </a:graphicData>
        </a:graphic>
      </p:graphicFrame>
    </p:spTree>
    <p:custDataLst>
      <p:tags r:id="rId3"/>
    </p:custData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922655" y="810895"/>
            <a:ext cx="10972800" cy="533400"/>
          </a:xfrm>
          <a:prstGeom prst="rect">
            <a:avLst/>
          </a:prstGeom>
          <a:noFill/>
          <a:ln w="9525">
            <a:noFill/>
          </a:ln>
        </p:spPr>
        <p:txBody>
          <a:bodyPr wrap="square">
            <a:spAutoFit/>
          </a:bodyPr>
          <a:p>
            <a:pPr indent="266700">
              <a:lnSpc>
                <a:spcPct val="90000"/>
              </a:lnSpc>
            </a:pPr>
            <a:r>
              <a:rPr sz="1600">
                <a:ea typeface="宋体" panose="02010600030101010101" pitchFamily="2" charset="-122"/>
                <a:sym typeface="+mn-ea"/>
              </a:rPr>
              <a:t>九、其他工程</a:t>
            </a:r>
            <a:endParaRPr sz="1600">
              <a:ea typeface="宋体" panose="02010600030101010101" pitchFamily="2" charset="-122"/>
              <a:sym typeface="+mn-ea"/>
            </a:endParaRPr>
          </a:p>
          <a:p>
            <a:pPr indent="266700">
              <a:lnSpc>
                <a:spcPct val="90000"/>
              </a:lnSpc>
            </a:pPr>
            <a:r>
              <a:rPr sz="1600">
                <a:ea typeface="宋体" panose="02010600030101010101" pitchFamily="2" charset="-122"/>
                <a:sym typeface="+mn-ea"/>
              </a:rPr>
              <a:t>其他工程项目6项，具体内容见表4-9。</a:t>
            </a:r>
            <a:endParaRPr sz="1600">
              <a:ea typeface="宋体" panose="02010600030101010101" pitchFamily="2" charset="-122"/>
              <a:sym typeface="+mn-ea"/>
            </a:endParaRPr>
          </a:p>
        </p:txBody>
      </p:sp>
      <p:sp>
        <p:nvSpPr>
          <p:cNvPr id="12" name="文本框 11"/>
          <p:cNvSpPr txBox="1"/>
          <p:nvPr>
            <p:custDataLst>
              <p:tags r:id="rId2"/>
            </p:custDataLst>
          </p:nvPr>
        </p:nvSpPr>
        <p:spPr>
          <a:xfrm>
            <a:off x="2550160" y="289560"/>
            <a:ext cx="7091045" cy="801370"/>
          </a:xfrm>
          <a:prstGeom prst="rect">
            <a:avLst/>
          </a:prstGeom>
          <a:noFill/>
        </p:spPr>
        <p:txBody>
          <a:bodyPr wrap="square" lIns="90000" tIns="46800" rIns="90000" bIns="46800" rtlCol="0"/>
          <a:lstStyle>
            <a:defPPr>
              <a:defRPr lang="zh-CN"/>
            </a:defPPr>
            <a:lvl1pPr>
              <a:lnSpc>
                <a:spcPct val="130000"/>
              </a:lnSpc>
              <a:defRPr sz="2800">
                <a:solidFill>
                  <a:schemeClr val="tx2"/>
                </a:solidFill>
                <a:latin typeface="+mj-lt"/>
                <a:ea typeface="+mj-ea"/>
                <a:cs typeface="+mj-cs"/>
              </a:defRPr>
            </a:lvl1pPr>
          </a:lstStyle>
          <a:p>
            <a:r>
              <a:rPr lang="en-US" altLang="zh-CN" sz="2400">
                <a:sym typeface="+mn-ea"/>
              </a:rPr>
              <a:t>4.1. 装饰工程参考价格</a:t>
            </a:r>
            <a:endParaRPr lang="en-US" altLang="zh-CN" sz="2400">
              <a:sym typeface="+mn-ea"/>
            </a:endParaRPr>
          </a:p>
        </p:txBody>
      </p:sp>
      <p:graphicFrame>
        <p:nvGraphicFramePr>
          <p:cNvPr id="3" name="表格 2"/>
          <p:cNvGraphicFramePr/>
          <p:nvPr/>
        </p:nvGraphicFramePr>
        <p:xfrm>
          <a:off x="1363980" y="1576705"/>
          <a:ext cx="9695815" cy="2270760"/>
        </p:xfrm>
        <a:graphic>
          <a:graphicData uri="http://schemas.openxmlformats.org/drawingml/2006/table">
            <a:tbl>
              <a:tblPr firstRow="1" bandRow="1">
                <a:tableStyleId>{5940675A-B579-460E-94D1-54222C63F5DA}</a:tableStyleId>
              </a:tblPr>
              <a:tblGrid>
                <a:gridCol w="556895"/>
                <a:gridCol w="1383030"/>
                <a:gridCol w="555625"/>
                <a:gridCol w="1287780"/>
                <a:gridCol w="5912485"/>
              </a:tblGrid>
              <a:tr h="262890">
                <a:tc>
                  <a:txBody>
                    <a:bodyPr/>
                    <a:p>
                      <a:pPr indent="0" algn="ctr">
                        <a:lnSpc>
                          <a:spcPct val="170000"/>
                        </a:lnSpc>
                        <a:buNone/>
                      </a:pPr>
                      <a:r>
                        <a:rPr lang="en-US" sz="1600" b="1">
                          <a:solidFill>
                            <a:srgbClr val="000000"/>
                          </a:solidFill>
                          <a:latin typeface="宋体" panose="02010600030101010101" pitchFamily="2" charset="-122"/>
                          <a:ea typeface="宋体" panose="02010600030101010101" pitchFamily="2" charset="-122"/>
                          <a:cs typeface="宋体" panose="02010600030101010101" pitchFamily="2" charset="-122"/>
                        </a:rPr>
                        <a:t>序号</a:t>
                      </a:r>
                      <a:endParaRPr lang="en-US" altLang="en-US" sz="16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b">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lnSpc>
                          <a:spcPct val="170000"/>
                        </a:lnSpc>
                        <a:buNone/>
                      </a:pPr>
                      <a:r>
                        <a:rPr lang="en-US" sz="1600" b="1">
                          <a:solidFill>
                            <a:srgbClr val="000000"/>
                          </a:solidFill>
                          <a:latin typeface="宋体" panose="02010600030101010101" pitchFamily="2" charset="-122"/>
                          <a:ea typeface="宋体" panose="02010600030101010101" pitchFamily="2" charset="-122"/>
                          <a:cs typeface="宋体" panose="02010600030101010101" pitchFamily="2" charset="-122"/>
                        </a:rPr>
                        <a:t>项 目 名 称</a:t>
                      </a:r>
                      <a:endParaRPr lang="en-US" altLang="en-US" sz="16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lnSpc>
                          <a:spcPct val="170000"/>
                        </a:lnSpc>
                        <a:buNone/>
                      </a:pPr>
                      <a:r>
                        <a:rPr lang="en-US" sz="1600" b="1">
                          <a:solidFill>
                            <a:srgbClr val="000000"/>
                          </a:solidFill>
                          <a:latin typeface="宋体" panose="02010600030101010101" pitchFamily="2" charset="-122"/>
                          <a:ea typeface="宋体" panose="02010600030101010101" pitchFamily="2" charset="-122"/>
                          <a:cs typeface="宋体" panose="02010600030101010101" pitchFamily="2" charset="-122"/>
                        </a:rPr>
                        <a:t>单位</a:t>
                      </a:r>
                      <a:endParaRPr lang="en-US" altLang="en-US" sz="16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lnSpc>
                          <a:spcPct val="170000"/>
                        </a:lnSpc>
                        <a:buNone/>
                      </a:pPr>
                      <a:r>
                        <a:rPr lang="en-US" sz="1600" b="1">
                          <a:solidFill>
                            <a:srgbClr val="000000"/>
                          </a:solidFill>
                          <a:latin typeface="宋体" panose="02010600030101010101" pitchFamily="2" charset="-122"/>
                          <a:ea typeface="宋体" panose="02010600030101010101" pitchFamily="2" charset="-122"/>
                          <a:cs typeface="宋体" panose="02010600030101010101" pitchFamily="2" charset="-122"/>
                        </a:rPr>
                        <a:t>单价</a:t>
                      </a:r>
                      <a:endParaRPr lang="en-US" altLang="en-US" sz="16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lnSpc>
                          <a:spcPct val="170000"/>
                        </a:lnSpc>
                        <a:buNone/>
                      </a:pPr>
                      <a:r>
                        <a:rPr lang="en-US" sz="1600" b="1">
                          <a:solidFill>
                            <a:srgbClr val="000000"/>
                          </a:solidFill>
                          <a:latin typeface="宋体" panose="02010600030101010101" pitchFamily="2" charset="-122"/>
                          <a:ea typeface="宋体" panose="02010600030101010101" pitchFamily="2" charset="-122"/>
                          <a:cs typeface="宋体" panose="02010600030101010101" pitchFamily="2" charset="-122"/>
                        </a:rPr>
                        <a:t>材    料    工    艺    及   说    明</a:t>
                      </a:r>
                      <a:endParaRPr lang="en-US" altLang="en-US" sz="16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457200">
                <a:tc>
                  <a:txBody>
                    <a:bodyPr/>
                    <a:p>
                      <a:pPr indent="0" algn="ctr">
                        <a:lnSpc>
                          <a:spcPct val="170000"/>
                        </a:lnSpc>
                        <a:buNone/>
                      </a:pPr>
                      <a:r>
                        <a:rPr lang="en-US" sz="1600" b="0">
                          <a:solidFill>
                            <a:srgbClr val="000000"/>
                          </a:solidFill>
                          <a:latin typeface="宋体" panose="02010600030101010101" pitchFamily="2" charset="-122"/>
                          <a:ea typeface="宋体" panose="02010600030101010101" pitchFamily="2" charset="-122"/>
                          <a:cs typeface="宋体" panose="02010600030101010101" pitchFamily="2" charset="-122"/>
                        </a:rPr>
                        <a:t>1</a:t>
                      </a:r>
                      <a:endParaRPr lang="en-US" altLang="en-US" sz="16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nSpc>
                          <a:spcPct val="170000"/>
                        </a:lnSpc>
                        <a:buNone/>
                      </a:pPr>
                      <a:r>
                        <a:rPr lang="en-US" sz="1600" b="0">
                          <a:solidFill>
                            <a:srgbClr val="000000"/>
                          </a:solidFill>
                          <a:latin typeface="宋体" panose="02010600030101010101" pitchFamily="2" charset="-122"/>
                          <a:ea typeface="宋体" panose="02010600030101010101" pitchFamily="2" charset="-122"/>
                          <a:cs typeface="宋体" panose="02010600030101010101" pitchFamily="2" charset="-122"/>
                        </a:rPr>
                        <a:t>垃圾清理费</a:t>
                      </a:r>
                      <a:endParaRPr lang="en-US" altLang="en-US" sz="16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lnSpc>
                          <a:spcPct val="170000"/>
                        </a:lnSpc>
                        <a:buNone/>
                      </a:pPr>
                      <a:r>
                        <a:rPr lang="en-US" sz="1600" b="0">
                          <a:solidFill>
                            <a:srgbClr val="000000"/>
                          </a:solidFill>
                          <a:latin typeface="宋体" panose="02010600030101010101" pitchFamily="2" charset="-122"/>
                          <a:ea typeface="宋体" panose="02010600030101010101" pitchFamily="2" charset="-122"/>
                          <a:cs typeface="宋体" panose="02010600030101010101" pitchFamily="2" charset="-122"/>
                        </a:rPr>
                        <a:t>套</a:t>
                      </a:r>
                      <a:endParaRPr lang="en-US" altLang="en-US" sz="16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lnSpc>
                          <a:spcPct val="170000"/>
                        </a:lnSpc>
                        <a:buNone/>
                      </a:pPr>
                      <a:r>
                        <a:rPr lang="en-US" sz="1600" b="0">
                          <a:solidFill>
                            <a:srgbClr val="000000"/>
                          </a:solidFill>
                          <a:latin typeface="宋体" panose="02010600030101010101" pitchFamily="2" charset="-122"/>
                          <a:ea typeface="宋体" panose="02010600030101010101" pitchFamily="2" charset="-122"/>
                          <a:cs typeface="宋体" panose="02010600030101010101" pitchFamily="2" charset="-122"/>
                        </a:rPr>
                        <a:t>350.00 </a:t>
                      </a:r>
                      <a:endParaRPr lang="en-US" altLang="en-US" sz="16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nSpc>
                          <a:spcPct val="170000"/>
                        </a:lnSpc>
                        <a:buNone/>
                      </a:pPr>
                      <a:r>
                        <a:rPr lang="en-US" sz="1600" b="0">
                          <a:solidFill>
                            <a:srgbClr val="000000"/>
                          </a:solidFill>
                          <a:latin typeface="宋体" panose="02010600030101010101" pitchFamily="2" charset="-122"/>
                          <a:ea typeface="宋体" panose="02010600030101010101" pitchFamily="2" charset="-122"/>
                          <a:cs typeface="宋体" panose="02010600030101010101" pitchFamily="2" charset="-122"/>
                        </a:rPr>
                        <a:t>垃圾清理、装袋，搬运至物业部门指定位置堆放，物业管理处所收取的垃圾清理费由业主自理（工程直接费用超过4万元以上的工程，按工程直接费用的1%收取），设计师按实际楼层适当另加。</a:t>
                      </a:r>
                      <a:endParaRPr lang="en-US" altLang="en-US" sz="16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317500">
                <a:tc>
                  <a:txBody>
                    <a:bodyPr/>
                    <a:p>
                      <a:pPr indent="0" algn="ctr">
                        <a:lnSpc>
                          <a:spcPct val="170000"/>
                        </a:lnSpc>
                        <a:buNone/>
                      </a:pPr>
                      <a:r>
                        <a:rPr lang="en-US" sz="1600" b="0">
                          <a:solidFill>
                            <a:srgbClr val="000000"/>
                          </a:solidFill>
                          <a:latin typeface="宋体" panose="02010600030101010101" pitchFamily="2" charset="-122"/>
                          <a:ea typeface="宋体" panose="02010600030101010101" pitchFamily="2" charset="-122"/>
                          <a:cs typeface="宋体" panose="02010600030101010101" pitchFamily="2" charset="-122"/>
                        </a:rPr>
                        <a:t>2</a:t>
                      </a:r>
                      <a:endParaRPr lang="en-US" altLang="en-US" sz="16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nSpc>
                          <a:spcPct val="170000"/>
                        </a:lnSpc>
                        <a:buNone/>
                      </a:pPr>
                      <a:r>
                        <a:rPr lang="en-US" sz="1600" b="0">
                          <a:solidFill>
                            <a:srgbClr val="000000"/>
                          </a:solidFill>
                          <a:latin typeface="宋体" panose="02010600030101010101" pitchFamily="2" charset="-122"/>
                          <a:ea typeface="宋体" panose="02010600030101010101" pitchFamily="2" charset="-122"/>
                          <a:cs typeface="宋体" panose="02010600030101010101" pitchFamily="2" charset="-122"/>
                        </a:rPr>
                        <a:t>材料运输费</a:t>
                      </a:r>
                      <a:endParaRPr lang="en-US" altLang="en-US" sz="16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lnSpc>
                          <a:spcPct val="170000"/>
                        </a:lnSpc>
                        <a:buNone/>
                      </a:pPr>
                      <a:r>
                        <a:rPr lang="en-US" sz="1600" b="0">
                          <a:solidFill>
                            <a:srgbClr val="000000"/>
                          </a:solidFill>
                          <a:latin typeface="宋体" panose="02010600030101010101" pitchFamily="2" charset="-122"/>
                          <a:ea typeface="宋体" panose="02010600030101010101" pitchFamily="2" charset="-122"/>
                          <a:cs typeface="宋体" panose="02010600030101010101" pitchFamily="2" charset="-122"/>
                        </a:rPr>
                        <a:t>套</a:t>
                      </a:r>
                      <a:endParaRPr lang="en-US" altLang="en-US" sz="16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lnSpc>
                          <a:spcPct val="170000"/>
                        </a:lnSpc>
                        <a:buNone/>
                      </a:pPr>
                      <a:r>
                        <a:rPr lang="en-US" sz="1600" b="0">
                          <a:solidFill>
                            <a:srgbClr val="000000"/>
                          </a:solidFill>
                          <a:latin typeface="宋体" panose="02010600030101010101" pitchFamily="2" charset="-122"/>
                          <a:ea typeface="宋体" panose="02010600030101010101" pitchFamily="2" charset="-122"/>
                          <a:cs typeface="宋体" panose="02010600030101010101" pitchFamily="2" charset="-122"/>
                        </a:rPr>
                        <a:t>350.00 </a:t>
                      </a:r>
                      <a:endParaRPr lang="en-US" altLang="en-US" sz="16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nSpc>
                          <a:spcPct val="170000"/>
                        </a:lnSpc>
                        <a:buNone/>
                      </a:pPr>
                      <a:r>
                        <a:rPr lang="en-US" sz="1600" b="0">
                          <a:solidFill>
                            <a:srgbClr val="000000"/>
                          </a:solidFill>
                          <a:latin typeface="宋体" panose="02010600030101010101" pitchFamily="2" charset="-122"/>
                          <a:ea typeface="宋体" panose="02010600030101010101" pitchFamily="2" charset="-122"/>
                          <a:cs typeface="宋体" panose="02010600030101010101" pitchFamily="2" charset="-122"/>
                        </a:rPr>
                        <a:t>工程直接费用超过4万元以上的工程，按工程直接费用的1%收取，设计师按实际楼层适当另加。</a:t>
                      </a:r>
                      <a:endParaRPr lang="en-US" altLang="en-US" sz="16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r>
              <a:tr h="304800">
                <a:tc>
                  <a:txBody>
                    <a:bodyPr/>
                    <a:p>
                      <a:pPr indent="0" algn="ctr">
                        <a:lnSpc>
                          <a:spcPct val="170000"/>
                        </a:lnSpc>
                        <a:buNone/>
                      </a:pPr>
                      <a:r>
                        <a:rPr lang="en-US" sz="1600" b="0">
                          <a:solidFill>
                            <a:srgbClr val="000000"/>
                          </a:solidFill>
                          <a:latin typeface="宋体" panose="02010600030101010101" pitchFamily="2" charset="-122"/>
                          <a:ea typeface="宋体" panose="02010600030101010101" pitchFamily="2" charset="-122"/>
                          <a:cs typeface="宋体" panose="02010600030101010101" pitchFamily="2" charset="-122"/>
                        </a:rPr>
                        <a:t>3</a:t>
                      </a:r>
                      <a:endParaRPr lang="en-US" altLang="en-US" sz="16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nSpc>
                          <a:spcPct val="170000"/>
                        </a:lnSpc>
                        <a:buNone/>
                      </a:pPr>
                      <a:r>
                        <a:rPr lang="en-US" sz="1600" b="0">
                          <a:solidFill>
                            <a:srgbClr val="000000"/>
                          </a:solidFill>
                          <a:latin typeface="宋体" panose="02010600030101010101" pitchFamily="2" charset="-122"/>
                          <a:ea typeface="宋体" panose="02010600030101010101" pitchFamily="2" charset="-122"/>
                          <a:cs typeface="宋体" panose="02010600030101010101" pitchFamily="2" charset="-122"/>
                        </a:rPr>
                        <a:t>材料搬运费</a:t>
                      </a:r>
                      <a:endParaRPr lang="en-US" altLang="en-US" sz="16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lnSpc>
                          <a:spcPct val="170000"/>
                        </a:lnSpc>
                        <a:buNone/>
                      </a:pPr>
                      <a:r>
                        <a:rPr lang="en-US" sz="1600" b="0">
                          <a:solidFill>
                            <a:srgbClr val="000000"/>
                          </a:solidFill>
                          <a:latin typeface="宋体" panose="02010600030101010101" pitchFamily="2" charset="-122"/>
                          <a:ea typeface="宋体" panose="02010600030101010101" pitchFamily="2" charset="-122"/>
                          <a:cs typeface="宋体" panose="02010600030101010101" pitchFamily="2" charset="-122"/>
                        </a:rPr>
                        <a:t>套</a:t>
                      </a:r>
                      <a:endParaRPr lang="en-US" altLang="en-US" sz="16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gn="ctr">
                        <a:lnSpc>
                          <a:spcPct val="170000"/>
                        </a:lnSpc>
                        <a:buNone/>
                      </a:pPr>
                      <a:r>
                        <a:rPr lang="en-US" sz="1600" b="0">
                          <a:solidFill>
                            <a:srgbClr val="000000"/>
                          </a:solidFill>
                          <a:latin typeface="宋体" panose="02010600030101010101" pitchFamily="2" charset="-122"/>
                          <a:ea typeface="宋体" panose="02010600030101010101" pitchFamily="2" charset="-122"/>
                          <a:cs typeface="宋体" panose="02010600030101010101" pitchFamily="2" charset="-122"/>
                        </a:rPr>
                        <a:t>350.00 </a:t>
                      </a:r>
                      <a:endParaRPr lang="en-US" altLang="en-US" sz="16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noFill/>
                  </a:tcPr>
                </a:tc>
                <a:tc>
                  <a:txBody>
                    <a:bodyPr/>
                    <a:p>
                      <a:pPr indent="0">
                        <a:lnSpc>
                          <a:spcPct val="170000"/>
                        </a:lnSpc>
                        <a:buNone/>
                      </a:pPr>
                      <a:r>
                        <a:rPr lang="en-US" sz="1600" b="0">
                          <a:solidFill>
                            <a:srgbClr val="000000"/>
                          </a:solidFill>
                          <a:latin typeface="宋体" panose="02010600030101010101" pitchFamily="2" charset="-122"/>
                          <a:ea typeface="宋体" panose="02010600030101010101" pitchFamily="2" charset="-122"/>
                          <a:cs typeface="宋体" panose="02010600030101010101" pitchFamily="2" charset="-122"/>
                        </a:rPr>
                        <a:t>工程直接费用超过4万元以上的工程，按工程直接费用的1%收取（五层以上含五层搬运，此项按每层每平方增加1元计取），设计师按实际楼层适当另加。</a:t>
                      </a:r>
                      <a:endParaRPr lang="en-US" altLang="en-US" sz="16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dot"/>
                      <a:headEnd type="none" w="med" len="med"/>
                      <a:tailEnd type="none" w="med" len="med"/>
                    </a:lnL>
                    <a:lnR w="12700" cap="flat" cmpd="sng">
                      <a:solidFill>
                        <a:srgbClr val="000000"/>
                      </a:solidFill>
                      <a:prstDash val="dot"/>
                      <a:headEnd type="none" w="med" len="med"/>
                      <a:tailEnd type="none" w="med" len="med"/>
                    </a:lnR>
                    <a:lnT w="12700" cap="flat" cmpd="sng">
                      <a:solidFill>
                        <a:srgbClr val="000000"/>
                      </a:solidFill>
                      <a:prstDash val="dot"/>
                      <a:headEnd type="none" w="med" len="med"/>
                      <a:tailEnd type="none" w="med" len="med"/>
                    </a:lnT>
                    <a:lnB w="12700" cap="flat" cmpd="sng">
                      <a:solidFill>
                        <a:srgbClr val="000000"/>
                      </a:solidFill>
                      <a:prstDash val="dot"/>
                      <a:headEnd type="none" w="med" len="med"/>
                      <a:tailEnd type="none" w="med" len="med"/>
                    </a:lnB>
                    <a:lnTlToBr>
                      <a:noFill/>
                    </a:lnTlToBr>
                    <a:lnBlToTr>
                      <a:noFill/>
                    </a:lnBlToTr>
                    <a:solidFill>
                      <a:srgbClr val="FFFFFF"/>
                    </a:solidFill>
                  </a:tcPr>
                </a:tc>
              </a:tr>
            </a:tbl>
          </a:graphicData>
        </a:graphic>
      </p:graphicFrame>
    </p:spTree>
    <p:custDataLst>
      <p:tags r:id="rId3"/>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文本框 3"/>
          <p:cNvSpPr txBox="1"/>
          <p:nvPr/>
        </p:nvSpPr>
        <p:spPr>
          <a:xfrm>
            <a:off x="3562985" y="1645920"/>
            <a:ext cx="4051300" cy="460375"/>
          </a:xfrm>
          <a:prstGeom prst="rect">
            <a:avLst/>
          </a:prstGeom>
          <a:noFill/>
        </p:spPr>
        <p:txBody>
          <a:bodyPr wrap="square" rtlCol="0">
            <a:spAutoFit/>
          </a:bodyPr>
          <a:p>
            <a:r>
              <a:rPr lang="zh-CN" altLang="en-US" sz="2400"/>
              <a:t>第二章 室内设计装修材料</a:t>
            </a:r>
            <a:endParaRPr lang="zh-CN" altLang="en-US" sz="2400"/>
          </a:p>
        </p:txBody>
      </p:sp>
      <p:sp>
        <p:nvSpPr>
          <p:cNvPr id="7" name="文本框 6"/>
          <p:cNvSpPr txBox="1"/>
          <p:nvPr/>
        </p:nvSpPr>
        <p:spPr>
          <a:xfrm>
            <a:off x="4151630" y="2328545"/>
            <a:ext cx="4453890" cy="368300"/>
          </a:xfrm>
          <a:prstGeom prst="rect">
            <a:avLst/>
          </a:prstGeom>
          <a:noFill/>
        </p:spPr>
        <p:txBody>
          <a:bodyPr wrap="square" rtlCol="0">
            <a:spAutoFit/>
          </a:bodyPr>
          <a:p>
            <a:r>
              <a:rPr lang="zh-CN" altLang="en-US"/>
              <a:t>2.1.装饰塑料概述</a:t>
            </a:r>
            <a:endParaRPr lang="zh-CN" altLang="en-US"/>
          </a:p>
        </p:txBody>
      </p:sp>
      <p:sp>
        <p:nvSpPr>
          <p:cNvPr id="10" name="文本框 9"/>
          <p:cNvSpPr txBox="1"/>
          <p:nvPr/>
        </p:nvSpPr>
        <p:spPr>
          <a:xfrm>
            <a:off x="4151630" y="2754630"/>
            <a:ext cx="4140835" cy="368300"/>
          </a:xfrm>
          <a:prstGeom prst="rect">
            <a:avLst/>
          </a:prstGeom>
          <a:noFill/>
        </p:spPr>
        <p:txBody>
          <a:bodyPr wrap="square" rtlCol="0">
            <a:spAutoFit/>
          </a:bodyPr>
          <a:p>
            <a:r>
              <a:rPr lang="zh-CN" altLang="en-US"/>
              <a:t>2.2.木质装饰材料</a:t>
            </a:r>
            <a:endParaRPr lang="zh-CN" altLang="en-US"/>
          </a:p>
        </p:txBody>
      </p:sp>
      <p:sp>
        <p:nvSpPr>
          <p:cNvPr id="11" name="文本框 10"/>
          <p:cNvSpPr txBox="1"/>
          <p:nvPr/>
        </p:nvSpPr>
        <p:spPr>
          <a:xfrm>
            <a:off x="4151630" y="3175635"/>
            <a:ext cx="3548380" cy="368300"/>
          </a:xfrm>
          <a:prstGeom prst="rect">
            <a:avLst/>
          </a:prstGeom>
          <a:noFill/>
        </p:spPr>
        <p:txBody>
          <a:bodyPr wrap="square" rtlCol="0">
            <a:spAutoFit/>
          </a:bodyPr>
          <a:p>
            <a:r>
              <a:rPr lang="zh-CN" altLang="en-US"/>
              <a:t>2.3.装饰石材</a:t>
            </a:r>
            <a:endParaRPr lang="zh-CN" altLang="en-US"/>
          </a:p>
        </p:txBody>
      </p:sp>
      <p:sp>
        <p:nvSpPr>
          <p:cNvPr id="12" name="文本框 11"/>
          <p:cNvSpPr txBox="1"/>
          <p:nvPr/>
        </p:nvSpPr>
        <p:spPr>
          <a:xfrm>
            <a:off x="4151630" y="3600450"/>
            <a:ext cx="4428490" cy="368300"/>
          </a:xfrm>
          <a:prstGeom prst="rect">
            <a:avLst/>
          </a:prstGeom>
          <a:noFill/>
        </p:spPr>
        <p:txBody>
          <a:bodyPr wrap="square" rtlCol="0">
            <a:spAutoFit/>
          </a:bodyPr>
          <a:p>
            <a:r>
              <a:rPr lang="zh-CN" altLang="en-US"/>
              <a:t>2.4.装饰陶瓷</a:t>
            </a:r>
            <a:endParaRPr lang="zh-CN" altLang="en-US"/>
          </a:p>
        </p:txBody>
      </p:sp>
      <p:sp>
        <p:nvSpPr>
          <p:cNvPr id="6" name="文本框 5"/>
          <p:cNvSpPr txBox="1"/>
          <p:nvPr/>
        </p:nvSpPr>
        <p:spPr>
          <a:xfrm>
            <a:off x="4151630" y="4022725"/>
            <a:ext cx="4428490" cy="368300"/>
          </a:xfrm>
          <a:prstGeom prst="rect">
            <a:avLst/>
          </a:prstGeom>
          <a:noFill/>
        </p:spPr>
        <p:txBody>
          <a:bodyPr wrap="square" rtlCol="0">
            <a:spAutoFit/>
          </a:bodyPr>
          <a:p>
            <a:r>
              <a:rPr lang="zh-CN" altLang="en-US"/>
              <a:t>2.</a:t>
            </a:r>
            <a:r>
              <a:rPr lang="en-US" altLang="zh-CN"/>
              <a:t>5</a:t>
            </a:r>
            <a:r>
              <a:rPr lang="zh-CN" altLang="en-US"/>
              <a:t>.装饰玻璃</a:t>
            </a:r>
            <a:endParaRPr lang="zh-CN" altLang="en-US"/>
          </a:p>
        </p:txBody>
      </p:sp>
      <p:sp>
        <p:nvSpPr>
          <p:cNvPr id="8" name="文本框 7"/>
          <p:cNvSpPr txBox="1"/>
          <p:nvPr/>
        </p:nvSpPr>
        <p:spPr>
          <a:xfrm>
            <a:off x="4151630" y="4444365"/>
            <a:ext cx="4428490" cy="368300"/>
          </a:xfrm>
          <a:prstGeom prst="rect">
            <a:avLst/>
          </a:prstGeom>
          <a:noFill/>
        </p:spPr>
        <p:txBody>
          <a:bodyPr wrap="square" rtlCol="0">
            <a:spAutoFit/>
          </a:bodyPr>
          <a:p>
            <a:r>
              <a:rPr lang="zh-CN" altLang="en-US"/>
              <a:t>2.6.纤维装饰织物及制品</a:t>
            </a:r>
            <a:endParaRPr lang="zh-CN" altLang="en-US"/>
          </a:p>
        </p:txBody>
      </p:sp>
      <p:sp>
        <p:nvSpPr>
          <p:cNvPr id="100" name="文本框 99"/>
          <p:cNvSpPr txBox="1"/>
          <p:nvPr/>
        </p:nvSpPr>
        <p:spPr>
          <a:xfrm>
            <a:off x="4151630" y="4853623"/>
            <a:ext cx="5080000" cy="368300"/>
          </a:xfrm>
          <a:prstGeom prst="rect">
            <a:avLst/>
          </a:prstGeom>
          <a:noFill/>
          <a:ln w="9525">
            <a:noFill/>
          </a:ln>
        </p:spPr>
        <p:txBody>
          <a:bodyPr>
            <a:spAutoFit/>
          </a:bodyPr>
          <a:p>
            <a:pPr marL="287655" indent="-287655" algn="l"/>
            <a:r>
              <a:rPr lang="zh-CN" altLang="en-US" sz="1800"/>
              <a:t>2.7. 装饰涂料</a:t>
            </a:r>
            <a:endParaRPr lang="zh-CN" altLang="en-US"/>
          </a:p>
        </p:txBody>
      </p:sp>
    </p:spTree>
    <p:custDataLst>
      <p:tags r:id="rId1"/>
    </p:custData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922655" y="1090930"/>
            <a:ext cx="10972800" cy="4860925"/>
          </a:xfrm>
          <a:prstGeom prst="rect">
            <a:avLst/>
          </a:prstGeom>
          <a:noFill/>
          <a:ln w="9525">
            <a:noFill/>
          </a:ln>
        </p:spPr>
        <p:txBody>
          <a:bodyPr wrap="square">
            <a:spAutoFit/>
          </a:bodyPr>
          <a:p>
            <a:pPr indent="266700">
              <a:lnSpc>
                <a:spcPct val="110000"/>
              </a:lnSpc>
            </a:pPr>
            <a:r>
              <a:rPr sz="1600">
                <a:ea typeface="宋体" panose="02010600030101010101" pitchFamily="2" charset="-122"/>
                <a:sym typeface="+mn-ea"/>
              </a:rPr>
              <a:t>目前，随着国内经济的迅速发展和人类不断改善生存环境的需要，高档装饰工程正逐步普及，装饰工程造价编审涉及的装饰材料品种琳琅满目，装饰装修工程内容繁多、艺术性强、施工工艺复杂多样、施工周期短，同时变更签证多。</a:t>
            </a:r>
            <a:endParaRPr sz="1600">
              <a:ea typeface="宋体" panose="02010600030101010101" pitchFamily="2" charset="-122"/>
              <a:sym typeface="+mn-ea"/>
            </a:endParaRPr>
          </a:p>
          <a:p>
            <a:pPr indent="266700">
              <a:lnSpc>
                <a:spcPct val="110000"/>
              </a:lnSpc>
            </a:pPr>
            <a:r>
              <a:rPr sz="1600">
                <a:ea typeface="宋体" panose="02010600030101010101" pitchFamily="2" charset="-122"/>
                <a:sym typeface="+mn-ea"/>
              </a:rPr>
              <a:t>工程预算书应包括：工程项目名称、工程数量、工程单位、项目单价、项目总价、材料规格说明、施工工艺。 </a:t>
            </a:r>
            <a:endParaRPr sz="1600">
              <a:ea typeface="宋体" panose="02010600030101010101" pitchFamily="2" charset="-122"/>
              <a:sym typeface="+mn-ea"/>
            </a:endParaRPr>
          </a:p>
          <a:p>
            <a:pPr indent="266700">
              <a:lnSpc>
                <a:spcPct val="110000"/>
              </a:lnSpc>
            </a:pPr>
            <a:r>
              <a:rPr sz="1600">
                <a:ea typeface="宋体" panose="02010600030101010101" pitchFamily="2" charset="-122"/>
                <a:sym typeface="+mn-ea"/>
              </a:rPr>
              <a:t>下面以具体居室装饰工程报价实例，介绍居室工程预算报价过程。</a:t>
            </a:r>
            <a:endParaRPr sz="1600">
              <a:ea typeface="宋体" panose="02010600030101010101" pitchFamily="2" charset="-122"/>
              <a:sym typeface="+mn-ea"/>
            </a:endParaRPr>
          </a:p>
          <a:p>
            <a:pPr indent="266700">
              <a:lnSpc>
                <a:spcPct val="110000"/>
              </a:lnSpc>
            </a:pPr>
            <a:r>
              <a:rPr sz="1600">
                <a:ea typeface="宋体" panose="02010600030101010101" pitchFamily="2" charset="-122"/>
                <a:sym typeface="+mn-ea"/>
              </a:rPr>
              <a:t>徐州市某小区居室装饰工程装修辅材预算（见表4-10）。</a:t>
            </a:r>
            <a:endParaRPr sz="1600">
              <a:ea typeface="宋体" panose="02010600030101010101" pitchFamily="2" charset="-122"/>
              <a:sym typeface="+mn-ea"/>
            </a:endParaRPr>
          </a:p>
          <a:p>
            <a:pPr indent="266700">
              <a:lnSpc>
                <a:spcPct val="110000"/>
              </a:lnSpc>
            </a:pPr>
            <a:r>
              <a:rPr sz="1600">
                <a:ea typeface="宋体" panose="02010600030101010101" pitchFamily="2" charset="-122"/>
                <a:sym typeface="+mn-ea"/>
              </a:rPr>
              <a:t>徐州市某小区居室装饰工程装修主材预算（见表4-11）</a:t>
            </a:r>
            <a:endParaRPr sz="1600">
              <a:ea typeface="宋体" panose="02010600030101010101" pitchFamily="2" charset="-122"/>
              <a:sym typeface="+mn-ea"/>
            </a:endParaRPr>
          </a:p>
          <a:p>
            <a:pPr indent="266700">
              <a:lnSpc>
                <a:spcPct val="110000"/>
              </a:lnSpc>
            </a:pPr>
            <a:endParaRPr sz="1600">
              <a:ea typeface="宋体" panose="02010600030101010101" pitchFamily="2" charset="-122"/>
              <a:sym typeface="+mn-ea"/>
            </a:endParaRPr>
          </a:p>
          <a:p>
            <a:pPr indent="266700">
              <a:lnSpc>
                <a:spcPct val="90000"/>
              </a:lnSpc>
            </a:pPr>
            <a:r>
              <a:rPr sz="1600">
                <a:ea typeface="宋体" panose="02010600030101010101" pitchFamily="2" charset="-122"/>
                <a:sym typeface="+mn-ea"/>
              </a:rPr>
              <a:t>室内装饰工程预算书</a:t>
            </a:r>
            <a:endParaRPr sz="1600">
              <a:ea typeface="宋体" panose="02010600030101010101" pitchFamily="2" charset="-122"/>
              <a:sym typeface="+mn-ea"/>
            </a:endParaRPr>
          </a:p>
          <a:p>
            <a:pPr indent="266700">
              <a:lnSpc>
                <a:spcPct val="90000"/>
              </a:lnSpc>
            </a:pPr>
            <a:endParaRPr sz="1600">
              <a:ea typeface="宋体" panose="02010600030101010101" pitchFamily="2" charset="-122"/>
              <a:sym typeface="+mn-ea"/>
            </a:endParaRPr>
          </a:p>
          <a:p>
            <a:pPr indent="266700">
              <a:lnSpc>
                <a:spcPct val="90000"/>
              </a:lnSpc>
            </a:pPr>
            <a:r>
              <a:rPr sz="1600">
                <a:ea typeface="宋体" panose="02010600030101010101" pitchFamily="2" charset="-122"/>
                <a:sym typeface="+mn-ea"/>
              </a:rPr>
              <a:t>工程名称:万达广场居室装饰装修</a:t>
            </a:r>
            <a:endParaRPr sz="1600">
              <a:ea typeface="宋体" panose="02010600030101010101" pitchFamily="2" charset="-122"/>
              <a:sym typeface="+mn-ea"/>
            </a:endParaRPr>
          </a:p>
          <a:p>
            <a:pPr indent="266700">
              <a:lnSpc>
                <a:spcPct val="90000"/>
              </a:lnSpc>
            </a:pPr>
            <a:r>
              <a:rPr sz="1600">
                <a:ea typeface="宋体" panose="02010600030101010101" pitchFamily="2" charset="-122"/>
                <a:sym typeface="+mn-ea"/>
              </a:rPr>
              <a:t>项目名称:装饰工程</a:t>
            </a:r>
            <a:endParaRPr sz="1600">
              <a:ea typeface="宋体" panose="02010600030101010101" pitchFamily="2" charset="-122"/>
              <a:sym typeface="+mn-ea"/>
            </a:endParaRPr>
          </a:p>
          <a:p>
            <a:pPr indent="266700">
              <a:lnSpc>
                <a:spcPct val="90000"/>
              </a:lnSpc>
            </a:pPr>
            <a:r>
              <a:rPr sz="1600">
                <a:ea typeface="宋体" panose="02010600030101010101" pitchFamily="2" charset="-122"/>
                <a:sym typeface="+mn-ea"/>
              </a:rPr>
              <a:t>建设单位:景明装饰工程有限公司</a:t>
            </a:r>
            <a:endParaRPr sz="1600">
              <a:ea typeface="宋体" panose="02010600030101010101" pitchFamily="2" charset="-122"/>
              <a:sym typeface="+mn-ea"/>
            </a:endParaRPr>
          </a:p>
          <a:p>
            <a:pPr indent="266700">
              <a:lnSpc>
                <a:spcPct val="90000"/>
              </a:lnSpc>
            </a:pPr>
            <a:r>
              <a:rPr sz="1600">
                <a:ea typeface="宋体" panose="02010600030101010101" pitchFamily="2" charset="-122"/>
                <a:sym typeface="+mn-ea"/>
              </a:rPr>
              <a:t>建筑面积:100㎡</a:t>
            </a:r>
            <a:endParaRPr sz="1600">
              <a:ea typeface="宋体" panose="02010600030101010101" pitchFamily="2" charset="-122"/>
              <a:sym typeface="+mn-ea"/>
            </a:endParaRPr>
          </a:p>
          <a:p>
            <a:pPr indent="266700">
              <a:lnSpc>
                <a:spcPct val="90000"/>
              </a:lnSpc>
            </a:pPr>
            <a:r>
              <a:rPr sz="1600">
                <a:ea typeface="宋体" panose="02010600030101010101" pitchFamily="2" charset="-122"/>
                <a:sym typeface="+mn-ea"/>
              </a:rPr>
              <a:t>工程总造价:114077元</a:t>
            </a:r>
            <a:endParaRPr sz="1600">
              <a:ea typeface="宋体" panose="02010600030101010101" pitchFamily="2" charset="-122"/>
              <a:sym typeface="+mn-ea"/>
            </a:endParaRPr>
          </a:p>
          <a:p>
            <a:pPr indent="266700">
              <a:lnSpc>
                <a:spcPct val="90000"/>
              </a:lnSpc>
            </a:pPr>
            <a:endParaRPr sz="1600">
              <a:ea typeface="宋体" panose="02010600030101010101" pitchFamily="2" charset="-122"/>
              <a:sym typeface="+mn-ea"/>
            </a:endParaRPr>
          </a:p>
          <a:p>
            <a:pPr indent="266700">
              <a:lnSpc>
                <a:spcPct val="90000"/>
              </a:lnSpc>
            </a:pPr>
            <a:endParaRPr sz="1600">
              <a:ea typeface="宋体" panose="02010600030101010101" pitchFamily="2" charset="-122"/>
              <a:sym typeface="+mn-ea"/>
            </a:endParaRPr>
          </a:p>
          <a:p>
            <a:pPr indent="266700">
              <a:lnSpc>
                <a:spcPct val="90000"/>
              </a:lnSpc>
            </a:pPr>
            <a:r>
              <a:rPr sz="1600">
                <a:ea typeface="宋体" panose="02010600030101010101" pitchFamily="2" charset="-122"/>
                <a:sym typeface="+mn-ea"/>
              </a:rPr>
              <a:t>编制人：***</a:t>
            </a:r>
            <a:endParaRPr sz="1600">
              <a:ea typeface="宋体" panose="02010600030101010101" pitchFamily="2" charset="-122"/>
              <a:sym typeface="+mn-ea"/>
            </a:endParaRPr>
          </a:p>
          <a:p>
            <a:pPr indent="266700">
              <a:lnSpc>
                <a:spcPct val="90000"/>
              </a:lnSpc>
            </a:pPr>
            <a:r>
              <a:rPr sz="1600">
                <a:ea typeface="宋体" panose="02010600030101010101" pitchFamily="2" charset="-122"/>
                <a:sym typeface="+mn-ea"/>
              </a:rPr>
              <a:t>审核人：***</a:t>
            </a:r>
            <a:endParaRPr sz="1600">
              <a:ea typeface="宋体" panose="02010600030101010101" pitchFamily="2" charset="-122"/>
              <a:sym typeface="+mn-ea"/>
            </a:endParaRPr>
          </a:p>
          <a:p>
            <a:pPr indent="266700">
              <a:lnSpc>
                <a:spcPct val="90000"/>
              </a:lnSpc>
            </a:pPr>
            <a:r>
              <a:rPr sz="1600">
                <a:ea typeface="宋体" panose="02010600030101010101" pitchFamily="2" charset="-122"/>
                <a:sym typeface="+mn-ea"/>
              </a:rPr>
              <a:t>编制单位：景明空间艺术设计</a:t>
            </a:r>
            <a:endParaRPr sz="1600">
              <a:ea typeface="宋体" panose="02010600030101010101" pitchFamily="2" charset="-122"/>
              <a:sym typeface="+mn-ea"/>
            </a:endParaRPr>
          </a:p>
          <a:p>
            <a:pPr indent="266700">
              <a:lnSpc>
                <a:spcPct val="90000"/>
              </a:lnSpc>
            </a:pPr>
            <a:r>
              <a:rPr sz="1600">
                <a:ea typeface="宋体" panose="02010600030101010101" pitchFamily="2" charset="-122"/>
                <a:sym typeface="+mn-ea"/>
              </a:rPr>
              <a:t>编制时间：2017年4月1日</a:t>
            </a:r>
            <a:endParaRPr sz="1600">
              <a:ea typeface="宋体" panose="02010600030101010101" pitchFamily="2" charset="-122"/>
              <a:sym typeface="+mn-ea"/>
            </a:endParaRPr>
          </a:p>
        </p:txBody>
      </p:sp>
      <p:sp>
        <p:nvSpPr>
          <p:cNvPr id="12" name="文本框 11"/>
          <p:cNvSpPr txBox="1"/>
          <p:nvPr>
            <p:custDataLst>
              <p:tags r:id="rId2"/>
            </p:custDataLst>
          </p:nvPr>
        </p:nvSpPr>
        <p:spPr>
          <a:xfrm>
            <a:off x="2550160" y="289560"/>
            <a:ext cx="7091045" cy="801370"/>
          </a:xfrm>
          <a:prstGeom prst="rect">
            <a:avLst/>
          </a:prstGeom>
          <a:noFill/>
        </p:spPr>
        <p:txBody>
          <a:bodyPr wrap="square" lIns="90000" tIns="46800" rIns="90000" bIns="46800" rtlCol="0"/>
          <a:lstStyle>
            <a:defPPr>
              <a:defRPr lang="zh-CN"/>
            </a:defPPr>
            <a:lvl1pPr>
              <a:lnSpc>
                <a:spcPct val="130000"/>
              </a:lnSpc>
              <a:defRPr sz="2800">
                <a:solidFill>
                  <a:schemeClr val="tx2"/>
                </a:solidFill>
                <a:latin typeface="+mj-lt"/>
                <a:ea typeface="+mj-ea"/>
                <a:cs typeface="+mj-cs"/>
              </a:defRPr>
            </a:lvl1pPr>
          </a:lstStyle>
          <a:p>
            <a:r>
              <a:rPr lang="en-US" altLang="zh-CN" sz="2400">
                <a:sym typeface="+mn-ea"/>
              </a:rPr>
              <a:t>4.2. 装饰工程报价及相关文件</a:t>
            </a:r>
            <a:endParaRPr lang="en-US" altLang="zh-CN" sz="2400">
              <a:sym typeface="+mn-ea"/>
            </a:endParaRPr>
          </a:p>
        </p:txBody>
      </p:sp>
    </p:spTree>
    <p:custDataLst>
      <p:tags r:id="rId3"/>
    </p:custData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custDataLst>
              <p:tags r:id="rId2"/>
            </p:custDataLst>
          </p:nvPr>
        </p:nvSpPr>
        <p:spPr>
          <a:xfrm>
            <a:off x="2550160" y="289560"/>
            <a:ext cx="7091045" cy="801370"/>
          </a:xfrm>
          <a:prstGeom prst="rect">
            <a:avLst/>
          </a:prstGeom>
          <a:noFill/>
        </p:spPr>
        <p:txBody>
          <a:bodyPr wrap="square" lIns="90000" tIns="46800" rIns="90000" bIns="46800" rtlCol="0"/>
          <a:lstStyle>
            <a:defPPr>
              <a:defRPr lang="zh-CN"/>
            </a:defPPr>
            <a:lvl1pPr>
              <a:lnSpc>
                <a:spcPct val="130000"/>
              </a:lnSpc>
              <a:defRPr sz="2800">
                <a:solidFill>
                  <a:schemeClr val="tx2"/>
                </a:solidFill>
                <a:latin typeface="+mj-lt"/>
                <a:ea typeface="+mj-ea"/>
                <a:cs typeface="+mj-cs"/>
              </a:defRPr>
            </a:lvl1pPr>
          </a:lstStyle>
          <a:p>
            <a:r>
              <a:rPr lang="en-US" altLang="zh-CN" sz="2400">
                <a:sym typeface="+mn-ea"/>
              </a:rPr>
              <a:t>4.2. 装饰工程报价及相关文件</a:t>
            </a:r>
            <a:endParaRPr lang="en-US" altLang="zh-CN" sz="2400">
              <a:sym typeface="+mn-ea"/>
            </a:endParaRPr>
          </a:p>
        </p:txBody>
      </p:sp>
      <p:graphicFrame>
        <p:nvGraphicFramePr>
          <p:cNvPr id="5" name="表格 4"/>
          <p:cNvGraphicFramePr/>
          <p:nvPr/>
        </p:nvGraphicFramePr>
        <p:xfrm>
          <a:off x="1650047" y="844550"/>
          <a:ext cx="9384665" cy="3911600"/>
        </p:xfrm>
        <a:graphic>
          <a:graphicData uri="http://schemas.openxmlformats.org/drawingml/2006/table">
            <a:tbl>
              <a:tblPr firstRow="1" bandRow="1">
                <a:tableStyleId>{5940675A-B579-460E-94D1-54222C63F5DA}</a:tableStyleId>
              </a:tblPr>
              <a:tblGrid>
                <a:gridCol w="317500"/>
                <a:gridCol w="1246188"/>
                <a:gridCol w="317500"/>
                <a:gridCol w="485775"/>
                <a:gridCol w="495300"/>
                <a:gridCol w="542925"/>
                <a:gridCol w="3136265"/>
                <a:gridCol w="2842895"/>
              </a:tblGrid>
              <a:tr h="571500">
                <a:tc gridSpan="8">
                  <a:txBody>
                    <a:bodyPr/>
                    <a:p>
                      <a:pPr indent="0" algn="ctr">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徐州景明空间设计有限公司预算书</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r>
              <a:tr h="342900">
                <a:tc>
                  <a:txBody>
                    <a:bodyPr/>
                    <a:p>
                      <a:pPr indent="0">
                        <a:buNone/>
                      </a:pPr>
                      <a:r>
                        <a:rPr lang="en-US" sz="1100" b="1">
                          <a:solidFill>
                            <a:srgbClr val="000000"/>
                          </a:solidFill>
                          <a:latin typeface="宋体" panose="02010600030101010101" pitchFamily="2" charset="-122"/>
                          <a:ea typeface="宋体" panose="02010600030101010101" pitchFamily="2" charset="-122"/>
                          <a:cs typeface="宋体" panose="02010600030101010101" pitchFamily="2" charset="-122"/>
                        </a:rPr>
                        <a:t>序号</a:t>
                      </a:r>
                      <a:endParaRPr lang="en-US" altLang="en-US" sz="11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100" b="1">
                          <a:solidFill>
                            <a:srgbClr val="000000"/>
                          </a:solidFill>
                          <a:latin typeface="宋体" panose="02010600030101010101" pitchFamily="2" charset="-122"/>
                          <a:ea typeface="宋体" panose="02010600030101010101" pitchFamily="2" charset="-122"/>
                          <a:cs typeface="宋体" panose="02010600030101010101" pitchFamily="2" charset="-122"/>
                        </a:rPr>
                        <a:t>分部分项工程名称</a:t>
                      </a:r>
                      <a:endParaRPr lang="en-US" altLang="en-US" sz="11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单位</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工程量</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单价（元）</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合价</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100" b="1">
                          <a:solidFill>
                            <a:srgbClr val="000000"/>
                          </a:solidFill>
                          <a:latin typeface="宋体" panose="02010600030101010101" pitchFamily="2" charset="-122"/>
                          <a:ea typeface="宋体" panose="02010600030101010101" pitchFamily="2" charset="-122"/>
                          <a:cs typeface="宋体" panose="02010600030101010101" pitchFamily="2" charset="-122"/>
                        </a:rPr>
                        <a:t>工程量和造价计算规则</a:t>
                      </a:r>
                      <a:endParaRPr lang="en-US" altLang="en-US" sz="11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100" b="1">
                          <a:solidFill>
                            <a:srgbClr val="000000"/>
                          </a:solidFill>
                          <a:latin typeface="宋体" panose="02010600030101010101" pitchFamily="2" charset="-122"/>
                          <a:ea typeface="宋体" panose="02010600030101010101" pitchFamily="2" charset="-122"/>
                          <a:cs typeface="宋体" panose="02010600030101010101" pitchFamily="2" charset="-122"/>
                        </a:rPr>
                        <a:t>工艺说明</a:t>
                      </a:r>
                      <a:endParaRPr lang="en-US" altLang="en-US" sz="11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04800">
                <a:tc gridSpan="8">
                  <a:txBody>
                    <a:bodyPr/>
                    <a:p>
                      <a:pPr indent="0">
                        <a:buNone/>
                      </a:pPr>
                      <a:r>
                        <a:rPr lang="en-US" sz="1100" b="1">
                          <a:solidFill>
                            <a:srgbClr val="000000"/>
                          </a:solidFill>
                          <a:latin typeface="宋体" panose="02010600030101010101" pitchFamily="2" charset="-122"/>
                          <a:ea typeface="宋体" panose="02010600030101010101" pitchFamily="2" charset="-122"/>
                          <a:cs typeface="宋体" panose="02010600030101010101" pitchFamily="2" charset="-122"/>
                        </a:rPr>
                        <a:t>一、客餐厅</a:t>
                      </a: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（铺贴工艺按常规执行，如甲方有特殊要求人工、辅材另计）</a:t>
                      </a:r>
                      <a:endParaRPr lang="en-US" altLang="en-US" sz="11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C5D9F1"/>
                    </a:solidFill>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r>
              <a:tr h="38100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墙顶面墙固封底处理</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73.2</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5</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366</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1、门窗洞口减半计算面积。</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 墙面浮沉清扫干净。2. 墙体刷生态家园界面剂一遍。</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r>
              <a:tr h="33020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2</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石膏顶角素线安装（宽度≤10㎜）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m</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22</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15</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330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1、阳角镶贴工费每个另加10元。2、弧形镶贴工费每米另加80元。</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老人头品牌石膏线</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r>
              <a:tr h="49530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3</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顶面基层处理披刮专用环保成品腻子 </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25.2</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30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756</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1、如原墙面腻子需铲除另行计价。刷墙面界面剂另计价。2、门窗洞口减半计算面积，如包门、窗套，可完全扣除门窗洞口面积。</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1、基层清理干净。2、披刮北京优易涂成品腻子3遍，打磨平整。</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r>
              <a:tr h="49530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4</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顶面立邦竹炭净味120乳胶漆</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25.2</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5</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126</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1、门窗洞口减半计算面积。如包门、窗套，可完全扣除门窗洞口面积。2、整套房子墙面颜色每增加一色另加150元/套(白色除外）。</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滚涂立邦竹炭净味120乳胶漆二遍。</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9530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5</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墙面基层处理披刮专用环保成品腻子 </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51</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30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1530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1、如原墙面腻子需铲除另行计价。刷墙面界面剂另计价。2、门窗洞口减半计算面积，如包门、窗套，可完全扣除门窗洞口面积。</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1、基层清理干净。2、披刮北京优易涂成品腻子3遍，打磨平整。</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r>
              <a:tr h="49530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6</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墙面立邦竹炭净味120乳胶漆</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51</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5</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255</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1、门窗洞口减半计算面积。如包门、窗套，可完全扣除门窗洞口面积。2、整套房子墙面颜色每增加一色另加150元/套(白色除外）。</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滚涂立邦竹炭净味120乳胶漆二遍。</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graphicFrame>
        <p:nvGraphicFramePr>
          <p:cNvPr id="7" name="表格 6"/>
          <p:cNvGraphicFramePr/>
          <p:nvPr/>
        </p:nvGraphicFramePr>
        <p:xfrm>
          <a:off x="1650047" y="4756150"/>
          <a:ext cx="9388475" cy="1689735"/>
        </p:xfrm>
        <a:graphic>
          <a:graphicData uri="http://schemas.openxmlformats.org/drawingml/2006/table">
            <a:tbl>
              <a:tblPr firstRow="1" bandRow="1">
                <a:tableStyleId>{5940675A-B579-460E-94D1-54222C63F5DA}</a:tableStyleId>
              </a:tblPr>
              <a:tblGrid>
                <a:gridCol w="317500"/>
                <a:gridCol w="1246188"/>
                <a:gridCol w="319087"/>
                <a:gridCol w="484188"/>
                <a:gridCol w="495300"/>
                <a:gridCol w="546100"/>
                <a:gridCol w="3133090"/>
                <a:gridCol w="2846705"/>
              </a:tblGrid>
              <a:tr h="889635">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7</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铺地砖(300×300㎜＜规格≤800×800mm)   </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25.2</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65</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1638</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甲供主材。如实际提供的瓷砖规格与原预算不符，应办理增减项调整费用。2、铺贴时水泥沙浆厚度＜30mm，如需超过30mm，每增加10mm另增加7元/㎡。水泥砂浆厚度超过50mm时应做豆石混凝土垫层，费用另计。3、如采用专用美缝剂，另加20元/㎡。4、如需镶贴波导线，另加15元/m。5、菱形贴砖另加35元/㎡。</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32.5号普通水泥、中沙，水泥沙浆粘贴。</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9530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8</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过门石铺贴</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m</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70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70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 石材由客户提供。宽度≤300mm。 2、 石材背面涂刷石材处理剂的，另加7元/㎡。3、 不含打蜡。 4、 不足一米按一米计算</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32.5号普通水泥、中沙，水泥沙浆粘贴。</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04800">
                <a:tc gridSpan="3">
                  <a:txBody>
                    <a:bodyPr/>
                    <a:p>
                      <a:pPr indent="0">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小计：</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a:noFill/>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gridSpan="3">
                  <a:txBody>
                    <a:bodyPr/>
                    <a:p>
                      <a:pPr indent="0">
                        <a:buNone/>
                      </a:pPr>
                      <a:r>
                        <a:rPr lang="en-US" sz="1100" b="1">
                          <a:solidFill>
                            <a:srgbClr val="000000"/>
                          </a:solidFill>
                          <a:latin typeface="宋体" panose="02010600030101010101" pitchFamily="2" charset="-122"/>
                          <a:ea typeface="宋体" panose="02010600030101010101" pitchFamily="2" charset="-122"/>
                          <a:cs typeface="宋体" panose="02010600030101010101" pitchFamily="2" charset="-122"/>
                        </a:rPr>
                        <a:t>5071</a:t>
                      </a:r>
                      <a:endParaRPr lang="en-US" altLang="en-US" sz="11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a:noFill/>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gridSpan="2">
                  <a:txBody>
                    <a:bodyPr/>
                    <a:p>
                      <a:pPr indent="0">
                        <a:buNone/>
                      </a:pP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r>
            </a:tbl>
          </a:graphicData>
        </a:graphic>
      </p:graphicFrame>
      <p:sp>
        <p:nvSpPr>
          <p:cNvPr id="8" name="文本框 7"/>
          <p:cNvSpPr txBox="1"/>
          <p:nvPr/>
        </p:nvSpPr>
        <p:spPr>
          <a:xfrm>
            <a:off x="461010" y="1597660"/>
            <a:ext cx="1052195" cy="275590"/>
          </a:xfrm>
          <a:prstGeom prst="rect">
            <a:avLst/>
          </a:prstGeom>
          <a:noFill/>
        </p:spPr>
        <p:txBody>
          <a:bodyPr wrap="square" rtlCol="0">
            <a:spAutoFit/>
          </a:bodyPr>
          <a:p>
            <a:r>
              <a:rPr lang="zh-CN" altLang="en-US" sz="1200"/>
              <a:t>表</a:t>
            </a:r>
            <a:r>
              <a:rPr lang="en-US" altLang="zh-CN" sz="1200"/>
              <a:t>4-10</a:t>
            </a:r>
            <a:endParaRPr lang="en-US" altLang="zh-CN" sz="1200"/>
          </a:p>
        </p:txBody>
      </p:sp>
    </p:spTree>
    <p:custDataLst>
      <p:tags r:id="rId3"/>
    </p:custData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custDataLst>
              <p:tags r:id="rId2"/>
            </p:custDataLst>
          </p:nvPr>
        </p:nvSpPr>
        <p:spPr>
          <a:xfrm>
            <a:off x="2550160" y="289560"/>
            <a:ext cx="7091045" cy="801370"/>
          </a:xfrm>
          <a:prstGeom prst="rect">
            <a:avLst/>
          </a:prstGeom>
          <a:noFill/>
        </p:spPr>
        <p:txBody>
          <a:bodyPr wrap="square" lIns="90000" tIns="46800" rIns="90000" bIns="46800" rtlCol="0"/>
          <a:lstStyle>
            <a:defPPr>
              <a:defRPr lang="zh-CN"/>
            </a:defPPr>
            <a:lvl1pPr>
              <a:lnSpc>
                <a:spcPct val="130000"/>
              </a:lnSpc>
              <a:defRPr sz="2800">
                <a:solidFill>
                  <a:schemeClr val="tx2"/>
                </a:solidFill>
                <a:latin typeface="+mj-lt"/>
                <a:ea typeface="+mj-ea"/>
                <a:cs typeface="+mj-cs"/>
              </a:defRPr>
            </a:lvl1pPr>
          </a:lstStyle>
          <a:p>
            <a:r>
              <a:rPr lang="en-US" altLang="zh-CN" sz="2400">
                <a:sym typeface="+mn-ea"/>
              </a:rPr>
              <a:t>4.2. 装饰工程报价及相关文件</a:t>
            </a:r>
            <a:endParaRPr lang="en-US" altLang="zh-CN" sz="2400">
              <a:sym typeface="+mn-ea"/>
            </a:endParaRPr>
          </a:p>
        </p:txBody>
      </p:sp>
      <p:graphicFrame>
        <p:nvGraphicFramePr>
          <p:cNvPr id="2" name="表格 1"/>
          <p:cNvGraphicFramePr/>
          <p:nvPr/>
        </p:nvGraphicFramePr>
        <p:xfrm>
          <a:off x="1132205" y="1140460"/>
          <a:ext cx="10293985" cy="5117465"/>
        </p:xfrm>
        <a:graphic>
          <a:graphicData uri="http://schemas.openxmlformats.org/drawingml/2006/table">
            <a:tbl>
              <a:tblPr firstRow="1" bandRow="1">
                <a:tableStyleId>{5940675A-B579-460E-94D1-54222C63F5DA}</a:tableStyleId>
              </a:tblPr>
              <a:tblGrid>
                <a:gridCol w="346710"/>
                <a:gridCol w="1361440"/>
                <a:gridCol w="347980"/>
                <a:gridCol w="528955"/>
                <a:gridCol w="666115"/>
                <a:gridCol w="471170"/>
                <a:gridCol w="3190240"/>
                <a:gridCol w="3381375"/>
              </a:tblGrid>
              <a:tr h="342265">
                <a:tc gridSpan="8">
                  <a:txBody>
                    <a:bodyPr/>
                    <a:p>
                      <a:pPr indent="0">
                        <a:buNone/>
                      </a:pPr>
                      <a:r>
                        <a:rPr lang="en-US" sz="1200" b="1">
                          <a:solidFill>
                            <a:srgbClr val="000000"/>
                          </a:solidFill>
                          <a:latin typeface="宋体" panose="02010600030101010101" pitchFamily="2" charset="-122"/>
                          <a:ea typeface="宋体" panose="02010600030101010101" pitchFamily="2" charset="-122"/>
                          <a:cs typeface="宋体" panose="02010600030101010101" pitchFamily="2" charset="-122"/>
                        </a:rPr>
                        <a:t>二、走道</a:t>
                      </a:r>
                      <a:r>
                        <a:rPr lang="en-US" sz="1200" b="0">
                          <a:solidFill>
                            <a:srgbClr val="000000"/>
                          </a:solidFill>
                          <a:latin typeface="宋体" panose="02010600030101010101" pitchFamily="2" charset="-122"/>
                          <a:ea typeface="宋体" panose="02010600030101010101" pitchFamily="2" charset="-122"/>
                          <a:cs typeface="宋体" panose="02010600030101010101" pitchFamily="2" charset="-122"/>
                        </a:rPr>
                        <a:t>（铺贴工艺按常规执行，如甲方有特殊要求人工、辅材另计）</a:t>
                      </a:r>
                      <a:endParaRPr lang="en-US" altLang="en-US" sz="12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C5D9F1"/>
                    </a:solidFill>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r>
              <a:tr h="427355">
                <a:tc>
                  <a:txBody>
                    <a:bodyPr/>
                    <a:p>
                      <a:pPr indent="0">
                        <a:buNone/>
                      </a:pPr>
                      <a:r>
                        <a:rPr lang="en-US" sz="1100" b="1">
                          <a:solidFill>
                            <a:srgbClr val="000000"/>
                          </a:solidFill>
                          <a:latin typeface="宋体" panose="02010600030101010101" pitchFamily="2" charset="-122"/>
                          <a:ea typeface="宋体" panose="02010600030101010101" pitchFamily="2" charset="-122"/>
                          <a:cs typeface="宋体" panose="02010600030101010101" pitchFamily="2" charset="-122"/>
                        </a:rPr>
                        <a:t>序号</a:t>
                      </a:r>
                      <a:endParaRPr lang="en-US" altLang="en-US" sz="11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100" b="1">
                          <a:solidFill>
                            <a:srgbClr val="000000"/>
                          </a:solidFill>
                          <a:latin typeface="宋体" panose="02010600030101010101" pitchFamily="2" charset="-122"/>
                          <a:ea typeface="宋体" panose="02010600030101010101" pitchFamily="2" charset="-122"/>
                          <a:cs typeface="宋体" panose="02010600030101010101" pitchFamily="2" charset="-122"/>
                        </a:rPr>
                        <a:t>分部分项工程名称</a:t>
                      </a:r>
                      <a:endParaRPr lang="en-US" altLang="en-US" sz="11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单位</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工程量</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单价（元）</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合价</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100" b="1">
                          <a:solidFill>
                            <a:srgbClr val="000000"/>
                          </a:solidFill>
                          <a:latin typeface="宋体" panose="02010600030101010101" pitchFamily="2" charset="-122"/>
                          <a:ea typeface="宋体" panose="02010600030101010101" pitchFamily="2" charset="-122"/>
                          <a:cs typeface="宋体" panose="02010600030101010101" pitchFamily="2" charset="-122"/>
                        </a:rPr>
                        <a:t>工程量和造价计算规则</a:t>
                      </a:r>
                      <a:endParaRPr lang="en-US" altLang="en-US" sz="11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100" b="1">
                          <a:solidFill>
                            <a:srgbClr val="000000"/>
                          </a:solidFill>
                          <a:latin typeface="宋体" panose="02010600030101010101" pitchFamily="2" charset="-122"/>
                          <a:ea typeface="宋体" panose="02010600030101010101" pitchFamily="2" charset="-122"/>
                          <a:cs typeface="宋体" panose="02010600030101010101" pitchFamily="2" charset="-122"/>
                        </a:rPr>
                        <a:t>工艺说明</a:t>
                      </a:r>
                      <a:endParaRPr lang="en-US" altLang="en-US" sz="11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r>
              <a:tr h="427355">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墙顶面墙固封底处理</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24.5</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5</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122.5</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1、门窗洞口减半计算面积。</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 墙面浮沉清扫干净。2. 墙体刷生态家园界面剂一遍。</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r>
              <a:tr h="342265">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2</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石膏顶角素线安装（宽度≤10㎜）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m</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10.5</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15</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157.5</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1、阳角镶贴工费每个另加10元。2、弧形镶贴工费每米另加80元。</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老人头品牌石膏线</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r>
              <a:tr h="55626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3</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顶面基层处理披刮专用环保成品腻子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4.5</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30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135</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1、如原墙面腻子需铲除另行计价。刷墙面界面剂另计价。2、门窗洞口减半计算面积，如包门、窗套，可完全扣除门窗洞口面积。</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1、基层清理干净。2、披刮北京优易涂成品腻子3遍，打磨平整。</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r>
              <a:tr h="555625">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4</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顶面立邦竹炭净味120乳胶漆</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4.5</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5</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22.5</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1、门窗洞口减半计算面积。如包门、窗套，可完全扣除门窗洞口面积。2、整套房子墙面颜色每增加一色另加150元/套(白色除外）。</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滚涂立邦竹炭净味120乳胶漆二遍。</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55626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5</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墙面基层处理披刮专用环保成品腻子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20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30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600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1、如原墙面腻子需铲除另行计价。刷墙面界面剂另计价。2、门窗洞口减半计算面积，如包门、窗套，可完全扣除门窗洞口面积。</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1、基层清理干净。2、披刮北京优易涂成品腻子3遍，打磨平整。</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r>
              <a:tr h="555625">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6</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墙面立邦竹炭净味120乳胶漆</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20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5</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100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1、门窗洞口减半计算面积。如包门、窗套，可完全扣除门窗洞口面积。2、整套房子墙面颜色每增加一色另加150元/套(白色除外）。</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滚涂立邦竹炭净味120乳胶漆二遍。</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01219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7</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铺地砖(300×300㎜＜规格≤800×800mm)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4.5</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65</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292.5</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甲供主材。如实际提供的瓷砖规格与原预算不符，应办理增减项调整费用。2、铺贴时水泥沙浆厚度＜30mm，如需超过30mm，每增加10mm另增加7元/㎡。水泥砂浆厚度超过50mm时应做豆石混凝土垫层，费用另计。3、如采用专用美缝剂，另加20元/㎡。4、如需镶贴波导线，另加15元/m。5、菱形贴砖另加35元/㎡。</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32.5号普通水泥、中沙，水泥沙浆粘贴。</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42265">
                <a:tc gridSpan="3">
                  <a:txBody>
                    <a:bodyPr/>
                    <a:p>
                      <a:pPr indent="0">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小计：</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a:noFill/>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gridSpan="3">
                  <a:txBody>
                    <a:bodyPr/>
                    <a:p>
                      <a:pPr indent="0">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1430</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a:noFill/>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gridSpan="2">
                  <a:txBody>
                    <a:bodyPr/>
                    <a:p>
                      <a:pPr indent="0">
                        <a:buNone/>
                      </a:pP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r>
            </a:tbl>
          </a:graphicData>
        </a:graphic>
      </p:graphicFrame>
      <p:sp>
        <p:nvSpPr>
          <p:cNvPr id="8" name="文本框 7"/>
          <p:cNvSpPr txBox="1"/>
          <p:nvPr/>
        </p:nvSpPr>
        <p:spPr>
          <a:xfrm>
            <a:off x="165735" y="1597660"/>
            <a:ext cx="1052195" cy="275590"/>
          </a:xfrm>
          <a:prstGeom prst="rect">
            <a:avLst/>
          </a:prstGeom>
          <a:noFill/>
        </p:spPr>
        <p:txBody>
          <a:bodyPr wrap="square" rtlCol="0">
            <a:spAutoFit/>
          </a:bodyPr>
          <a:p>
            <a:r>
              <a:rPr lang="zh-CN" altLang="en-US" sz="1200"/>
              <a:t>表</a:t>
            </a:r>
            <a:r>
              <a:rPr lang="en-US" altLang="zh-CN" sz="1200"/>
              <a:t>4-10</a:t>
            </a:r>
            <a:endParaRPr lang="en-US" altLang="zh-CN" sz="1200"/>
          </a:p>
        </p:txBody>
      </p:sp>
    </p:spTree>
    <p:custDataLst>
      <p:tags r:id="rId3"/>
    </p:custData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custDataLst>
              <p:tags r:id="rId2"/>
            </p:custDataLst>
          </p:nvPr>
        </p:nvSpPr>
        <p:spPr>
          <a:xfrm>
            <a:off x="2550160" y="289560"/>
            <a:ext cx="7091045" cy="801370"/>
          </a:xfrm>
          <a:prstGeom prst="rect">
            <a:avLst/>
          </a:prstGeom>
          <a:noFill/>
        </p:spPr>
        <p:txBody>
          <a:bodyPr wrap="square" lIns="90000" tIns="46800" rIns="90000" bIns="46800" rtlCol="0"/>
          <a:lstStyle>
            <a:defPPr>
              <a:defRPr lang="zh-CN"/>
            </a:defPPr>
            <a:lvl1pPr>
              <a:lnSpc>
                <a:spcPct val="130000"/>
              </a:lnSpc>
              <a:defRPr sz="2800">
                <a:solidFill>
                  <a:schemeClr val="tx2"/>
                </a:solidFill>
                <a:latin typeface="+mj-lt"/>
                <a:ea typeface="+mj-ea"/>
                <a:cs typeface="+mj-cs"/>
              </a:defRPr>
            </a:lvl1pPr>
          </a:lstStyle>
          <a:p>
            <a:r>
              <a:rPr lang="en-US" altLang="zh-CN" sz="2400">
                <a:sym typeface="+mn-ea"/>
              </a:rPr>
              <a:t>4.2. 装饰工程报价及相关文件</a:t>
            </a:r>
            <a:endParaRPr lang="en-US" altLang="zh-CN" sz="2400">
              <a:sym typeface="+mn-ea"/>
            </a:endParaRPr>
          </a:p>
        </p:txBody>
      </p:sp>
      <p:graphicFrame>
        <p:nvGraphicFramePr>
          <p:cNvPr id="3" name="表格 2"/>
          <p:cNvGraphicFramePr/>
          <p:nvPr/>
        </p:nvGraphicFramePr>
        <p:xfrm>
          <a:off x="1074420" y="1140460"/>
          <a:ext cx="10149205" cy="5499735"/>
        </p:xfrm>
        <a:graphic>
          <a:graphicData uri="http://schemas.openxmlformats.org/drawingml/2006/table">
            <a:tbl>
              <a:tblPr firstRow="1" bandRow="1">
                <a:tableStyleId>{5940675A-B579-460E-94D1-54222C63F5DA}</a:tableStyleId>
              </a:tblPr>
              <a:tblGrid>
                <a:gridCol w="362585"/>
                <a:gridCol w="1422400"/>
                <a:gridCol w="362585"/>
                <a:gridCol w="553720"/>
                <a:gridCol w="709295"/>
                <a:gridCol w="478155"/>
                <a:gridCol w="3333750"/>
                <a:gridCol w="2926715"/>
              </a:tblGrid>
              <a:tr h="358775">
                <a:tc gridSpan="8">
                  <a:txBody>
                    <a:bodyPr/>
                    <a:p>
                      <a:pPr indent="0">
                        <a:buNone/>
                      </a:pPr>
                      <a:r>
                        <a:rPr lang="en-US" sz="1200" b="1">
                          <a:solidFill>
                            <a:srgbClr val="000000"/>
                          </a:solidFill>
                          <a:latin typeface="宋体" panose="02010600030101010101" pitchFamily="2" charset="-122"/>
                          <a:ea typeface="宋体" panose="02010600030101010101" pitchFamily="2" charset="-122"/>
                          <a:cs typeface="宋体" panose="02010600030101010101" pitchFamily="2" charset="-122"/>
                        </a:rPr>
                        <a:t>三、主卧室</a:t>
                      </a:r>
                      <a:r>
                        <a:rPr lang="en-US" sz="1200" b="0">
                          <a:solidFill>
                            <a:srgbClr val="000000"/>
                          </a:solidFill>
                          <a:latin typeface="宋体" panose="02010600030101010101" pitchFamily="2" charset="-122"/>
                          <a:ea typeface="宋体" panose="02010600030101010101" pitchFamily="2" charset="-122"/>
                          <a:cs typeface="宋体" panose="02010600030101010101" pitchFamily="2" charset="-122"/>
                        </a:rPr>
                        <a:t>（铺贴工艺按常规执行，如甲方有特殊要求人工、辅材另计）</a:t>
                      </a:r>
                      <a:endParaRPr lang="en-US" altLang="en-US" sz="12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C5D9F1"/>
                    </a:solidFill>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r>
              <a:tr h="387985">
                <a:tc>
                  <a:txBody>
                    <a:bodyPr/>
                    <a:p>
                      <a:pPr indent="0">
                        <a:buNone/>
                      </a:pPr>
                      <a:r>
                        <a:rPr lang="en-US" sz="1100" b="1">
                          <a:solidFill>
                            <a:srgbClr val="000000"/>
                          </a:solidFill>
                          <a:latin typeface="宋体" panose="02010600030101010101" pitchFamily="2" charset="-122"/>
                          <a:ea typeface="宋体" panose="02010600030101010101" pitchFamily="2" charset="-122"/>
                          <a:cs typeface="宋体" panose="02010600030101010101" pitchFamily="2" charset="-122"/>
                        </a:rPr>
                        <a:t>序号</a:t>
                      </a:r>
                      <a:endParaRPr lang="en-US" altLang="en-US" sz="11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100" b="1">
                          <a:solidFill>
                            <a:srgbClr val="000000"/>
                          </a:solidFill>
                          <a:latin typeface="宋体" panose="02010600030101010101" pitchFamily="2" charset="-122"/>
                          <a:ea typeface="宋体" panose="02010600030101010101" pitchFamily="2" charset="-122"/>
                          <a:cs typeface="宋体" panose="02010600030101010101" pitchFamily="2" charset="-122"/>
                        </a:rPr>
                        <a:t>分部分项工程名称</a:t>
                      </a:r>
                      <a:endParaRPr lang="en-US" altLang="en-US" sz="11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单位</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工程量</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单价（元）</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合价</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100" b="1">
                          <a:solidFill>
                            <a:srgbClr val="000000"/>
                          </a:solidFill>
                          <a:latin typeface="宋体" panose="02010600030101010101" pitchFamily="2" charset="-122"/>
                          <a:ea typeface="宋体" panose="02010600030101010101" pitchFamily="2" charset="-122"/>
                          <a:cs typeface="宋体" panose="02010600030101010101" pitchFamily="2" charset="-122"/>
                        </a:rPr>
                        <a:t>工程量和造价计算规则</a:t>
                      </a:r>
                      <a:endParaRPr lang="en-US" altLang="en-US" sz="11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100" b="1">
                          <a:solidFill>
                            <a:srgbClr val="000000"/>
                          </a:solidFill>
                          <a:latin typeface="宋体" panose="02010600030101010101" pitchFamily="2" charset="-122"/>
                          <a:ea typeface="宋体" panose="02010600030101010101" pitchFamily="2" charset="-122"/>
                          <a:cs typeface="宋体" panose="02010600030101010101" pitchFamily="2" charset="-122"/>
                        </a:rPr>
                        <a:t>工艺说明</a:t>
                      </a:r>
                      <a:endParaRPr lang="en-US" altLang="en-US" sz="11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r>
              <a:tr h="387985">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墙顶面墙固封底处理</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52.4</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5</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262</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1、门窗洞口减半计算面积。</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 墙面浮沉清扫干净。2. 墙体刷生态家园界面剂一遍。</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r>
              <a:tr h="37973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2</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石膏顶角素线安装（宽度≤10㎜）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m</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15.4</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15</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231</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1、阳角镶贴工费每个另加10元。2、弧形镶贴工费每米另加80元。</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老人头品牌石膏线</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r>
              <a:tr h="582295">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3</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顶面基层处理披刮专用环保成品腻子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13.4</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30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402</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1、如原墙面腻子需铲除另行计价。刷墙面界面剂另计价。2、门窗洞口减半计算面积，如包门、窗套，可完全扣除门窗洞口面积。</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1、基层清理干净。2、披刮北京优易涂成品腻子3遍，打磨平整。</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r>
              <a:tr h="582295">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4</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顶面立邦竹炭净味120乳胶漆</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13.4</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5</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67</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1、门窗洞口减半计算面积。如包门、窗套，可完全扣除门窗洞口面积。2、整套房子墙面颜色每增加一色另加150元/套(白色除外）。</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滚涂立邦竹炭净味120乳胶漆二遍。</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58166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5</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墙面基层处理披刮专用环保成品腻子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39</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30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1170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1、如原墙面腻子需铲除另行计价。刷墙面界面剂另计价。2、门窗洞口减半计算面积，如包门、窗套，可完全扣除门窗洞口面积。</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1、基层清理干净。2、披刮北京优易涂成品腻子3遍，打磨平整。</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r>
              <a:tr h="582295">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6</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墙面立邦竹炭净味120乳胶漆</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39</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5</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195</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1、门窗洞口减半计算面积。如包门、窗套，可完全扣除门窗洞口面积。2、整套房子墙面颜色每增加一色另加150元/套(白色除外）。</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滚涂立邦竹炭净味120乳胶漆二遍。</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626745">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7</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地面水泥砂浆找平</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13.4</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40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536</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1、厚度&lt;30mm,如超过30mm，每增加10mm增加7元;如超过50mm，需先做垫层，再做找平层，垫层价格另计．</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32.5号普通水泥砂浆找平，水泥沙浆配合比不小于1:2。</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671195">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8</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过门石铺贴</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m</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70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70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 石材由客户提供。宽度≤300mm。 2、 石材背面涂刷石材处理剂的，另加7元/㎡。3、 不含打蜡。 4、 不足一米按一米计算</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32.5号普通水泥、中沙，水泥沙浆粘贴。</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58775">
                <a:tc gridSpan="3">
                  <a:txBody>
                    <a:bodyPr/>
                    <a:p>
                      <a:pPr indent="0">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小计：</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a:noFill/>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gridSpan="3">
                  <a:txBody>
                    <a:bodyPr/>
                    <a:p>
                      <a:pPr indent="0">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2933</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a:noFill/>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gridSpan="2">
                  <a:txBody>
                    <a:bodyPr/>
                    <a:p>
                      <a:pPr indent="0">
                        <a:buNone/>
                      </a:pP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r>
            </a:tbl>
          </a:graphicData>
        </a:graphic>
      </p:graphicFrame>
      <p:sp>
        <p:nvSpPr>
          <p:cNvPr id="8" name="文本框 7"/>
          <p:cNvSpPr txBox="1"/>
          <p:nvPr/>
        </p:nvSpPr>
        <p:spPr>
          <a:xfrm>
            <a:off x="229235" y="1597660"/>
            <a:ext cx="1052195" cy="275590"/>
          </a:xfrm>
          <a:prstGeom prst="rect">
            <a:avLst/>
          </a:prstGeom>
          <a:noFill/>
        </p:spPr>
        <p:txBody>
          <a:bodyPr wrap="square" rtlCol="0">
            <a:spAutoFit/>
          </a:bodyPr>
          <a:p>
            <a:r>
              <a:rPr lang="zh-CN" altLang="en-US" sz="1200"/>
              <a:t>表</a:t>
            </a:r>
            <a:r>
              <a:rPr lang="en-US" altLang="zh-CN" sz="1200"/>
              <a:t>4-10</a:t>
            </a:r>
            <a:endParaRPr lang="en-US" altLang="zh-CN" sz="1200"/>
          </a:p>
        </p:txBody>
      </p:sp>
    </p:spTree>
    <p:custDataLst>
      <p:tags r:id="rId3"/>
    </p:custData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custDataLst>
              <p:tags r:id="rId2"/>
            </p:custDataLst>
          </p:nvPr>
        </p:nvSpPr>
        <p:spPr>
          <a:xfrm>
            <a:off x="2550160" y="289560"/>
            <a:ext cx="7091045" cy="801370"/>
          </a:xfrm>
          <a:prstGeom prst="rect">
            <a:avLst/>
          </a:prstGeom>
          <a:noFill/>
        </p:spPr>
        <p:txBody>
          <a:bodyPr wrap="square" lIns="90000" tIns="46800" rIns="90000" bIns="46800" rtlCol="0"/>
          <a:lstStyle>
            <a:defPPr>
              <a:defRPr lang="zh-CN"/>
            </a:defPPr>
            <a:lvl1pPr>
              <a:lnSpc>
                <a:spcPct val="130000"/>
              </a:lnSpc>
              <a:defRPr sz="2800">
                <a:solidFill>
                  <a:schemeClr val="tx2"/>
                </a:solidFill>
                <a:latin typeface="+mj-lt"/>
                <a:ea typeface="+mj-ea"/>
                <a:cs typeface="+mj-cs"/>
              </a:defRPr>
            </a:lvl1pPr>
          </a:lstStyle>
          <a:p>
            <a:r>
              <a:rPr lang="en-US" altLang="zh-CN" sz="2400">
                <a:sym typeface="+mn-ea"/>
              </a:rPr>
              <a:t>4.2. 装饰工程报价及相关文件</a:t>
            </a:r>
            <a:endParaRPr lang="en-US" altLang="zh-CN" sz="2400">
              <a:sym typeface="+mn-ea"/>
            </a:endParaRPr>
          </a:p>
        </p:txBody>
      </p:sp>
      <p:graphicFrame>
        <p:nvGraphicFramePr>
          <p:cNvPr id="2" name="表格 1"/>
          <p:cNvGraphicFramePr/>
          <p:nvPr/>
        </p:nvGraphicFramePr>
        <p:xfrm>
          <a:off x="1221740" y="984885"/>
          <a:ext cx="9766300" cy="5404485"/>
        </p:xfrm>
        <a:graphic>
          <a:graphicData uri="http://schemas.openxmlformats.org/drawingml/2006/table">
            <a:tbl>
              <a:tblPr firstRow="1" bandRow="1">
                <a:tableStyleId>{5940675A-B579-460E-94D1-54222C63F5DA}</a:tableStyleId>
              </a:tblPr>
              <a:tblGrid>
                <a:gridCol w="348615"/>
                <a:gridCol w="1368425"/>
                <a:gridCol w="349885"/>
                <a:gridCol w="532130"/>
                <a:gridCol w="650875"/>
                <a:gridCol w="492760"/>
                <a:gridCol w="3206750"/>
                <a:gridCol w="2816860"/>
              </a:tblGrid>
              <a:tr h="330835">
                <a:tc gridSpan="8">
                  <a:txBody>
                    <a:bodyPr/>
                    <a:p>
                      <a:pPr indent="0">
                        <a:buNone/>
                      </a:pPr>
                      <a:r>
                        <a:rPr lang="en-US" sz="1100" b="1">
                          <a:solidFill>
                            <a:srgbClr val="000000"/>
                          </a:solidFill>
                          <a:latin typeface="宋体" panose="02010600030101010101" pitchFamily="2" charset="-122"/>
                          <a:ea typeface="宋体" panose="02010600030101010101" pitchFamily="2" charset="-122"/>
                          <a:cs typeface="宋体" panose="02010600030101010101" pitchFamily="2" charset="-122"/>
                        </a:rPr>
                        <a:t>四、儿童房</a:t>
                      </a: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（铺贴工艺按常规执行，如甲方有特殊要求人工、辅材另计）</a:t>
                      </a:r>
                      <a:endParaRPr lang="en-US" altLang="en-US" sz="11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C5D9F1"/>
                    </a:solidFill>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r>
              <a:tr h="372110">
                <a:tc>
                  <a:txBody>
                    <a:bodyPr/>
                    <a:p>
                      <a:pPr indent="0">
                        <a:buNone/>
                      </a:pPr>
                      <a:r>
                        <a:rPr lang="en-US" sz="1100" b="1">
                          <a:solidFill>
                            <a:srgbClr val="000000"/>
                          </a:solidFill>
                          <a:latin typeface="宋体" panose="02010600030101010101" pitchFamily="2" charset="-122"/>
                          <a:ea typeface="宋体" panose="02010600030101010101" pitchFamily="2" charset="-122"/>
                          <a:cs typeface="宋体" panose="02010600030101010101" pitchFamily="2" charset="-122"/>
                        </a:rPr>
                        <a:t>序号</a:t>
                      </a:r>
                      <a:endParaRPr lang="en-US" altLang="en-US" sz="11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100" b="1">
                          <a:solidFill>
                            <a:srgbClr val="000000"/>
                          </a:solidFill>
                          <a:latin typeface="宋体" panose="02010600030101010101" pitchFamily="2" charset="-122"/>
                          <a:ea typeface="宋体" panose="02010600030101010101" pitchFamily="2" charset="-122"/>
                          <a:cs typeface="宋体" panose="02010600030101010101" pitchFamily="2" charset="-122"/>
                        </a:rPr>
                        <a:t>分部分项工程名称</a:t>
                      </a:r>
                      <a:endParaRPr lang="en-US" altLang="en-US" sz="11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单位</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工程量</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单价（元）</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合价</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100" b="1">
                          <a:solidFill>
                            <a:srgbClr val="000000"/>
                          </a:solidFill>
                          <a:latin typeface="宋体" panose="02010600030101010101" pitchFamily="2" charset="-122"/>
                          <a:ea typeface="宋体" panose="02010600030101010101" pitchFamily="2" charset="-122"/>
                          <a:cs typeface="宋体" panose="02010600030101010101" pitchFamily="2" charset="-122"/>
                        </a:rPr>
                        <a:t>工程量和造价计算规则</a:t>
                      </a:r>
                      <a:endParaRPr lang="en-US" altLang="en-US" sz="11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100" b="1">
                          <a:solidFill>
                            <a:srgbClr val="000000"/>
                          </a:solidFill>
                          <a:latin typeface="宋体" panose="02010600030101010101" pitchFamily="2" charset="-122"/>
                          <a:ea typeface="宋体" panose="02010600030101010101" pitchFamily="2" charset="-122"/>
                          <a:cs typeface="宋体" panose="02010600030101010101" pitchFamily="2" charset="-122"/>
                        </a:rPr>
                        <a:t>工艺说明</a:t>
                      </a:r>
                      <a:endParaRPr lang="en-US" altLang="en-US" sz="11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r>
              <a:tr h="372745">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墙顶面墙固封底处理</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50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5</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250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1、门窗洞口减半计算面积。</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 墙面浮沉清扫干净。2. 墙体刷生态家园界面剂一遍。</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r>
              <a:tr h="35814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2</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石膏顶角素线安装（宽度≤10㎜）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m</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14.8</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15</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222</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1、阳角镶贴工费每个另加10元。2、弧形镶贴工费每米另加80元。</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老人头品牌石膏线</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r>
              <a:tr h="537845">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3</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顶面基层处理披刮专用环保成品腻子 </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12</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30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360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1、如原墙面腻子需铲除另行计价。刷墙面界面剂另计价。2、门窗洞口减半计算面积，如包门、窗套，可完全扣除门窗洞口面积。</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1、基层清理干净。2、披刮北京优易涂成品腻子3遍，打磨平整。</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r>
              <a:tr h="537845">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4</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顶面立邦竹炭净味120乳胶漆</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12</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5</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60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1、门窗洞口减半计算面积。如包门、窗套，可完全扣除门窗洞口面积。2、整套房子墙面颜色每增加一色另加150元/套(白色除外）。</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滚涂立邦竹炭净味120乳胶漆二遍。</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537845">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5</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墙面基层处理披刮专用环保成品腻子 </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38</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30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1140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1、如原墙面腻子需铲除另行计价。刷墙面界面剂另计价。2、门窗洞口减半计算面积，如包门、窗套，可完全扣除门窗洞口面积。</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1、基层清理干净。2、披刮北京优易涂成品腻子3遍，打磨平整。</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r>
              <a:tr h="536575">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6</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墙面立邦竹炭净味120乳胶漆</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38</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5</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190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1、门窗洞口减半计算面积。如包门、窗套，可完全扣除门窗洞口面积。2、整套房子墙面颜色每增加一色另加150元/套(白色除外）。</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滚涂立邦竹炭净味120乳胶漆二遍。</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57912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7</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地面水泥砂浆找平</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12</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40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480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1、厚度&lt;30mm,如超过30mm，每增加10mm增加7元;如超过50mm，需先做垫层，再做找平层，垫层价格另计．</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32.5号普通水泥砂浆找平，水泥沙浆配合比不小于1:2。</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72745">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8</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落水管砌封（单管）</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2.7</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120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324</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 1、立管截面≤350×350mm，超过此规格按超过比例加价；2、饰面另计，3、截门处预留检修口。</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轻体砖/红机砖,32.5号普通水泥沙浆砌筑，表面水泥沙浆找平。</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537845">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9</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过门石铺贴</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m</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70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70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 石材由客户提供。宽度≤300mm。 2、 石材背面涂刷石材处理剂的，另加7元/㎡。3、 不含打蜡。 4、 不足一米按一米计算</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32.5号普通水泥、中沙，水泥沙浆粘贴。</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30835">
                <a:tc gridSpan="3">
                  <a:txBody>
                    <a:bodyPr/>
                    <a:p>
                      <a:pPr indent="0">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小计：</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a:noFill/>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gridSpan="3">
                  <a:txBody>
                    <a:bodyPr/>
                    <a:p>
                      <a:pPr indent="0">
                        <a:buNone/>
                      </a:pPr>
                      <a:r>
                        <a:rPr lang="en-US" sz="1100" b="1">
                          <a:solidFill>
                            <a:srgbClr val="000000"/>
                          </a:solidFill>
                          <a:latin typeface="宋体" panose="02010600030101010101" pitchFamily="2" charset="-122"/>
                          <a:ea typeface="宋体" panose="02010600030101010101" pitchFamily="2" charset="-122"/>
                          <a:cs typeface="宋体" panose="02010600030101010101" pitchFamily="2" charset="-122"/>
                        </a:rPr>
                        <a:t>3096</a:t>
                      </a:r>
                      <a:endParaRPr lang="en-US" altLang="en-US" sz="11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a:noFill/>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gridSpan="2">
                  <a:txBody>
                    <a:bodyPr/>
                    <a:p>
                      <a:pPr indent="0">
                        <a:buNone/>
                      </a:pP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r>
            </a:tbl>
          </a:graphicData>
        </a:graphic>
      </p:graphicFrame>
      <p:sp>
        <p:nvSpPr>
          <p:cNvPr id="8" name="文本框 7"/>
          <p:cNvSpPr txBox="1"/>
          <p:nvPr/>
        </p:nvSpPr>
        <p:spPr>
          <a:xfrm>
            <a:off x="461010" y="1597660"/>
            <a:ext cx="1052195" cy="275590"/>
          </a:xfrm>
          <a:prstGeom prst="rect">
            <a:avLst/>
          </a:prstGeom>
          <a:noFill/>
        </p:spPr>
        <p:txBody>
          <a:bodyPr wrap="square" rtlCol="0">
            <a:spAutoFit/>
          </a:bodyPr>
          <a:p>
            <a:r>
              <a:rPr lang="zh-CN" altLang="en-US" sz="1200"/>
              <a:t>表</a:t>
            </a:r>
            <a:r>
              <a:rPr lang="en-US" altLang="zh-CN" sz="1200"/>
              <a:t>4-10</a:t>
            </a:r>
            <a:endParaRPr lang="en-US" altLang="zh-CN" sz="1200"/>
          </a:p>
        </p:txBody>
      </p:sp>
    </p:spTree>
    <p:custDataLst>
      <p:tags r:id="rId3"/>
    </p:custData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custDataLst>
              <p:tags r:id="rId2"/>
            </p:custDataLst>
          </p:nvPr>
        </p:nvSpPr>
        <p:spPr>
          <a:xfrm>
            <a:off x="2550160" y="289560"/>
            <a:ext cx="7091045" cy="801370"/>
          </a:xfrm>
          <a:prstGeom prst="rect">
            <a:avLst/>
          </a:prstGeom>
          <a:noFill/>
        </p:spPr>
        <p:txBody>
          <a:bodyPr wrap="square" lIns="90000" tIns="46800" rIns="90000" bIns="46800" rtlCol="0"/>
          <a:lstStyle>
            <a:defPPr>
              <a:defRPr lang="zh-CN"/>
            </a:defPPr>
            <a:lvl1pPr>
              <a:lnSpc>
                <a:spcPct val="130000"/>
              </a:lnSpc>
              <a:defRPr sz="2800">
                <a:solidFill>
                  <a:schemeClr val="tx2"/>
                </a:solidFill>
                <a:latin typeface="+mj-lt"/>
                <a:ea typeface="+mj-ea"/>
                <a:cs typeface="+mj-cs"/>
              </a:defRPr>
            </a:lvl1pPr>
          </a:lstStyle>
          <a:p>
            <a:r>
              <a:rPr lang="en-US" altLang="zh-CN" sz="2400">
                <a:sym typeface="+mn-ea"/>
              </a:rPr>
              <a:t>4.2. 装饰工程报价及相关文件</a:t>
            </a:r>
            <a:endParaRPr lang="en-US" altLang="zh-CN" sz="2400">
              <a:sym typeface="+mn-ea"/>
            </a:endParaRPr>
          </a:p>
        </p:txBody>
      </p:sp>
      <p:graphicFrame>
        <p:nvGraphicFramePr>
          <p:cNvPr id="3" name="表格 2"/>
          <p:cNvGraphicFramePr/>
          <p:nvPr/>
        </p:nvGraphicFramePr>
        <p:xfrm>
          <a:off x="1204595" y="909955"/>
          <a:ext cx="9899015" cy="5571490"/>
        </p:xfrm>
        <a:graphic>
          <a:graphicData uri="http://schemas.openxmlformats.org/drawingml/2006/table">
            <a:tbl>
              <a:tblPr firstRow="1" bandRow="1">
                <a:tableStyleId>{5940675A-B579-460E-94D1-54222C63F5DA}</a:tableStyleId>
              </a:tblPr>
              <a:tblGrid>
                <a:gridCol w="353060"/>
                <a:gridCol w="1387475"/>
                <a:gridCol w="354330"/>
                <a:gridCol w="539115"/>
                <a:gridCol w="676910"/>
                <a:gridCol w="482600"/>
                <a:gridCol w="3250565"/>
                <a:gridCol w="2854960"/>
              </a:tblGrid>
              <a:tr h="362585">
                <a:tc gridSpan="8">
                  <a:txBody>
                    <a:bodyPr/>
                    <a:p>
                      <a:pPr indent="0">
                        <a:buNone/>
                      </a:pPr>
                      <a:r>
                        <a:rPr lang="en-US" sz="1100" b="1">
                          <a:solidFill>
                            <a:srgbClr val="000000"/>
                          </a:solidFill>
                          <a:latin typeface="宋体" panose="02010600030101010101" pitchFamily="2" charset="-122"/>
                          <a:ea typeface="宋体" panose="02010600030101010101" pitchFamily="2" charset="-122"/>
                          <a:cs typeface="宋体" panose="02010600030101010101" pitchFamily="2" charset="-122"/>
                        </a:rPr>
                        <a:t>五、书房</a:t>
                      </a: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（铺贴工艺按常规执行，如甲方有特殊要求人工、辅材另计）</a:t>
                      </a:r>
                      <a:endParaRPr lang="en-US" altLang="en-US" sz="11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C5D9F1"/>
                    </a:solidFill>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r>
              <a:tr h="407670">
                <a:tc>
                  <a:txBody>
                    <a:bodyPr/>
                    <a:p>
                      <a:pPr indent="0">
                        <a:buNone/>
                      </a:pPr>
                      <a:r>
                        <a:rPr lang="en-US" sz="1100" b="1">
                          <a:solidFill>
                            <a:srgbClr val="000000"/>
                          </a:solidFill>
                          <a:latin typeface="宋体" panose="02010600030101010101" pitchFamily="2" charset="-122"/>
                          <a:ea typeface="宋体" panose="02010600030101010101" pitchFamily="2" charset="-122"/>
                          <a:cs typeface="宋体" panose="02010600030101010101" pitchFamily="2" charset="-122"/>
                        </a:rPr>
                        <a:t>序号</a:t>
                      </a:r>
                      <a:endParaRPr lang="en-US" altLang="en-US" sz="11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100" b="1">
                          <a:solidFill>
                            <a:srgbClr val="000000"/>
                          </a:solidFill>
                          <a:latin typeface="宋体" panose="02010600030101010101" pitchFamily="2" charset="-122"/>
                          <a:ea typeface="宋体" panose="02010600030101010101" pitchFamily="2" charset="-122"/>
                          <a:cs typeface="宋体" panose="02010600030101010101" pitchFamily="2" charset="-122"/>
                        </a:rPr>
                        <a:t>分部分项工程名称</a:t>
                      </a:r>
                      <a:endParaRPr lang="en-US" altLang="en-US" sz="11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单位</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工程量</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单价（元）</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合价</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100" b="1">
                          <a:solidFill>
                            <a:srgbClr val="000000"/>
                          </a:solidFill>
                          <a:latin typeface="宋体" panose="02010600030101010101" pitchFamily="2" charset="-122"/>
                          <a:ea typeface="宋体" panose="02010600030101010101" pitchFamily="2" charset="-122"/>
                          <a:cs typeface="宋体" panose="02010600030101010101" pitchFamily="2" charset="-122"/>
                        </a:rPr>
                        <a:t>工程量和造价计算规则</a:t>
                      </a:r>
                      <a:endParaRPr lang="en-US" altLang="en-US" sz="11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100" b="1">
                          <a:solidFill>
                            <a:srgbClr val="000000"/>
                          </a:solidFill>
                          <a:latin typeface="宋体" panose="02010600030101010101" pitchFamily="2" charset="-122"/>
                          <a:ea typeface="宋体" panose="02010600030101010101" pitchFamily="2" charset="-122"/>
                          <a:cs typeface="宋体" panose="02010600030101010101" pitchFamily="2" charset="-122"/>
                        </a:rPr>
                        <a:t>工艺说明</a:t>
                      </a:r>
                      <a:endParaRPr lang="en-US" altLang="en-US" sz="11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r>
              <a:tr h="40767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墙顶面墙固封底处理</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53</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5</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265</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1、门窗洞口减半计算面积。</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 墙面浮沉清扫干净。2. 墙体刷生态家园界面剂一遍。</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r>
              <a:tr h="452755">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2</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石膏顶角素线安装（宽度≤10㎜）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m</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13</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15</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195</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1、阳角镶贴工费每个另加10元。2、弧形镶贴工费每米另加80元。</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老人头品牌石膏线</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r>
              <a:tr h="588645">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3</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顶面基层处理披刮专用环保成品腻子 </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9.8</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30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294</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1、如原墙面腻子需铲除另行计价。刷墙面界面剂另计价。2、门窗洞口减半计算面积，如包门、窗套，可完全扣除门窗洞口面积。</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1、基层清理干净。2、披刮北京优易涂成品腻子3遍，打磨平整。</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r>
              <a:tr h="58928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4</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顶面立邦竹炭净味120乳胶漆</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9.8</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5</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49</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1、门窗洞口减半计算面积。如包门、窗套，可完全扣除门窗洞口面积。2、整套房子墙面颜色每增加一色另加150元/套(白色除外）。</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滚涂立邦竹炭净味120乳胶漆二遍。</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588645">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5</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墙面基层处理披刮专用环保成品腻子 </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33.2</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30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996</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1、如原墙面腻子需铲除另行计价。刷墙面界面剂另计价。2、门窗洞口减半计算面积，如包门、窗套，可完全扣除门窗洞口面积。</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1、基层清理干净。2、披刮北京优易涂成品腻子3遍，打磨平整。</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r>
              <a:tr h="588645">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6</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墙面立邦竹炭净味120乳胶漆</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33.2</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5</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166</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1、门窗洞口减半计算面积。如包门、窗套，可完全扣除门窗洞口面积。2、整套房子墙面颜色每增加一色另加150元/套(白色除外）。</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滚涂立邦竹炭净味120乳胶漆二遍。</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634365">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7</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地面水泥砂浆找平</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9</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40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360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1、厚度&lt;30mm,如超过30mm，每增加10mm增加7元;如超过50mm，需先做垫层，再做找平层，垫层价格另计．</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32.5号普通水泥砂浆找平，水泥沙浆配合比不小于1:2。</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588645">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8</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过门石铺贴</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m</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70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70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 石材由客户提供。宽度≤300mm。 2、 石材背面涂刷石材处理剂的，另加7元/㎡。3、 不含打蜡。 4、 不足一米按一米计算</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32.5号普通水泥、中沙，水泥沙浆粘贴。</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62585">
                <a:tc gridSpan="3">
                  <a:txBody>
                    <a:bodyPr/>
                    <a:p>
                      <a:pPr indent="0">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小计：</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a:noFill/>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gridSpan="3">
                  <a:txBody>
                    <a:bodyPr/>
                    <a:p>
                      <a:pPr indent="0">
                        <a:buNone/>
                      </a:pPr>
                      <a:r>
                        <a:rPr lang="en-US" sz="1100" b="1">
                          <a:solidFill>
                            <a:srgbClr val="000000"/>
                          </a:solidFill>
                          <a:latin typeface="宋体" panose="02010600030101010101" pitchFamily="2" charset="-122"/>
                          <a:ea typeface="宋体" panose="02010600030101010101" pitchFamily="2" charset="-122"/>
                          <a:cs typeface="宋体" panose="02010600030101010101" pitchFamily="2" charset="-122"/>
                        </a:rPr>
                        <a:t>2395</a:t>
                      </a:r>
                      <a:endParaRPr lang="en-US" altLang="en-US" sz="11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a:noFill/>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gridSpan="2">
                  <a:txBody>
                    <a:bodyPr/>
                    <a:p>
                      <a:pPr indent="0">
                        <a:buNone/>
                      </a:pP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r>
            </a:tbl>
          </a:graphicData>
        </a:graphic>
      </p:graphicFrame>
      <p:sp>
        <p:nvSpPr>
          <p:cNvPr id="8" name="文本框 7"/>
          <p:cNvSpPr txBox="1"/>
          <p:nvPr/>
        </p:nvSpPr>
        <p:spPr>
          <a:xfrm>
            <a:off x="287020" y="1597660"/>
            <a:ext cx="1052195" cy="275590"/>
          </a:xfrm>
          <a:prstGeom prst="rect">
            <a:avLst/>
          </a:prstGeom>
          <a:noFill/>
        </p:spPr>
        <p:txBody>
          <a:bodyPr wrap="square" rtlCol="0">
            <a:spAutoFit/>
          </a:bodyPr>
          <a:p>
            <a:r>
              <a:rPr lang="zh-CN" altLang="en-US" sz="1200"/>
              <a:t>表</a:t>
            </a:r>
            <a:r>
              <a:rPr lang="en-US" altLang="zh-CN" sz="1200"/>
              <a:t>4-10</a:t>
            </a:r>
            <a:endParaRPr lang="en-US" altLang="zh-CN" sz="1200"/>
          </a:p>
        </p:txBody>
      </p:sp>
    </p:spTree>
    <p:custDataLst>
      <p:tags r:id="rId3"/>
    </p:custData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custDataLst>
              <p:tags r:id="rId2"/>
            </p:custDataLst>
          </p:nvPr>
        </p:nvSpPr>
        <p:spPr>
          <a:xfrm>
            <a:off x="2550160" y="289560"/>
            <a:ext cx="7091045" cy="801370"/>
          </a:xfrm>
          <a:prstGeom prst="rect">
            <a:avLst/>
          </a:prstGeom>
          <a:noFill/>
        </p:spPr>
        <p:txBody>
          <a:bodyPr wrap="square" lIns="90000" tIns="46800" rIns="90000" bIns="46800" rtlCol="0"/>
          <a:lstStyle>
            <a:defPPr>
              <a:defRPr lang="zh-CN"/>
            </a:defPPr>
            <a:lvl1pPr>
              <a:lnSpc>
                <a:spcPct val="130000"/>
              </a:lnSpc>
              <a:defRPr sz="2800">
                <a:solidFill>
                  <a:schemeClr val="tx2"/>
                </a:solidFill>
                <a:latin typeface="+mj-lt"/>
                <a:ea typeface="+mj-ea"/>
                <a:cs typeface="+mj-cs"/>
              </a:defRPr>
            </a:lvl1pPr>
          </a:lstStyle>
          <a:p>
            <a:r>
              <a:rPr lang="en-US" altLang="zh-CN" sz="2400">
                <a:sym typeface="+mn-ea"/>
              </a:rPr>
              <a:t>4.2. 装饰工程报价及相关文件</a:t>
            </a:r>
            <a:endParaRPr lang="en-US" altLang="zh-CN" sz="2400">
              <a:sym typeface="+mn-ea"/>
            </a:endParaRPr>
          </a:p>
        </p:txBody>
      </p:sp>
      <p:graphicFrame>
        <p:nvGraphicFramePr>
          <p:cNvPr id="2" name="表格 1"/>
          <p:cNvGraphicFramePr/>
          <p:nvPr/>
        </p:nvGraphicFramePr>
        <p:xfrm>
          <a:off x="1156335" y="993775"/>
          <a:ext cx="9956165" cy="5091430"/>
        </p:xfrm>
        <a:graphic>
          <a:graphicData uri="http://schemas.openxmlformats.org/drawingml/2006/table">
            <a:tbl>
              <a:tblPr firstRow="1" bandRow="1">
                <a:tableStyleId>{5940675A-B579-460E-94D1-54222C63F5DA}</a:tableStyleId>
              </a:tblPr>
              <a:tblGrid>
                <a:gridCol w="354965"/>
                <a:gridCol w="1395730"/>
                <a:gridCol w="356235"/>
                <a:gridCol w="542925"/>
                <a:gridCol w="678815"/>
                <a:gridCol w="486410"/>
                <a:gridCol w="3269615"/>
                <a:gridCol w="2871470"/>
              </a:tblGrid>
              <a:tr h="436880">
                <a:tc gridSpan="8">
                  <a:txBody>
                    <a:bodyPr/>
                    <a:p>
                      <a:pPr indent="0">
                        <a:buNone/>
                      </a:pPr>
                      <a:r>
                        <a:rPr lang="en-US" sz="1100" b="1">
                          <a:solidFill>
                            <a:srgbClr val="000000"/>
                          </a:solidFill>
                          <a:latin typeface="宋体" panose="02010600030101010101" pitchFamily="2" charset="-122"/>
                          <a:ea typeface="宋体" panose="02010600030101010101" pitchFamily="2" charset="-122"/>
                          <a:cs typeface="宋体" panose="02010600030101010101" pitchFamily="2" charset="-122"/>
                        </a:rPr>
                        <a:t>六、厨房</a:t>
                      </a: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（铺贴工艺按常规执行，如甲方有特殊要求人工、辅材另计）</a:t>
                      </a:r>
                      <a:endParaRPr lang="en-US" altLang="en-US" sz="11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C5D9F1"/>
                    </a:solidFill>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r>
              <a:tr h="318770">
                <a:tc>
                  <a:txBody>
                    <a:bodyPr/>
                    <a:p>
                      <a:pPr indent="0">
                        <a:buNone/>
                      </a:pPr>
                      <a:r>
                        <a:rPr lang="en-US" sz="1100" b="1">
                          <a:solidFill>
                            <a:srgbClr val="000000"/>
                          </a:solidFill>
                          <a:latin typeface="宋体" panose="02010600030101010101" pitchFamily="2" charset="-122"/>
                          <a:ea typeface="宋体" panose="02010600030101010101" pitchFamily="2" charset="-122"/>
                          <a:cs typeface="宋体" panose="02010600030101010101" pitchFamily="2" charset="-122"/>
                        </a:rPr>
                        <a:t>序号</a:t>
                      </a:r>
                      <a:endParaRPr lang="en-US" altLang="en-US" sz="11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100" b="1">
                          <a:solidFill>
                            <a:srgbClr val="000000"/>
                          </a:solidFill>
                          <a:latin typeface="宋体" panose="02010600030101010101" pitchFamily="2" charset="-122"/>
                          <a:ea typeface="宋体" panose="02010600030101010101" pitchFamily="2" charset="-122"/>
                          <a:cs typeface="宋体" panose="02010600030101010101" pitchFamily="2" charset="-122"/>
                        </a:rPr>
                        <a:t>分部分项工程名称</a:t>
                      </a:r>
                      <a:endParaRPr lang="en-US" altLang="en-US" sz="11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单位</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工程量</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单价（元）</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合价</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100" b="1">
                          <a:solidFill>
                            <a:srgbClr val="000000"/>
                          </a:solidFill>
                          <a:latin typeface="宋体" panose="02010600030101010101" pitchFamily="2" charset="-122"/>
                          <a:ea typeface="宋体" panose="02010600030101010101" pitchFamily="2" charset="-122"/>
                          <a:cs typeface="宋体" panose="02010600030101010101" pitchFamily="2" charset="-122"/>
                        </a:rPr>
                        <a:t>工程量和造价计算规则</a:t>
                      </a:r>
                      <a:endParaRPr lang="en-US" altLang="en-US" sz="11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100" b="1">
                          <a:solidFill>
                            <a:srgbClr val="000000"/>
                          </a:solidFill>
                          <a:latin typeface="宋体" panose="02010600030101010101" pitchFamily="2" charset="-122"/>
                          <a:ea typeface="宋体" panose="02010600030101010101" pitchFamily="2" charset="-122"/>
                          <a:cs typeface="宋体" panose="02010600030101010101" pitchFamily="2" charset="-122"/>
                        </a:rPr>
                        <a:t>工艺说明</a:t>
                      </a:r>
                      <a:endParaRPr lang="en-US" altLang="en-US" sz="11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87884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铺贴墙砖(200mm×200mm＜规格≤600mm×600mm)</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20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65</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1300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甲供主材，如实际提供的墙砖规格与原预算不符，应办理增减项调整费用。2、拼花镶贴另加30元/㎡。3、如采用专用美缝剂另加25元/㎡。4如需镶贴腰线，另加15元/m。5、菱形贴砖另加35元/㎡。6、全瓷砖贴砖另加15元/㎡（瓷砖粘合剂甲供）。</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32.5号普通水泥、中沙，水泥沙浆粘贴。</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5466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2</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墙砖45°倒角</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m</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9</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30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270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1、甲供主材，如实际提供的墙砖规格与原预算不符，应办理增减项调整费用。2、全瓷砖贴砖另加15元/m。</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 清工辅料， 2、 阳角处45°磨边碰口。 3、碰口顺直无明显爆瓷。</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364615">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3</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铺地砖(300×300㎜＜规格≤800×800mm)   </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5.2</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65</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338</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甲供主材。如实际提供的瓷砖规格与原预算不符，应办理增减项调整费用。2、铺贴时水泥沙浆厚度＜30mm，如需超过30mm，每增加10mm另增加7元/㎡。水泥砂浆厚度超过50mm时应做豆石混凝土垫层，费用另计。3、如采用专用美缝剂，另加20元/㎡。4、如需镶贴波导线，另加15元/m。5、菱形贴砖另加35元/㎡。</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32.5号普通水泥、中沙，水泥沙浆粘贴。</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9149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4</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落水管砌封（单管）</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2.5</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120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300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 1、立管截面≤350×350mm，超过此规格按超过比例加价；2、饰面另计，3、截门处预留检修口。</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轻体砖/红机砖,32.5号普通水泥沙浆砌筑，表面水泥沙浆找平。</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709295">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5</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过门石铺贴</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m</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1.7</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70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119</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 石材由客户提供。宽度≤300mm。 2、 石材背面涂刷石材处理剂的，另加7元/㎡。3、 不含打蜡。 4、 不足一米按一米计算</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32.5号普通水泥、中沙，水泥沙浆粘贴。</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36880">
                <a:tc gridSpan="3">
                  <a:txBody>
                    <a:bodyPr/>
                    <a:p>
                      <a:pPr indent="0">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小计：</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a:noFill/>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gridSpan="3">
                  <a:txBody>
                    <a:bodyPr/>
                    <a:p>
                      <a:pPr indent="0">
                        <a:buNone/>
                      </a:pPr>
                      <a:r>
                        <a:rPr lang="en-US" sz="1100" b="1">
                          <a:solidFill>
                            <a:srgbClr val="000000"/>
                          </a:solidFill>
                          <a:latin typeface="宋体" panose="02010600030101010101" pitchFamily="2" charset="-122"/>
                          <a:ea typeface="宋体" panose="02010600030101010101" pitchFamily="2" charset="-122"/>
                          <a:cs typeface="宋体" panose="02010600030101010101" pitchFamily="2" charset="-122"/>
                        </a:rPr>
                        <a:t>2327</a:t>
                      </a:r>
                      <a:endParaRPr lang="en-US" altLang="en-US" sz="11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a:noFill/>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gridSpan="2">
                  <a:txBody>
                    <a:bodyPr/>
                    <a:p>
                      <a:pPr indent="0">
                        <a:buNone/>
                      </a:pP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r>
            </a:tbl>
          </a:graphicData>
        </a:graphic>
      </p:graphicFrame>
      <p:sp>
        <p:nvSpPr>
          <p:cNvPr id="8" name="文本框 7"/>
          <p:cNvSpPr txBox="1"/>
          <p:nvPr/>
        </p:nvSpPr>
        <p:spPr>
          <a:xfrm>
            <a:off x="354965" y="1597660"/>
            <a:ext cx="1052195" cy="275590"/>
          </a:xfrm>
          <a:prstGeom prst="rect">
            <a:avLst/>
          </a:prstGeom>
          <a:noFill/>
        </p:spPr>
        <p:txBody>
          <a:bodyPr wrap="square" rtlCol="0">
            <a:spAutoFit/>
          </a:bodyPr>
          <a:p>
            <a:r>
              <a:rPr lang="zh-CN" altLang="en-US" sz="1200"/>
              <a:t>表</a:t>
            </a:r>
            <a:r>
              <a:rPr lang="en-US" altLang="zh-CN" sz="1200"/>
              <a:t>4-10</a:t>
            </a:r>
            <a:endParaRPr lang="en-US" altLang="zh-CN" sz="1200"/>
          </a:p>
        </p:txBody>
      </p:sp>
    </p:spTree>
    <p:custDataLst>
      <p:tags r:id="rId3"/>
    </p:custData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custDataLst>
              <p:tags r:id="rId2"/>
            </p:custDataLst>
          </p:nvPr>
        </p:nvSpPr>
        <p:spPr>
          <a:xfrm>
            <a:off x="2550160" y="289560"/>
            <a:ext cx="7091045" cy="801370"/>
          </a:xfrm>
          <a:prstGeom prst="rect">
            <a:avLst/>
          </a:prstGeom>
          <a:noFill/>
        </p:spPr>
        <p:txBody>
          <a:bodyPr wrap="square" lIns="90000" tIns="46800" rIns="90000" bIns="46800" rtlCol="0"/>
          <a:lstStyle>
            <a:defPPr>
              <a:defRPr lang="zh-CN"/>
            </a:defPPr>
            <a:lvl1pPr>
              <a:lnSpc>
                <a:spcPct val="130000"/>
              </a:lnSpc>
              <a:defRPr sz="2800">
                <a:solidFill>
                  <a:schemeClr val="tx2"/>
                </a:solidFill>
                <a:latin typeface="+mj-lt"/>
                <a:ea typeface="+mj-ea"/>
                <a:cs typeface="+mj-cs"/>
              </a:defRPr>
            </a:lvl1pPr>
          </a:lstStyle>
          <a:p>
            <a:r>
              <a:rPr lang="en-US" altLang="zh-CN" sz="2400">
                <a:sym typeface="+mn-ea"/>
              </a:rPr>
              <a:t>4.2. 装饰工程报价及相关文件</a:t>
            </a:r>
            <a:endParaRPr lang="en-US" altLang="zh-CN" sz="2400">
              <a:sym typeface="+mn-ea"/>
            </a:endParaRPr>
          </a:p>
        </p:txBody>
      </p:sp>
      <p:graphicFrame>
        <p:nvGraphicFramePr>
          <p:cNvPr id="3" name="表格 2"/>
          <p:cNvGraphicFramePr/>
          <p:nvPr/>
        </p:nvGraphicFramePr>
        <p:xfrm>
          <a:off x="1021715" y="935990"/>
          <a:ext cx="10166985" cy="5442585"/>
        </p:xfrm>
        <a:graphic>
          <a:graphicData uri="http://schemas.openxmlformats.org/drawingml/2006/table">
            <a:tbl>
              <a:tblPr firstRow="1" bandRow="1">
                <a:tableStyleId>{5940675A-B579-460E-94D1-54222C63F5DA}</a:tableStyleId>
              </a:tblPr>
              <a:tblGrid>
                <a:gridCol w="362585"/>
                <a:gridCol w="1424940"/>
                <a:gridCol w="364490"/>
                <a:gridCol w="553085"/>
                <a:gridCol w="779780"/>
                <a:gridCol w="410845"/>
                <a:gridCol w="3339465"/>
                <a:gridCol w="2931795"/>
              </a:tblGrid>
              <a:tr h="334645">
                <a:tc gridSpan="8">
                  <a:txBody>
                    <a:bodyPr/>
                    <a:p>
                      <a:pPr indent="0">
                        <a:buNone/>
                      </a:pPr>
                      <a:r>
                        <a:rPr lang="en-US" sz="1100" b="1">
                          <a:solidFill>
                            <a:srgbClr val="000000"/>
                          </a:solidFill>
                          <a:latin typeface="宋体" panose="02010600030101010101" pitchFamily="2" charset="-122"/>
                          <a:ea typeface="宋体" panose="02010600030101010101" pitchFamily="2" charset="-122"/>
                          <a:cs typeface="宋体" panose="02010600030101010101" pitchFamily="2" charset="-122"/>
                        </a:rPr>
                        <a:t>七、卫生间</a:t>
                      </a: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（铺贴工艺按常规执行，如甲方有特殊要求人工、辅材另计）</a:t>
                      </a:r>
                      <a:endParaRPr lang="en-US" altLang="en-US" sz="11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C5D9F1"/>
                    </a:solidFill>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r>
              <a:tr h="328295">
                <a:tc>
                  <a:txBody>
                    <a:bodyPr/>
                    <a:p>
                      <a:pPr indent="0">
                        <a:buNone/>
                      </a:pPr>
                      <a:r>
                        <a:rPr lang="en-US" sz="1100" b="1">
                          <a:solidFill>
                            <a:srgbClr val="000000"/>
                          </a:solidFill>
                          <a:latin typeface="宋体" panose="02010600030101010101" pitchFamily="2" charset="-122"/>
                          <a:ea typeface="宋体" panose="02010600030101010101" pitchFamily="2" charset="-122"/>
                          <a:cs typeface="宋体" panose="02010600030101010101" pitchFamily="2" charset="-122"/>
                        </a:rPr>
                        <a:t>序号</a:t>
                      </a:r>
                      <a:endParaRPr lang="en-US" altLang="en-US" sz="11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100" b="1">
                          <a:solidFill>
                            <a:srgbClr val="000000"/>
                          </a:solidFill>
                          <a:latin typeface="宋体" panose="02010600030101010101" pitchFamily="2" charset="-122"/>
                          <a:ea typeface="宋体" panose="02010600030101010101" pitchFamily="2" charset="-122"/>
                          <a:cs typeface="宋体" panose="02010600030101010101" pitchFamily="2" charset="-122"/>
                        </a:rPr>
                        <a:t>分部分项工程名称</a:t>
                      </a:r>
                      <a:endParaRPr lang="en-US" altLang="en-US" sz="11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单位</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工程量</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单价（元）</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合价</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100" b="1">
                          <a:solidFill>
                            <a:srgbClr val="000000"/>
                          </a:solidFill>
                          <a:latin typeface="宋体" panose="02010600030101010101" pitchFamily="2" charset="-122"/>
                          <a:ea typeface="宋体" panose="02010600030101010101" pitchFamily="2" charset="-122"/>
                          <a:cs typeface="宋体" panose="02010600030101010101" pitchFamily="2" charset="-122"/>
                        </a:rPr>
                        <a:t>工程量和造价计算规则</a:t>
                      </a:r>
                      <a:endParaRPr lang="en-US" altLang="en-US" sz="11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100" b="1">
                          <a:solidFill>
                            <a:srgbClr val="000000"/>
                          </a:solidFill>
                          <a:latin typeface="宋体" panose="02010600030101010101" pitchFamily="2" charset="-122"/>
                          <a:ea typeface="宋体" panose="02010600030101010101" pitchFamily="2" charset="-122"/>
                          <a:cs typeface="宋体" panose="02010600030101010101" pitchFamily="2" charset="-122"/>
                        </a:rPr>
                        <a:t>工艺说明</a:t>
                      </a:r>
                      <a:endParaRPr lang="en-US" altLang="en-US" sz="11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62738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墙面防水</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14</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60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840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1、按实际涂刷面积计算。2、局部小面积水泥砂浆找平,找平层应小于20 mm，找平层超过20mm另加10元/㎡。2、如找平层超过2平米，应按地面找平计费。</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1、基层清理干净,涂刷意大利马贝环保防水涂料两遍。2、做闭水试验48小时。</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836295">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2</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铺贴墙砖(200mm×200mm＜规格≤600mm×600mm)</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23</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65</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1495</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甲供主材，如实际提供的墙砖规格与原预算不符，应办理增减项调整费用。2、拼花镶贴另加30元/㎡。3、如采用专用美缝剂另加25元/㎡。4如需镶贴腰线，另加15元/m。5、菱形贴砖另加35元/㎡。6、全瓷砖贴砖另加15元/㎡（瓷砖粘合剂甲供）。</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32.5号普通水泥、中沙，水泥沙浆粘贴。</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1910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3</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墙砖45°倒角</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m</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10.3</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30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309</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1、甲供主材，如实际提供的墙砖规格与原预算不符，应办理增减项调整费用。2、全瓷砖贴砖另加15元/m。</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 清工辅料， 2、 阳角处45°磨边碰口。 3、碰口顺直无明显爆瓷。</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570865">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4</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地面防水</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5.4</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60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324</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1、按实际涂刷面积计算。2、局部小面积水泥砂浆找平,找平层应小于20 mm，找平层超过20mm另加10元/㎡。2、如找平层超过2平米，应按地面找平计费。</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1、基层清理干净,涂刷意大利马贝环保防水涂料两遍。2、做闭水试验48小时。</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08712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5</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铺地砖(300×300㎜＜规格≤800×800mm)   </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5.4</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65</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351</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甲供主材。如实际提供的瓷砖规格与原预算不符，应办理增减项调整费用。2、铺贴时水泥沙浆厚度＜30mm，如需超过30mm，每增加10mm另增加7元/㎡。水泥砂浆厚度超过50mm时应做豆石混凝土垫层，费用另计。3、如采用专用美缝剂，另加20元/㎡。4、如需镶贴波导线，另加15元/m。5、菱形贴砖另加35元/㎡。</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32.5号普通水泥、中沙，水泥沙浆粘贴。</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85775">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6</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过门石铺贴</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m</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70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70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 石材由客户提供。宽度≤300mm。 2、 石材背面涂刷石材处理剂的，另加7元/㎡。3、 不含打蜡。 4、 不足一米按一米计算</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32.5号普通水泥、中沙，水泥沙浆粘贴。</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18465">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7</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落水管砌封（单管）</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2.5</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120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300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 1、立管截面≤350×350mm，超过此规格按超过比例加价；2、饰面另计，3、截门处预留检修口。</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轻体砖/红机砖,32.5号普通水泥沙浆砌筑，表面水泥沙浆找平。</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34645">
                <a:tc gridSpan="3">
                  <a:txBody>
                    <a:bodyPr/>
                    <a:p>
                      <a:pPr indent="0">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小计：</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a:noFill/>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gridSpan="3">
                  <a:txBody>
                    <a:bodyPr/>
                    <a:p>
                      <a:pPr indent="0">
                        <a:buNone/>
                      </a:pPr>
                      <a:r>
                        <a:rPr lang="en-US" sz="1100" b="1">
                          <a:solidFill>
                            <a:srgbClr val="000000"/>
                          </a:solidFill>
                          <a:latin typeface="宋体" panose="02010600030101010101" pitchFamily="2" charset="-122"/>
                          <a:ea typeface="宋体" panose="02010600030101010101" pitchFamily="2" charset="-122"/>
                          <a:cs typeface="宋体" panose="02010600030101010101" pitchFamily="2" charset="-122"/>
                        </a:rPr>
                        <a:t>3689</a:t>
                      </a:r>
                      <a:endParaRPr lang="en-US" altLang="en-US" sz="11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a:noFill/>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gridSpan="2">
                  <a:txBody>
                    <a:bodyPr/>
                    <a:p>
                      <a:pPr indent="0">
                        <a:buNone/>
                      </a:pP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r>
            </a:tbl>
          </a:graphicData>
        </a:graphic>
      </p:graphicFrame>
      <p:sp>
        <p:nvSpPr>
          <p:cNvPr id="8" name="文本框 7"/>
          <p:cNvSpPr txBox="1"/>
          <p:nvPr/>
        </p:nvSpPr>
        <p:spPr>
          <a:xfrm>
            <a:off x="165735" y="1626870"/>
            <a:ext cx="1052195" cy="275590"/>
          </a:xfrm>
          <a:prstGeom prst="rect">
            <a:avLst/>
          </a:prstGeom>
          <a:noFill/>
        </p:spPr>
        <p:txBody>
          <a:bodyPr wrap="square" rtlCol="0">
            <a:spAutoFit/>
          </a:bodyPr>
          <a:p>
            <a:r>
              <a:rPr lang="zh-CN" altLang="en-US" sz="1200"/>
              <a:t>表</a:t>
            </a:r>
            <a:r>
              <a:rPr lang="en-US" altLang="zh-CN" sz="1200"/>
              <a:t>4-10</a:t>
            </a:r>
            <a:endParaRPr lang="en-US" altLang="zh-CN" sz="1200"/>
          </a:p>
        </p:txBody>
      </p:sp>
    </p:spTree>
    <p:custDataLst>
      <p:tags r:id="rId3"/>
    </p:custData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custDataLst>
              <p:tags r:id="rId2"/>
            </p:custDataLst>
          </p:nvPr>
        </p:nvSpPr>
        <p:spPr>
          <a:xfrm>
            <a:off x="2550160" y="289560"/>
            <a:ext cx="7091045" cy="801370"/>
          </a:xfrm>
          <a:prstGeom prst="rect">
            <a:avLst/>
          </a:prstGeom>
          <a:noFill/>
        </p:spPr>
        <p:txBody>
          <a:bodyPr wrap="square" lIns="90000" tIns="46800" rIns="90000" bIns="46800" rtlCol="0"/>
          <a:lstStyle>
            <a:defPPr>
              <a:defRPr lang="zh-CN"/>
            </a:defPPr>
            <a:lvl1pPr>
              <a:lnSpc>
                <a:spcPct val="130000"/>
              </a:lnSpc>
              <a:defRPr sz="2800">
                <a:solidFill>
                  <a:schemeClr val="tx2"/>
                </a:solidFill>
                <a:latin typeface="+mj-lt"/>
                <a:ea typeface="+mj-ea"/>
                <a:cs typeface="+mj-cs"/>
              </a:defRPr>
            </a:lvl1pPr>
          </a:lstStyle>
          <a:p>
            <a:r>
              <a:rPr lang="en-US" altLang="zh-CN" sz="2400">
                <a:sym typeface="+mn-ea"/>
              </a:rPr>
              <a:t>4.2. 装饰工程报价及相关文件</a:t>
            </a:r>
            <a:endParaRPr lang="en-US" altLang="zh-CN" sz="2400">
              <a:sym typeface="+mn-ea"/>
            </a:endParaRPr>
          </a:p>
        </p:txBody>
      </p:sp>
      <p:graphicFrame>
        <p:nvGraphicFramePr>
          <p:cNvPr id="2" name="表格 1"/>
          <p:cNvGraphicFramePr/>
          <p:nvPr/>
        </p:nvGraphicFramePr>
        <p:xfrm>
          <a:off x="1215390" y="997585"/>
          <a:ext cx="9798050" cy="1680845"/>
        </p:xfrm>
        <a:graphic>
          <a:graphicData uri="http://schemas.openxmlformats.org/drawingml/2006/table">
            <a:tbl>
              <a:tblPr firstRow="1" bandRow="1">
                <a:tableStyleId>{5940675A-B579-460E-94D1-54222C63F5DA}</a:tableStyleId>
              </a:tblPr>
              <a:tblGrid>
                <a:gridCol w="349250"/>
                <a:gridCol w="1374140"/>
                <a:gridCol w="349885"/>
                <a:gridCol w="535305"/>
                <a:gridCol w="680720"/>
                <a:gridCol w="463550"/>
                <a:gridCol w="3221355"/>
                <a:gridCol w="2823845"/>
              </a:tblGrid>
              <a:tr h="455295">
                <a:tc gridSpan="8">
                  <a:txBody>
                    <a:bodyPr/>
                    <a:p>
                      <a:pPr indent="0">
                        <a:buNone/>
                      </a:pPr>
                      <a:r>
                        <a:rPr lang="en-US" sz="1100" b="1">
                          <a:solidFill>
                            <a:srgbClr val="000000"/>
                          </a:solidFill>
                          <a:latin typeface="宋体" panose="02010600030101010101" pitchFamily="2" charset="-122"/>
                          <a:ea typeface="宋体" panose="02010600030101010101" pitchFamily="2" charset="-122"/>
                          <a:cs typeface="宋体" panose="02010600030101010101" pitchFamily="2" charset="-122"/>
                        </a:rPr>
                        <a:t>八、阳台</a:t>
                      </a: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（铺贴工艺按常规执行，如甲方有特殊要求人工、辅材另计）</a:t>
                      </a:r>
                      <a:endParaRPr lang="en-US" altLang="en-US" sz="11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C5D9F1"/>
                    </a:solidFill>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r>
              <a:tr h="434340">
                <a:tc>
                  <a:txBody>
                    <a:bodyPr/>
                    <a:p>
                      <a:pPr indent="0">
                        <a:buNone/>
                      </a:pPr>
                      <a:r>
                        <a:rPr lang="en-US" sz="1100" b="1">
                          <a:solidFill>
                            <a:srgbClr val="000000"/>
                          </a:solidFill>
                          <a:latin typeface="宋体" panose="02010600030101010101" pitchFamily="2" charset="-122"/>
                          <a:ea typeface="宋体" panose="02010600030101010101" pitchFamily="2" charset="-122"/>
                          <a:cs typeface="宋体" panose="02010600030101010101" pitchFamily="2" charset="-122"/>
                        </a:rPr>
                        <a:t>序号</a:t>
                      </a:r>
                      <a:endParaRPr lang="en-US" altLang="en-US" sz="11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100" b="1">
                          <a:solidFill>
                            <a:srgbClr val="000000"/>
                          </a:solidFill>
                          <a:latin typeface="宋体" panose="02010600030101010101" pitchFamily="2" charset="-122"/>
                          <a:ea typeface="宋体" panose="02010600030101010101" pitchFamily="2" charset="-122"/>
                          <a:cs typeface="宋体" panose="02010600030101010101" pitchFamily="2" charset="-122"/>
                        </a:rPr>
                        <a:t>分部分项工程名称</a:t>
                      </a:r>
                      <a:endParaRPr lang="en-US" altLang="en-US" sz="11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单位</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工程量</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单价（元）</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合价</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100" b="1">
                          <a:solidFill>
                            <a:srgbClr val="000000"/>
                          </a:solidFill>
                          <a:latin typeface="宋体" panose="02010600030101010101" pitchFamily="2" charset="-122"/>
                          <a:ea typeface="宋体" panose="02010600030101010101" pitchFamily="2" charset="-122"/>
                          <a:cs typeface="宋体" panose="02010600030101010101" pitchFamily="2" charset="-122"/>
                        </a:rPr>
                        <a:t>工程量和造价计算规则</a:t>
                      </a:r>
                      <a:endParaRPr lang="en-US" altLang="en-US" sz="11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100" b="1">
                          <a:solidFill>
                            <a:srgbClr val="000000"/>
                          </a:solidFill>
                          <a:latin typeface="宋体" panose="02010600030101010101" pitchFamily="2" charset="-122"/>
                          <a:ea typeface="宋体" panose="02010600030101010101" pitchFamily="2" charset="-122"/>
                          <a:cs typeface="宋体" panose="02010600030101010101" pitchFamily="2" charset="-122"/>
                        </a:rPr>
                        <a:t>工艺说明</a:t>
                      </a:r>
                      <a:endParaRPr lang="en-US" altLang="en-US" sz="11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79121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铺贴墙砖(200mm×200mm＜规格≤600mm×600mm)</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17</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65</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1105</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甲供主材，如实际提供的墙砖规格与原预算不符，应办理增减项调整费用。2、拼花镶贴另加30元/㎡。3、如采用专用美缝剂另加25元/㎡。4如需镶贴腰线，另加15元/m。5、菱形贴砖另加35元/㎡。6、全瓷砖贴砖另加15元/㎡（瓷砖粘合剂甲供）。</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32.5号普通水泥、中沙，水泥沙浆粘贴。</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graphicFrame>
        <p:nvGraphicFramePr>
          <p:cNvPr id="4" name="表格 3"/>
          <p:cNvGraphicFramePr/>
          <p:nvPr/>
        </p:nvGraphicFramePr>
        <p:xfrm>
          <a:off x="1215390" y="2678430"/>
          <a:ext cx="9801860" cy="3011805"/>
        </p:xfrm>
        <a:graphic>
          <a:graphicData uri="http://schemas.openxmlformats.org/drawingml/2006/table">
            <a:tbl>
              <a:tblPr firstRow="1" bandRow="1">
                <a:tableStyleId>{5940675A-B579-460E-94D1-54222C63F5DA}</a:tableStyleId>
              </a:tblPr>
              <a:tblGrid>
                <a:gridCol w="349250"/>
                <a:gridCol w="1374775"/>
                <a:gridCol w="350520"/>
                <a:gridCol w="534035"/>
                <a:gridCol w="681355"/>
                <a:gridCol w="466090"/>
                <a:gridCol w="3218815"/>
                <a:gridCol w="2827020"/>
              </a:tblGrid>
              <a:tr h="84709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2</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墙砖45°倒角</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cap="flat">
                      <a:noFill/>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m</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30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300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1、甲供主材，如实际提供的墙砖规格与原预算不符，应办理增减项调整费用。2、全瓷砖贴砖另加15元/m。</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 清工辅料， 2、 阳角处45°磨边碰口。 3、碰口顺直无明显爆瓷。</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cap="flat">
                      <a:noFill/>
                    </a:lnT>
                    <a:lnB w="12700" cap="flat" cmpd="sng">
                      <a:solidFill>
                        <a:srgbClr val="000000"/>
                      </a:solidFill>
                      <a:prstDash val="solid"/>
                      <a:headEnd type="none" w="med" len="med"/>
                      <a:tailEnd type="none" w="med" len="med"/>
                    </a:lnB>
                    <a:lnTlToBr>
                      <a:noFill/>
                    </a:lnTlToBr>
                    <a:lnBlToTr>
                      <a:noFill/>
                    </a:lnBlToTr>
                    <a:noFill/>
                  </a:tcPr>
                </a:tc>
              </a:tr>
              <a:tr h="98806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3</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铺地砖(300×300㎜＜规格≤800×800mm)   </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5</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65</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325</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甲供主材。如实际提供的瓷砖规格与原预算不符，应办理增减项调整费用。2、铺贴时水泥沙浆厚度＜30mm，如需超过30mm，每增加10mm另增加7元/㎡。水泥砂浆厚度超过50mm时应做豆石混凝土垫层，费用另计。3、如采用专用美缝剂，另加20元/㎡。4、如需镶贴波导线，另加15元/m。5、菱形贴砖另加35元/㎡。</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32.5号普通水泥、中沙，水泥沙浆粘贴。</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72136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4</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过门石铺贴</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m</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2.4</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70</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168</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1、 石材由客户提供。宽度≤300mm。 2、 石材背面涂刷石材处理剂的，另加7元/㎡。3、 不含打蜡。 4、 不足一米按一米计算</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32.5号普通水泥、中沙，水泥沙浆粘贴。</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55295">
                <a:tc gridSpan="3">
                  <a:txBody>
                    <a:bodyPr/>
                    <a:p>
                      <a:pPr indent="0">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小计：</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a:noFill/>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gridSpan="3">
                  <a:txBody>
                    <a:bodyPr/>
                    <a:p>
                      <a:pPr indent="0">
                        <a:buNone/>
                      </a:pPr>
                      <a:r>
                        <a:rPr lang="en-US" sz="1100" b="1">
                          <a:solidFill>
                            <a:srgbClr val="000000"/>
                          </a:solidFill>
                          <a:latin typeface="宋体" panose="02010600030101010101" pitchFamily="2" charset="-122"/>
                          <a:ea typeface="宋体" panose="02010600030101010101" pitchFamily="2" charset="-122"/>
                          <a:cs typeface="宋体" panose="02010600030101010101" pitchFamily="2" charset="-122"/>
                        </a:rPr>
                        <a:t>1898</a:t>
                      </a:r>
                      <a:endParaRPr lang="en-US" altLang="en-US" sz="11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a:noFill/>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gridSpan="2">
                  <a:txBody>
                    <a:bodyPr/>
                    <a:p>
                      <a:pPr indent="0">
                        <a:buNone/>
                      </a:pP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r>
            </a:tbl>
          </a:graphicData>
        </a:graphic>
      </p:graphicFrame>
      <p:sp>
        <p:nvSpPr>
          <p:cNvPr id="8" name="文本框 7"/>
          <p:cNvSpPr txBox="1"/>
          <p:nvPr/>
        </p:nvSpPr>
        <p:spPr>
          <a:xfrm>
            <a:off x="461010" y="1597660"/>
            <a:ext cx="1052195" cy="275590"/>
          </a:xfrm>
          <a:prstGeom prst="rect">
            <a:avLst/>
          </a:prstGeom>
          <a:noFill/>
        </p:spPr>
        <p:txBody>
          <a:bodyPr wrap="square" rtlCol="0">
            <a:spAutoFit/>
          </a:bodyPr>
          <a:p>
            <a:r>
              <a:rPr lang="zh-CN" altLang="en-US" sz="1200"/>
              <a:t>表</a:t>
            </a:r>
            <a:r>
              <a:rPr lang="en-US" altLang="zh-CN" sz="1200"/>
              <a:t>4-10</a:t>
            </a:r>
            <a:endParaRPr lang="en-US" altLang="zh-CN" sz="1200"/>
          </a:p>
        </p:txBody>
      </p:sp>
    </p:spTree>
    <p:custDataLst>
      <p:tags r:id="rId3"/>
    </p:custData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custDataLst>
              <p:tags r:id="rId2"/>
            </p:custDataLst>
          </p:nvPr>
        </p:nvSpPr>
        <p:spPr>
          <a:xfrm>
            <a:off x="2550160" y="289560"/>
            <a:ext cx="7091045" cy="801370"/>
          </a:xfrm>
          <a:prstGeom prst="rect">
            <a:avLst/>
          </a:prstGeom>
          <a:noFill/>
        </p:spPr>
        <p:txBody>
          <a:bodyPr wrap="square" lIns="90000" tIns="46800" rIns="90000" bIns="46800" rtlCol="0"/>
          <a:lstStyle>
            <a:defPPr>
              <a:defRPr lang="zh-CN"/>
            </a:defPPr>
            <a:lvl1pPr>
              <a:lnSpc>
                <a:spcPct val="130000"/>
              </a:lnSpc>
              <a:defRPr sz="2800">
                <a:solidFill>
                  <a:schemeClr val="tx2"/>
                </a:solidFill>
                <a:latin typeface="+mj-lt"/>
                <a:ea typeface="+mj-ea"/>
                <a:cs typeface="+mj-cs"/>
              </a:defRPr>
            </a:lvl1pPr>
          </a:lstStyle>
          <a:p>
            <a:r>
              <a:rPr lang="en-US" altLang="zh-CN" sz="2400">
                <a:sym typeface="+mn-ea"/>
              </a:rPr>
              <a:t>4.2. 装饰工程报价及相关文件</a:t>
            </a:r>
            <a:endParaRPr lang="en-US" altLang="zh-CN" sz="2400">
              <a:sym typeface="+mn-ea"/>
            </a:endParaRPr>
          </a:p>
        </p:txBody>
      </p:sp>
      <p:graphicFrame>
        <p:nvGraphicFramePr>
          <p:cNvPr id="3" name="表格 2"/>
          <p:cNvGraphicFramePr/>
          <p:nvPr/>
        </p:nvGraphicFramePr>
        <p:xfrm>
          <a:off x="1016000" y="1090930"/>
          <a:ext cx="10709275" cy="4904105"/>
        </p:xfrm>
        <a:graphic>
          <a:graphicData uri="http://schemas.openxmlformats.org/drawingml/2006/table">
            <a:tbl>
              <a:tblPr firstRow="1" bandRow="1">
                <a:tableStyleId>{5940675A-B579-460E-94D1-54222C63F5DA}</a:tableStyleId>
              </a:tblPr>
              <a:tblGrid>
                <a:gridCol w="659765"/>
                <a:gridCol w="2008505"/>
                <a:gridCol w="440055"/>
                <a:gridCol w="678180"/>
                <a:gridCol w="821690"/>
                <a:gridCol w="771525"/>
                <a:gridCol w="5329555"/>
              </a:tblGrid>
              <a:tr h="200660">
                <a:tc gridSpan="7">
                  <a:txBody>
                    <a:bodyPr/>
                    <a:p>
                      <a:pPr indent="0">
                        <a:lnSpc>
                          <a:spcPct val="10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九、其他</a:t>
                      </a: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（铺贴工艺按常规执行，如甲方有特殊要求人工、辅材另计）</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C5D9F1"/>
                    </a:solidFill>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r>
              <a:tr h="201295">
                <a:tc>
                  <a:txBody>
                    <a:bodyPr/>
                    <a:p>
                      <a:pPr indent="0">
                        <a:lnSpc>
                          <a:spcPct val="100000"/>
                        </a:lnSpc>
                        <a:buNone/>
                      </a:pPr>
                      <a:r>
                        <a:rPr lang="en-US" sz="1100" b="1">
                          <a:solidFill>
                            <a:srgbClr val="000000"/>
                          </a:solidFill>
                          <a:latin typeface="宋体" panose="02010600030101010101" pitchFamily="2" charset="-122"/>
                          <a:ea typeface="宋体" panose="02010600030101010101" pitchFamily="2" charset="-122"/>
                          <a:cs typeface="宋体" panose="02010600030101010101" pitchFamily="2" charset="-122"/>
                        </a:rPr>
                        <a:t>序号</a:t>
                      </a:r>
                      <a:endParaRPr lang="en-US" altLang="en-US" sz="11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lnSpc>
                          <a:spcPct val="100000"/>
                        </a:lnSpc>
                        <a:buNone/>
                      </a:pPr>
                      <a:r>
                        <a:rPr lang="en-US" sz="1100" b="1">
                          <a:solidFill>
                            <a:srgbClr val="000000"/>
                          </a:solidFill>
                          <a:latin typeface="宋体" panose="02010600030101010101" pitchFamily="2" charset="-122"/>
                          <a:ea typeface="宋体" panose="02010600030101010101" pitchFamily="2" charset="-122"/>
                          <a:cs typeface="宋体" panose="02010600030101010101" pitchFamily="2" charset="-122"/>
                        </a:rPr>
                        <a:t>分部分项工程名称</a:t>
                      </a:r>
                      <a:endParaRPr lang="en-US" altLang="en-US" sz="11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lnSpc>
                          <a:spcPct val="10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单位</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nSpc>
                          <a:spcPct val="10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工程量</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lnSpc>
                          <a:spcPct val="10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单价（元）</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lnSpc>
                          <a:spcPct val="10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合价</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lnSpc>
                          <a:spcPct val="100000"/>
                        </a:lnSpc>
                        <a:buNone/>
                      </a:pPr>
                      <a:r>
                        <a:rPr lang="en-US" sz="1100" b="1">
                          <a:solidFill>
                            <a:srgbClr val="000000"/>
                          </a:solidFill>
                          <a:latin typeface="宋体" panose="02010600030101010101" pitchFamily="2" charset="-122"/>
                          <a:ea typeface="宋体" panose="02010600030101010101" pitchFamily="2" charset="-122"/>
                          <a:cs typeface="宋体" panose="02010600030101010101" pitchFamily="2" charset="-122"/>
                        </a:rPr>
                        <a:t>工程量和造价计算规则</a:t>
                      </a:r>
                      <a:endParaRPr lang="en-US" altLang="en-US" sz="11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20980">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水电改造费</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100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90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9000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82245">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2</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新建单砖墙体（厚度12cm）</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10.5</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160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1680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轻体砖/红机砖,32.5号普通水泥沙浆砌筑，表面水泥沙浆找平。</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91135">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3</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灯具安装费</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项</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450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450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1、如需安装水晶灯，增加100元/个。2、如需安装浴霸，增加50元/个。</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91135">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4</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材料运输费</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项</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450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450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nSpc>
                          <a:spcPct val="9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此价格为含电梯居室，如不含电梯，二楼以上每增加一层另增加100元</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74980">
                <a:tc>
                  <a:txBody>
                    <a:bodyPr/>
                    <a:p>
                      <a:pPr indent="0" algn="ctr">
                        <a:lnSpc>
                          <a:spcPct val="6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5</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lnSpc>
                          <a:spcPct val="6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垃圾清运费</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lnSpc>
                          <a:spcPct val="6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项</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lnSpc>
                          <a:spcPct val="6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lnSpc>
                          <a:spcPct val="6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450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lnSpc>
                          <a:spcPct val="6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450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nSpc>
                          <a:spcPct val="12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1、垃圾运输到物业所指定的位置（不涉及运输到小区外）。2、此价格为含电梯居室，如不含电梯，二楼以上每增加一层另增加100元</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20980">
                <a:tc>
                  <a:txBody>
                    <a:bodyPr/>
                    <a:p>
                      <a:pPr indent="0" algn="ctr">
                        <a:lnSpc>
                          <a:spcPct val="6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6</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lnSpc>
                          <a:spcPct val="6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成品保护费</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lnSpc>
                          <a:spcPct val="6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项</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lnSpc>
                          <a:spcPct val="6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lnSpc>
                          <a:spcPct val="6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300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lnSpc>
                          <a:spcPct val="6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300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lnSpc>
                          <a:spcPct val="6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91135">
                <a:tc gridSpan="3">
                  <a:txBody>
                    <a:bodyPr/>
                    <a:p>
                      <a:pPr indent="0">
                        <a:lnSpc>
                          <a:spcPct val="4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小计：</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gridSpan="3">
                  <a:txBody>
                    <a:bodyPr/>
                    <a:p>
                      <a:pPr indent="0">
                        <a:lnSpc>
                          <a:spcPct val="4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12330</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a:txBody>
                    <a:bodyPr/>
                    <a:p>
                      <a:pPr indent="0">
                        <a:lnSpc>
                          <a:spcPct val="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41935">
                <a:tc gridSpan="3">
                  <a:txBody>
                    <a:bodyPr/>
                    <a:p>
                      <a:pPr indent="0">
                        <a:lnSpc>
                          <a:spcPct val="4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工程直接费：</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gridSpan="3">
                  <a:txBody>
                    <a:bodyPr/>
                    <a:p>
                      <a:pPr indent="0">
                        <a:lnSpc>
                          <a:spcPct val="4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35169</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a:txBody>
                    <a:bodyPr/>
                    <a:p>
                      <a:pPr indent="0">
                        <a:lnSpc>
                          <a:spcPct val="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41300">
                <a:tc gridSpan="3">
                  <a:txBody>
                    <a:bodyPr/>
                    <a:p>
                      <a:pPr indent="0">
                        <a:lnSpc>
                          <a:spcPct val="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施工管理费 ：工程直接费×6%</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gridSpan="3">
                  <a:txBody>
                    <a:bodyPr/>
                    <a:p>
                      <a:pPr indent="0">
                        <a:lnSpc>
                          <a:spcPct val="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2110.14</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a:txBody>
                    <a:bodyPr/>
                    <a:p>
                      <a:pPr indent="0">
                        <a:lnSpc>
                          <a:spcPct val="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徐州城区内，远程管理费另计</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41935">
                <a:tc gridSpan="3">
                  <a:txBody>
                    <a:bodyPr/>
                    <a:p>
                      <a:pPr indent="0">
                        <a:lnSpc>
                          <a:spcPct val="4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装饰工程总造价：</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cPr>
                    <a:lnT w="12700" cap="flat" cmpd="sng">
                      <a:solidFill>
                        <a:srgbClr val="000000"/>
                      </a:solidFill>
                      <a:prstDash val="solid"/>
                      <a:headEnd type="none" w="med" len="med"/>
                      <a:tailEnd type="none" w="med" len="med"/>
                    </a:lnT>
                    <a:lnB w="12700" cap="flat" cmpd="sng">
                      <a:solidFill>
                        <a:schemeClr val="tx1"/>
                      </a:solidFill>
                      <a:prstDash val="solid"/>
                      <a:headEnd type="none" w="med" len="med"/>
                      <a:tailEnd type="none" w="med" len="med"/>
                    </a:lnB>
                  </a:tcPr>
                </a:tc>
                <a:tc hMerge="1">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chemeClr val="tx1"/>
                      </a:solidFill>
                      <a:prstDash val="solid"/>
                      <a:headEnd type="none" w="med" len="med"/>
                      <a:tailEnd type="none" w="med" len="med"/>
                    </a:lnB>
                  </a:tcPr>
                </a:tc>
                <a:tc gridSpan="3">
                  <a:txBody>
                    <a:bodyPr/>
                    <a:p>
                      <a:pPr indent="0">
                        <a:lnSpc>
                          <a:spcPct val="4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37279.14</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cPr>
                    <a:lnT w="12700" cap="flat" cmpd="sng">
                      <a:solidFill>
                        <a:srgbClr val="000000"/>
                      </a:solidFill>
                      <a:prstDash val="solid"/>
                      <a:headEnd type="none" w="med" len="med"/>
                      <a:tailEnd type="none" w="med" len="med"/>
                    </a:lnT>
                    <a:lnB w="12700" cap="flat" cmpd="sng">
                      <a:solidFill>
                        <a:schemeClr val="tx1"/>
                      </a:solidFill>
                      <a:prstDash val="solid"/>
                      <a:headEnd type="none" w="med" len="med"/>
                      <a:tailEnd type="none" w="med" len="med"/>
                    </a:lnB>
                  </a:tcPr>
                </a:tc>
                <a:tc hMerge="1">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chemeClr val="tx1"/>
                      </a:solidFill>
                      <a:prstDash val="solid"/>
                      <a:headEnd type="none" w="med" len="med"/>
                      <a:tailEnd type="none" w="med" len="med"/>
                    </a:lnB>
                  </a:tcPr>
                </a:tc>
                <a:tc>
                  <a:txBody>
                    <a:bodyPr/>
                    <a:p>
                      <a:pPr indent="0">
                        <a:lnSpc>
                          <a:spcPct val="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191135">
                <a:tc gridSpan="7">
                  <a:txBody>
                    <a:bodyPr/>
                    <a:p>
                      <a:pPr indent="0">
                        <a:lnSpc>
                          <a:spcPct val="11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备注：</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a:solidFill>
                        <a:schemeClr val="tx1"/>
                      </a:solidFill>
                      <a:prstDash val="solid"/>
                    </a:lnL>
                    <a:lnR w="12700" cap="flat">
                      <a:solidFill>
                        <a:schemeClr val="tx1"/>
                      </a:solidFill>
                      <a:prstDash val="solid"/>
                    </a:lnR>
                    <a:lnT w="12700" cap="flat" cmpd="sng">
                      <a:solidFill>
                        <a:schemeClr val="tx1"/>
                      </a:solidFill>
                      <a:prstDash val="solid"/>
                      <a:headEnd type="none" w="med" len="med"/>
                      <a:tailEnd type="none" w="med" len="med"/>
                    </a:lnT>
                    <a:lnB w="12700" cap="flat">
                      <a:solidFill>
                        <a:schemeClr val="tx1"/>
                      </a:solidFill>
                      <a:prstDash val="solid"/>
                    </a:lnB>
                    <a:lnTlToBr>
                      <a:noFill/>
                    </a:lnTlToBr>
                    <a:lnBlToTr>
                      <a:noFill/>
                    </a:lnBlToTr>
                    <a:noFill/>
                  </a:tcPr>
                </a:tc>
                <a:tc hMerge="1">
                  <a:tcPr>
                    <a:lnT w="12700" cap="flat" cmpd="sng">
                      <a:solidFill>
                        <a:schemeClr val="tx1"/>
                      </a:solidFill>
                      <a:prstDash val="solid"/>
                      <a:headEnd type="none" w="med" len="med"/>
                      <a:tailEnd type="none" w="med" len="med"/>
                    </a:lnT>
                    <a:lnB w="12700" cap="flat">
                      <a:solidFill>
                        <a:schemeClr val="tx1"/>
                      </a:solidFill>
                      <a:prstDash val="solid"/>
                    </a:lnB>
                  </a:tcPr>
                </a:tc>
                <a:tc hMerge="1">
                  <a:tcPr>
                    <a:lnT w="12700" cap="flat" cmpd="sng">
                      <a:solidFill>
                        <a:schemeClr val="tx1"/>
                      </a:solidFill>
                      <a:prstDash val="solid"/>
                      <a:headEnd type="none" w="med" len="med"/>
                      <a:tailEnd type="none" w="med" len="med"/>
                    </a:lnT>
                    <a:lnB w="12700" cap="flat">
                      <a:solidFill>
                        <a:schemeClr val="tx1"/>
                      </a:solidFill>
                      <a:prstDash val="solid"/>
                    </a:lnB>
                  </a:tcPr>
                </a:tc>
                <a:tc hMerge="1">
                  <a:tcPr>
                    <a:lnT w="12700" cap="flat" cmpd="sng">
                      <a:solidFill>
                        <a:schemeClr val="tx1"/>
                      </a:solidFill>
                      <a:prstDash val="solid"/>
                      <a:headEnd type="none" w="med" len="med"/>
                      <a:tailEnd type="none" w="med" len="med"/>
                    </a:lnT>
                    <a:lnB w="12700" cap="flat">
                      <a:solidFill>
                        <a:schemeClr val="tx1"/>
                      </a:solidFill>
                      <a:prstDash val="solid"/>
                    </a:lnB>
                  </a:tcPr>
                </a:tc>
                <a:tc hMerge="1">
                  <a:tcPr>
                    <a:lnT w="12700" cap="flat" cmpd="sng">
                      <a:solidFill>
                        <a:schemeClr val="tx1"/>
                      </a:solidFill>
                      <a:prstDash val="solid"/>
                      <a:headEnd type="none" w="med" len="med"/>
                      <a:tailEnd type="none" w="med" len="med"/>
                    </a:lnT>
                    <a:lnB w="12700" cap="flat">
                      <a:solidFill>
                        <a:schemeClr val="tx1"/>
                      </a:solidFill>
                      <a:prstDash val="solid"/>
                    </a:lnB>
                  </a:tcPr>
                </a:tc>
                <a:tc hMerge="1">
                  <a:tcPr>
                    <a:lnT w="12700" cap="flat" cmpd="sng">
                      <a:solidFill>
                        <a:schemeClr val="tx1"/>
                      </a:solidFill>
                      <a:prstDash val="solid"/>
                      <a:headEnd type="none" w="med" len="med"/>
                      <a:tailEnd type="none" w="med" len="med"/>
                    </a:lnT>
                    <a:lnB w="12700" cap="flat">
                      <a:solidFill>
                        <a:schemeClr val="tx1"/>
                      </a:solidFill>
                      <a:prstDash val="solid"/>
                    </a:lnB>
                  </a:tcPr>
                </a:tc>
                <a:tc hMerge="1">
                  <a:tcPr>
                    <a:lnR w="12700" cap="flat">
                      <a:solidFill>
                        <a:schemeClr val="tx1"/>
                      </a:solidFill>
                      <a:prstDash val="solid"/>
                    </a:lnR>
                    <a:lnT w="12700" cap="flat" cmpd="sng">
                      <a:solidFill>
                        <a:schemeClr val="tx1"/>
                      </a:solidFill>
                      <a:prstDash val="solid"/>
                      <a:headEnd type="none" w="med" len="med"/>
                      <a:tailEnd type="none" w="med" len="med"/>
                    </a:lnT>
                    <a:lnB w="12700" cap="flat">
                      <a:solidFill>
                        <a:schemeClr val="tx1"/>
                      </a:solidFill>
                      <a:prstDash val="solid"/>
                    </a:lnB>
                  </a:tcPr>
                </a:tc>
              </a:tr>
              <a:tr h="191135">
                <a:tc gridSpan="7">
                  <a:txBody>
                    <a:bodyPr/>
                    <a:p>
                      <a:pPr indent="0">
                        <a:lnSpc>
                          <a:spcPct val="11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1.物业所收装修押金、管理费等由客户支付。施工期间水、电费用由客户支付。</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a:solidFill>
                        <a:schemeClr val="tx1"/>
                      </a:solidFill>
                      <a:prstDash val="solid"/>
                    </a:lnL>
                    <a:lnR w="12700" cap="flat">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hMerge="1">
                  <a:tcPr>
                    <a:lnT w="12700" cap="flat">
                      <a:solidFill>
                        <a:schemeClr val="tx1"/>
                      </a:solidFill>
                      <a:prstDash val="solid"/>
                    </a:lnT>
                    <a:lnB w="12700" cap="flat">
                      <a:solidFill>
                        <a:schemeClr val="tx1"/>
                      </a:solidFill>
                      <a:prstDash val="solid"/>
                    </a:lnB>
                  </a:tcPr>
                </a:tc>
                <a:tc hMerge="1">
                  <a:tcPr>
                    <a:lnT w="12700" cap="flat">
                      <a:solidFill>
                        <a:schemeClr val="tx1"/>
                      </a:solidFill>
                      <a:prstDash val="solid"/>
                    </a:lnT>
                    <a:lnB w="12700" cap="flat">
                      <a:solidFill>
                        <a:schemeClr val="tx1"/>
                      </a:solidFill>
                      <a:prstDash val="solid"/>
                    </a:lnB>
                  </a:tcPr>
                </a:tc>
                <a:tc hMerge="1">
                  <a:tcPr>
                    <a:lnT w="12700" cap="flat">
                      <a:solidFill>
                        <a:schemeClr val="tx1"/>
                      </a:solidFill>
                      <a:prstDash val="solid"/>
                    </a:lnT>
                    <a:lnB w="12700" cap="flat">
                      <a:solidFill>
                        <a:schemeClr val="tx1"/>
                      </a:solidFill>
                      <a:prstDash val="solid"/>
                    </a:lnB>
                  </a:tcPr>
                </a:tc>
                <a:tc hMerge="1">
                  <a:tcPr>
                    <a:lnT w="12700" cap="flat">
                      <a:solidFill>
                        <a:schemeClr val="tx1"/>
                      </a:solidFill>
                      <a:prstDash val="solid"/>
                    </a:lnT>
                    <a:lnB w="12700" cap="flat">
                      <a:solidFill>
                        <a:schemeClr val="tx1"/>
                      </a:solidFill>
                      <a:prstDash val="solid"/>
                    </a:lnB>
                  </a:tcPr>
                </a:tc>
                <a:tc hMerge="1">
                  <a:tcPr>
                    <a:lnT w="12700" cap="flat">
                      <a:solidFill>
                        <a:schemeClr val="tx1"/>
                      </a:solidFill>
                      <a:prstDash val="solid"/>
                    </a:lnT>
                    <a:lnB w="12700" cap="flat">
                      <a:solidFill>
                        <a:schemeClr val="tx1"/>
                      </a:solidFill>
                      <a:prstDash val="solid"/>
                    </a:lnB>
                  </a:tcPr>
                </a:tc>
                <a:tc hMerge="1">
                  <a:tcPr>
                    <a:lnR w="12700" cap="flat">
                      <a:solidFill>
                        <a:schemeClr val="tx1"/>
                      </a:solidFill>
                      <a:prstDash val="solid"/>
                    </a:lnR>
                    <a:lnT w="12700" cap="flat">
                      <a:solidFill>
                        <a:schemeClr val="tx1"/>
                      </a:solidFill>
                      <a:prstDash val="solid"/>
                    </a:lnT>
                    <a:lnB w="12700" cap="flat">
                      <a:solidFill>
                        <a:schemeClr val="tx1"/>
                      </a:solidFill>
                      <a:prstDash val="solid"/>
                    </a:lnB>
                  </a:tcPr>
                </a:tc>
              </a:tr>
              <a:tr h="191770">
                <a:tc gridSpan="7">
                  <a:txBody>
                    <a:bodyPr/>
                    <a:p>
                      <a:pPr indent="0">
                        <a:lnSpc>
                          <a:spcPct val="11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2.甲供材料：橱柜、地板、瓷砖、洁具、灯具开关、特殊五金件、集成吊顶、成品套装门，造型玻璃、壁纸、暖气、拆除打孔主材。</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a:solidFill>
                        <a:schemeClr val="tx1"/>
                      </a:solidFill>
                      <a:prstDash val="solid"/>
                    </a:lnL>
                    <a:lnR w="12700" cap="flat">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hMerge="1">
                  <a:tcPr>
                    <a:lnT w="12700" cap="flat">
                      <a:solidFill>
                        <a:schemeClr val="tx1"/>
                      </a:solidFill>
                      <a:prstDash val="solid"/>
                    </a:lnT>
                    <a:lnB w="12700" cap="flat">
                      <a:solidFill>
                        <a:schemeClr val="tx1"/>
                      </a:solidFill>
                      <a:prstDash val="solid"/>
                    </a:lnB>
                  </a:tcPr>
                </a:tc>
                <a:tc hMerge="1">
                  <a:tcPr>
                    <a:lnT w="12700" cap="flat">
                      <a:solidFill>
                        <a:schemeClr val="tx1"/>
                      </a:solidFill>
                      <a:prstDash val="solid"/>
                    </a:lnT>
                    <a:lnB w="12700" cap="flat">
                      <a:solidFill>
                        <a:schemeClr val="tx1"/>
                      </a:solidFill>
                      <a:prstDash val="solid"/>
                    </a:lnB>
                  </a:tcPr>
                </a:tc>
                <a:tc hMerge="1">
                  <a:tcPr>
                    <a:lnT w="12700" cap="flat">
                      <a:solidFill>
                        <a:schemeClr val="tx1"/>
                      </a:solidFill>
                      <a:prstDash val="solid"/>
                    </a:lnT>
                    <a:lnB w="12700" cap="flat">
                      <a:solidFill>
                        <a:schemeClr val="tx1"/>
                      </a:solidFill>
                      <a:prstDash val="solid"/>
                    </a:lnB>
                  </a:tcPr>
                </a:tc>
                <a:tc hMerge="1">
                  <a:tcPr>
                    <a:lnT w="12700" cap="flat">
                      <a:solidFill>
                        <a:schemeClr val="tx1"/>
                      </a:solidFill>
                      <a:prstDash val="solid"/>
                    </a:lnT>
                    <a:lnB w="12700" cap="flat">
                      <a:solidFill>
                        <a:schemeClr val="tx1"/>
                      </a:solidFill>
                      <a:prstDash val="solid"/>
                    </a:lnB>
                  </a:tcPr>
                </a:tc>
                <a:tc hMerge="1">
                  <a:tcPr>
                    <a:lnT w="12700" cap="flat">
                      <a:solidFill>
                        <a:schemeClr val="tx1"/>
                      </a:solidFill>
                      <a:prstDash val="solid"/>
                    </a:lnT>
                    <a:lnB w="12700" cap="flat">
                      <a:solidFill>
                        <a:schemeClr val="tx1"/>
                      </a:solidFill>
                      <a:prstDash val="solid"/>
                    </a:lnB>
                  </a:tcPr>
                </a:tc>
                <a:tc hMerge="1">
                  <a:tcPr>
                    <a:lnR w="12700" cap="flat">
                      <a:solidFill>
                        <a:schemeClr val="tx1"/>
                      </a:solidFill>
                      <a:prstDash val="solid"/>
                    </a:lnR>
                    <a:lnT w="12700" cap="flat">
                      <a:solidFill>
                        <a:schemeClr val="tx1"/>
                      </a:solidFill>
                      <a:prstDash val="solid"/>
                    </a:lnT>
                    <a:lnB w="12700" cap="flat">
                      <a:solidFill>
                        <a:schemeClr val="tx1"/>
                      </a:solidFill>
                      <a:prstDash val="solid"/>
                    </a:lnB>
                  </a:tcPr>
                </a:tc>
              </a:tr>
              <a:tr h="191135">
                <a:tc gridSpan="7">
                  <a:txBody>
                    <a:bodyPr/>
                    <a:p>
                      <a:pPr indent="0">
                        <a:lnSpc>
                          <a:spcPct val="11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3.工程结算数量以实际发生量为准。</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a:solidFill>
                        <a:schemeClr val="tx1"/>
                      </a:solidFill>
                      <a:prstDash val="solid"/>
                    </a:lnL>
                    <a:lnR w="12700" cap="flat">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hMerge="1">
                  <a:tcPr>
                    <a:lnT w="12700" cap="flat">
                      <a:solidFill>
                        <a:schemeClr val="tx1"/>
                      </a:solidFill>
                      <a:prstDash val="solid"/>
                    </a:lnT>
                    <a:lnB w="12700" cap="flat">
                      <a:solidFill>
                        <a:schemeClr val="tx1"/>
                      </a:solidFill>
                      <a:prstDash val="solid"/>
                    </a:lnB>
                  </a:tcPr>
                </a:tc>
                <a:tc hMerge="1">
                  <a:tcPr>
                    <a:lnT w="12700" cap="flat">
                      <a:solidFill>
                        <a:schemeClr val="tx1"/>
                      </a:solidFill>
                      <a:prstDash val="solid"/>
                    </a:lnT>
                    <a:lnB w="12700" cap="flat">
                      <a:solidFill>
                        <a:schemeClr val="tx1"/>
                      </a:solidFill>
                      <a:prstDash val="solid"/>
                    </a:lnB>
                  </a:tcPr>
                </a:tc>
                <a:tc hMerge="1">
                  <a:tcPr>
                    <a:lnT w="12700" cap="flat">
                      <a:solidFill>
                        <a:schemeClr val="tx1"/>
                      </a:solidFill>
                      <a:prstDash val="solid"/>
                    </a:lnT>
                    <a:lnB w="12700" cap="flat">
                      <a:solidFill>
                        <a:schemeClr val="tx1"/>
                      </a:solidFill>
                      <a:prstDash val="solid"/>
                    </a:lnB>
                  </a:tcPr>
                </a:tc>
                <a:tc hMerge="1">
                  <a:tcPr>
                    <a:lnT w="12700" cap="flat">
                      <a:solidFill>
                        <a:schemeClr val="tx1"/>
                      </a:solidFill>
                      <a:prstDash val="solid"/>
                    </a:lnT>
                    <a:lnB w="12700" cap="flat">
                      <a:solidFill>
                        <a:schemeClr val="tx1"/>
                      </a:solidFill>
                      <a:prstDash val="solid"/>
                    </a:lnB>
                  </a:tcPr>
                </a:tc>
                <a:tc hMerge="1">
                  <a:tcPr>
                    <a:lnT w="12700" cap="flat">
                      <a:solidFill>
                        <a:schemeClr val="tx1"/>
                      </a:solidFill>
                      <a:prstDash val="solid"/>
                    </a:lnT>
                    <a:lnB w="12700" cap="flat">
                      <a:solidFill>
                        <a:schemeClr val="tx1"/>
                      </a:solidFill>
                      <a:prstDash val="solid"/>
                    </a:lnB>
                  </a:tcPr>
                </a:tc>
                <a:tc hMerge="1">
                  <a:tcPr>
                    <a:lnR w="12700" cap="flat">
                      <a:solidFill>
                        <a:schemeClr val="tx1"/>
                      </a:solidFill>
                      <a:prstDash val="solid"/>
                    </a:lnR>
                    <a:lnT w="12700" cap="flat">
                      <a:solidFill>
                        <a:schemeClr val="tx1"/>
                      </a:solidFill>
                      <a:prstDash val="solid"/>
                    </a:lnT>
                    <a:lnB w="12700" cap="flat">
                      <a:solidFill>
                        <a:schemeClr val="tx1"/>
                      </a:solidFill>
                      <a:prstDash val="solid"/>
                    </a:lnB>
                  </a:tcPr>
                </a:tc>
              </a:tr>
              <a:tr h="191135">
                <a:tc gridSpan="7">
                  <a:txBody>
                    <a:bodyPr/>
                    <a:p>
                      <a:pPr indent="0">
                        <a:lnSpc>
                          <a:spcPct val="11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4.墙、地面落差如需找平，落差在30mm以内按预算中地坪单价计算，落差超过30mm依据现场情况计算。</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a:solidFill>
                        <a:schemeClr val="tx1"/>
                      </a:solidFill>
                      <a:prstDash val="solid"/>
                    </a:lnL>
                    <a:lnR w="12700" cap="flat">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hMerge="1">
                  <a:tcPr>
                    <a:lnT w="12700" cap="flat">
                      <a:solidFill>
                        <a:schemeClr val="tx1"/>
                      </a:solidFill>
                      <a:prstDash val="solid"/>
                    </a:lnT>
                    <a:lnB w="12700" cap="flat">
                      <a:solidFill>
                        <a:schemeClr val="tx1"/>
                      </a:solidFill>
                      <a:prstDash val="solid"/>
                    </a:lnB>
                  </a:tcPr>
                </a:tc>
                <a:tc hMerge="1">
                  <a:tcPr>
                    <a:lnT w="12700" cap="flat">
                      <a:solidFill>
                        <a:schemeClr val="tx1"/>
                      </a:solidFill>
                      <a:prstDash val="solid"/>
                    </a:lnT>
                    <a:lnB w="12700" cap="flat">
                      <a:solidFill>
                        <a:schemeClr val="tx1"/>
                      </a:solidFill>
                      <a:prstDash val="solid"/>
                    </a:lnB>
                  </a:tcPr>
                </a:tc>
                <a:tc hMerge="1">
                  <a:tcPr>
                    <a:lnT w="12700" cap="flat">
                      <a:solidFill>
                        <a:schemeClr val="tx1"/>
                      </a:solidFill>
                      <a:prstDash val="solid"/>
                    </a:lnT>
                    <a:lnB w="12700" cap="flat">
                      <a:solidFill>
                        <a:schemeClr val="tx1"/>
                      </a:solidFill>
                      <a:prstDash val="solid"/>
                    </a:lnB>
                  </a:tcPr>
                </a:tc>
                <a:tc hMerge="1">
                  <a:tcPr>
                    <a:lnT w="12700" cap="flat">
                      <a:solidFill>
                        <a:schemeClr val="tx1"/>
                      </a:solidFill>
                      <a:prstDash val="solid"/>
                    </a:lnT>
                    <a:lnB w="12700" cap="flat">
                      <a:solidFill>
                        <a:schemeClr val="tx1"/>
                      </a:solidFill>
                      <a:prstDash val="solid"/>
                    </a:lnB>
                  </a:tcPr>
                </a:tc>
                <a:tc hMerge="1">
                  <a:tcPr>
                    <a:lnT w="12700" cap="flat">
                      <a:solidFill>
                        <a:schemeClr val="tx1"/>
                      </a:solidFill>
                      <a:prstDash val="solid"/>
                    </a:lnT>
                    <a:lnB w="12700" cap="flat">
                      <a:solidFill>
                        <a:schemeClr val="tx1"/>
                      </a:solidFill>
                      <a:prstDash val="solid"/>
                    </a:lnB>
                  </a:tcPr>
                </a:tc>
                <a:tc hMerge="1">
                  <a:tcPr>
                    <a:lnR w="12700" cap="flat">
                      <a:solidFill>
                        <a:schemeClr val="tx1"/>
                      </a:solidFill>
                      <a:prstDash val="solid"/>
                    </a:lnR>
                    <a:lnT w="12700" cap="flat">
                      <a:solidFill>
                        <a:schemeClr val="tx1"/>
                      </a:solidFill>
                      <a:prstDash val="solid"/>
                    </a:lnT>
                    <a:lnB w="12700" cap="flat">
                      <a:solidFill>
                        <a:schemeClr val="tx1"/>
                      </a:solidFill>
                      <a:prstDash val="solid"/>
                    </a:lnB>
                  </a:tcPr>
                </a:tc>
              </a:tr>
              <a:tr h="191770">
                <a:tc gridSpan="7">
                  <a:txBody>
                    <a:bodyPr/>
                    <a:p>
                      <a:pPr indent="0">
                        <a:lnSpc>
                          <a:spcPct val="11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5.设计师口头承诺客户的任何条件，必须在合同或报价单中注明。否则视为无效</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a:solidFill>
                        <a:schemeClr val="tx1"/>
                      </a:solidFill>
                      <a:prstDash val="solid"/>
                    </a:lnL>
                    <a:lnR w="12700" cap="flat">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hMerge="1">
                  <a:tcPr>
                    <a:lnT w="12700" cap="flat">
                      <a:solidFill>
                        <a:schemeClr val="tx1"/>
                      </a:solidFill>
                      <a:prstDash val="solid"/>
                    </a:lnT>
                    <a:lnB w="12700" cap="flat">
                      <a:solidFill>
                        <a:schemeClr val="tx1"/>
                      </a:solidFill>
                      <a:prstDash val="solid"/>
                    </a:lnB>
                  </a:tcPr>
                </a:tc>
                <a:tc hMerge="1">
                  <a:tcPr>
                    <a:lnT w="12700" cap="flat">
                      <a:solidFill>
                        <a:schemeClr val="tx1"/>
                      </a:solidFill>
                      <a:prstDash val="solid"/>
                    </a:lnT>
                    <a:lnB w="12700" cap="flat">
                      <a:solidFill>
                        <a:schemeClr val="tx1"/>
                      </a:solidFill>
                      <a:prstDash val="solid"/>
                    </a:lnB>
                  </a:tcPr>
                </a:tc>
                <a:tc hMerge="1">
                  <a:tcPr>
                    <a:lnT w="12700" cap="flat">
                      <a:solidFill>
                        <a:schemeClr val="tx1"/>
                      </a:solidFill>
                      <a:prstDash val="solid"/>
                    </a:lnT>
                    <a:lnB w="12700" cap="flat">
                      <a:solidFill>
                        <a:schemeClr val="tx1"/>
                      </a:solidFill>
                      <a:prstDash val="solid"/>
                    </a:lnB>
                  </a:tcPr>
                </a:tc>
                <a:tc hMerge="1">
                  <a:tcPr>
                    <a:lnT w="12700" cap="flat">
                      <a:solidFill>
                        <a:schemeClr val="tx1"/>
                      </a:solidFill>
                      <a:prstDash val="solid"/>
                    </a:lnT>
                    <a:lnB w="12700" cap="flat">
                      <a:solidFill>
                        <a:schemeClr val="tx1"/>
                      </a:solidFill>
                      <a:prstDash val="solid"/>
                    </a:lnB>
                  </a:tcPr>
                </a:tc>
                <a:tc hMerge="1">
                  <a:tcPr>
                    <a:lnT w="12700" cap="flat">
                      <a:solidFill>
                        <a:schemeClr val="tx1"/>
                      </a:solidFill>
                      <a:prstDash val="solid"/>
                    </a:lnT>
                    <a:lnB w="12700" cap="flat">
                      <a:solidFill>
                        <a:schemeClr val="tx1"/>
                      </a:solidFill>
                      <a:prstDash val="solid"/>
                    </a:lnB>
                  </a:tcPr>
                </a:tc>
                <a:tc hMerge="1">
                  <a:tcPr>
                    <a:lnR w="12700" cap="flat">
                      <a:solidFill>
                        <a:schemeClr val="tx1"/>
                      </a:solidFill>
                      <a:prstDash val="solid"/>
                    </a:lnR>
                    <a:lnT w="12700" cap="flat">
                      <a:solidFill>
                        <a:schemeClr val="tx1"/>
                      </a:solidFill>
                      <a:prstDash val="solid"/>
                    </a:lnT>
                    <a:lnB w="12700" cap="flat">
                      <a:solidFill>
                        <a:schemeClr val="tx1"/>
                      </a:solidFill>
                      <a:prstDash val="solid"/>
                    </a:lnB>
                  </a:tcPr>
                </a:tc>
              </a:tr>
              <a:tr h="191135">
                <a:tc gridSpan="7">
                  <a:txBody>
                    <a:bodyPr/>
                    <a:p>
                      <a:pPr indent="0">
                        <a:lnSpc>
                          <a:spcPct val="11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6.如亲水性腻子客户坚持不需铲除,后期如出现基层开裂、脱落，不在公司质保维修范围之内。</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a:solidFill>
                        <a:schemeClr val="tx1"/>
                      </a:solidFill>
                      <a:prstDash val="solid"/>
                    </a:lnL>
                    <a:lnR w="12700" cap="flat">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hMerge="1">
                  <a:tcPr>
                    <a:lnT w="12700" cap="flat">
                      <a:solidFill>
                        <a:schemeClr val="tx1"/>
                      </a:solidFill>
                      <a:prstDash val="solid"/>
                    </a:lnT>
                    <a:lnB w="12700" cap="flat">
                      <a:solidFill>
                        <a:schemeClr val="tx1"/>
                      </a:solidFill>
                      <a:prstDash val="solid"/>
                    </a:lnB>
                  </a:tcPr>
                </a:tc>
                <a:tc hMerge="1">
                  <a:tcPr>
                    <a:lnT w="12700" cap="flat">
                      <a:solidFill>
                        <a:schemeClr val="tx1"/>
                      </a:solidFill>
                      <a:prstDash val="solid"/>
                    </a:lnT>
                    <a:lnB w="12700" cap="flat">
                      <a:solidFill>
                        <a:schemeClr val="tx1"/>
                      </a:solidFill>
                      <a:prstDash val="solid"/>
                    </a:lnB>
                  </a:tcPr>
                </a:tc>
                <a:tc hMerge="1">
                  <a:tcPr>
                    <a:lnT w="12700" cap="flat">
                      <a:solidFill>
                        <a:schemeClr val="tx1"/>
                      </a:solidFill>
                      <a:prstDash val="solid"/>
                    </a:lnT>
                    <a:lnB w="12700" cap="flat">
                      <a:solidFill>
                        <a:schemeClr val="tx1"/>
                      </a:solidFill>
                      <a:prstDash val="solid"/>
                    </a:lnB>
                  </a:tcPr>
                </a:tc>
                <a:tc hMerge="1">
                  <a:tcPr>
                    <a:lnT w="12700" cap="flat">
                      <a:solidFill>
                        <a:schemeClr val="tx1"/>
                      </a:solidFill>
                      <a:prstDash val="solid"/>
                    </a:lnT>
                    <a:lnB w="12700" cap="flat">
                      <a:solidFill>
                        <a:schemeClr val="tx1"/>
                      </a:solidFill>
                      <a:prstDash val="solid"/>
                    </a:lnB>
                  </a:tcPr>
                </a:tc>
                <a:tc hMerge="1">
                  <a:tcPr>
                    <a:lnT w="12700" cap="flat">
                      <a:solidFill>
                        <a:schemeClr val="tx1"/>
                      </a:solidFill>
                      <a:prstDash val="solid"/>
                    </a:lnT>
                    <a:lnB w="12700" cap="flat">
                      <a:solidFill>
                        <a:schemeClr val="tx1"/>
                      </a:solidFill>
                      <a:prstDash val="solid"/>
                    </a:lnB>
                  </a:tcPr>
                </a:tc>
                <a:tc hMerge="1">
                  <a:tcPr>
                    <a:lnR w="12700" cap="flat">
                      <a:solidFill>
                        <a:schemeClr val="tx1"/>
                      </a:solidFill>
                      <a:prstDash val="solid"/>
                    </a:lnR>
                    <a:lnT w="12700" cap="flat">
                      <a:solidFill>
                        <a:schemeClr val="tx1"/>
                      </a:solidFill>
                      <a:prstDash val="solid"/>
                    </a:lnT>
                    <a:lnB w="12700" cap="flat">
                      <a:solidFill>
                        <a:schemeClr val="tx1"/>
                      </a:solidFill>
                      <a:prstDash val="solid"/>
                    </a:lnB>
                  </a:tcPr>
                </a:tc>
              </a:tr>
              <a:tr h="191135">
                <a:tc gridSpan="7">
                  <a:txBody>
                    <a:bodyPr/>
                    <a:p>
                      <a:pPr indent="0">
                        <a:lnSpc>
                          <a:spcPct val="11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7.公司不承做包清工水电工程，因保修责任无法确定。</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a:solidFill>
                        <a:schemeClr val="tx1"/>
                      </a:solidFill>
                      <a:prstDash val="solid"/>
                    </a:lnL>
                    <a:lnR w="12700" cap="flat">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hMerge="1">
                  <a:tcPr>
                    <a:lnT w="12700" cap="flat">
                      <a:solidFill>
                        <a:schemeClr val="tx1"/>
                      </a:solidFill>
                      <a:prstDash val="solid"/>
                    </a:lnT>
                    <a:lnB w="12700" cap="flat">
                      <a:solidFill>
                        <a:schemeClr val="tx1"/>
                      </a:solidFill>
                      <a:prstDash val="solid"/>
                    </a:lnB>
                  </a:tcPr>
                </a:tc>
                <a:tc hMerge="1">
                  <a:tcPr>
                    <a:lnT w="12700" cap="flat">
                      <a:solidFill>
                        <a:schemeClr val="tx1"/>
                      </a:solidFill>
                      <a:prstDash val="solid"/>
                    </a:lnT>
                    <a:lnB w="12700" cap="flat">
                      <a:solidFill>
                        <a:schemeClr val="tx1"/>
                      </a:solidFill>
                      <a:prstDash val="solid"/>
                    </a:lnB>
                  </a:tcPr>
                </a:tc>
                <a:tc hMerge="1">
                  <a:tcPr>
                    <a:lnT w="12700" cap="flat">
                      <a:solidFill>
                        <a:schemeClr val="tx1"/>
                      </a:solidFill>
                      <a:prstDash val="solid"/>
                    </a:lnT>
                    <a:lnB w="12700" cap="flat">
                      <a:solidFill>
                        <a:schemeClr val="tx1"/>
                      </a:solidFill>
                      <a:prstDash val="solid"/>
                    </a:lnB>
                  </a:tcPr>
                </a:tc>
                <a:tc hMerge="1">
                  <a:tcPr>
                    <a:lnT w="12700" cap="flat">
                      <a:solidFill>
                        <a:schemeClr val="tx1"/>
                      </a:solidFill>
                      <a:prstDash val="solid"/>
                    </a:lnT>
                    <a:lnB w="12700" cap="flat">
                      <a:solidFill>
                        <a:schemeClr val="tx1"/>
                      </a:solidFill>
                      <a:prstDash val="solid"/>
                    </a:lnB>
                  </a:tcPr>
                </a:tc>
                <a:tc hMerge="1">
                  <a:tcPr>
                    <a:lnT w="12700" cap="flat">
                      <a:solidFill>
                        <a:schemeClr val="tx1"/>
                      </a:solidFill>
                      <a:prstDash val="solid"/>
                    </a:lnT>
                    <a:lnB w="12700" cap="flat">
                      <a:solidFill>
                        <a:schemeClr val="tx1"/>
                      </a:solidFill>
                      <a:prstDash val="solid"/>
                    </a:lnB>
                  </a:tcPr>
                </a:tc>
                <a:tc hMerge="1">
                  <a:tcPr>
                    <a:lnR w="12700" cap="flat">
                      <a:solidFill>
                        <a:schemeClr val="tx1"/>
                      </a:solidFill>
                      <a:prstDash val="solid"/>
                    </a:lnR>
                    <a:lnT w="12700" cap="flat">
                      <a:solidFill>
                        <a:schemeClr val="tx1"/>
                      </a:solidFill>
                      <a:prstDash val="solid"/>
                    </a:lnT>
                    <a:lnB w="12700" cap="flat">
                      <a:solidFill>
                        <a:schemeClr val="tx1"/>
                      </a:solidFill>
                      <a:prstDash val="solid"/>
                    </a:lnB>
                  </a:tcPr>
                </a:tc>
              </a:tr>
              <a:tr h="191135">
                <a:tc gridSpan="7">
                  <a:txBody>
                    <a:bodyPr/>
                    <a:p>
                      <a:pPr indent="0">
                        <a:lnSpc>
                          <a:spcPct val="11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8.我公司鉴于客户安全考虑不负责:暖气拆改,煤气移位,承重墙体拆除(凡违反有关部门规定的拆除项目须另鉴补充协议)。</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a:solidFill>
                        <a:schemeClr val="tx1"/>
                      </a:solidFill>
                      <a:prstDash val="solid"/>
                    </a:lnL>
                    <a:lnR w="12700" cap="flat">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hMerge="1">
                  <a:tcPr>
                    <a:lnT w="12700" cap="flat">
                      <a:solidFill>
                        <a:schemeClr val="tx1"/>
                      </a:solidFill>
                      <a:prstDash val="solid"/>
                    </a:lnT>
                    <a:lnB w="12700" cap="flat">
                      <a:solidFill>
                        <a:schemeClr val="tx1"/>
                      </a:solidFill>
                      <a:prstDash val="solid"/>
                    </a:lnB>
                  </a:tcPr>
                </a:tc>
                <a:tc hMerge="1">
                  <a:tcPr>
                    <a:lnT w="12700" cap="flat">
                      <a:solidFill>
                        <a:schemeClr val="tx1"/>
                      </a:solidFill>
                      <a:prstDash val="solid"/>
                    </a:lnT>
                    <a:lnB w="12700" cap="flat">
                      <a:solidFill>
                        <a:schemeClr val="tx1"/>
                      </a:solidFill>
                      <a:prstDash val="solid"/>
                    </a:lnB>
                  </a:tcPr>
                </a:tc>
                <a:tc hMerge="1">
                  <a:tcPr>
                    <a:lnT w="12700" cap="flat">
                      <a:solidFill>
                        <a:schemeClr val="tx1"/>
                      </a:solidFill>
                      <a:prstDash val="solid"/>
                    </a:lnT>
                    <a:lnB w="12700" cap="flat">
                      <a:solidFill>
                        <a:schemeClr val="tx1"/>
                      </a:solidFill>
                      <a:prstDash val="solid"/>
                    </a:lnB>
                  </a:tcPr>
                </a:tc>
                <a:tc hMerge="1">
                  <a:tcPr>
                    <a:lnT w="12700" cap="flat">
                      <a:solidFill>
                        <a:schemeClr val="tx1"/>
                      </a:solidFill>
                      <a:prstDash val="solid"/>
                    </a:lnT>
                    <a:lnB w="12700" cap="flat">
                      <a:solidFill>
                        <a:schemeClr val="tx1"/>
                      </a:solidFill>
                      <a:prstDash val="solid"/>
                    </a:lnB>
                  </a:tcPr>
                </a:tc>
                <a:tc hMerge="1">
                  <a:tcPr>
                    <a:lnT w="12700" cap="flat">
                      <a:solidFill>
                        <a:schemeClr val="tx1"/>
                      </a:solidFill>
                      <a:prstDash val="solid"/>
                    </a:lnT>
                    <a:lnB w="12700" cap="flat">
                      <a:solidFill>
                        <a:schemeClr val="tx1"/>
                      </a:solidFill>
                      <a:prstDash val="solid"/>
                    </a:lnB>
                  </a:tcPr>
                </a:tc>
                <a:tc hMerge="1">
                  <a:tcPr>
                    <a:lnR w="12700" cap="flat">
                      <a:solidFill>
                        <a:schemeClr val="tx1"/>
                      </a:solidFill>
                      <a:prstDash val="solid"/>
                    </a:lnR>
                    <a:lnT w="12700" cap="flat">
                      <a:solidFill>
                        <a:schemeClr val="tx1"/>
                      </a:solidFill>
                      <a:prstDash val="solid"/>
                    </a:lnT>
                    <a:lnB w="12700" cap="flat">
                      <a:solidFill>
                        <a:schemeClr val="tx1"/>
                      </a:solidFill>
                      <a:prstDash val="solid"/>
                    </a:lnB>
                  </a:tcPr>
                </a:tc>
              </a:tr>
              <a:tr h="191770">
                <a:tc gridSpan="7">
                  <a:txBody>
                    <a:bodyPr/>
                    <a:p>
                      <a:pPr indent="0">
                        <a:lnSpc>
                          <a:spcPct val="11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9.减项超过工程造价5%，不享受公司任何优惠。</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a:solidFill>
                        <a:schemeClr val="tx1"/>
                      </a:solidFill>
                      <a:prstDash val="solid"/>
                    </a:lnL>
                    <a:lnR w="12700" cap="flat">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hMerge="1">
                  <a:tcPr>
                    <a:lnT w="12700" cap="flat">
                      <a:solidFill>
                        <a:schemeClr val="tx1"/>
                      </a:solidFill>
                      <a:prstDash val="solid"/>
                    </a:lnT>
                    <a:lnB w="12700" cap="flat">
                      <a:solidFill>
                        <a:schemeClr val="tx1"/>
                      </a:solidFill>
                      <a:prstDash val="solid"/>
                    </a:lnB>
                  </a:tcPr>
                </a:tc>
                <a:tc hMerge="1">
                  <a:tcPr>
                    <a:lnT w="12700" cap="flat">
                      <a:solidFill>
                        <a:schemeClr val="tx1"/>
                      </a:solidFill>
                      <a:prstDash val="solid"/>
                    </a:lnT>
                    <a:lnB w="12700" cap="flat">
                      <a:solidFill>
                        <a:schemeClr val="tx1"/>
                      </a:solidFill>
                      <a:prstDash val="solid"/>
                    </a:lnB>
                  </a:tcPr>
                </a:tc>
                <a:tc hMerge="1">
                  <a:tcPr>
                    <a:lnT w="12700" cap="flat">
                      <a:solidFill>
                        <a:schemeClr val="tx1"/>
                      </a:solidFill>
                      <a:prstDash val="solid"/>
                    </a:lnT>
                    <a:lnB w="12700" cap="flat">
                      <a:solidFill>
                        <a:schemeClr val="tx1"/>
                      </a:solidFill>
                      <a:prstDash val="solid"/>
                    </a:lnB>
                  </a:tcPr>
                </a:tc>
                <a:tc hMerge="1">
                  <a:tcPr>
                    <a:lnT w="12700" cap="flat">
                      <a:solidFill>
                        <a:schemeClr val="tx1"/>
                      </a:solidFill>
                      <a:prstDash val="solid"/>
                    </a:lnT>
                    <a:lnB w="12700" cap="flat">
                      <a:solidFill>
                        <a:schemeClr val="tx1"/>
                      </a:solidFill>
                      <a:prstDash val="solid"/>
                    </a:lnB>
                  </a:tcPr>
                </a:tc>
                <a:tc hMerge="1">
                  <a:tcPr>
                    <a:lnT w="12700" cap="flat">
                      <a:solidFill>
                        <a:schemeClr val="tx1"/>
                      </a:solidFill>
                      <a:prstDash val="solid"/>
                    </a:lnT>
                    <a:lnB w="12700" cap="flat">
                      <a:solidFill>
                        <a:schemeClr val="tx1"/>
                      </a:solidFill>
                      <a:prstDash val="solid"/>
                    </a:lnB>
                  </a:tcPr>
                </a:tc>
                <a:tc hMerge="1">
                  <a:tcPr>
                    <a:lnR w="12700" cap="flat">
                      <a:solidFill>
                        <a:schemeClr val="tx1"/>
                      </a:solidFill>
                      <a:prstDash val="solid"/>
                    </a:lnR>
                    <a:lnT w="12700" cap="flat">
                      <a:solidFill>
                        <a:schemeClr val="tx1"/>
                      </a:solidFill>
                      <a:prstDash val="solid"/>
                    </a:lnT>
                    <a:lnB w="12700" cap="flat">
                      <a:solidFill>
                        <a:schemeClr val="tx1"/>
                      </a:solidFill>
                      <a:prstDash val="solid"/>
                    </a:lnB>
                  </a:tcPr>
                </a:tc>
              </a:tr>
              <a:tr h="191135">
                <a:tc gridSpan="7">
                  <a:txBody>
                    <a:bodyPr/>
                    <a:p>
                      <a:pPr indent="0">
                        <a:lnSpc>
                          <a:spcPct val="11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     预算：                审核：                业主确认：      </a:t>
                      </a: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a:solidFill>
                        <a:schemeClr val="tx1"/>
                      </a:solidFill>
                      <a:prstDash val="solid"/>
                    </a:lnL>
                    <a:lnR w="12700" cap="flat">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hMerge="1">
                  <a:tcPr>
                    <a:lnT w="12700" cap="flat">
                      <a:solidFill>
                        <a:schemeClr val="tx1"/>
                      </a:solidFill>
                      <a:prstDash val="solid"/>
                    </a:lnT>
                    <a:lnB w="12700" cap="flat">
                      <a:solidFill>
                        <a:schemeClr val="tx1"/>
                      </a:solidFill>
                      <a:prstDash val="solid"/>
                    </a:lnB>
                  </a:tcPr>
                </a:tc>
                <a:tc hMerge="1">
                  <a:tcPr>
                    <a:lnT w="12700" cap="flat">
                      <a:solidFill>
                        <a:schemeClr val="tx1"/>
                      </a:solidFill>
                      <a:prstDash val="solid"/>
                    </a:lnT>
                    <a:lnB w="12700" cap="flat">
                      <a:solidFill>
                        <a:schemeClr val="tx1"/>
                      </a:solidFill>
                      <a:prstDash val="solid"/>
                    </a:lnB>
                  </a:tcPr>
                </a:tc>
                <a:tc hMerge="1">
                  <a:tcPr>
                    <a:lnT w="12700" cap="flat">
                      <a:solidFill>
                        <a:schemeClr val="tx1"/>
                      </a:solidFill>
                      <a:prstDash val="solid"/>
                    </a:lnT>
                    <a:lnB w="12700" cap="flat">
                      <a:solidFill>
                        <a:schemeClr val="tx1"/>
                      </a:solidFill>
                      <a:prstDash val="solid"/>
                    </a:lnB>
                  </a:tcPr>
                </a:tc>
                <a:tc hMerge="1">
                  <a:tcPr>
                    <a:lnT w="12700" cap="flat">
                      <a:solidFill>
                        <a:schemeClr val="tx1"/>
                      </a:solidFill>
                      <a:prstDash val="solid"/>
                    </a:lnT>
                    <a:lnB w="12700" cap="flat">
                      <a:solidFill>
                        <a:schemeClr val="tx1"/>
                      </a:solidFill>
                      <a:prstDash val="solid"/>
                    </a:lnB>
                  </a:tcPr>
                </a:tc>
                <a:tc hMerge="1">
                  <a:tcPr>
                    <a:lnT w="12700" cap="flat">
                      <a:solidFill>
                        <a:schemeClr val="tx1"/>
                      </a:solidFill>
                      <a:prstDash val="solid"/>
                    </a:lnT>
                    <a:lnB w="12700" cap="flat">
                      <a:solidFill>
                        <a:schemeClr val="tx1"/>
                      </a:solidFill>
                      <a:prstDash val="solid"/>
                    </a:lnB>
                  </a:tcPr>
                </a:tc>
                <a:tc hMerge="1">
                  <a:tcPr>
                    <a:lnR w="12700" cap="flat">
                      <a:solidFill>
                        <a:schemeClr val="tx1"/>
                      </a:solidFill>
                      <a:prstDash val="solid"/>
                    </a:lnR>
                    <a:lnT w="12700" cap="flat">
                      <a:solidFill>
                        <a:schemeClr val="tx1"/>
                      </a:solidFill>
                      <a:prstDash val="solid"/>
                    </a:lnT>
                    <a:lnB w="12700" cap="flat">
                      <a:solidFill>
                        <a:schemeClr val="tx1"/>
                      </a:solidFill>
                      <a:prstDash val="solid"/>
                    </a:lnB>
                  </a:tcPr>
                </a:tc>
              </a:tr>
            </a:tbl>
          </a:graphicData>
        </a:graphic>
      </p:graphicFrame>
      <p:sp>
        <p:nvSpPr>
          <p:cNvPr id="8" name="文本框 7"/>
          <p:cNvSpPr txBox="1"/>
          <p:nvPr/>
        </p:nvSpPr>
        <p:spPr>
          <a:xfrm>
            <a:off x="277495" y="1626870"/>
            <a:ext cx="1052195" cy="275590"/>
          </a:xfrm>
          <a:prstGeom prst="rect">
            <a:avLst/>
          </a:prstGeom>
          <a:noFill/>
        </p:spPr>
        <p:txBody>
          <a:bodyPr wrap="square" rtlCol="0">
            <a:spAutoFit/>
          </a:bodyPr>
          <a:p>
            <a:r>
              <a:rPr lang="zh-CN" altLang="en-US" sz="1200"/>
              <a:t>表</a:t>
            </a:r>
            <a:r>
              <a:rPr lang="en-US" altLang="zh-CN" sz="1200"/>
              <a:t>4-10</a:t>
            </a:r>
            <a:endParaRPr lang="en-US" altLang="zh-CN" sz="1200"/>
          </a:p>
        </p:txBody>
      </p:sp>
    </p:spTree>
    <p:custDataLst>
      <p:tags r:id="rId3"/>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custDataLst>
              <p:tags r:id="rId2"/>
            </p:custDataLst>
          </p:nvPr>
        </p:nvSpPr>
        <p:spPr>
          <a:xfrm>
            <a:off x="2327910" y="289560"/>
            <a:ext cx="7971155" cy="801370"/>
          </a:xfrm>
          <a:prstGeom prst="rect">
            <a:avLst/>
          </a:prstGeom>
          <a:noFill/>
        </p:spPr>
        <p:txBody>
          <a:bodyPr wrap="square" lIns="90000" tIns="46800" rIns="90000" bIns="46800" rtlCol="0"/>
          <a:lstStyle>
            <a:defPPr>
              <a:defRPr lang="zh-CN"/>
            </a:defPPr>
            <a:lvl1pPr>
              <a:lnSpc>
                <a:spcPct val="130000"/>
              </a:lnSpc>
              <a:defRPr sz="2800">
                <a:solidFill>
                  <a:schemeClr val="tx2"/>
                </a:solidFill>
                <a:latin typeface="+mj-lt"/>
                <a:ea typeface="+mj-ea"/>
                <a:cs typeface="+mj-cs"/>
              </a:defRPr>
            </a:lvl1pPr>
          </a:lstStyle>
          <a:p>
            <a:r>
              <a:rPr lang="en-US" altLang="zh-CN" sz="3600">
                <a:sym typeface="+mn-ea"/>
              </a:rPr>
              <a:t>2.1.装饰塑料概述</a:t>
            </a:r>
            <a:endParaRPr lang="en-US" altLang="zh-CN" sz="3600">
              <a:sym typeface="+mn-ea"/>
            </a:endParaRPr>
          </a:p>
        </p:txBody>
      </p:sp>
      <p:sp>
        <p:nvSpPr>
          <p:cNvPr id="2" name="文本框 1"/>
          <p:cNvSpPr txBox="1"/>
          <p:nvPr/>
        </p:nvSpPr>
        <p:spPr>
          <a:xfrm>
            <a:off x="922655" y="1889125"/>
            <a:ext cx="9605010" cy="1768475"/>
          </a:xfrm>
          <a:prstGeom prst="rect">
            <a:avLst/>
          </a:prstGeom>
          <a:noFill/>
        </p:spPr>
        <p:txBody>
          <a:bodyPr wrap="square" rtlCol="0" anchor="t">
            <a:spAutoFit/>
          </a:bodyPr>
          <a:p>
            <a:pPr indent="266700" algn="l" fontAlgn="auto">
              <a:lnSpc>
                <a:spcPct val="130000"/>
              </a:lnSpc>
              <a:buNone/>
            </a:pPr>
            <a:r>
              <a:rPr lang="en-US" sz="1400">
                <a:ea typeface="宋体" panose="02010600030101010101" pitchFamily="2" charset="-122"/>
                <a:sym typeface="+mn-ea"/>
              </a:rPr>
              <a:t>  </a:t>
            </a:r>
            <a:r>
              <a:rPr sz="1400">
                <a:ea typeface="宋体" panose="02010600030101010101" pitchFamily="2" charset="-122"/>
                <a:sym typeface="+mn-ea"/>
              </a:rPr>
              <a:t>塑料是以人工合成的或天然的高分子有机化合物为主，添加必要的助剂与填料，在一定条件下塑化成型，并在常温下保持其形状的有机合成材料。塑料通过其优异性能逐步在现代的装饰材料中成了主体地位，成为人们生活中不可缺少的助手。</a:t>
            </a:r>
            <a:endParaRPr sz="1400">
              <a:ea typeface="宋体" panose="02010600030101010101" pitchFamily="2" charset="-122"/>
              <a:sym typeface="+mn-ea"/>
            </a:endParaRPr>
          </a:p>
          <a:p>
            <a:pPr indent="266700" algn="l" fontAlgn="auto">
              <a:lnSpc>
                <a:spcPct val="130000"/>
              </a:lnSpc>
              <a:buNone/>
            </a:pPr>
            <a:r>
              <a:rPr sz="1400">
                <a:ea typeface="宋体" panose="02010600030101010101" pitchFamily="2" charset="-122"/>
                <a:sym typeface="+mn-ea"/>
              </a:rPr>
              <a:t>  早在本世纪30年代，世界上就有人开始用塑料(主要为酚醛树脂)来制造建筑小五金产品，如灯头开关、插座等,如图1-28。50年代以后，随着塑料工业的发展，塑料制品在建筑中的应用越来越广泛，几乎遍及建筑的各个部位，塑料制品种类也越来越繁多，比如：管材、板材、建筑五金、洁具等等，在建筑装饰材料中的应用越来越广泛,如图1-29。</a:t>
            </a:r>
            <a:endParaRPr sz="1400">
              <a:ea typeface="宋体" panose="02010600030101010101" pitchFamily="2" charset="-122"/>
              <a:sym typeface="+mn-ea"/>
            </a:endParaRPr>
          </a:p>
        </p:txBody>
      </p:sp>
      <p:pic>
        <p:nvPicPr>
          <p:cNvPr id="38" name="图片 38" descr="t01cffde21f47455eeb"/>
          <p:cNvPicPr>
            <a:picLocks noChangeAspect="1"/>
          </p:cNvPicPr>
          <p:nvPr/>
        </p:nvPicPr>
        <p:blipFill>
          <a:blip r:embed="rId3"/>
          <a:stretch>
            <a:fillRect/>
          </a:stretch>
        </p:blipFill>
        <p:spPr>
          <a:xfrm>
            <a:off x="2713990" y="3941128"/>
            <a:ext cx="2269490" cy="1511935"/>
          </a:xfrm>
          <a:prstGeom prst="rect">
            <a:avLst/>
          </a:prstGeom>
        </p:spPr>
      </p:pic>
      <p:pic>
        <p:nvPicPr>
          <p:cNvPr id="3" name="图片 2" descr="135401461750b49f99e29dc"/>
          <p:cNvPicPr>
            <a:picLocks noChangeAspect="1"/>
          </p:cNvPicPr>
          <p:nvPr/>
        </p:nvPicPr>
        <p:blipFill>
          <a:blip r:embed="rId4"/>
          <a:srcRect r="624" b="17550"/>
          <a:stretch>
            <a:fillRect/>
          </a:stretch>
        </p:blipFill>
        <p:spPr>
          <a:xfrm>
            <a:off x="6165533" y="3798570"/>
            <a:ext cx="2182495" cy="1654810"/>
          </a:xfrm>
          <a:prstGeom prst="rect">
            <a:avLst/>
          </a:prstGeom>
        </p:spPr>
      </p:pic>
      <p:sp>
        <p:nvSpPr>
          <p:cNvPr id="5" name="文本框 4"/>
          <p:cNvSpPr txBox="1"/>
          <p:nvPr/>
        </p:nvSpPr>
        <p:spPr>
          <a:xfrm>
            <a:off x="3120390" y="5764530"/>
            <a:ext cx="1228725" cy="368300"/>
          </a:xfrm>
          <a:prstGeom prst="rect">
            <a:avLst/>
          </a:prstGeom>
          <a:noFill/>
        </p:spPr>
        <p:txBody>
          <a:bodyPr wrap="square" rtlCol="0">
            <a:spAutoFit/>
          </a:bodyPr>
          <a:p>
            <a:r>
              <a:rPr lang="zh-CN" altLang="en-US"/>
              <a:t>图</a:t>
            </a:r>
            <a:r>
              <a:rPr lang="en-US" altLang="zh-CN"/>
              <a:t>1-</a:t>
            </a:r>
            <a:r>
              <a:rPr lang="en-US"/>
              <a:t>28</a:t>
            </a:r>
            <a:endParaRPr lang="en-US"/>
          </a:p>
        </p:txBody>
      </p:sp>
      <p:sp>
        <p:nvSpPr>
          <p:cNvPr id="4" name="文本框 3"/>
          <p:cNvSpPr txBox="1"/>
          <p:nvPr/>
        </p:nvSpPr>
        <p:spPr>
          <a:xfrm>
            <a:off x="6882130" y="5764530"/>
            <a:ext cx="1228725" cy="368300"/>
          </a:xfrm>
          <a:prstGeom prst="rect">
            <a:avLst/>
          </a:prstGeom>
          <a:noFill/>
        </p:spPr>
        <p:txBody>
          <a:bodyPr wrap="square" rtlCol="0">
            <a:spAutoFit/>
          </a:bodyPr>
          <a:p>
            <a:r>
              <a:rPr lang="zh-CN" altLang="en-US"/>
              <a:t>图</a:t>
            </a:r>
            <a:r>
              <a:rPr lang="en-US" altLang="zh-CN"/>
              <a:t>1-</a:t>
            </a:r>
            <a:r>
              <a:rPr lang="en-US"/>
              <a:t>29</a:t>
            </a:r>
            <a:endParaRPr lang="en-US"/>
          </a:p>
        </p:txBody>
      </p:sp>
    </p:spTree>
    <p:custDataLst>
      <p:tags r:id="rId5"/>
    </p:custData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custDataLst>
              <p:tags r:id="rId2"/>
            </p:custDataLst>
          </p:nvPr>
        </p:nvSpPr>
        <p:spPr>
          <a:xfrm>
            <a:off x="2550160" y="289560"/>
            <a:ext cx="7091045" cy="801370"/>
          </a:xfrm>
          <a:prstGeom prst="rect">
            <a:avLst/>
          </a:prstGeom>
          <a:noFill/>
        </p:spPr>
        <p:txBody>
          <a:bodyPr wrap="square" lIns="90000" tIns="46800" rIns="90000" bIns="46800" rtlCol="0"/>
          <a:lstStyle>
            <a:defPPr>
              <a:defRPr lang="zh-CN"/>
            </a:defPPr>
            <a:lvl1pPr>
              <a:lnSpc>
                <a:spcPct val="130000"/>
              </a:lnSpc>
              <a:defRPr sz="2800">
                <a:solidFill>
                  <a:schemeClr val="tx2"/>
                </a:solidFill>
                <a:latin typeface="+mj-lt"/>
                <a:ea typeface="+mj-ea"/>
                <a:cs typeface="+mj-cs"/>
              </a:defRPr>
            </a:lvl1pPr>
          </a:lstStyle>
          <a:p>
            <a:r>
              <a:rPr lang="en-US" altLang="zh-CN" sz="2400">
                <a:sym typeface="+mn-ea"/>
              </a:rPr>
              <a:t>4.2. 装饰工程报价及相关文件</a:t>
            </a:r>
            <a:endParaRPr lang="en-US" altLang="zh-CN" sz="2400">
              <a:sym typeface="+mn-ea"/>
            </a:endParaRPr>
          </a:p>
        </p:txBody>
      </p:sp>
      <p:sp>
        <p:nvSpPr>
          <p:cNvPr id="8" name="文本框 7"/>
          <p:cNvSpPr txBox="1"/>
          <p:nvPr/>
        </p:nvSpPr>
        <p:spPr>
          <a:xfrm>
            <a:off x="277495" y="1626870"/>
            <a:ext cx="1052195" cy="275590"/>
          </a:xfrm>
          <a:prstGeom prst="rect">
            <a:avLst/>
          </a:prstGeom>
          <a:noFill/>
        </p:spPr>
        <p:txBody>
          <a:bodyPr wrap="square" rtlCol="0">
            <a:spAutoFit/>
          </a:bodyPr>
          <a:p>
            <a:r>
              <a:rPr lang="zh-CN" altLang="en-US" sz="1200"/>
              <a:t>表</a:t>
            </a:r>
            <a:r>
              <a:rPr lang="en-US" altLang="zh-CN" sz="1200"/>
              <a:t>4-11</a:t>
            </a:r>
            <a:endParaRPr lang="en-US" altLang="zh-CN" sz="1200"/>
          </a:p>
        </p:txBody>
      </p:sp>
      <p:graphicFrame>
        <p:nvGraphicFramePr>
          <p:cNvPr id="2" name="表格 1"/>
          <p:cNvGraphicFramePr/>
          <p:nvPr/>
        </p:nvGraphicFramePr>
        <p:xfrm>
          <a:off x="1126490" y="906145"/>
          <a:ext cx="10140315" cy="5452110"/>
        </p:xfrm>
        <a:graphic>
          <a:graphicData uri="http://schemas.openxmlformats.org/drawingml/2006/table">
            <a:tbl>
              <a:tblPr firstRow="1" bandRow="1">
                <a:tableStyleId>{5940675A-B579-460E-94D1-54222C63F5DA}</a:tableStyleId>
              </a:tblPr>
              <a:tblGrid>
                <a:gridCol w="666750"/>
                <a:gridCol w="2362200"/>
                <a:gridCol w="1516380"/>
                <a:gridCol w="666115"/>
                <a:gridCol w="846455"/>
                <a:gridCol w="1620520"/>
                <a:gridCol w="2461895"/>
              </a:tblGrid>
              <a:tr h="201930">
                <a:tc gridSpan="7">
                  <a:txBody>
                    <a:bodyPr/>
                    <a:p>
                      <a:pPr indent="0" algn="ctr">
                        <a:buNone/>
                      </a:pPr>
                      <a:r>
                        <a:rPr lang="en-US" sz="1200" b="1">
                          <a:solidFill>
                            <a:srgbClr val="000000"/>
                          </a:solidFill>
                          <a:latin typeface="宋体" panose="02010600030101010101" pitchFamily="2" charset="-122"/>
                          <a:ea typeface="宋体" panose="02010600030101010101" pitchFamily="2" charset="-122"/>
                          <a:cs typeface="宋体" panose="02010600030101010101" pitchFamily="2" charset="-122"/>
                        </a:rPr>
                        <a:t>景明空间设计有限公司主材报价清单</a:t>
                      </a:r>
                      <a:endParaRPr lang="en-US" altLang="en-US" sz="12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a:solidFill>
                        <a:schemeClr val="tx1"/>
                      </a:solidFill>
                      <a:prstDash val="solid"/>
                    </a:lnL>
                    <a:lnR w="12700" cap="flat">
                      <a:solidFill>
                        <a:schemeClr val="tx1"/>
                      </a:solidFill>
                      <a:prstDash val="solid"/>
                    </a:lnR>
                    <a:lnT w="12700" cap="flat">
                      <a:solidFill>
                        <a:schemeClr val="tx1"/>
                      </a:solidFill>
                      <a:prstDash val="solid"/>
                    </a:lnT>
                    <a:lnB w="12700" cap="flat" cmpd="sng">
                      <a:solidFill>
                        <a:schemeClr val="tx1"/>
                      </a:solidFill>
                      <a:prstDash val="solid"/>
                      <a:headEnd type="none" w="med" len="med"/>
                      <a:tailEnd type="none" w="med" len="med"/>
                    </a:lnB>
                    <a:lnTlToBr>
                      <a:noFill/>
                    </a:lnTlToBr>
                    <a:lnBlToTr>
                      <a:noFill/>
                    </a:lnBlToTr>
                    <a:noFill/>
                  </a:tcPr>
                </a:tc>
                <a:tc hMerge="1">
                  <a:tcPr>
                    <a:lnT w="12700" cap="flat">
                      <a:solidFill>
                        <a:schemeClr val="tx1"/>
                      </a:solidFill>
                      <a:prstDash val="solid"/>
                    </a:lnT>
                    <a:lnB w="12700" cap="flat" cmpd="sng">
                      <a:solidFill>
                        <a:schemeClr val="tx1"/>
                      </a:solidFill>
                      <a:prstDash val="solid"/>
                      <a:headEnd type="none" w="med" len="med"/>
                      <a:tailEnd type="none" w="med" len="med"/>
                    </a:lnB>
                  </a:tcPr>
                </a:tc>
                <a:tc hMerge="1">
                  <a:tcPr>
                    <a:lnT w="12700" cap="flat">
                      <a:solidFill>
                        <a:schemeClr val="tx1"/>
                      </a:solidFill>
                      <a:prstDash val="solid"/>
                    </a:lnT>
                    <a:lnB w="12700" cap="flat" cmpd="sng">
                      <a:solidFill>
                        <a:schemeClr val="tx1"/>
                      </a:solidFill>
                      <a:prstDash val="solid"/>
                      <a:headEnd type="none" w="med" len="med"/>
                      <a:tailEnd type="none" w="med" len="med"/>
                    </a:lnB>
                  </a:tcPr>
                </a:tc>
                <a:tc hMerge="1">
                  <a:tcPr>
                    <a:lnT w="12700" cap="flat">
                      <a:solidFill>
                        <a:schemeClr val="tx1"/>
                      </a:solidFill>
                      <a:prstDash val="solid"/>
                    </a:lnT>
                    <a:lnB w="12700" cap="flat" cmpd="sng">
                      <a:solidFill>
                        <a:schemeClr val="tx1"/>
                      </a:solidFill>
                      <a:prstDash val="solid"/>
                      <a:headEnd type="none" w="med" len="med"/>
                      <a:tailEnd type="none" w="med" len="med"/>
                    </a:lnB>
                  </a:tcPr>
                </a:tc>
                <a:tc hMerge="1">
                  <a:tcPr>
                    <a:lnT w="12700" cap="flat">
                      <a:solidFill>
                        <a:schemeClr val="tx1"/>
                      </a:solidFill>
                      <a:prstDash val="solid"/>
                    </a:lnT>
                    <a:lnB w="12700" cap="flat" cmpd="sng">
                      <a:solidFill>
                        <a:schemeClr val="tx1"/>
                      </a:solidFill>
                      <a:prstDash val="solid"/>
                      <a:headEnd type="none" w="med" len="med"/>
                      <a:tailEnd type="none" w="med" len="med"/>
                    </a:lnB>
                  </a:tcPr>
                </a:tc>
                <a:tc hMerge="1">
                  <a:tcPr>
                    <a:lnT w="12700" cap="flat">
                      <a:solidFill>
                        <a:schemeClr val="tx1"/>
                      </a:solidFill>
                      <a:prstDash val="solid"/>
                    </a:lnT>
                    <a:lnB w="12700" cap="flat" cmpd="sng">
                      <a:solidFill>
                        <a:schemeClr val="tx1"/>
                      </a:solidFill>
                      <a:prstDash val="solid"/>
                      <a:headEnd type="none" w="med" len="med"/>
                      <a:tailEnd type="none" w="med" len="med"/>
                    </a:lnB>
                  </a:tcPr>
                </a:tc>
                <a:tc hMerge="1">
                  <a:tcPr>
                    <a:lnR w="12700" cap="flat">
                      <a:solidFill>
                        <a:schemeClr val="tx1"/>
                      </a:solidFill>
                      <a:prstDash val="solid"/>
                    </a:lnR>
                    <a:lnT w="12700" cap="flat">
                      <a:solidFill>
                        <a:schemeClr val="tx1"/>
                      </a:solidFill>
                      <a:prstDash val="solid"/>
                    </a:lnT>
                    <a:lnB w="12700" cap="flat" cmpd="sng">
                      <a:solidFill>
                        <a:schemeClr val="tx1"/>
                      </a:solidFill>
                      <a:prstDash val="solid"/>
                      <a:headEnd type="none" w="med" len="med"/>
                      <a:tailEnd type="none" w="med" len="med"/>
                    </a:lnB>
                  </a:tcPr>
                </a:tc>
              </a:tr>
              <a:tr h="201930">
                <a:tc gridSpan="7">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本表所列为广义的常用材料明细，如有特殊材料或者特殊施工工艺要求，经双方协商后制定</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b">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r>
              <a:tr h="201930">
                <a:tc gridSpan="7">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1、工程中选用的材料，必须为合格材料；</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b">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r>
              <a:tr h="201930">
                <a:tc gridSpan="7">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2、乙方所供主材，甲方应予以验收确认；</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b">
                    <a:lnL w="12700" cap="flat" cmpd="sng">
                      <a:solidFill>
                        <a:schemeClr val="tx1"/>
                      </a:solidFill>
                      <a:prstDash val="solid"/>
                      <a:headEnd type="none" w="med" len="med"/>
                      <a:tailEnd type="none" w="med" len="med"/>
                    </a:lnL>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r>
              <a:tr h="201930">
                <a:tc gridSpan="7">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3、甲方提供的材料，由甲方对其质量负责；</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b">
                    <a:lnL w="12700" cap="flat" cmpd="sng">
                      <a:solidFill>
                        <a:schemeClr val="tx1"/>
                      </a:solidFill>
                      <a:prstDash val="solid"/>
                      <a:headEnd type="none" w="med" len="med"/>
                      <a:tailEnd type="none" w="med" len="med"/>
                    </a:lnL>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r>
              <a:tr h="201930">
                <a:tc gridSpan="7">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4、甲方提供材料，须按乙方要求，按时进场。</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b">
                    <a:lnL w="12700" cap="flat" cmpd="sng">
                      <a:solidFill>
                        <a:schemeClr val="tx1"/>
                      </a:solidFill>
                      <a:prstDash val="solid"/>
                      <a:headEnd type="none" w="med" len="med"/>
                      <a:tailEnd type="none" w="med" len="med"/>
                    </a:lnL>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r>
              <a:tr h="201930">
                <a:tc gridSpan="7">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备注：如上述主材出现厂家缺货，乙方应及时通知甲方，并调查市场相同品质的材料代用，但需提前让客户签字认可。</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b">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r>
              <a:tr h="201930">
                <a:tc>
                  <a:txBody>
                    <a:bodyPr/>
                    <a:p>
                      <a:pPr indent="0" algn="ctr">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b">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主材项目</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主材品牌名称</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单位</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数量</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单价</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合计</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201930">
                <a:tc>
                  <a:txBody>
                    <a:bodyPr/>
                    <a:p>
                      <a:pPr indent="0" algn="ctr">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一</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gridSpan="6">
                  <a:txBody>
                    <a:bodyPr/>
                    <a:p>
                      <a:pPr indent="0">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客餐厅及走道（主材</a:t>
                      </a:r>
                      <a:r>
                        <a:rPr lang="en-US" sz="1000" b="1">
                          <a:solidFill>
                            <a:srgbClr val="000000"/>
                          </a:solidFill>
                          <a:latin typeface="Times New Roman" panose="02020603050405020304" charset="0"/>
                          <a:cs typeface="Times New Roman" panose="02020603050405020304" charset="0"/>
                        </a:rPr>
                        <a:t>)</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hMerge="1">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r>
              <a:tr h="20193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b">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800*800地砖</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箭牌/金巴利瓷砖</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片</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52.00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79.00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4108.00 </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r>
              <a:tr h="20193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b">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复合踢脚线</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个性化踢脚线</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m</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16.00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12.00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192.00 </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r>
              <a:tr h="20193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b">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单门套（入户门套线）</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一心木门</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m</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5.40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90.00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486.00 </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r>
              <a:tr h="201930">
                <a:tc>
                  <a:txBody>
                    <a:bodyPr/>
                    <a:p>
                      <a:pPr indent="0" algn="ctr">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二</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gridSpan="6">
                  <a:txBody>
                    <a:bodyPr/>
                    <a:p>
                      <a:pPr indent="0">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主卧室（主材</a:t>
                      </a:r>
                      <a:r>
                        <a:rPr lang="en-US" sz="1000" b="1">
                          <a:solidFill>
                            <a:srgbClr val="000000"/>
                          </a:solidFill>
                          <a:latin typeface="Times New Roman" panose="02020603050405020304" charset="0"/>
                          <a:cs typeface="Times New Roman" panose="02020603050405020304" charset="0"/>
                        </a:rPr>
                        <a:t>)</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hMerge="1">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r>
              <a:tr h="20193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b">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强化复合地板</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格林/红檀香地板</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m</a:t>
                      </a:r>
                      <a:r>
                        <a:rPr lang="en-US" sz="1000" b="0" baseline="30000">
                          <a:solidFill>
                            <a:srgbClr val="000000"/>
                          </a:solidFill>
                          <a:latin typeface="宋体" panose="02010600030101010101" pitchFamily="2" charset="-122"/>
                          <a:ea typeface="宋体" panose="02010600030101010101" pitchFamily="2" charset="-122"/>
                          <a:cs typeface="宋体" panose="02010600030101010101" pitchFamily="2" charset="-122"/>
                        </a:rPr>
                        <a:t>2</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15.00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98.00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1470.00 </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r>
              <a:tr h="20193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b">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复合踢脚线</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个性化踢脚线</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m</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7.20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12.00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86.40 </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r>
              <a:tr h="20193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b">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实木复合门及套</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一心木门</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樘</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1.00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990.00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990.00 </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r>
              <a:tr h="20193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b">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门锁、合页、门吸</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品牌五金</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套</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1.00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150.00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150.00 </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r>
              <a:tr h="201930">
                <a:tc>
                  <a:txBody>
                    <a:bodyPr/>
                    <a:p>
                      <a:pPr indent="0" algn="ctr">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三</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gridSpan="6">
                  <a:txBody>
                    <a:bodyPr/>
                    <a:p>
                      <a:pPr indent="0">
                        <a:buNone/>
                      </a:pPr>
                      <a:r>
                        <a:rPr lang="en-US" sz="1000" b="1">
                          <a:solidFill>
                            <a:srgbClr val="000000"/>
                          </a:solidFill>
                          <a:latin typeface="Times New Roman" panose="02020603050405020304" charset="0"/>
                          <a:cs typeface="Times New Roman" panose="02020603050405020304" charset="0"/>
                        </a:rPr>
                        <a:t> </a:t>
                      </a: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儿童房（主材</a:t>
                      </a:r>
                      <a:r>
                        <a:rPr lang="en-US" sz="1000" b="1">
                          <a:solidFill>
                            <a:srgbClr val="000000"/>
                          </a:solidFill>
                          <a:latin typeface="Times New Roman" panose="02020603050405020304" charset="0"/>
                          <a:cs typeface="Times New Roman" panose="02020603050405020304" charset="0"/>
                        </a:rPr>
                        <a:t>)</a:t>
                      </a:r>
                      <a:endParaRPr lang="en-US" altLang="en-US" sz="1000" b="1">
                        <a:solidFill>
                          <a:srgbClr val="000000"/>
                        </a:solidFill>
                        <a:latin typeface="Times New Roman" panose="02020603050405020304" charset="0"/>
                        <a:ea typeface="Times New Roman" panose="02020603050405020304" charset="0"/>
                        <a:cs typeface="Times New Roman" panose="02020603050405020304" charset="0"/>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hMerge="1">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r>
              <a:tr h="20193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b">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强化复合地板</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格林/红檀香地板</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m</a:t>
                      </a:r>
                      <a:r>
                        <a:rPr lang="en-US" sz="1000" b="0" baseline="30000">
                          <a:solidFill>
                            <a:srgbClr val="000000"/>
                          </a:solidFill>
                          <a:latin typeface="宋体" panose="02010600030101010101" pitchFamily="2" charset="-122"/>
                          <a:ea typeface="宋体" panose="02010600030101010101" pitchFamily="2" charset="-122"/>
                          <a:cs typeface="宋体" panose="02010600030101010101" pitchFamily="2" charset="-122"/>
                        </a:rPr>
                        <a:t>2</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13.20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98.00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1293.60 </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r>
              <a:tr h="20193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b">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复合踢脚线</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个性化踢脚线</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m</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12.00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12.00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144.00 </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r>
              <a:tr h="20193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b">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实木复合门及套</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一心木门</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樘</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1.00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990.00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990.00 </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r>
              <a:tr h="20193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b">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门锁、合页、门吸</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品牌五金</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套</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1.00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150.00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150.00 </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r>
              <a:tr h="201930">
                <a:tc>
                  <a:txBody>
                    <a:bodyPr/>
                    <a:p>
                      <a:pPr indent="0" algn="ctr">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四</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gridSpan="6">
                  <a:txBody>
                    <a:bodyPr/>
                    <a:p>
                      <a:pPr indent="0">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书房（主材</a:t>
                      </a:r>
                      <a:r>
                        <a:rPr lang="en-US" sz="1000" b="1">
                          <a:solidFill>
                            <a:srgbClr val="000000"/>
                          </a:solidFill>
                          <a:latin typeface="Times New Roman" panose="02020603050405020304" charset="0"/>
                          <a:cs typeface="Times New Roman" panose="02020603050405020304" charset="0"/>
                        </a:rPr>
                        <a:t>)</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hMerge="1">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r>
              <a:tr h="20193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b">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强化复合地板</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格林/红檀香地板</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m</a:t>
                      </a:r>
                      <a:r>
                        <a:rPr lang="en-US" sz="1000" b="0" baseline="30000">
                          <a:solidFill>
                            <a:srgbClr val="000000"/>
                          </a:solidFill>
                          <a:latin typeface="宋体" panose="02010600030101010101" pitchFamily="2" charset="-122"/>
                          <a:ea typeface="宋体" panose="02010600030101010101" pitchFamily="2" charset="-122"/>
                          <a:cs typeface="宋体" panose="02010600030101010101" pitchFamily="2" charset="-122"/>
                        </a:rPr>
                        <a:t>2</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98.00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980.00 </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r>
              <a:tr h="20193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b">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复合踢脚线</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个性化踢脚线</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m</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9.00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12.00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108.00 </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r>
              <a:tr h="20193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b">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实木复合门及套</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一心木门</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樘</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1.00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990.00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990.00 </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r>
              <a:tr h="20193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b">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门锁、合页、门吸</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品牌五金</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套</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1.00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150.00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150.00 </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r>
            </a:tbl>
          </a:graphicData>
        </a:graphic>
      </p:graphicFrame>
    </p:spTree>
    <p:custDataLst>
      <p:tags r:id="rId3"/>
    </p:custData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custDataLst>
              <p:tags r:id="rId2"/>
            </p:custDataLst>
          </p:nvPr>
        </p:nvSpPr>
        <p:spPr>
          <a:xfrm>
            <a:off x="2550160" y="289560"/>
            <a:ext cx="7091045" cy="801370"/>
          </a:xfrm>
          <a:prstGeom prst="rect">
            <a:avLst/>
          </a:prstGeom>
          <a:noFill/>
        </p:spPr>
        <p:txBody>
          <a:bodyPr wrap="square" lIns="90000" tIns="46800" rIns="90000" bIns="46800" rtlCol="0"/>
          <a:lstStyle>
            <a:defPPr>
              <a:defRPr lang="zh-CN"/>
            </a:defPPr>
            <a:lvl1pPr>
              <a:lnSpc>
                <a:spcPct val="130000"/>
              </a:lnSpc>
              <a:defRPr sz="2800">
                <a:solidFill>
                  <a:schemeClr val="tx2"/>
                </a:solidFill>
                <a:latin typeface="+mj-lt"/>
                <a:ea typeface="+mj-ea"/>
                <a:cs typeface="+mj-cs"/>
              </a:defRPr>
            </a:lvl1pPr>
          </a:lstStyle>
          <a:p>
            <a:r>
              <a:rPr lang="en-US" altLang="zh-CN" sz="2400">
                <a:sym typeface="+mn-ea"/>
              </a:rPr>
              <a:t>4.2. 装饰工程报价及相关文件</a:t>
            </a:r>
            <a:endParaRPr lang="en-US" altLang="zh-CN" sz="2400">
              <a:sym typeface="+mn-ea"/>
            </a:endParaRPr>
          </a:p>
        </p:txBody>
      </p:sp>
      <p:sp>
        <p:nvSpPr>
          <p:cNvPr id="8" name="文本框 7"/>
          <p:cNvSpPr txBox="1"/>
          <p:nvPr/>
        </p:nvSpPr>
        <p:spPr>
          <a:xfrm>
            <a:off x="277495" y="1626870"/>
            <a:ext cx="1052195" cy="275590"/>
          </a:xfrm>
          <a:prstGeom prst="rect">
            <a:avLst/>
          </a:prstGeom>
          <a:noFill/>
        </p:spPr>
        <p:txBody>
          <a:bodyPr wrap="square" rtlCol="0">
            <a:spAutoFit/>
          </a:bodyPr>
          <a:p>
            <a:r>
              <a:rPr lang="zh-CN" altLang="en-US" sz="1200"/>
              <a:t>表</a:t>
            </a:r>
            <a:r>
              <a:rPr lang="en-US" altLang="zh-CN" sz="1200"/>
              <a:t>4-11</a:t>
            </a:r>
            <a:endParaRPr lang="en-US" altLang="zh-CN" sz="1200"/>
          </a:p>
        </p:txBody>
      </p:sp>
      <p:graphicFrame>
        <p:nvGraphicFramePr>
          <p:cNvPr id="2" name="表格 1"/>
          <p:cNvGraphicFramePr/>
          <p:nvPr/>
        </p:nvGraphicFramePr>
        <p:xfrm>
          <a:off x="1126490" y="906145"/>
          <a:ext cx="10140315" cy="5601335"/>
        </p:xfrm>
        <a:graphic>
          <a:graphicData uri="http://schemas.openxmlformats.org/drawingml/2006/table">
            <a:tbl>
              <a:tblPr firstRow="1" bandRow="1">
                <a:tableStyleId>{5940675A-B579-460E-94D1-54222C63F5DA}</a:tableStyleId>
              </a:tblPr>
              <a:tblGrid>
                <a:gridCol w="666750"/>
                <a:gridCol w="2362200"/>
                <a:gridCol w="1516380"/>
                <a:gridCol w="666115"/>
                <a:gridCol w="846455"/>
                <a:gridCol w="1620520"/>
                <a:gridCol w="2461895"/>
              </a:tblGrid>
              <a:tr h="201930">
                <a:tc gridSpan="7">
                  <a:txBody>
                    <a:bodyPr/>
                    <a:p>
                      <a:pPr indent="0" algn="ctr">
                        <a:lnSpc>
                          <a:spcPct val="140000"/>
                        </a:lnSpc>
                        <a:buNone/>
                      </a:pPr>
                      <a:r>
                        <a:rPr lang="en-US" sz="1200" b="1">
                          <a:solidFill>
                            <a:srgbClr val="000000"/>
                          </a:solidFill>
                          <a:latin typeface="宋体" panose="02010600030101010101" pitchFamily="2" charset="-122"/>
                          <a:ea typeface="宋体" panose="02010600030101010101" pitchFamily="2" charset="-122"/>
                          <a:cs typeface="宋体" panose="02010600030101010101" pitchFamily="2" charset="-122"/>
                        </a:rPr>
                        <a:t>景明空间设计有限公司主材报价清单</a:t>
                      </a:r>
                      <a:endParaRPr lang="en-US" altLang="en-US" sz="12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a:solidFill>
                        <a:schemeClr val="tx1"/>
                      </a:solidFill>
                      <a:prstDash val="solid"/>
                    </a:lnL>
                    <a:lnR w="12700" cap="flat">
                      <a:solidFill>
                        <a:schemeClr val="tx1"/>
                      </a:solidFill>
                      <a:prstDash val="solid"/>
                    </a:lnR>
                    <a:lnT w="12700" cap="flat">
                      <a:solidFill>
                        <a:schemeClr val="tx1"/>
                      </a:solidFill>
                      <a:prstDash val="solid"/>
                    </a:lnT>
                    <a:lnB w="12700" cap="flat" cmpd="sng">
                      <a:solidFill>
                        <a:schemeClr val="tx1"/>
                      </a:solidFill>
                      <a:prstDash val="solid"/>
                      <a:headEnd type="none" w="med" len="med"/>
                      <a:tailEnd type="none" w="med" len="med"/>
                    </a:lnB>
                    <a:lnTlToBr>
                      <a:noFill/>
                    </a:lnTlToBr>
                    <a:lnBlToTr>
                      <a:noFill/>
                    </a:lnBlToTr>
                    <a:noFill/>
                  </a:tcPr>
                </a:tc>
                <a:tc hMerge="1">
                  <a:tcPr>
                    <a:lnT w="12700" cap="flat">
                      <a:solidFill>
                        <a:schemeClr val="tx1"/>
                      </a:solidFill>
                      <a:prstDash val="solid"/>
                    </a:lnT>
                    <a:lnB w="12700" cap="flat" cmpd="sng">
                      <a:solidFill>
                        <a:schemeClr val="tx1"/>
                      </a:solidFill>
                      <a:prstDash val="solid"/>
                      <a:headEnd type="none" w="med" len="med"/>
                      <a:tailEnd type="none" w="med" len="med"/>
                    </a:lnB>
                  </a:tcPr>
                </a:tc>
                <a:tc hMerge="1">
                  <a:tcPr>
                    <a:lnT w="12700" cap="flat">
                      <a:solidFill>
                        <a:schemeClr val="tx1"/>
                      </a:solidFill>
                      <a:prstDash val="solid"/>
                    </a:lnT>
                    <a:lnB w="12700" cap="flat" cmpd="sng">
                      <a:solidFill>
                        <a:schemeClr val="tx1"/>
                      </a:solidFill>
                      <a:prstDash val="solid"/>
                      <a:headEnd type="none" w="med" len="med"/>
                      <a:tailEnd type="none" w="med" len="med"/>
                    </a:lnB>
                  </a:tcPr>
                </a:tc>
                <a:tc hMerge="1">
                  <a:tcPr>
                    <a:lnT w="12700" cap="flat">
                      <a:solidFill>
                        <a:schemeClr val="tx1"/>
                      </a:solidFill>
                      <a:prstDash val="solid"/>
                    </a:lnT>
                    <a:lnB w="12700" cap="flat" cmpd="sng">
                      <a:solidFill>
                        <a:schemeClr val="tx1"/>
                      </a:solidFill>
                      <a:prstDash val="solid"/>
                      <a:headEnd type="none" w="med" len="med"/>
                      <a:tailEnd type="none" w="med" len="med"/>
                    </a:lnB>
                  </a:tcPr>
                </a:tc>
                <a:tc hMerge="1">
                  <a:tcPr>
                    <a:lnT w="12700" cap="flat">
                      <a:solidFill>
                        <a:schemeClr val="tx1"/>
                      </a:solidFill>
                      <a:prstDash val="solid"/>
                    </a:lnT>
                    <a:lnB w="12700" cap="flat" cmpd="sng">
                      <a:solidFill>
                        <a:schemeClr val="tx1"/>
                      </a:solidFill>
                      <a:prstDash val="solid"/>
                      <a:headEnd type="none" w="med" len="med"/>
                      <a:tailEnd type="none" w="med" len="med"/>
                    </a:lnB>
                  </a:tcPr>
                </a:tc>
                <a:tc hMerge="1">
                  <a:tcPr>
                    <a:lnT w="12700" cap="flat">
                      <a:solidFill>
                        <a:schemeClr val="tx1"/>
                      </a:solidFill>
                      <a:prstDash val="solid"/>
                    </a:lnT>
                    <a:lnB w="12700" cap="flat" cmpd="sng">
                      <a:solidFill>
                        <a:schemeClr val="tx1"/>
                      </a:solidFill>
                      <a:prstDash val="solid"/>
                      <a:headEnd type="none" w="med" len="med"/>
                      <a:tailEnd type="none" w="med" len="med"/>
                    </a:lnB>
                  </a:tcPr>
                </a:tc>
                <a:tc hMerge="1">
                  <a:tcPr>
                    <a:lnR w="12700" cap="flat">
                      <a:solidFill>
                        <a:schemeClr val="tx1"/>
                      </a:solidFill>
                      <a:prstDash val="solid"/>
                    </a:lnR>
                    <a:lnT w="12700" cap="flat">
                      <a:solidFill>
                        <a:schemeClr val="tx1"/>
                      </a:solidFill>
                      <a:prstDash val="solid"/>
                    </a:lnT>
                    <a:lnB w="12700" cap="flat" cmpd="sng">
                      <a:solidFill>
                        <a:schemeClr val="tx1"/>
                      </a:solidFill>
                      <a:prstDash val="solid"/>
                      <a:headEnd type="none" w="med" len="med"/>
                      <a:tailEnd type="none" w="med" len="med"/>
                    </a:lnB>
                  </a:tcPr>
                </a:tc>
              </a:tr>
              <a:tr h="201930">
                <a:tc>
                  <a:txBody>
                    <a:bodyPr/>
                    <a:p>
                      <a:pPr indent="0" algn="ctr">
                        <a:lnSpc>
                          <a:spcPct val="14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b">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nSpc>
                          <a:spcPct val="14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主材项目</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4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主材品牌名称</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4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单位</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4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数量</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4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单价</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4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合计</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201930">
                <a:tc>
                  <a:txBody>
                    <a:bodyPr/>
                    <a:p>
                      <a:pPr indent="0" algn="ctr">
                        <a:lnSpc>
                          <a:spcPct val="14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五</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gridSpan="6">
                  <a:txBody>
                    <a:bodyPr/>
                    <a:p>
                      <a:pPr indent="0">
                        <a:lnSpc>
                          <a:spcPct val="14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厨房（主材</a:t>
                      </a:r>
                      <a:r>
                        <a:rPr lang="en-US" sz="1000" b="1">
                          <a:solidFill>
                            <a:srgbClr val="000000"/>
                          </a:solidFill>
                          <a:latin typeface="Times New Roman" panose="02020603050405020304" charset="0"/>
                          <a:cs typeface="Times New Roman" panose="02020603050405020304" charset="0"/>
                        </a:rPr>
                        <a:t>)</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hMerge="1">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r>
              <a:tr h="201930">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b">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300*300地砖</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箭牌/金巴利瓷砖</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片</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64.00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8.00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4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512.00 </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r>
              <a:tr h="201930">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b">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300*600墙砖</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箭牌/金巴利瓷砖</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片</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123.00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13.50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4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1660.50 </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r>
              <a:tr h="201930">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b">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厨房地柜及台面（模压门板及实木颗粒柜体）</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科隆/悦佳橱柜</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m</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4.20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880.00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4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3696.00 </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r>
              <a:tr h="201930">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b">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厨房吊柜（模压门板及及实木颗粒柜体）</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科隆/悦佳橱柜</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mpd="sng">
                      <a:solidFill>
                        <a:schemeClr val="tx1"/>
                      </a:solidFill>
                      <a:prstDash val="solid"/>
                    </a:lnL>
                    <a:lnR w="12700" cmpd="sng">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m</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mpd="sng">
                      <a:solidFill>
                        <a:schemeClr val="tx1"/>
                      </a:solidFill>
                      <a:prstDash val="solid"/>
                    </a:lnL>
                    <a:lnR w="12700" cmpd="sng">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2.60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mpd="sng">
                      <a:solidFill>
                        <a:schemeClr val="tx1"/>
                      </a:solidFill>
                      <a:prstDash val="solid"/>
                    </a:lnL>
                    <a:lnR w="12700" cmpd="sng">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660.00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mpd="sng">
                      <a:solidFill>
                        <a:schemeClr val="tx1"/>
                      </a:solidFill>
                      <a:prstDash val="solid"/>
                    </a:lnL>
                    <a:lnR w="12700" cmpd="sng">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a:txBody>
                    <a:bodyPr/>
                    <a:p>
                      <a:pPr indent="0" algn="ctr">
                        <a:lnSpc>
                          <a:spcPct val="14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1716.00 </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mpd="sng">
                      <a:solidFill>
                        <a:schemeClr val="tx1"/>
                      </a:solidFill>
                      <a:prstDash val="soli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r>
              <a:tr h="201930">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b">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拉篮</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科隆/悦佳橱柜</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套</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580.00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4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580.00 </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r>
              <a:tr h="201930">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b">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洗菜盆</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纯手工盆</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个</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450.00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4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450.00 </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r>
              <a:tr h="201930">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b">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洗菜盆龙头</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品牌龙头</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套</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280.00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4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280.00 </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r>
              <a:tr h="201930">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b">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铝扣板吊顶</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北京时代1+1品牌</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m</a:t>
                      </a:r>
                      <a:r>
                        <a:rPr lang="en-US" sz="1000" b="0" baseline="30000">
                          <a:solidFill>
                            <a:srgbClr val="000000"/>
                          </a:solidFill>
                          <a:latin typeface="宋体" panose="02010600030101010101" pitchFamily="2" charset="-122"/>
                          <a:ea typeface="宋体" panose="02010600030101010101" pitchFamily="2" charset="-122"/>
                          <a:cs typeface="宋体" panose="02010600030101010101" pitchFamily="2" charset="-122"/>
                        </a:rPr>
                        <a:t>2</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5.80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130.00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4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754.00 </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r>
              <a:tr h="201930">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b">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钛合金推拉门（含五金）</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金世达钛合金门</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mpd="sng">
                      <a:solidFill>
                        <a:schemeClr val="tx1"/>
                      </a:solidFill>
                      <a:prstDash val="solid"/>
                    </a:lnL>
                    <a:lnR w="12700" cmpd="sng">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m</a:t>
                      </a:r>
                      <a:r>
                        <a:rPr lang="en-US" sz="1000" b="0" baseline="30000">
                          <a:solidFill>
                            <a:srgbClr val="000000"/>
                          </a:solidFill>
                          <a:latin typeface="宋体" panose="02010600030101010101" pitchFamily="2" charset="-122"/>
                          <a:ea typeface="宋体" panose="02010600030101010101" pitchFamily="2" charset="-122"/>
                          <a:cs typeface="宋体" panose="02010600030101010101" pitchFamily="2" charset="-122"/>
                        </a:rPr>
                        <a:t>2</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mpd="sng">
                      <a:solidFill>
                        <a:schemeClr val="tx1"/>
                      </a:solidFill>
                      <a:prstDash val="solid"/>
                    </a:lnL>
                    <a:lnR w="12700" cmpd="sng">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4.00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mpd="sng">
                      <a:solidFill>
                        <a:schemeClr val="tx1"/>
                      </a:solidFill>
                      <a:prstDash val="solid"/>
                    </a:lnL>
                    <a:lnR w="12700" cmpd="sng">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500.00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mpd="sng">
                      <a:solidFill>
                        <a:schemeClr val="tx1"/>
                      </a:solidFill>
                      <a:prstDash val="solid"/>
                    </a:lnL>
                    <a:lnR w="12700" cmpd="sng">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a:txBody>
                    <a:bodyPr/>
                    <a:p>
                      <a:pPr indent="0" algn="ctr">
                        <a:lnSpc>
                          <a:spcPct val="14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2000.00 </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mpd="sng">
                      <a:solidFill>
                        <a:schemeClr val="tx1"/>
                      </a:solidFill>
                      <a:prstDash val="soli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r>
              <a:tr h="201930">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b">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双门套</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开心木门</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m</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6.30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120.00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4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756.00 </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r>
              <a:tr h="201930">
                <a:tc>
                  <a:txBody>
                    <a:bodyPr/>
                    <a:p>
                      <a:pPr indent="0" algn="ctr">
                        <a:lnSpc>
                          <a:spcPct val="14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六</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gridSpan="6">
                  <a:txBody>
                    <a:bodyPr/>
                    <a:p>
                      <a:pPr indent="0">
                        <a:lnSpc>
                          <a:spcPct val="14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卫生间</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hMerge="1">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hMerge="1">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hMerge="1">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cPr marL="9525" marR="9525" marT="9525" marB="9525" vert="horz" anchor="ctr">
                    <a:lnL w="12700" cap="flat" cmpd="sng">
                      <a:solidFill>
                        <a:srgbClr val="000000"/>
                      </a:solidFill>
                      <a:prstDash val="solid"/>
                      <a:headEnd type="none" w="med" len="med"/>
                      <a:tailEnd type="none" w="med" len="med"/>
                    </a:lnL>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r>
              <a:tr h="201930">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b">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地面300*300地砖</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箭牌/金巴利瓷砖</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片</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66.00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8.00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4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528.00 </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r>
              <a:tr h="201930">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b">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墙面300*600墙砖</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箭牌/金巴利瓷砖</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片</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140.00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13.50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4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1890.00 </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r>
              <a:tr h="201930">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b">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浴室柜（800mm*500mm)+镜面</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金牌卫浴</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mpd="sng">
                      <a:solidFill>
                        <a:schemeClr val="tx1"/>
                      </a:solidFill>
                      <a:prstDash val="solid"/>
                    </a:lnL>
                    <a:lnR w="12700" cmpd="sng">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套</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mpd="sng">
                      <a:solidFill>
                        <a:schemeClr val="tx1"/>
                      </a:solidFill>
                      <a:prstDash val="solid"/>
                    </a:lnL>
                    <a:lnR w="12700" cmpd="sng">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mpd="sng">
                      <a:solidFill>
                        <a:schemeClr val="tx1"/>
                      </a:solidFill>
                      <a:prstDash val="solid"/>
                    </a:lnL>
                    <a:lnR w="12700" cmpd="sng">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1980.00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mpd="sng">
                      <a:solidFill>
                        <a:schemeClr val="tx1"/>
                      </a:solidFill>
                      <a:prstDash val="solid"/>
                    </a:lnL>
                    <a:lnR w="12700" cmpd="sng">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a:txBody>
                    <a:bodyPr/>
                    <a:p>
                      <a:pPr indent="0" algn="ctr">
                        <a:lnSpc>
                          <a:spcPct val="14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1980.00 </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mpd="sng">
                      <a:solidFill>
                        <a:schemeClr val="tx1"/>
                      </a:solidFill>
                      <a:prstDash val="soli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r>
              <a:tr h="201930">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b">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坐便器</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金牌卫浴</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件</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990.00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4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990.00 </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r>
              <a:tr h="201930">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b">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淋雨花洒</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金牌卫浴</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套</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880.00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4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880.00 </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r>
              <a:tr h="201930">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b">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龙头</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金牌卫浴</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套</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280.00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4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280.00 </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r>
              <a:tr h="201930">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b">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铝扣板吊顶</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北京时代1+1品牌</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m</a:t>
                      </a:r>
                      <a:r>
                        <a:rPr lang="en-US" sz="1000" b="0" baseline="30000">
                          <a:solidFill>
                            <a:srgbClr val="000000"/>
                          </a:solidFill>
                          <a:latin typeface="宋体" panose="02010600030101010101" pitchFamily="2" charset="-122"/>
                          <a:ea typeface="宋体" panose="02010600030101010101" pitchFamily="2" charset="-122"/>
                          <a:cs typeface="宋体" panose="02010600030101010101" pitchFamily="2" charset="-122"/>
                        </a:rPr>
                        <a:t>2</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6.00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130.00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4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780.00 </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r>
              <a:tr h="201930">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b">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indent="0">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钛合金平开门（含五金）</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一心木门</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樘</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1.00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indent="0" algn="ctr">
                        <a:lnSpc>
                          <a:spcPct val="14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990.00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indent="0" algn="ctr">
                        <a:lnSpc>
                          <a:spcPct val="14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990.00 </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201930">
                <a:tc>
                  <a:txBody>
                    <a:bodyPr/>
                    <a:p>
                      <a:pPr indent="0" algn="ctr">
                        <a:buNone/>
                      </a:pP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b">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装饰隔断</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个性化隔断</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项</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1.00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680.00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indent="0" algn="ctr">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680.00 </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Tree>
    <p:custDataLst>
      <p:tags r:id="rId3"/>
    </p:custData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custDataLst>
              <p:tags r:id="rId2"/>
            </p:custDataLst>
          </p:nvPr>
        </p:nvSpPr>
        <p:spPr>
          <a:xfrm>
            <a:off x="2550160" y="289560"/>
            <a:ext cx="7091045" cy="801370"/>
          </a:xfrm>
          <a:prstGeom prst="rect">
            <a:avLst/>
          </a:prstGeom>
          <a:noFill/>
        </p:spPr>
        <p:txBody>
          <a:bodyPr wrap="square" lIns="90000" tIns="46800" rIns="90000" bIns="46800" rtlCol="0"/>
          <a:lstStyle>
            <a:defPPr>
              <a:defRPr lang="zh-CN"/>
            </a:defPPr>
            <a:lvl1pPr>
              <a:lnSpc>
                <a:spcPct val="130000"/>
              </a:lnSpc>
              <a:defRPr sz="2800">
                <a:solidFill>
                  <a:schemeClr val="tx2"/>
                </a:solidFill>
                <a:latin typeface="+mj-lt"/>
                <a:ea typeface="+mj-ea"/>
                <a:cs typeface="+mj-cs"/>
              </a:defRPr>
            </a:lvl1pPr>
          </a:lstStyle>
          <a:p>
            <a:r>
              <a:rPr lang="en-US" altLang="zh-CN" sz="2400">
                <a:sym typeface="+mn-ea"/>
              </a:rPr>
              <a:t>4.2. 装饰工程报价及相关文件</a:t>
            </a:r>
            <a:endParaRPr lang="en-US" altLang="zh-CN" sz="2400">
              <a:sym typeface="+mn-ea"/>
            </a:endParaRPr>
          </a:p>
        </p:txBody>
      </p:sp>
      <p:sp>
        <p:nvSpPr>
          <p:cNvPr id="8" name="文本框 7"/>
          <p:cNvSpPr txBox="1"/>
          <p:nvPr/>
        </p:nvSpPr>
        <p:spPr>
          <a:xfrm>
            <a:off x="277495" y="1626870"/>
            <a:ext cx="1052195" cy="275590"/>
          </a:xfrm>
          <a:prstGeom prst="rect">
            <a:avLst/>
          </a:prstGeom>
          <a:noFill/>
        </p:spPr>
        <p:txBody>
          <a:bodyPr wrap="square" rtlCol="0">
            <a:spAutoFit/>
          </a:bodyPr>
          <a:p>
            <a:r>
              <a:rPr lang="zh-CN" altLang="en-US" sz="1200"/>
              <a:t>表</a:t>
            </a:r>
            <a:r>
              <a:rPr lang="en-US" altLang="zh-CN" sz="1200"/>
              <a:t>4-11</a:t>
            </a:r>
            <a:endParaRPr lang="en-US" altLang="zh-CN" sz="1200"/>
          </a:p>
        </p:txBody>
      </p:sp>
      <p:graphicFrame>
        <p:nvGraphicFramePr>
          <p:cNvPr id="2" name="表格 1"/>
          <p:cNvGraphicFramePr/>
          <p:nvPr/>
        </p:nvGraphicFramePr>
        <p:xfrm>
          <a:off x="1126490" y="906145"/>
          <a:ext cx="10140315" cy="5452110"/>
        </p:xfrm>
        <a:graphic>
          <a:graphicData uri="http://schemas.openxmlformats.org/drawingml/2006/table">
            <a:tbl>
              <a:tblPr firstRow="1" bandRow="1">
                <a:tableStyleId>{5940675A-B579-460E-94D1-54222C63F5DA}</a:tableStyleId>
              </a:tblPr>
              <a:tblGrid>
                <a:gridCol w="666750"/>
                <a:gridCol w="2362200"/>
                <a:gridCol w="1516380"/>
                <a:gridCol w="666115"/>
                <a:gridCol w="846455"/>
                <a:gridCol w="1620520"/>
                <a:gridCol w="2461895"/>
              </a:tblGrid>
              <a:tr h="201930">
                <a:tc gridSpan="7">
                  <a:txBody>
                    <a:bodyPr/>
                    <a:p>
                      <a:pPr indent="0" algn="ctr">
                        <a:lnSpc>
                          <a:spcPct val="140000"/>
                        </a:lnSpc>
                        <a:buNone/>
                      </a:pPr>
                      <a:r>
                        <a:rPr lang="en-US" sz="1200" b="1">
                          <a:solidFill>
                            <a:srgbClr val="000000"/>
                          </a:solidFill>
                          <a:latin typeface="宋体" panose="02010600030101010101" pitchFamily="2" charset="-122"/>
                          <a:ea typeface="宋体" panose="02010600030101010101" pitchFamily="2" charset="-122"/>
                          <a:cs typeface="宋体" panose="02010600030101010101" pitchFamily="2" charset="-122"/>
                        </a:rPr>
                        <a:t>景明空间设计有限公司主材报价清单</a:t>
                      </a:r>
                      <a:endParaRPr lang="en-US" altLang="en-US" sz="12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a:solidFill>
                        <a:schemeClr val="tx1"/>
                      </a:solidFill>
                      <a:prstDash val="solid"/>
                    </a:lnL>
                    <a:lnR w="12700" cap="flat">
                      <a:solidFill>
                        <a:schemeClr val="tx1"/>
                      </a:solidFill>
                      <a:prstDash val="solid"/>
                    </a:lnR>
                    <a:lnT w="12700" cap="flat">
                      <a:solidFill>
                        <a:schemeClr val="tx1"/>
                      </a:solidFill>
                      <a:prstDash val="solid"/>
                    </a:lnT>
                    <a:lnB w="12700" cap="flat" cmpd="sng">
                      <a:solidFill>
                        <a:schemeClr val="tx1"/>
                      </a:solidFill>
                      <a:prstDash val="solid"/>
                      <a:headEnd type="none" w="med" len="med"/>
                      <a:tailEnd type="none" w="med" len="med"/>
                    </a:lnB>
                    <a:lnTlToBr>
                      <a:noFill/>
                    </a:lnTlToBr>
                    <a:lnBlToTr>
                      <a:noFill/>
                    </a:lnBlToTr>
                    <a:noFill/>
                  </a:tcPr>
                </a:tc>
                <a:tc hMerge="1">
                  <a:tcPr>
                    <a:lnT w="12700" cap="flat">
                      <a:solidFill>
                        <a:schemeClr val="tx1"/>
                      </a:solidFill>
                      <a:prstDash val="solid"/>
                    </a:lnT>
                    <a:lnB w="12700" cap="flat" cmpd="sng">
                      <a:solidFill>
                        <a:schemeClr val="tx1"/>
                      </a:solidFill>
                      <a:prstDash val="solid"/>
                      <a:headEnd type="none" w="med" len="med"/>
                      <a:tailEnd type="none" w="med" len="med"/>
                    </a:lnB>
                  </a:tcPr>
                </a:tc>
                <a:tc hMerge="1">
                  <a:tcPr>
                    <a:lnT w="12700" cap="flat">
                      <a:solidFill>
                        <a:schemeClr val="tx1"/>
                      </a:solidFill>
                      <a:prstDash val="solid"/>
                    </a:lnT>
                    <a:lnB w="12700" cap="flat" cmpd="sng">
                      <a:solidFill>
                        <a:schemeClr val="tx1"/>
                      </a:solidFill>
                      <a:prstDash val="solid"/>
                      <a:headEnd type="none" w="med" len="med"/>
                      <a:tailEnd type="none" w="med" len="med"/>
                    </a:lnB>
                  </a:tcPr>
                </a:tc>
                <a:tc hMerge="1">
                  <a:tcPr>
                    <a:lnT w="12700" cap="flat">
                      <a:solidFill>
                        <a:schemeClr val="tx1"/>
                      </a:solidFill>
                      <a:prstDash val="solid"/>
                    </a:lnT>
                    <a:lnB w="12700" cap="flat" cmpd="sng">
                      <a:solidFill>
                        <a:schemeClr val="tx1"/>
                      </a:solidFill>
                      <a:prstDash val="solid"/>
                      <a:headEnd type="none" w="med" len="med"/>
                      <a:tailEnd type="none" w="med" len="med"/>
                    </a:lnB>
                  </a:tcPr>
                </a:tc>
                <a:tc hMerge="1">
                  <a:tcPr>
                    <a:lnT w="12700" cap="flat">
                      <a:solidFill>
                        <a:schemeClr val="tx1"/>
                      </a:solidFill>
                      <a:prstDash val="solid"/>
                    </a:lnT>
                    <a:lnB w="12700" cap="flat" cmpd="sng">
                      <a:solidFill>
                        <a:schemeClr val="tx1"/>
                      </a:solidFill>
                      <a:prstDash val="solid"/>
                      <a:headEnd type="none" w="med" len="med"/>
                      <a:tailEnd type="none" w="med" len="med"/>
                    </a:lnB>
                  </a:tcPr>
                </a:tc>
                <a:tc hMerge="1">
                  <a:tcPr>
                    <a:lnT w="12700" cap="flat">
                      <a:solidFill>
                        <a:schemeClr val="tx1"/>
                      </a:solidFill>
                      <a:prstDash val="solid"/>
                    </a:lnT>
                    <a:lnB w="12700" cap="flat" cmpd="sng">
                      <a:solidFill>
                        <a:schemeClr val="tx1"/>
                      </a:solidFill>
                      <a:prstDash val="solid"/>
                      <a:headEnd type="none" w="med" len="med"/>
                      <a:tailEnd type="none" w="med" len="med"/>
                    </a:lnB>
                  </a:tcPr>
                </a:tc>
                <a:tc hMerge="1">
                  <a:tcPr>
                    <a:lnR w="12700" cap="flat">
                      <a:solidFill>
                        <a:schemeClr val="tx1"/>
                      </a:solidFill>
                      <a:prstDash val="solid"/>
                    </a:lnR>
                    <a:lnT w="12700" cap="flat">
                      <a:solidFill>
                        <a:schemeClr val="tx1"/>
                      </a:solidFill>
                      <a:prstDash val="solid"/>
                    </a:lnT>
                    <a:lnB w="12700" cap="flat" cmpd="sng">
                      <a:solidFill>
                        <a:schemeClr val="tx1"/>
                      </a:solidFill>
                      <a:prstDash val="solid"/>
                      <a:headEnd type="none" w="med" len="med"/>
                      <a:tailEnd type="none" w="med" len="med"/>
                    </a:lnB>
                  </a:tcPr>
                </a:tc>
              </a:tr>
              <a:tr h="201930">
                <a:tc>
                  <a:txBody>
                    <a:bodyPr/>
                    <a:p>
                      <a:pPr indent="0" algn="ctr">
                        <a:lnSpc>
                          <a:spcPct val="16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b">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nSpc>
                          <a:spcPct val="16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主材项目</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6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主材品牌名称</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6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单位</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6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数量</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6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单价</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6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合计</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201930">
                <a:tc>
                  <a:txBody>
                    <a:bodyPr/>
                    <a:p>
                      <a:pPr indent="0" algn="ctr">
                        <a:lnSpc>
                          <a:spcPct val="16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七</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gridSpan="6">
                  <a:txBody>
                    <a:bodyPr/>
                    <a:p>
                      <a:pPr indent="0">
                        <a:lnSpc>
                          <a:spcPct val="16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阳台</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hMerge="1">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r>
              <a:tr h="201930">
                <a:tc>
                  <a:txBody>
                    <a:bodyPr/>
                    <a:p>
                      <a:pPr indent="0" algn="ctr">
                        <a:lnSpc>
                          <a:spcPct val="16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b">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nSpc>
                          <a:spcPct val="16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地面300*300地砖</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lnSpc>
                          <a:spcPct val="16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箭牌/金巴利瓷砖</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6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片</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lnSpc>
                          <a:spcPct val="16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104.00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lnSpc>
                          <a:spcPct val="16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8.00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6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832.00 </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r>
              <a:tr h="201930">
                <a:tc>
                  <a:txBody>
                    <a:bodyPr/>
                    <a:p>
                      <a:pPr indent="0" algn="ctr">
                        <a:lnSpc>
                          <a:spcPct val="16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b">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nSpc>
                          <a:spcPct val="16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墙面300*600墙砖</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lnSpc>
                          <a:spcPct val="16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箭牌/金巴利瓷砖</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6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片</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lnSpc>
                          <a:spcPct val="16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100.00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lnSpc>
                          <a:spcPct val="16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13.50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6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1350.00 </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r>
              <a:tr h="201930">
                <a:tc>
                  <a:txBody>
                    <a:bodyPr/>
                    <a:p>
                      <a:pPr indent="0" algn="ctr">
                        <a:lnSpc>
                          <a:spcPct val="16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b">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nSpc>
                          <a:spcPct val="16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生态木吊顶</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6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北京时代1+1品牌</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6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m</a:t>
                      </a:r>
                      <a:r>
                        <a:rPr lang="en-US" sz="1000" b="0" baseline="30000">
                          <a:solidFill>
                            <a:srgbClr val="000000"/>
                          </a:solidFill>
                          <a:latin typeface="宋体" panose="02010600030101010101" pitchFamily="2" charset="-122"/>
                          <a:ea typeface="宋体" panose="02010600030101010101" pitchFamily="2" charset="-122"/>
                          <a:cs typeface="宋体" panose="02010600030101010101" pitchFamily="2" charset="-122"/>
                        </a:rPr>
                        <a:t>2</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lnSpc>
                          <a:spcPct val="16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5.50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6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130.00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6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715.00 </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r>
              <a:tr h="201930">
                <a:tc>
                  <a:txBody>
                    <a:bodyPr/>
                    <a:p>
                      <a:pPr indent="0" algn="ctr">
                        <a:lnSpc>
                          <a:spcPct val="16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b">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nSpc>
                          <a:spcPct val="16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双门套（阳台）</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lnSpc>
                          <a:spcPct val="16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一心木门</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mpd="sng">
                      <a:solidFill>
                        <a:schemeClr val="tx1"/>
                      </a:solidFill>
                      <a:prstDash val="solid"/>
                    </a:lnL>
                    <a:lnR w="12700" cmpd="sng">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a:txBody>
                    <a:bodyPr/>
                    <a:p>
                      <a:pPr indent="0" algn="ctr">
                        <a:lnSpc>
                          <a:spcPct val="16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m</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mpd="sng">
                      <a:solidFill>
                        <a:schemeClr val="tx1"/>
                      </a:solidFill>
                      <a:prstDash val="solid"/>
                    </a:lnL>
                    <a:lnR w="12700" cmpd="sng">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a:txBody>
                    <a:bodyPr/>
                    <a:p>
                      <a:pPr indent="0" algn="ctr">
                        <a:lnSpc>
                          <a:spcPct val="16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7.20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mpd="sng">
                      <a:solidFill>
                        <a:schemeClr val="tx1"/>
                      </a:solidFill>
                      <a:prstDash val="solid"/>
                    </a:lnL>
                    <a:lnR w="12700" cmpd="sng">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a:txBody>
                    <a:bodyPr/>
                    <a:p>
                      <a:pPr indent="0" algn="ctr">
                        <a:lnSpc>
                          <a:spcPct val="16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120.00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mpd="sng">
                      <a:solidFill>
                        <a:schemeClr val="tx1"/>
                      </a:solidFill>
                      <a:prstDash val="solid"/>
                    </a:lnL>
                    <a:lnR w="12700" cmpd="sng">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a:txBody>
                    <a:bodyPr/>
                    <a:p>
                      <a:pPr indent="0" algn="ctr">
                        <a:lnSpc>
                          <a:spcPct val="16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864.00 </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mpd="sng">
                      <a:solidFill>
                        <a:schemeClr val="tx1"/>
                      </a:solidFill>
                      <a:prstDash val="soli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r>
              <a:tr h="201930">
                <a:tc>
                  <a:txBody>
                    <a:bodyPr/>
                    <a:p>
                      <a:pPr indent="0" algn="ctr">
                        <a:lnSpc>
                          <a:spcPct val="16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八</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gridSpan="6">
                  <a:txBody>
                    <a:bodyPr/>
                    <a:p>
                      <a:pPr indent="0">
                        <a:lnSpc>
                          <a:spcPct val="16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其他</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hMerge="1">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hMerge="1">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hMerge="1">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cPr marL="9525" marR="9525" marT="9525" marB="9525" vert="horz" anchor="ctr">
                    <a:lnL w="12700" cap="flat" cmpd="sng">
                      <a:solidFill>
                        <a:schemeClr val="tx1"/>
                      </a:solidFill>
                      <a:prstDash val="solid"/>
                      <a:headEnd type="none" w="med" len="med"/>
                      <a:tailEnd type="none" w="med" len="med"/>
                    </a:lnL>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r>
              <a:tr h="201930">
                <a:tc>
                  <a:txBody>
                    <a:bodyPr/>
                    <a:p>
                      <a:pPr indent="0" algn="ctr">
                        <a:lnSpc>
                          <a:spcPct val="16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b">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nSpc>
                          <a:spcPct val="16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过门石</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lnSpc>
                          <a:spcPct val="16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黑金沙大理石</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6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m</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lnSpc>
                          <a:spcPct val="16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8.50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lnSpc>
                          <a:spcPct val="16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110.00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6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935.00 </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r>
              <a:tr h="201930">
                <a:tc>
                  <a:txBody>
                    <a:bodyPr/>
                    <a:p>
                      <a:pPr indent="0" algn="ctr">
                        <a:lnSpc>
                          <a:spcPct val="16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b">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nSpc>
                          <a:spcPct val="16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窗台板</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6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金碧辉煌大理石</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6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m</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lnSpc>
                          <a:spcPct val="16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2.90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6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130.00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6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377.00 </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r>
              <a:tr h="201930">
                <a:tc>
                  <a:txBody>
                    <a:bodyPr/>
                    <a:p>
                      <a:pPr indent="0" algn="ctr">
                        <a:lnSpc>
                          <a:spcPct val="16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b">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nSpc>
                          <a:spcPct val="16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飘窗台板</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6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金碧辉煌大理石</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6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m</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p>
                      <a:pPr indent="0" algn="ctr">
                        <a:lnSpc>
                          <a:spcPct val="16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1.80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6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420.00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6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756.00 </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r>
              <a:tr h="201930">
                <a:tc>
                  <a:txBody>
                    <a:bodyPr/>
                    <a:p>
                      <a:pPr indent="0" algn="ctr">
                        <a:lnSpc>
                          <a:spcPct val="16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b">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gridSpan="5">
                  <a:txBody>
                    <a:bodyPr/>
                    <a:p>
                      <a:pPr indent="0">
                        <a:lnSpc>
                          <a:spcPct val="16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       主材总造价</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mpd="sng">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hMerge="1">
                  <a:tcPr marL="9525" marR="9525" marT="9525" marB="9525" vert="horz" anchor="ctr">
                    <a:lnL w="12700" cmpd="sng">
                      <a:solidFill>
                        <a:schemeClr val="tx1"/>
                      </a:solidFill>
                      <a:prstDash val="solid"/>
                    </a:lnL>
                    <a:lnR w="12700" cmpd="sng">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marL="9525" marR="9525" marT="9525" marB="9525" vert="horz" anchor="ctr">
                    <a:lnL w="12700" cmpd="sng">
                      <a:solidFill>
                        <a:schemeClr val="tx1"/>
                      </a:solidFill>
                      <a:prstDash val="solid"/>
                    </a:lnL>
                    <a:lnR w="12700" cmpd="sng">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marL="9525" marR="9525" marT="9525" marB="9525" vert="horz" anchor="ctr">
                    <a:lnL w="12700" cmpd="sng">
                      <a:solidFill>
                        <a:schemeClr val="tx1"/>
                      </a:solidFill>
                      <a:prstDash val="solid"/>
                    </a:lnL>
                    <a:lnR w="12700" cmpd="sng">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marL="9525" marR="9525" marT="9525" marB="9525" vert="horz" anchor="ctr">
                    <a:lnL w="12700" cmpd="sng">
                      <a:solidFill>
                        <a:schemeClr val="tx1"/>
                      </a:solidFill>
                      <a:prstDash val="solid"/>
                    </a:lnL>
                    <a:lnR w="12700" cmpd="sng">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a:txBody>
                    <a:bodyPr/>
                    <a:p>
                      <a:pPr indent="0" algn="ctr">
                        <a:lnSpc>
                          <a:spcPct val="16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39519.50 </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b">
                    <a:lnL w="12700" cmpd="sng">
                      <a:solidFill>
                        <a:schemeClr val="tx1"/>
                      </a:solidFill>
                      <a:prstDash val="soli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r>
              <a:tr h="201930">
                <a:tc>
                  <a:txBody>
                    <a:bodyPr/>
                    <a:p>
                      <a:pPr indent="0" algn="ctr">
                        <a:lnSpc>
                          <a:spcPct val="16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b">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gridSpan="5">
                  <a:txBody>
                    <a:bodyPr/>
                    <a:p>
                      <a:pPr indent="0">
                        <a:lnSpc>
                          <a:spcPct val="16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       半包总价位</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hMerge="1">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hMerge="1">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hMerge="1">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6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37279.00 </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r>
              <a:tr h="201930">
                <a:tc>
                  <a:txBody>
                    <a:bodyPr/>
                    <a:p>
                      <a:pPr indent="0" algn="ctr">
                        <a:lnSpc>
                          <a:spcPct val="16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b">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gridSpan="5">
                  <a:txBody>
                    <a:bodyPr/>
                    <a:p>
                      <a:pPr indent="0">
                        <a:lnSpc>
                          <a:spcPct val="16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       装修总费用</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b">
                    <a:lnL w="12700" cap="flat" cmpd="sng">
                      <a:solidFill>
                        <a:schemeClr val="tx1"/>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hMerge="1">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hMerge="1">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hMerge="1">
                  <a:tcPr marL="9525" marR="9525" marT="9525" marB="95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p>
                      <a:pPr indent="0" algn="ctr">
                        <a:lnSpc>
                          <a:spcPct val="160000"/>
                        </a:lnSpc>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76798.50 </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b">
                    <a:lnL w="12700" cap="flat" cmpd="sng">
                      <a:solidFill>
                        <a:srgbClr val="000000"/>
                      </a:solidFill>
                      <a:prstDash val="solid"/>
                      <a:headEnd type="none" w="med" len="med"/>
                      <a:tailEnd type="none" w="med" len="med"/>
                    </a:lnL>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r>
              <a:tr h="201930">
                <a:tc gridSpan="7">
                  <a:txBody>
                    <a:bodyPr/>
                    <a:p>
                      <a:pPr indent="0" algn="ctr">
                        <a:lnSpc>
                          <a:spcPct val="16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b">
                    <a:lnL w="12700" cap="flat" cmpd="sng">
                      <a:solidFill>
                        <a:schemeClr val="tx1"/>
                      </a:solidFill>
                      <a:prstDash val="solid"/>
                      <a:headEnd type="none" w="med" len="med"/>
                      <a:tailEnd type="none" w="med" len="med"/>
                    </a:lnL>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hMerge="1">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cPr marL="9525" marR="9525" marT="9525" marB="9525" vert="horz" anchor="ctr">
                    <a:lnL w="12700" cap="flat" cmpd="sng">
                      <a:solidFill>
                        <a:schemeClr val="tx1"/>
                      </a:solidFill>
                      <a:prstDash val="solid"/>
                      <a:headEnd type="none" w="med" len="med"/>
                      <a:tailEnd type="none" w="med" len="med"/>
                    </a:lnL>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r>
              <a:tr h="201930">
                <a:tc gridSpan="7">
                  <a:txBody>
                    <a:bodyPr/>
                    <a:p>
                      <a:pPr indent="0">
                        <a:lnSpc>
                          <a:spcPct val="160000"/>
                        </a:lnSpc>
                        <a:buNone/>
                      </a:pPr>
                      <a:r>
                        <a:rPr lang="en-US" sz="1000" b="0">
                          <a:solidFill>
                            <a:srgbClr val="000000"/>
                          </a:solidFill>
                          <a:latin typeface="黑体" panose="02010609060101010101" charset="-122"/>
                          <a:ea typeface="黑体" panose="02010609060101010101" charset="-122"/>
                          <a:cs typeface="黑体" panose="02010609060101010101" charset="-122"/>
                        </a:rPr>
                        <a:t>甲方（签字）：                          乙方（签字）：徐州景明空间设计有限公司</a:t>
                      </a:r>
                      <a:endParaRPr lang="en-US" altLang="en-US" sz="1000" b="0">
                        <a:solidFill>
                          <a:srgbClr val="000000"/>
                        </a:solidFill>
                        <a:latin typeface="黑体" panose="02010609060101010101" charset="-122"/>
                        <a:ea typeface="黑体" panose="02010609060101010101" charset="-122"/>
                        <a:cs typeface="黑体" panose="02010609060101010101" charset="-122"/>
                      </a:endParaRPr>
                    </a:p>
                  </a:txBody>
                  <a:tcPr marL="9525" marR="9525" marT="9525" marB="9525" vert="horz" anchor="b">
                    <a:lnL w="12700" cap="flat" cmpd="sng">
                      <a:solidFill>
                        <a:schemeClr val="tx1"/>
                      </a:solidFill>
                      <a:prstDash val="solid"/>
                      <a:headEnd type="none" w="med" len="med"/>
                      <a:tailEnd type="none" w="med" len="med"/>
                    </a:lnL>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hMerge="1">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cPr marL="9525" marR="9525" marT="9525" marB="9525" vert="horz" anchor="ctr">
                    <a:lnL w="12700" cap="flat" cmpd="sng">
                      <a:solidFill>
                        <a:schemeClr val="tx1"/>
                      </a:solidFill>
                      <a:prstDash val="solid"/>
                      <a:headEnd type="none" w="med" len="med"/>
                      <a:tailEnd type="none" w="med" len="med"/>
                    </a:lnL>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r>
              <a:tr h="201930">
                <a:tc gridSpan="7">
                  <a:txBody>
                    <a:bodyPr/>
                    <a:p>
                      <a:pPr indent="0">
                        <a:lnSpc>
                          <a:spcPct val="160000"/>
                        </a:lnSpc>
                        <a:buNone/>
                      </a:pPr>
                      <a:r>
                        <a:rPr lang="en-US" sz="1000" b="0">
                          <a:solidFill>
                            <a:srgbClr val="000000"/>
                          </a:solidFill>
                          <a:latin typeface="黑体" panose="02010609060101010101" charset="-122"/>
                          <a:ea typeface="黑体" panose="02010609060101010101" charset="-122"/>
                          <a:cs typeface="黑体" panose="02010609060101010101" charset="-122"/>
                        </a:rPr>
                        <a:t>        日 期：                                日 期： </a:t>
                      </a:r>
                      <a:endParaRPr lang="en-US" altLang="en-US" sz="1000" b="0">
                        <a:solidFill>
                          <a:srgbClr val="000000"/>
                        </a:solidFill>
                        <a:latin typeface="黑体" panose="02010609060101010101" charset="-122"/>
                        <a:ea typeface="黑体" panose="02010609060101010101" charset="-122"/>
                        <a:cs typeface="黑体" panose="02010609060101010101" charset="-122"/>
                      </a:endParaRPr>
                    </a:p>
                  </a:txBody>
                  <a:tcPr marL="9525" marR="9525" marT="9525" marB="9525" vert="horz" anchor="b">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hMerge="1">
                  <a:tcPr marL="9525" marR="9525" marT="9525" marB="9525" vert="horz" anchor="ctr">
                    <a:lnL w="12700" cmpd="sng">
                      <a:solidFill>
                        <a:schemeClr val="tx1"/>
                      </a:solidFill>
                      <a:prstDash val="solid"/>
                    </a:lnL>
                    <a:lnR w="12700" cmpd="sng">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marL="9525" marR="9525" marT="9525" marB="9525" vert="horz" anchor="ctr">
                    <a:lnL w="12700" cmpd="sng">
                      <a:solidFill>
                        <a:schemeClr val="tx1"/>
                      </a:solidFill>
                      <a:prstDash val="solid"/>
                    </a:lnL>
                    <a:lnR w="12700" cmpd="sng">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marL="9525" marR="9525" marT="9525" marB="9525" vert="horz" anchor="ctr">
                    <a:lnL w="12700" cmpd="sng">
                      <a:solidFill>
                        <a:schemeClr val="tx1"/>
                      </a:solidFill>
                      <a:prstDash val="solid"/>
                    </a:lnL>
                    <a:lnR w="12700" cmpd="sng">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marL="9525" marR="9525" marT="9525" marB="9525" vert="horz" anchor="ctr">
                    <a:lnL w="12700" cmpd="sng">
                      <a:solidFill>
                        <a:schemeClr val="tx1"/>
                      </a:solidFill>
                      <a:prstDash val="solid"/>
                    </a:lnL>
                    <a:lnR w="12700" cmpd="sng">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marL="9525" marR="9525" marT="9525" marB="9525" vert="horz" anchor="ctr">
                    <a:lnL w="12700" cmpd="sng">
                      <a:solidFill>
                        <a:schemeClr val="tx1"/>
                      </a:solidFill>
                      <a:prstDash val="soli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r>
              <a:tr h="201930">
                <a:tc gridSpan="7">
                  <a:txBody>
                    <a:bodyPr/>
                    <a:p>
                      <a:pPr indent="0">
                        <a:lnSpc>
                          <a:spcPct val="16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备注：1.所有主材项目按实际发生量结算如有增项,与二期款一同结算.                                                                                                                              2.若甲方须求改项，如有品牌价位差异，应由乙方报价及时和甲方达成协议并签字认可.                                                                                   3.友情提示: 尊敬的客户,为了保证您家庭装修的整体效果更为出色，主材，色搭腔，可酌情参考您家装首席设计师的建议.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chemeClr val="tx1"/>
                      </a:solidFill>
                      <a:prstDash val="solid"/>
                      <a:headEnd type="none" w="med" len="med"/>
                      <a:tailEnd type="none" w="med" len="med"/>
                    </a:lnL>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hMerge="1">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hMerge="1">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hMerge="1">
                  <a:tcPr marL="9525" marR="9525" marT="9525" marB="9525"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cPr marL="9525" marR="9525" marT="9525" marB="9525" vert="horz" anchor="ctr">
                    <a:lnL w="12700" cap="flat" cmpd="sng">
                      <a:solidFill>
                        <a:schemeClr val="tx1"/>
                      </a:solidFill>
                      <a:prstDash val="solid"/>
                      <a:headEnd type="none" w="med" len="med"/>
                      <a:tailEnd type="none" w="med" len="med"/>
                    </a:lnL>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r>
            </a:tbl>
          </a:graphicData>
        </a:graphic>
      </p:graphicFrame>
    </p:spTree>
    <p:custDataLst>
      <p:tags r:id="rId3"/>
    </p:custData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custDataLst>
              <p:tags r:id="rId2"/>
            </p:custDataLst>
          </p:nvPr>
        </p:nvSpPr>
        <p:spPr>
          <a:xfrm>
            <a:off x="2550160" y="289560"/>
            <a:ext cx="7091045" cy="801370"/>
          </a:xfrm>
          <a:prstGeom prst="rect">
            <a:avLst/>
          </a:prstGeom>
          <a:noFill/>
        </p:spPr>
        <p:txBody>
          <a:bodyPr wrap="square" lIns="90000" tIns="46800" rIns="90000" bIns="46800" rtlCol="0"/>
          <a:lstStyle>
            <a:defPPr>
              <a:defRPr lang="zh-CN"/>
            </a:defPPr>
            <a:lvl1pPr>
              <a:lnSpc>
                <a:spcPct val="130000"/>
              </a:lnSpc>
              <a:defRPr sz="2800">
                <a:solidFill>
                  <a:schemeClr val="tx2"/>
                </a:solidFill>
                <a:latin typeface="+mj-lt"/>
                <a:ea typeface="+mj-ea"/>
                <a:cs typeface="+mj-cs"/>
              </a:defRPr>
            </a:lvl1pPr>
          </a:lstStyle>
          <a:p>
            <a:r>
              <a:rPr lang="en-US" altLang="zh-CN" sz="2400">
                <a:sym typeface="+mn-ea"/>
              </a:rPr>
              <a:t>4.2. 装饰工程报价及相关文件</a:t>
            </a:r>
            <a:endParaRPr lang="en-US" altLang="zh-CN" sz="2400">
              <a:sym typeface="+mn-ea"/>
            </a:endParaRPr>
          </a:p>
        </p:txBody>
      </p:sp>
      <p:pic>
        <p:nvPicPr>
          <p:cNvPr id="197" name="图片 197" descr="万达华府 6号楼2单元303-Model"/>
          <p:cNvPicPr>
            <a:picLocks noChangeAspect="1"/>
          </p:cNvPicPr>
          <p:nvPr/>
        </p:nvPicPr>
        <p:blipFill>
          <a:blip r:embed="rId3"/>
          <a:stretch>
            <a:fillRect/>
          </a:stretch>
        </p:blipFill>
        <p:spPr>
          <a:xfrm>
            <a:off x="2616200" y="1066800"/>
            <a:ext cx="4779010" cy="4724400"/>
          </a:xfrm>
          <a:prstGeom prst="rect">
            <a:avLst/>
          </a:prstGeom>
        </p:spPr>
      </p:pic>
      <p:sp>
        <p:nvSpPr>
          <p:cNvPr id="100" name="文本框 99"/>
          <p:cNvSpPr txBox="1"/>
          <p:nvPr/>
        </p:nvSpPr>
        <p:spPr>
          <a:xfrm>
            <a:off x="8218805" y="3418205"/>
            <a:ext cx="2261235" cy="368300"/>
          </a:xfrm>
          <a:prstGeom prst="rect">
            <a:avLst/>
          </a:prstGeom>
          <a:noFill/>
          <a:ln w="9525">
            <a:noFill/>
          </a:ln>
        </p:spPr>
        <p:txBody>
          <a:bodyPr wrap="square">
            <a:spAutoFit/>
          </a:bodyPr>
          <a:p>
            <a:pPr algn="l"/>
            <a:r>
              <a:rPr lang="zh-CN" altLang="en-US" sz="1800" b="0"/>
              <a:t>工程施工</a:t>
            </a:r>
            <a:endParaRPr lang="zh-CN" altLang="en-US"/>
          </a:p>
        </p:txBody>
      </p:sp>
    </p:spTree>
    <p:custDataLst>
      <p:tags r:id="rId4"/>
    </p:custData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custDataLst>
              <p:tags r:id="rId2"/>
            </p:custDataLst>
          </p:nvPr>
        </p:nvSpPr>
        <p:spPr>
          <a:xfrm>
            <a:off x="2550160" y="289560"/>
            <a:ext cx="7091045" cy="801370"/>
          </a:xfrm>
          <a:prstGeom prst="rect">
            <a:avLst/>
          </a:prstGeom>
          <a:noFill/>
        </p:spPr>
        <p:txBody>
          <a:bodyPr wrap="square" lIns="90000" tIns="46800" rIns="90000" bIns="46800" rtlCol="0"/>
          <a:lstStyle>
            <a:defPPr>
              <a:defRPr lang="zh-CN"/>
            </a:defPPr>
            <a:lvl1pPr>
              <a:lnSpc>
                <a:spcPct val="130000"/>
              </a:lnSpc>
              <a:defRPr sz="2800">
                <a:solidFill>
                  <a:schemeClr val="tx2"/>
                </a:solidFill>
                <a:latin typeface="+mj-lt"/>
                <a:ea typeface="+mj-ea"/>
                <a:cs typeface="+mj-cs"/>
              </a:defRPr>
            </a:lvl1pPr>
          </a:lstStyle>
          <a:p>
            <a:r>
              <a:rPr lang="en-US" altLang="zh-CN" sz="2400">
                <a:sym typeface="+mn-ea"/>
              </a:rPr>
              <a:t>4.3. 施工合同文本及验收标准</a:t>
            </a:r>
            <a:endParaRPr lang="en-US" altLang="zh-CN" sz="2400">
              <a:sym typeface="+mn-ea"/>
            </a:endParaRPr>
          </a:p>
        </p:txBody>
      </p:sp>
      <p:sp>
        <p:nvSpPr>
          <p:cNvPr id="2" name="文本框 1"/>
          <p:cNvSpPr txBox="1"/>
          <p:nvPr/>
        </p:nvSpPr>
        <p:spPr>
          <a:xfrm>
            <a:off x="1519555" y="1347470"/>
            <a:ext cx="8748395" cy="3438525"/>
          </a:xfrm>
          <a:prstGeom prst="rect">
            <a:avLst/>
          </a:prstGeom>
          <a:noFill/>
          <a:ln w="9525">
            <a:noFill/>
          </a:ln>
        </p:spPr>
        <p:txBody>
          <a:bodyPr wrap="square">
            <a:spAutoFit/>
          </a:bodyPr>
          <a:p>
            <a:pPr indent="266700" algn="l">
              <a:lnSpc>
                <a:spcPct val="340000"/>
              </a:lnSpc>
              <a:buNone/>
            </a:pPr>
            <a:r>
              <a:rPr sz="1600" b="0">
                <a:ea typeface="宋体" panose="02010600030101010101" pitchFamily="2" charset="-122"/>
              </a:rPr>
              <a:t>装修合同就是为了房屋装修而签订的合同。这个合同是依照《中华人民共和国合同法》及有关法律、法规的规定，结合家庭居室装饰装修工程施工的实际情况，在双方在平等、自愿、协商一致的基础上，就发包人的家庭居室装饰装修工程(以下简称工程)的有关事宜达成的协议。为了尽可能保护发包方在装修合同中的合法、合理利益，对于相关条款应明确约定。</a:t>
            </a:r>
            <a:endParaRPr sz="1600" b="0">
              <a:ea typeface="宋体" panose="02010600030101010101" pitchFamily="2" charset="-122"/>
            </a:endParaRPr>
          </a:p>
        </p:txBody>
      </p:sp>
    </p:spTree>
    <p:custDataLst>
      <p:tags r:id="rId3"/>
    </p:custData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custDataLst>
              <p:tags r:id="rId2"/>
            </p:custDataLst>
          </p:nvPr>
        </p:nvSpPr>
        <p:spPr>
          <a:xfrm>
            <a:off x="2550160" y="289560"/>
            <a:ext cx="7091045" cy="801370"/>
          </a:xfrm>
          <a:prstGeom prst="rect">
            <a:avLst/>
          </a:prstGeom>
          <a:noFill/>
        </p:spPr>
        <p:txBody>
          <a:bodyPr wrap="square" lIns="90000" tIns="46800" rIns="90000" bIns="46800" rtlCol="0"/>
          <a:lstStyle>
            <a:defPPr>
              <a:defRPr lang="zh-CN"/>
            </a:defPPr>
            <a:lvl1pPr>
              <a:lnSpc>
                <a:spcPct val="130000"/>
              </a:lnSpc>
              <a:defRPr sz="2800">
                <a:solidFill>
                  <a:schemeClr val="tx2"/>
                </a:solidFill>
                <a:latin typeface="+mj-lt"/>
                <a:ea typeface="+mj-ea"/>
                <a:cs typeface="+mj-cs"/>
              </a:defRPr>
            </a:lvl1pPr>
          </a:lstStyle>
          <a:p>
            <a:r>
              <a:rPr lang="en-US" altLang="zh-CN" sz="2400">
                <a:sym typeface="+mn-ea"/>
              </a:rPr>
              <a:t>4.3. 施工合同文本及验收标准</a:t>
            </a:r>
            <a:endParaRPr lang="en-US" altLang="zh-CN" sz="2400">
              <a:sym typeface="+mn-ea"/>
            </a:endParaRPr>
          </a:p>
        </p:txBody>
      </p:sp>
      <p:pic>
        <p:nvPicPr>
          <p:cNvPr id="3" name="图片 2"/>
          <p:cNvPicPr>
            <a:picLocks noChangeAspect="1"/>
          </p:cNvPicPr>
          <p:nvPr/>
        </p:nvPicPr>
        <p:blipFill>
          <a:blip r:embed="rId3"/>
          <a:stretch>
            <a:fillRect/>
          </a:stretch>
        </p:blipFill>
        <p:spPr>
          <a:xfrm>
            <a:off x="3780155" y="956945"/>
            <a:ext cx="4420235" cy="5290820"/>
          </a:xfrm>
          <a:prstGeom prst="rect">
            <a:avLst/>
          </a:prstGeom>
        </p:spPr>
      </p:pic>
    </p:spTree>
    <p:custDataLst>
      <p:tags r:id="rId4"/>
    </p:custData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custDataLst>
              <p:tags r:id="rId2"/>
            </p:custDataLst>
          </p:nvPr>
        </p:nvSpPr>
        <p:spPr>
          <a:xfrm>
            <a:off x="2550160" y="289560"/>
            <a:ext cx="7091045" cy="801370"/>
          </a:xfrm>
          <a:prstGeom prst="rect">
            <a:avLst/>
          </a:prstGeom>
          <a:noFill/>
        </p:spPr>
        <p:txBody>
          <a:bodyPr wrap="square" lIns="90000" tIns="46800" rIns="90000" bIns="46800" rtlCol="0"/>
          <a:lstStyle>
            <a:defPPr>
              <a:defRPr lang="zh-CN"/>
            </a:defPPr>
            <a:lvl1pPr>
              <a:lnSpc>
                <a:spcPct val="130000"/>
              </a:lnSpc>
              <a:defRPr sz="2800">
                <a:solidFill>
                  <a:schemeClr val="tx2"/>
                </a:solidFill>
                <a:latin typeface="+mj-lt"/>
                <a:ea typeface="+mj-ea"/>
                <a:cs typeface="+mj-cs"/>
              </a:defRPr>
            </a:lvl1pPr>
          </a:lstStyle>
          <a:p>
            <a:r>
              <a:rPr lang="en-US" altLang="zh-CN" sz="2400">
                <a:sym typeface="+mn-ea"/>
              </a:rPr>
              <a:t>4.3. 施工合同文本及验收标准</a:t>
            </a:r>
            <a:endParaRPr lang="en-US" altLang="zh-CN" sz="2400">
              <a:sym typeface="+mn-ea"/>
            </a:endParaRPr>
          </a:p>
        </p:txBody>
      </p:sp>
      <p:pic>
        <p:nvPicPr>
          <p:cNvPr id="2" name="图片 1"/>
          <p:cNvPicPr>
            <a:picLocks noChangeAspect="1"/>
          </p:cNvPicPr>
          <p:nvPr/>
        </p:nvPicPr>
        <p:blipFill>
          <a:blip r:embed="rId3"/>
          <a:stretch>
            <a:fillRect/>
          </a:stretch>
        </p:blipFill>
        <p:spPr>
          <a:xfrm>
            <a:off x="1182370" y="995680"/>
            <a:ext cx="3221990" cy="5362575"/>
          </a:xfrm>
          <a:prstGeom prst="rect">
            <a:avLst/>
          </a:prstGeom>
        </p:spPr>
      </p:pic>
      <p:pic>
        <p:nvPicPr>
          <p:cNvPr id="4" name="图片 3"/>
          <p:cNvPicPr>
            <a:picLocks noChangeAspect="1"/>
          </p:cNvPicPr>
          <p:nvPr/>
        </p:nvPicPr>
        <p:blipFill>
          <a:blip r:embed="rId4"/>
          <a:stretch>
            <a:fillRect/>
          </a:stretch>
        </p:blipFill>
        <p:spPr>
          <a:xfrm>
            <a:off x="4664075" y="995680"/>
            <a:ext cx="3239135" cy="5362575"/>
          </a:xfrm>
          <a:prstGeom prst="rect">
            <a:avLst/>
          </a:prstGeom>
        </p:spPr>
      </p:pic>
      <p:pic>
        <p:nvPicPr>
          <p:cNvPr id="5" name="图片 4"/>
          <p:cNvPicPr>
            <a:picLocks noChangeAspect="1"/>
          </p:cNvPicPr>
          <p:nvPr/>
        </p:nvPicPr>
        <p:blipFill>
          <a:blip r:embed="rId5"/>
          <a:stretch>
            <a:fillRect/>
          </a:stretch>
        </p:blipFill>
        <p:spPr>
          <a:xfrm>
            <a:off x="8371205" y="995680"/>
            <a:ext cx="3239135" cy="5362575"/>
          </a:xfrm>
          <a:prstGeom prst="rect">
            <a:avLst/>
          </a:prstGeom>
        </p:spPr>
      </p:pic>
    </p:spTree>
    <p:custDataLst>
      <p:tags r:id="rId6"/>
    </p:custData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custDataLst>
              <p:tags r:id="rId2"/>
            </p:custDataLst>
          </p:nvPr>
        </p:nvSpPr>
        <p:spPr>
          <a:xfrm>
            <a:off x="2550160" y="289560"/>
            <a:ext cx="7091045" cy="801370"/>
          </a:xfrm>
          <a:prstGeom prst="rect">
            <a:avLst/>
          </a:prstGeom>
          <a:noFill/>
        </p:spPr>
        <p:txBody>
          <a:bodyPr wrap="square" lIns="90000" tIns="46800" rIns="90000" bIns="46800" rtlCol="0"/>
          <a:lstStyle>
            <a:defPPr>
              <a:defRPr lang="zh-CN"/>
            </a:defPPr>
            <a:lvl1pPr>
              <a:lnSpc>
                <a:spcPct val="130000"/>
              </a:lnSpc>
              <a:defRPr sz="2800">
                <a:solidFill>
                  <a:schemeClr val="tx2"/>
                </a:solidFill>
                <a:latin typeface="+mj-lt"/>
                <a:ea typeface="+mj-ea"/>
                <a:cs typeface="+mj-cs"/>
              </a:defRPr>
            </a:lvl1pPr>
          </a:lstStyle>
          <a:p>
            <a:r>
              <a:rPr lang="en-US" altLang="zh-CN" sz="2400">
                <a:sym typeface="+mn-ea"/>
              </a:rPr>
              <a:t>4.3. 施工合同文本及验收标准</a:t>
            </a:r>
            <a:endParaRPr lang="en-US" altLang="zh-CN" sz="2400">
              <a:sym typeface="+mn-ea"/>
            </a:endParaRPr>
          </a:p>
        </p:txBody>
      </p:sp>
      <p:pic>
        <p:nvPicPr>
          <p:cNvPr id="3" name="图片 2"/>
          <p:cNvPicPr>
            <a:picLocks noChangeAspect="1"/>
          </p:cNvPicPr>
          <p:nvPr/>
        </p:nvPicPr>
        <p:blipFill>
          <a:blip r:embed="rId3"/>
          <a:stretch>
            <a:fillRect/>
          </a:stretch>
        </p:blipFill>
        <p:spPr>
          <a:xfrm>
            <a:off x="1123315" y="995680"/>
            <a:ext cx="3193415" cy="5362575"/>
          </a:xfrm>
          <a:prstGeom prst="rect">
            <a:avLst/>
          </a:prstGeom>
        </p:spPr>
      </p:pic>
      <p:pic>
        <p:nvPicPr>
          <p:cNvPr id="7" name="图片 6"/>
          <p:cNvPicPr>
            <a:picLocks noChangeAspect="1"/>
          </p:cNvPicPr>
          <p:nvPr/>
        </p:nvPicPr>
        <p:blipFill>
          <a:blip r:embed="rId4"/>
          <a:stretch>
            <a:fillRect/>
          </a:stretch>
        </p:blipFill>
        <p:spPr>
          <a:xfrm>
            <a:off x="4498340" y="926465"/>
            <a:ext cx="4440555" cy="5501005"/>
          </a:xfrm>
          <a:prstGeom prst="rect">
            <a:avLst/>
          </a:prstGeom>
        </p:spPr>
      </p:pic>
      <p:pic>
        <p:nvPicPr>
          <p:cNvPr id="8" name="图片 7"/>
          <p:cNvPicPr>
            <a:picLocks noChangeAspect="1"/>
          </p:cNvPicPr>
          <p:nvPr/>
        </p:nvPicPr>
        <p:blipFill>
          <a:blip r:embed="rId5"/>
          <a:stretch>
            <a:fillRect/>
          </a:stretch>
        </p:blipFill>
        <p:spPr>
          <a:xfrm>
            <a:off x="8293735" y="896620"/>
            <a:ext cx="3350260" cy="5545455"/>
          </a:xfrm>
          <a:prstGeom prst="rect">
            <a:avLst/>
          </a:prstGeom>
        </p:spPr>
      </p:pic>
    </p:spTree>
    <p:custDataLst>
      <p:tags r:id="rId6"/>
    </p:custData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custDataLst>
              <p:tags r:id="rId2"/>
            </p:custDataLst>
          </p:nvPr>
        </p:nvSpPr>
        <p:spPr>
          <a:xfrm>
            <a:off x="2550160" y="289560"/>
            <a:ext cx="7091045" cy="801370"/>
          </a:xfrm>
          <a:prstGeom prst="rect">
            <a:avLst/>
          </a:prstGeom>
          <a:noFill/>
        </p:spPr>
        <p:txBody>
          <a:bodyPr wrap="square" lIns="90000" tIns="46800" rIns="90000" bIns="46800" rtlCol="0"/>
          <a:lstStyle>
            <a:defPPr>
              <a:defRPr lang="zh-CN"/>
            </a:defPPr>
            <a:lvl1pPr>
              <a:lnSpc>
                <a:spcPct val="130000"/>
              </a:lnSpc>
              <a:defRPr sz="2800">
                <a:solidFill>
                  <a:schemeClr val="tx2"/>
                </a:solidFill>
                <a:latin typeface="+mj-lt"/>
                <a:ea typeface="+mj-ea"/>
                <a:cs typeface="+mj-cs"/>
              </a:defRPr>
            </a:lvl1pPr>
          </a:lstStyle>
          <a:p>
            <a:r>
              <a:rPr lang="en-US" altLang="zh-CN" sz="2400">
                <a:sym typeface="+mn-ea"/>
              </a:rPr>
              <a:t>4.3. 施工合同文本及验收标准</a:t>
            </a:r>
            <a:endParaRPr lang="en-US" altLang="zh-CN" sz="2400">
              <a:sym typeface="+mn-ea"/>
            </a:endParaRPr>
          </a:p>
        </p:txBody>
      </p:sp>
      <p:pic>
        <p:nvPicPr>
          <p:cNvPr id="2" name="图片 1"/>
          <p:cNvPicPr>
            <a:picLocks noChangeAspect="1"/>
          </p:cNvPicPr>
          <p:nvPr/>
        </p:nvPicPr>
        <p:blipFill>
          <a:blip r:embed="rId3"/>
          <a:stretch>
            <a:fillRect/>
          </a:stretch>
        </p:blipFill>
        <p:spPr>
          <a:xfrm>
            <a:off x="2425065" y="835025"/>
            <a:ext cx="6784975" cy="5542280"/>
          </a:xfrm>
          <a:prstGeom prst="rect">
            <a:avLst/>
          </a:prstGeom>
        </p:spPr>
      </p:pic>
    </p:spTree>
    <p:custDataLst>
      <p:tags r:id="rId4"/>
    </p:custData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custDataLst>
              <p:tags r:id="rId2"/>
            </p:custDataLst>
          </p:nvPr>
        </p:nvSpPr>
        <p:spPr>
          <a:xfrm>
            <a:off x="2550160" y="289560"/>
            <a:ext cx="7091045" cy="801370"/>
          </a:xfrm>
          <a:prstGeom prst="rect">
            <a:avLst/>
          </a:prstGeom>
          <a:noFill/>
        </p:spPr>
        <p:txBody>
          <a:bodyPr wrap="square" lIns="90000" tIns="46800" rIns="90000" bIns="46800" rtlCol="0"/>
          <a:lstStyle>
            <a:defPPr>
              <a:defRPr lang="zh-CN"/>
            </a:defPPr>
            <a:lvl1pPr>
              <a:lnSpc>
                <a:spcPct val="130000"/>
              </a:lnSpc>
              <a:defRPr sz="2800">
                <a:solidFill>
                  <a:schemeClr val="tx2"/>
                </a:solidFill>
                <a:latin typeface="+mj-lt"/>
                <a:ea typeface="+mj-ea"/>
                <a:cs typeface="+mj-cs"/>
              </a:defRPr>
            </a:lvl1pPr>
          </a:lstStyle>
          <a:p>
            <a:r>
              <a:rPr lang="en-US" altLang="zh-CN" sz="2400">
                <a:sym typeface="+mn-ea"/>
              </a:rPr>
              <a:t>4.3. 施工合同文本及验收标准</a:t>
            </a:r>
            <a:endParaRPr lang="en-US" altLang="zh-CN" sz="2400">
              <a:sym typeface="+mn-ea"/>
            </a:endParaRPr>
          </a:p>
        </p:txBody>
      </p:sp>
      <p:pic>
        <p:nvPicPr>
          <p:cNvPr id="5" name="图片 4"/>
          <p:cNvPicPr>
            <a:picLocks noChangeAspect="1"/>
          </p:cNvPicPr>
          <p:nvPr/>
        </p:nvPicPr>
        <p:blipFill>
          <a:blip r:embed="rId3"/>
          <a:stretch>
            <a:fillRect/>
          </a:stretch>
        </p:blipFill>
        <p:spPr>
          <a:xfrm>
            <a:off x="860425" y="865505"/>
            <a:ext cx="4404995" cy="5321935"/>
          </a:xfrm>
          <a:prstGeom prst="rect">
            <a:avLst/>
          </a:prstGeom>
        </p:spPr>
      </p:pic>
      <p:pic>
        <p:nvPicPr>
          <p:cNvPr id="2" name="图片 1"/>
          <p:cNvPicPr>
            <a:picLocks noChangeAspect="1"/>
          </p:cNvPicPr>
          <p:nvPr/>
        </p:nvPicPr>
        <p:blipFill>
          <a:blip r:embed="rId4"/>
          <a:stretch>
            <a:fillRect/>
          </a:stretch>
        </p:blipFill>
        <p:spPr>
          <a:xfrm>
            <a:off x="4448810" y="865505"/>
            <a:ext cx="3854450" cy="5126355"/>
          </a:xfrm>
          <a:prstGeom prst="rect">
            <a:avLst/>
          </a:prstGeom>
        </p:spPr>
      </p:pic>
      <p:pic>
        <p:nvPicPr>
          <p:cNvPr id="3" name="图片 2"/>
          <p:cNvPicPr>
            <a:picLocks noChangeAspect="1"/>
          </p:cNvPicPr>
          <p:nvPr/>
        </p:nvPicPr>
        <p:blipFill>
          <a:blip r:embed="rId5"/>
          <a:stretch>
            <a:fillRect/>
          </a:stretch>
        </p:blipFill>
        <p:spPr>
          <a:xfrm>
            <a:off x="8235315" y="865505"/>
            <a:ext cx="3811905" cy="5126355"/>
          </a:xfrm>
          <a:prstGeom prst="rect">
            <a:avLst/>
          </a:prstGeom>
        </p:spPr>
      </p:pic>
      <p:sp>
        <p:nvSpPr>
          <p:cNvPr id="4" name="文本框 3"/>
          <p:cNvSpPr txBox="1"/>
          <p:nvPr/>
        </p:nvSpPr>
        <p:spPr>
          <a:xfrm>
            <a:off x="1845310" y="6263640"/>
            <a:ext cx="1139190" cy="368300"/>
          </a:xfrm>
          <a:prstGeom prst="rect">
            <a:avLst/>
          </a:prstGeom>
          <a:noFill/>
        </p:spPr>
        <p:txBody>
          <a:bodyPr wrap="square" rtlCol="0">
            <a:spAutoFit/>
          </a:bodyPr>
          <a:p>
            <a:pPr algn="l"/>
            <a:r>
              <a:rPr lang="zh-CN" altLang="en-US" sz="1800"/>
              <a:t>附件一</a:t>
            </a:r>
            <a:endParaRPr lang="zh-CN" altLang="en-US" sz="1800"/>
          </a:p>
        </p:txBody>
      </p:sp>
      <p:sp>
        <p:nvSpPr>
          <p:cNvPr id="6" name="文本框 5"/>
          <p:cNvSpPr txBox="1"/>
          <p:nvPr/>
        </p:nvSpPr>
        <p:spPr>
          <a:xfrm>
            <a:off x="5659120" y="6263640"/>
            <a:ext cx="1139190" cy="368300"/>
          </a:xfrm>
          <a:prstGeom prst="rect">
            <a:avLst/>
          </a:prstGeom>
          <a:noFill/>
        </p:spPr>
        <p:txBody>
          <a:bodyPr wrap="square" rtlCol="0">
            <a:spAutoFit/>
          </a:bodyPr>
          <a:p>
            <a:pPr algn="l"/>
            <a:r>
              <a:rPr lang="zh-CN" altLang="en-US" sz="1800"/>
              <a:t>附件二</a:t>
            </a:r>
            <a:endParaRPr lang="zh-CN" altLang="en-US" sz="1800"/>
          </a:p>
        </p:txBody>
      </p:sp>
      <p:sp>
        <p:nvSpPr>
          <p:cNvPr id="7" name="文本框 6"/>
          <p:cNvSpPr txBox="1"/>
          <p:nvPr/>
        </p:nvSpPr>
        <p:spPr>
          <a:xfrm>
            <a:off x="9472930" y="6263640"/>
            <a:ext cx="1139190" cy="368300"/>
          </a:xfrm>
          <a:prstGeom prst="rect">
            <a:avLst/>
          </a:prstGeom>
          <a:noFill/>
        </p:spPr>
        <p:txBody>
          <a:bodyPr wrap="square" rtlCol="0">
            <a:spAutoFit/>
          </a:bodyPr>
          <a:p>
            <a:pPr algn="l"/>
            <a:r>
              <a:rPr lang="zh-CN" altLang="en-US" sz="1800"/>
              <a:t>附件三</a:t>
            </a:r>
            <a:endParaRPr lang="zh-CN" altLang="en-US" sz="1800"/>
          </a:p>
        </p:txBody>
      </p:sp>
    </p:spTree>
    <p:custDataLst>
      <p:tags r:id="rId6"/>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rPr>
              <a:t>2.1.1.装饰塑料分类</a:t>
            </a: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1132840"/>
            <a:ext cx="10890885" cy="4004945"/>
          </a:xfrm>
          <a:prstGeom prst="rect">
            <a:avLst/>
          </a:prstGeom>
          <a:noFill/>
          <a:ln w="9525">
            <a:noFill/>
          </a:ln>
        </p:spPr>
        <p:txBody>
          <a:bodyPr wrap="square">
            <a:spAutoFit/>
          </a:bodyPr>
          <a:p>
            <a:pPr indent="266700">
              <a:lnSpc>
                <a:spcPct val="130000"/>
              </a:lnSpc>
            </a:pPr>
            <a:r>
              <a:rPr sz="1400" b="0">
                <a:ea typeface="宋体" panose="02010600030101010101" pitchFamily="2" charset="-122"/>
              </a:rPr>
              <a:t>（一）按使用性能和用途分类</a:t>
            </a:r>
            <a:endParaRPr sz="1400" b="0">
              <a:ea typeface="宋体" panose="02010600030101010101" pitchFamily="2" charset="-122"/>
            </a:endParaRPr>
          </a:p>
          <a:p>
            <a:pPr indent="266700">
              <a:lnSpc>
                <a:spcPct val="130000"/>
              </a:lnSpc>
            </a:pPr>
            <a:r>
              <a:rPr sz="1400" b="0">
                <a:ea typeface="宋体" panose="02010600030101010101" pitchFamily="2" charset="-122"/>
              </a:rPr>
              <a:t>  根据塑料的用途不同分为通用塑料和工程塑料。通用塑料是指产量大、价格低、应用范围广的塑料，主要包括聚烯烃、聚氯乙烯、聚苯乙烯、酚醛塑料和氨基塑料五大品种。人们日常生活中使用的许多制品都是由这些通用塑料制成。工程塑料是可作为工程结构材料和代替金属制造机器零部件等的塑料。工程塑料具有密度小、化学稳定性高、机械性能良好、电绝缘性优越、加工成型容易等特点，广泛应用于汽车、电器、化工、机械、仪器、仪表等工业，也应用于宇宙航行、火箭、导弹等方面。</a:t>
            </a:r>
            <a:endParaRPr sz="1400" b="0">
              <a:ea typeface="宋体" panose="02010600030101010101" pitchFamily="2" charset="-122"/>
            </a:endParaRPr>
          </a:p>
          <a:p>
            <a:pPr indent="266700">
              <a:lnSpc>
                <a:spcPct val="130000"/>
              </a:lnSpc>
            </a:pPr>
            <a:r>
              <a:rPr sz="1400" b="0">
                <a:ea typeface="宋体" panose="02010600030101010101" pitchFamily="2" charset="-122"/>
              </a:rPr>
              <a:t>（二） 按塑料的热性能分类</a:t>
            </a:r>
            <a:endParaRPr sz="1400" b="0">
              <a:ea typeface="宋体" panose="02010600030101010101" pitchFamily="2" charset="-122"/>
            </a:endParaRPr>
          </a:p>
          <a:p>
            <a:pPr indent="266700">
              <a:lnSpc>
                <a:spcPct val="130000"/>
              </a:lnSpc>
            </a:pPr>
            <a:r>
              <a:rPr sz="1400" b="0">
                <a:ea typeface="宋体" panose="02010600030101010101" pitchFamily="2" charset="-122"/>
              </a:rPr>
              <a:t>  塑料按表面受热后的性能分为热固性塑料和热塑性塑料。两者在受热时所发生的变化不容，其耐热性、强度、刚度也有所不同。</a:t>
            </a:r>
            <a:endParaRPr sz="1400" b="0">
              <a:ea typeface="宋体" panose="02010600030101010101" pitchFamily="2" charset="-122"/>
            </a:endParaRPr>
          </a:p>
          <a:p>
            <a:pPr indent="266700">
              <a:lnSpc>
                <a:spcPct val="130000"/>
              </a:lnSpc>
            </a:pPr>
            <a:r>
              <a:rPr sz="1400" b="0">
                <a:ea typeface="宋体" panose="02010600030101010101" pitchFamily="2" charset="-122"/>
              </a:rPr>
              <a:t>  ①热塑性塑料分子结构都是线型结构，在受热时发生软化或熔化，可塑制成一定的形状，冷却后又变硬。在受热到一定程度又重新软化，冷却后又变硬，这种过程能够反复进行多次。如聚氯乙烯、聚乙烯、聚苯乙烯等。热塑性塑料成型过程比较简单，能够连续化生产，并且具有相当高的机械强度，因此发展很快。 </a:t>
            </a:r>
            <a:endParaRPr sz="1400" b="0">
              <a:ea typeface="宋体" panose="02010600030101010101" pitchFamily="2" charset="-122"/>
            </a:endParaRPr>
          </a:p>
          <a:p>
            <a:pPr indent="266700">
              <a:lnSpc>
                <a:spcPct val="130000"/>
              </a:lnSpc>
            </a:pPr>
            <a:r>
              <a:rPr sz="1400" b="0">
                <a:ea typeface="宋体" panose="02010600030101010101" pitchFamily="2" charset="-122"/>
              </a:rPr>
              <a:t>  ②热固性塑料的分子结构是体型结构，在受热时也发生软化，可以塑制成一定的形状，但受热到一定的程度或加入少量固化剂后，就硬化定型，再加热也不会变软和改变形状了。热固性塑料加工成型后，受热不再软化，因此不能回收再用，如酚醛塑料、氨基塑料、环氧树脂等都属于此类塑料。热固性塑料成型工艺过程比较复杂，所以连续化生产有一定的困难，但其耐热性好、不容易变形，而且价格比较低廉。 </a:t>
            </a:r>
            <a:endParaRPr sz="1400" b="0">
              <a:ea typeface="宋体" panose="02010600030101010101" pitchFamily="2" charset="-122"/>
            </a:endParaRPr>
          </a:p>
        </p:txBody>
      </p:sp>
    </p:spTree>
    <p:custDataLst>
      <p:tags r:id="rId3"/>
    </p:custData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custDataLst>
              <p:tags r:id="rId2"/>
            </p:custDataLst>
          </p:nvPr>
        </p:nvSpPr>
        <p:spPr>
          <a:xfrm>
            <a:off x="2550160" y="289560"/>
            <a:ext cx="7091045" cy="801370"/>
          </a:xfrm>
          <a:prstGeom prst="rect">
            <a:avLst/>
          </a:prstGeom>
          <a:noFill/>
        </p:spPr>
        <p:txBody>
          <a:bodyPr wrap="square" lIns="90000" tIns="46800" rIns="90000" bIns="46800" rtlCol="0"/>
          <a:lstStyle>
            <a:defPPr>
              <a:defRPr lang="zh-CN"/>
            </a:defPPr>
            <a:lvl1pPr>
              <a:lnSpc>
                <a:spcPct val="130000"/>
              </a:lnSpc>
              <a:defRPr sz="2800">
                <a:solidFill>
                  <a:schemeClr val="tx2"/>
                </a:solidFill>
                <a:latin typeface="+mj-lt"/>
                <a:ea typeface="+mj-ea"/>
                <a:cs typeface="+mj-cs"/>
              </a:defRPr>
            </a:lvl1pPr>
          </a:lstStyle>
          <a:p>
            <a:r>
              <a:rPr lang="en-US" altLang="zh-CN" sz="2400">
                <a:sym typeface="+mn-ea"/>
              </a:rPr>
              <a:t>4.3. 施工合同文本及验收标准</a:t>
            </a:r>
            <a:endParaRPr lang="en-US" altLang="zh-CN" sz="2400">
              <a:sym typeface="+mn-ea"/>
            </a:endParaRPr>
          </a:p>
        </p:txBody>
      </p:sp>
      <p:pic>
        <p:nvPicPr>
          <p:cNvPr id="4" name="图片 3"/>
          <p:cNvPicPr>
            <a:picLocks noChangeAspect="1"/>
          </p:cNvPicPr>
          <p:nvPr/>
        </p:nvPicPr>
        <p:blipFill>
          <a:blip r:embed="rId3"/>
          <a:stretch>
            <a:fillRect/>
          </a:stretch>
        </p:blipFill>
        <p:spPr>
          <a:xfrm>
            <a:off x="922655" y="1041400"/>
            <a:ext cx="4194810" cy="4775200"/>
          </a:xfrm>
          <a:prstGeom prst="rect">
            <a:avLst/>
          </a:prstGeom>
        </p:spPr>
      </p:pic>
      <p:pic>
        <p:nvPicPr>
          <p:cNvPr id="6" name="图片 5"/>
          <p:cNvPicPr>
            <a:picLocks noChangeAspect="1"/>
          </p:cNvPicPr>
          <p:nvPr/>
        </p:nvPicPr>
        <p:blipFill>
          <a:blip r:embed="rId4"/>
          <a:stretch>
            <a:fillRect/>
          </a:stretch>
        </p:blipFill>
        <p:spPr>
          <a:xfrm>
            <a:off x="4933950" y="1140460"/>
            <a:ext cx="3573145" cy="4655820"/>
          </a:xfrm>
          <a:prstGeom prst="rect">
            <a:avLst/>
          </a:prstGeom>
        </p:spPr>
      </p:pic>
      <p:pic>
        <p:nvPicPr>
          <p:cNvPr id="7" name="图片 6"/>
          <p:cNvPicPr>
            <a:picLocks noChangeAspect="1"/>
          </p:cNvPicPr>
          <p:nvPr/>
        </p:nvPicPr>
        <p:blipFill>
          <a:blip r:embed="rId5"/>
          <a:stretch>
            <a:fillRect/>
          </a:stretch>
        </p:blipFill>
        <p:spPr>
          <a:xfrm>
            <a:off x="8234045" y="1140460"/>
            <a:ext cx="3677920" cy="4676140"/>
          </a:xfrm>
          <a:prstGeom prst="rect">
            <a:avLst/>
          </a:prstGeom>
        </p:spPr>
      </p:pic>
      <p:sp>
        <p:nvSpPr>
          <p:cNvPr id="8" name="文本框 7"/>
          <p:cNvSpPr txBox="1"/>
          <p:nvPr/>
        </p:nvSpPr>
        <p:spPr>
          <a:xfrm>
            <a:off x="2154555" y="6254750"/>
            <a:ext cx="1139190" cy="368300"/>
          </a:xfrm>
          <a:prstGeom prst="rect">
            <a:avLst/>
          </a:prstGeom>
          <a:noFill/>
        </p:spPr>
        <p:txBody>
          <a:bodyPr wrap="square" rtlCol="0">
            <a:spAutoFit/>
          </a:bodyPr>
          <a:p>
            <a:pPr algn="l"/>
            <a:r>
              <a:rPr lang="zh-CN" altLang="en-US" sz="1800"/>
              <a:t>附件四</a:t>
            </a:r>
            <a:endParaRPr lang="zh-CN" altLang="en-US" sz="1800"/>
          </a:p>
        </p:txBody>
      </p:sp>
      <p:sp>
        <p:nvSpPr>
          <p:cNvPr id="9" name="文本框 8"/>
          <p:cNvSpPr txBox="1"/>
          <p:nvPr/>
        </p:nvSpPr>
        <p:spPr>
          <a:xfrm>
            <a:off x="6005830" y="6254750"/>
            <a:ext cx="1139190" cy="368300"/>
          </a:xfrm>
          <a:prstGeom prst="rect">
            <a:avLst/>
          </a:prstGeom>
          <a:noFill/>
        </p:spPr>
        <p:txBody>
          <a:bodyPr wrap="square" rtlCol="0">
            <a:spAutoFit/>
          </a:bodyPr>
          <a:p>
            <a:pPr algn="l"/>
            <a:r>
              <a:rPr lang="zh-CN" altLang="en-US" sz="1800"/>
              <a:t>附件五</a:t>
            </a:r>
            <a:endParaRPr lang="zh-CN" altLang="en-US" sz="1800"/>
          </a:p>
        </p:txBody>
      </p:sp>
      <p:sp>
        <p:nvSpPr>
          <p:cNvPr id="10" name="文本框 9"/>
          <p:cNvSpPr txBox="1"/>
          <p:nvPr/>
        </p:nvSpPr>
        <p:spPr>
          <a:xfrm>
            <a:off x="9963785" y="6254750"/>
            <a:ext cx="1139190" cy="368300"/>
          </a:xfrm>
          <a:prstGeom prst="rect">
            <a:avLst/>
          </a:prstGeom>
          <a:noFill/>
        </p:spPr>
        <p:txBody>
          <a:bodyPr wrap="square" rtlCol="0">
            <a:spAutoFit/>
          </a:bodyPr>
          <a:p>
            <a:pPr algn="l"/>
            <a:r>
              <a:rPr lang="zh-CN" altLang="en-US" sz="1800"/>
              <a:t>附件六</a:t>
            </a:r>
            <a:endParaRPr lang="zh-CN" altLang="en-US" sz="1800"/>
          </a:p>
        </p:txBody>
      </p:sp>
    </p:spTree>
    <p:custDataLst>
      <p:tags r:id="rId6"/>
    </p:custData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custDataLst>
              <p:tags r:id="rId2"/>
            </p:custDataLst>
          </p:nvPr>
        </p:nvSpPr>
        <p:spPr>
          <a:xfrm>
            <a:off x="2550160" y="289560"/>
            <a:ext cx="7091045" cy="801370"/>
          </a:xfrm>
          <a:prstGeom prst="rect">
            <a:avLst/>
          </a:prstGeom>
          <a:noFill/>
        </p:spPr>
        <p:txBody>
          <a:bodyPr wrap="square" lIns="90000" tIns="46800" rIns="90000" bIns="46800" rtlCol="0"/>
          <a:lstStyle>
            <a:defPPr>
              <a:defRPr lang="zh-CN"/>
            </a:defPPr>
            <a:lvl1pPr>
              <a:lnSpc>
                <a:spcPct val="130000"/>
              </a:lnSpc>
              <a:defRPr sz="2800">
                <a:solidFill>
                  <a:schemeClr val="tx2"/>
                </a:solidFill>
                <a:latin typeface="+mj-lt"/>
                <a:ea typeface="+mj-ea"/>
                <a:cs typeface="+mj-cs"/>
              </a:defRPr>
            </a:lvl1pPr>
          </a:lstStyle>
          <a:p>
            <a:r>
              <a:rPr lang="en-US" altLang="zh-CN" sz="2400">
                <a:sym typeface="+mn-ea"/>
              </a:rPr>
              <a:t>4.3. 施工合同文本及验收标准</a:t>
            </a:r>
            <a:endParaRPr lang="en-US" altLang="zh-CN" sz="2400">
              <a:sym typeface="+mn-ea"/>
            </a:endParaRPr>
          </a:p>
        </p:txBody>
      </p:sp>
      <p:sp>
        <p:nvSpPr>
          <p:cNvPr id="2" name="文本框 1"/>
          <p:cNvSpPr txBox="1"/>
          <p:nvPr/>
        </p:nvSpPr>
        <p:spPr>
          <a:xfrm>
            <a:off x="2470785" y="6264910"/>
            <a:ext cx="1139190" cy="368300"/>
          </a:xfrm>
          <a:prstGeom prst="rect">
            <a:avLst/>
          </a:prstGeom>
          <a:noFill/>
        </p:spPr>
        <p:txBody>
          <a:bodyPr wrap="square" rtlCol="0">
            <a:spAutoFit/>
          </a:bodyPr>
          <a:p>
            <a:pPr algn="l"/>
            <a:r>
              <a:rPr lang="zh-CN" altLang="en-US" sz="1800"/>
              <a:t>附件七</a:t>
            </a:r>
            <a:endParaRPr lang="zh-CN" altLang="en-US" sz="1800"/>
          </a:p>
        </p:txBody>
      </p:sp>
      <p:pic>
        <p:nvPicPr>
          <p:cNvPr id="8" name="图片 7"/>
          <p:cNvPicPr>
            <a:picLocks noChangeAspect="1"/>
          </p:cNvPicPr>
          <p:nvPr/>
        </p:nvPicPr>
        <p:blipFill>
          <a:blip r:embed="rId3"/>
          <a:stretch>
            <a:fillRect/>
          </a:stretch>
        </p:blipFill>
        <p:spPr>
          <a:xfrm>
            <a:off x="1114425" y="972185"/>
            <a:ext cx="3852545" cy="4913630"/>
          </a:xfrm>
          <a:prstGeom prst="rect">
            <a:avLst/>
          </a:prstGeom>
        </p:spPr>
      </p:pic>
      <p:sp>
        <p:nvSpPr>
          <p:cNvPr id="9" name="文本框 8"/>
          <p:cNvSpPr txBox="1"/>
          <p:nvPr/>
        </p:nvSpPr>
        <p:spPr>
          <a:xfrm>
            <a:off x="5674995" y="1201420"/>
            <a:ext cx="5704840" cy="4799965"/>
          </a:xfrm>
          <a:prstGeom prst="rect">
            <a:avLst/>
          </a:prstGeom>
          <a:noFill/>
        </p:spPr>
        <p:txBody>
          <a:bodyPr wrap="square" rtlCol="0">
            <a:spAutoFit/>
          </a:bodyPr>
          <a:p>
            <a:endParaRPr lang="zh-CN" altLang="en-US"/>
          </a:p>
          <a:p>
            <a:r>
              <a:rPr sz="1600">
                <a:ea typeface="宋体" panose="02010600030101010101" pitchFamily="2" charset="-122"/>
              </a:rPr>
              <a:t>质量验收标准简介</a:t>
            </a:r>
            <a:endParaRPr sz="1600">
              <a:ea typeface="宋体" panose="02010600030101010101" pitchFamily="2" charset="-122"/>
            </a:endParaRPr>
          </a:p>
          <a:p>
            <a:r>
              <a:rPr sz="1600">
                <a:ea typeface="宋体" panose="02010600030101010101" pitchFamily="2" charset="-122"/>
              </a:rPr>
              <a:t>根据北京中建设姿员会(京能科教「2002」371)关于开展全面修北京市秤建设标标工作的通知》要求,北京市建筑装砷协会组织有关单位成文修订小組,对北京市家庭居室装饰工群质量验收标准》(DBJ/T)14,3-2000)进进行了修订。</a:t>
            </a:r>
            <a:endParaRPr sz="1600">
              <a:ea typeface="宋体" panose="02010600030101010101" pitchFamily="2" charset="-122"/>
            </a:endParaRPr>
          </a:p>
          <a:p>
            <a:r>
              <a:rPr sz="1600">
                <a:ea typeface="宋体" panose="02010600030101010101" pitchFamily="2" charset="-122"/>
              </a:rPr>
              <a:t>修订小组在修订标标准过程中进行了广泛地调查研究，结合近几年各级建设行政管理部门须发的有关法规、规范、办法的规定，按照充实标准内容,加大量化指标，强化专业验，便于检验的原则进行了修订。最后经北京市建要查稿，本标准在修订过程中参照了中华人民共和国住房和城乡建设部发的《建筑裝饰装练工程质量验收规范(GB50210-2001)、《件宅装饰装修施工规范》(GB50327-2001)、和民用建筑工程案内环境污染控制规范(GB50325-2001)以及中华人民共和同往房和城乡建设部部《关于加强建设工程室内环境质量管理若干意见》和《住它空内装饰装修管办法》的精神,做到本标准与国家规范的协调一:致。修订后的标准为《高数建筑装物工程质量验收标准(DBJ/T01-20-2003)、《家庭居室装饰下程质量验收标准》(DB]/T01-43-2003),并按此标准执行。</a:t>
            </a:r>
            <a:endParaRPr sz="1600">
              <a:ea typeface="宋体" panose="02010600030101010101" pitchFamily="2" charset="-122"/>
            </a:endParaRPr>
          </a:p>
        </p:txBody>
      </p:sp>
    </p:spTree>
    <p:custDataLst>
      <p:tags r:id="rId4"/>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rPr>
              <a:t>2.1.2.装饰塑料特性</a:t>
            </a: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1132840"/>
            <a:ext cx="10890885" cy="4887595"/>
          </a:xfrm>
          <a:prstGeom prst="rect">
            <a:avLst/>
          </a:prstGeom>
          <a:noFill/>
          <a:ln w="9525">
            <a:noFill/>
          </a:ln>
        </p:spPr>
        <p:txBody>
          <a:bodyPr wrap="square">
            <a:spAutoFit/>
          </a:bodyPr>
          <a:p>
            <a:pPr indent="266700">
              <a:lnSpc>
                <a:spcPct val="130000"/>
              </a:lnSpc>
            </a:pPr>
            <a:r>
              <a:rPr sz="1200" b="0">
                <a:ea typeface="宋体" panose="02010600030101010101" pitchFamily="2" charset="-122"/>
              </a:rPr>
              <a:t>塑料装饰材料根据自身的优缺点，被广泛应用在装饰装修中。</a:t>
            </a:r>
            <a:endParaRPr sz="1200" b="0">
              <a:ea typeface="宋体" panose="02010600030101010101" pitchFamily="2" charset="-122"/>
            </a:endParaRPr>
          </a:p>
          <a:p>
            <a:pPr indent="266700">
              <a:lnSpc>
                <a:spcPct val="130000"/>
              </a:lnSpc>
            </a:pPr>
            <a:r>
              <a:rPr sz="1200" b="0">
                <a:ea typeface="宋体" panose="02010600030101010101" pitchFamily="2" charset="-122"/>
              </a:rPr>
              <a:t>    （一）装饰塑料优点</a:t>
            </a:r>
            <a:endParaRPr sz="1200" b="0">
              <a:ea typeface="宋体" panose="02010600030101010101" pitchFamily="2" charset="-122"/>
            </a:endParaRPr>
          </a:p>
          <a:p>
            <a:pPr indent="266700">
              <a:lnSpc>
                <a:spcPct val="130000"/>
              </a:lnSpc>
            </a:pPr>
            <a:r>
              <a:rPr sz="1200" b="0">
                <a:ea typeface="宋体" panose="02010600030101010101" pitchFamily="2" charset="-122"/>
              </a:rPr>
              <a:t>      ①　自重轻。塑料密度0.8-2.2g/cm3之间般只有钢1/3-1/4铝1/2混凝土1/3与木材相近用于装饰装修工程减轻施工强度和降低建筑物自重。</a:t>
            </a:r>
            <a:endParaRPr sz="1200" b="0">
              <a:ea typeface="宋体" panose="02010600030101010101" pitchFamily="2" charset="-122"/>
            </a:endParaRPr>
          </a:p>
          <a:p>
            <a:pPr indent="266700">
              <a:lnSpc>
                <a:spcPct val="130000"/>
              </a:lnSpc>
            </a:pPr>
            <a:r>
              <a:rPr sz="1200" b="0">
                <a:ea typeface="宋体" panose="02010600030101010101" pitchFamily="2" charset="-122"/>
              </a:rPr>
              <a:t>      ②　强度高。塑料比强度远高于水泥混凝土接近甚至超过了钢材属于种轻质高强材料。</a:t>
            </a:r>
            <a:endParaRPr sz="1200" b="0">
              <a:ea typeface="宋体" panose="02010600030101010101" pitchFamily="2" charset="-122"/>
            </a:endParaRPr>
          </a:p>
          <a:p>
            <a:pPr indent="266700">
              <a:lnSpc>
                <a:spcPct val="130000"/>
              </a:lnSpc>
            </a:pPr>
            <a:r>
              <a:rPr sz="1200" b="0">
                <a:ea typeface="宋体" panose="02010600030101010101" pitchFamily="2" charset="-122"/>
              </a:rPr>
              <a:t>      ③　加工性能好。容易被塑制成不同形状，且施工工艺简单，生产规模机械化。</a:t>
            </a:r>
            <a:endParaRPr sz="1200" b="0">
              <a:ea typeface="宋体" panose="02010600030101010101" pitchFamily="2" charset="-122"/>
            </a:endParaRPr>
          </a:p>
          <a:p>
            <a:pPr indent="266700">
              <a:lnSpc>
                <a:spcPct val="130000"/>
              </a:lnSpc>
            </a:pPr>
            <a:r>
              <a:rPr sz="1200" b="0">
                <a:ea typeface="宋体" panose="02010600030101010101" pitchFamily="2" charset="-122"/>
              </a:rPr>
              <a:t>      ④　装饰性优异。塑料可以制成各种颜色、形状制品。种类多样化、质感效果好。</a:t>
            </a:r>
            <a:endParaRPr sz="1200" b="0">
              <a:ea typeface="宋体" panose="02010600030101010101" pitchFamily="2" charset="-122"/>
            </a:endParaRPr>
          </a:p>
          <a:p>
            <a:pPr indent="266700">
              <a:lnSpc>
                <a:spcPct val="130000"/>
              </a:lnSpc>
            </a:pPr>
            <a:r>
              <a:rPr sz="1200" b="0">
                <a:ea typeface="宋体" panose="02010600030101010101" pitchFamily="2" charset="-122"/>
              </a:rPr>
              <a:t>      ⑤　化学稳定。大部分塑料的抗腐蚀能力强,不与酸、碱反应。优良的可加工性能</a:t>
            </a:r>
            <a:endParaRPr sz="1200" b="0">
              <a:ea typeface="宋体" panose="02010600030101010101" pitchFamily="2" charset="-122"/>
            </a:endParaRPr>
          </a:p>
          <a:p>
            <a:pPr indent="266700">
              <a:lnSpc>
                <a:spcPct val="130000"/>
              </a:lnSpc>
            </a:pPr>
            <a:r>
              <a:rPr sz="1200" b="0">
                <a:ea typeface="宋体" panose="02010600030101010101" pitchFamily="2" charset="-122"/>
              </a:rPr>
              <a:t>      ⑥　电绝缘性好。是良好的绝缘体。一般塑料都是电的不良导体。</a:t>
            </a:r>
            <a:endParaRPr sz="1200" b="0">
              <a:ea typeface="宋体" panose="02010600030101010101" pitchFamily="2" charset="-122"/>
            </a:endParaRPr>
          </a:p>
          <a:p>
            <a:pPr indent="266700">
              <a:lnSpc>
                <a:spcPct val="130000"/>
              </a:lnSpc>
            </a:pPr>
            <a:r>
              <a:rPr sz="1200" b="0">
                <a:ea typeface="宋体" panose="02010600030101010101" pitchFamily="2" charset="-122"/>
              </a:rPr>
              <a:t>      ⑦　有利于建筑工业化。许多建筑材料都可以在工厂生产，然后现场装配，大大提高了施工的效率。</a:t>
            </a:r>
            <a:endParaRPr sz="1200" b="0">
              <a:ea typeface="宋体" panose="02010600030101010101" pitchFamily="2" charset="-122"/>
            </a:endParaRPr>
          </a:p>
          <a:p>
            <a:pPr indent="266700">
              <a:lnSpc>
                <a:spcPct val="130000"/>
              </a:lnSpc>
            </a:pPr>
            <a:r>
              <a:rPr sz="1200" b="0">
                <a:ea typeface="宋体" panose="02010600030101010101" pitchFamily="2" charset="-122"/>
              </a:rPr>
              <a:t>   </a:t>
            </a:r>
            <a:r>
              <a:rPr lang="zh-CN" sz="1200" b="0">
                <a:ea typeface="宋体" panose="02010600030101010101" pitchFamily="2" charset="-122"/>
              </a:rPr>
              <a:t>（</a:t>
            </a:r>
            <a:r>
              <a:rPr sz="1200" b="0">
                <a:ea typeface="宋体" panose="02010600030101010101" pitchFamily="2" charset="-122"/>
              </a:rPr>
              <a:t>二）装饰塑料缺点</a:t>
            </a:r>
            <a:endParaRPr sz="1200" b="0">
              <a:ea typeface="宋体" panose="02010600030101010101" pitchFamily="2" charset="-122"/>
            </a:endParaRPr>
          </a:p>
          <a:p>
            <a:pPr indent="266700">
              <a:lnSpc>
                <a:spcPct val="130000"/>
              </a:lnSpc>
            </a:pPr>
            <a:r>
              <a:rPr sz="1200" b="0">
                <a:ea typeface="宋体" panose="02010600030101010101" pitchFamily="2" charset="-122"/>
              </a:rPr>
              <a:t>      ①　易燃。塑料不仅可燃,而且燃烧时发烟,产生有毒气体。但也可通过改进配方制成自熄和难燃甚至不燃的产品。不过其防火性仍比无机材料差,在生产与工程应用中应予以注意。</a:t>
            </a:r>
            <a:endParaRPr sz="1200" b="0">
              <a:ea typeface="宋体" panose="02010600030101010101" pitchFamily="2" charset="-122"/>
            </a:endParaRPr>
          </a:p>
          <a:p>
            <a:pPr indent="266700">
              <a:lnSpc>
                <a:spcPct val="130000"/>
              </a:lnSpc>
            </a:pPr>
            <a:r>
              <a:rPr sz="1200" b="0">
                <a:ea typeface="宋体" panose="02010600030101010101" pitchFamily="2" charset="-122"/>
              </a:rPr>
              <a:t>      ②　易老化。塑料产生老化是因其制品在阳光、空气、热及环境介质中韵酸、碱、盐等作用下,分子结构产生递变,增塑剂等组分被挥发,化合键产生断裂,从而带来机械性能变坏,甚至发生硬脆、破坏等现象。这是高分子材料的一般通病,但也不是不可克服,经改进后的塑料制品,寿命可以大大延长。如德国的塑料门窗已实际应用30年以上,仍完好无损,估计最少可用50年;经改进的聚氯乙烯塑料管道,其使用寿命比铸铁管道还长。</a:t>
            </a:r>
            <a:endParaRPr sz="1200" b="0">
              <a:ea typeface="宋体" panose="02010600030101010101" pitchFamily="2" charset="-122"/>
            </a:endParaRPr>
          </a:p>
          <a:p>
            <a:pPr indent="266700">
              <a:lnSpc>
                <a:spcPct val="130000"/>
              </a:lnSpc>
            </a:pPr>
            <a:r>
              <a:rPr sz="1200" b="0">
                <a:ea typeface="宋体" panose="02010600030101010101" pitchFamily="2" charset="-122"/>
              </a:rPr>
              <a:t>      ③　导热性低。塑料一般都具有受热变形的问题,甚至产生分解,在使用中要注意它的使用限制温度。</a:t>
            </a:r>
            <a:endParaRPr sz="1200" b="0">
              <a:ea typeface="宋体" panose="02010600030101010101" pitchFamily="2" charset="-122"/>
            </a:endParaRPr>
          </a:p>
          <a:p>
            <a:pPr indent="266700">
              <a:lnSpc>
                <a:spcPct val="130000"/>
              </a:lnSpc>
            </a:pPr>
            <a:r>
              <a:rPr sz="1200" b="0">
                <a:ea typeface="宋体" panose="02010600030101010101" pitchFamily="2" charset="-122"/>
              </a:rPr>
              <a:t>      ④　刚度小。塑料是一种粘弹性材料,弹性模量低,只有钢材的1/10～1/20,且在荷载长期作用下易产生蠕变。因此,用作承重结构应慎重。但塑料中添加纤维增强材料,其强度可大大提高,甚至于可超过钢材,在航天航空设施结构中得到应用。</a:t>
            </a:r>
            <a:endParaRPr sz="1200" b="0">
              <a:ea typeface="宋体" panose="02010600030101010101" pitchFamily="2" charset="-122"/>
            </a:endParaRPr>
          </a:p>
          <a:p>
            <a:pPr indent="266700">
              <a:lnSpc>
                <a:spcPct val="130000"/>
              </a:lnSpc>
            </a:pPr>
            <a:r>
              <a:rPr sz="1200" b="0">
                <a:ea typeface="宋体" panose="02010600030101010101" pitchFamily="2" charset="-122"/>
              </a:rPr>
              <a:t>      ⑤　塑料材料的优点大于缺点，经过不断改进，塑料材料的特性也在不断的提升，装饰材料制品越来越多的应用到建筑材料中，成为建筑材料发展的重要品种之一。</a:t>
            </a:r>
            <a:endParaRPr sz="1200" b="0">
              <a:ea typeface="宋体" panose="02010600030101010101" pitchFamily="2" charset="-122"/>
            </a:endParaRPr>
          </a:p>
        </p:txBody>
      </p:sp>
    </p:spTree>
    <p:custDataLst>
      <p:tags r:id="rId3"/>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rPr>
              <a:t>2.1.3.常见塑料装饰品种</a:t>
            </a: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1132840"/>
            <a:ext cx="10890885" cy="2968625"/>
          </a:xfrm>
          <a:prstGeom prst="rect">
            <a:avLst/>
          </a:prstGeom>
          <a:noFill/>
          <a:ln w="9525">
            <a:noFill/>
          </a:ln>
        </p:spPr>
        <p:txBody>
          <a:bodyPr wrap="square">
            <a:spAutoFit/>
          </a:bodyPr>
          <a:p>
            <a:pPr indent="266700">
              <a:lnSpc>
                <a:spcPct val="130000"/>
              </a:lnSpc>
            </a:pPr>
            <a:r>
              <a:rPr sz="1200" b="0">
                <a:ea typeface="宋体" panose="02010600030101010101" pitchFamily="2" charset="-122"/>
              </a:rPr>
              <a:t>（一）ABS塑料</a:t>
            </a:r>
            <a:endParaRPr sz="1200" b="0">
              <a:ea typeface="宋体" panose="02010600030101010101" pitchFamily="2" charset="-122"/>
            </a:endParaRPr>
          </a:p>
          <a:p>
            <a:pPr indent="266700">
              <a:lnSpc>
                <a:spcPct val="130000"/>
              </a:lnSpc>
            </a:pPr>
            <a:r>
              <a:rPr sz="1200" b="0">
                <a:ea typeface="宋体" panose="02010600030101010101" pitchFamily="2" charset="-122"/>
              </a:rPr>
              <a:t>ABS塑料的主体是丙烯腈、丁二烯和苯乙烯的共混物或三元共聚物，是一种坚韧而有刚性的热塑性塑料。苯乙烯使ABS有良好的模塑性、光泽和刚性；丙烯腈使ABS有良好的耐热、耐化学腐蚀性和表面硬度；丁二烯使ABS有良好的抗冲击强度和低温回弹性。三种组分的比例不同，其性能也随之变化。</a:t>
            </a:r>
            <a:endParaRPr sz="1200" b="0">
              <a:ea typeface="宋体" panose="02010600030101010101" pitchFamily="2" charset="-122"/>
            </a:endParaRPr>
          </a:p>
          <a:p>
            <a:pPr indent="266700">
              <a:lnSpc>
                <a:spcPct val="130000"/>
              </a:lnSpc>
            </a:pPr>
            <a:r>
              <a:rPr sz="1200" b="0">
                <a:ea typeface="宋体" panose="02010600030101010101" pitchFamily="2" charset="-122"/>
              </a:rPr>
              <a:t>(1)性能特点</a:t>
            </a:r>
            <a:endParaRPr sz="1200" b="0">
              <a:ea typeface="宋体" panose="02010600030101010101" pitchFamily="2" charset="-122"/>
            </a:endParaRPr>
          </a:p>
          <a:p>
            <a:pPr indent="266700">
              <a:lnSpc>
                <a:spcPct val="130000"/>
              </a:lnSpc>
            </a:pPr>
            <a:r>
              <a:rPr sz="1200" b="0">
                <a:ea typeface="宋体" panose="02010600030101010101" pitchFamily="2" charset="-122"/>
              </a:rPr>
              <a:t>ABS在一定温度范围内具有良好的抗冲击强度和表面硬度，有较好的尺寸稳定性、一定的耐化学药品性和良好的电气绝缘性。它不透明，一般呈浅象牙色，能通过着色而制成具有高度光泽的其它任何色泽制品，电镀级的外表可进行电镀、真空镀膜等装饰。通用级ABS不透水、燃烧缓慢，燃烧时软化，火焰呈黄色、有黑烟，最后烧焦、有特殊气味，但无熔融滴落，可用注射、挤塑和真空等成型方法进行加工。</a:t>
            </a:r>
            <a:endParaRPr sz="1200" b="0">
              <a:ea typeface="宋体" panose="02010600030101010101" pitchFamily="2" charset="-122"/>
            </a:endParaRPr>
          </a:p>
          <a:p>
            <a:pPr indent="266700">
              <a:lnSpc>
                <a:spcPct val="130000"/>
              </a:lnSpc>
            </a:pPr>
            <a:r>
              <a:rPr sz="1200" b="0">
                <a:ea typeface="宋体" panose="02010600030101010101" pitchFamily="2" charset="-122"/>
              </a:rPr>
              <a:t>(2)级别与用途</a:t>
            </a:r>
            <a:endParaRPr sz="1200" b="0">
              <a:ea typeface="宋体" panose="02010600030101010101" pitchFamily="2" charset="-122"/>
            </a:endParaRPr>
          </a:p>
          <a:p>
            <a:pPr indent="266700">
              <a:lnSpc>
                <a:spcPct val="130000"/>
              </a:lnSpc>
            </a:pPr>
            <a:r>
              <a:rPr sz="1200" b="0">
                <a:ea typeface="宋体" panose="02010600030101010101" pitchFamily="2" charset="-122"/>
              </a:rPr>
              <a:t>ABS按用途不同可分为通用级(包括各种抗冲级)、阻燃级、耐热级、电镀级、透明级、结构发泡级和改性ABS等。通用级用于制造齿轮、轴承、把手、机器外壳和部件、各种仪表、计算机、收录机、电视机、电话等外壳和玩具等；阻燃级用于制造电子部件，如计算机终端、机器外壳和各种家用电器产品；结构发泡级用于制造电子装置的罩壳等；耐热级用于制造动力装置中自动化仪表和电动机外壳等；电镀级用于制造汽车部件、各种旋钮、铭牌、装饰品和日用品；透明级用于制造度盘、冰箱内食品盘等，如图2-1。</a:t>
            </a:r>
            <a:endParaRPr sz="1200" b="0">
              <a:ea typeface="宋体" panose="02010600030101010101" pitchFamily="2" charset="-122"/>
            </a:endParaRPr>
          </a:p>
        </p:txBody>
      </p:sp>
      <p:pic>
        <p:nvPicPr>
          <p:cNvPr id="17" name="图片 17" descr="t010cac3c77762e7b97"/>
          <p:cNvPicPr>
            <a:picLocks noChangeAspect="1"/>
          </p:cNvPicPr>
          <p:nvPr/>
        </p:nvPicPr>
        <p:blipFill>
          <a:blip r:embed="rId3"/>
          <a:stretch>
            <a:fillRect/>
          </a:stretch>
        </p:blipFill>
        <p:spPr>
          <a:xfrm>
            <a:off x="4059555" y="4262438"/>
            <a:ext cx="2392680" cy="1725295"/>
          </a:xfrm>
          <a:prstGeom prst="rect">
            <a:avLst/>
          </a:prstGeom>
        </p:spPr>
      </p:pic>
      <p:sp>
        <p:nvSpPr>
          <p:cNvPr id="2" name="文本框 1"/>
          <p:cNvSpPr txBox="1"/>
          <p:nvPr/>
        </p:nvSpPr>
        <p:spPr>
          <a:xfrm>
            <a:off x="6789420" y="5064125"/>
            <a:ext cx="1325880" cy="368300"/>
          </a:xfrm>
          <a:prstGeom prst="rect">
            <a:avLst/>
          </a:prstGeom>
          <a:noFill/>
        </p:spPr>
        <p:txBody>
          <a:bodyPr wrap="none" rtlCol="0" anchor="t">
            <a:spAutoFit/>
          </a:bodyPr>
          <a:p>
            <a:r>
              <a:rPr lang="zh-CN" altLang="en-US">
                <a:sym typeface="+mn-ea"/>
              </a:rPr>
              <a:t>图</a:t>
            </a:r>
            <a:r>
              <a:rPr lang="en-US">
                <a:sym typeface="+mn-ea"/>
              </a:rPr>
              <a:t>2-1  </a:t>
            </a:r>
            <a:r>
              <a:rPr lang="zh-CN" altLang="en-US">
                <a:sym typeface="+mn-ea"/>
              </a:rPr>
              <a:t>管道</a:t>
            </a:r>
            <a:endParaRPr lang="zh-CN" altLang="en-US">
              <a:sym typeface="+mn-ea"/>
            </a:endParaRPr>
          </a:p>
        </p:txBody>
      </p:sp>
    </p:spTree>
    <p:custDataLst>
      <p:tags r:id="rId4"/>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rPr>
              <a:t>2.1.3.常见塑料装饰品种</a:t>
            </a: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1132840"/>
            <a:ext cx="10890885" cy="2729230"/>
          </a:xfrm>
          <a:prstGeom prst="rect">
            <a:avLst/>
          </a:prstGeom>
          <a:noFill/>
          <a:ln w="9525">
            <a:noFill/>
          </a:ln>
        </p:spPr>
        <p:txBody>
          <a:bodyPr wrap="square">
            <a:spAutoFit/>
          </a:bodyPr>
          <a:p>
            <a:pPr indent="266700">
              <a:lnSpc>
                <a:spcPct val="130000"/>
              </a:lnSpc>
            </a:pPr>
            <a:r>
              <a:rPr sz="1200" b="0">
                <a:ea typeface="宋体" panose="02010600030101010101" pitchFamily="2" charset="-122"/>
              </a:rPr>
              <a:t>（二）聚苯乙烯(PS)</a:t>
            </a:r>
            <a:endParaRPr sz="1200" b="0">
              <a:ea typeface="宋体" panose="02010600030101010101" pitchFamily="2" charset="-122"/>
            </a:endParaRPr>
          </a:p>
          <a:p>
            <a:pPr indent="266700">
              <a:lnSpc>
                <a:spcPct val="130000"/>
              </a:lnSpc>
            </a:pPr>
            <a:r>
              <a:rPr sz="1200" b="0">
                <a:ea typeface="宋体" panose="02010600030101010101" pitchFamily="2" charset="-122"/>
              </a:rPr>
              <a:t>聚苯乙烯是产量最大的热塑性塑料之一，它无色、无味、无毒、透明，不孳生菌类，透湿性大于聚乙烯，但吸湿性仅0.02％，在潮湿环境中也能保持强度和尺寸。</a:t>
            </a:r>
            <a:endParaRPr sz="1200" b="0">
              <a:ea typeface="宋体" panose="02010600030101010101" pitchFamily="2" charset="-122"/>
            </a:endParaRPr>
          </a:p>
          <a:p>
            <a:pPr indent="266700">
              <a:lnSpc>
                <a:spcPct val="130000"/>
              </a:lnSpc>
            </a:pPr>
            <a:r>
              <a:rPr sz="1200" b="0">
                <a:ea typeface="宋体" panose="02010600030101010101" pitchFamily="2" charset="-122"/>
              </a:rPr>
              <a:t>(1)性能特点</a:t>
            </a:r>
            <a:endParaRPr sz="1200" b="0">
              <a:ea typeface="宋体" panose="02010600030101010101" pitchFamily="2" charset="-122"/>
            </a:endParaRPr>
          </a:p>
          <a:p>
            <a:pPr indent="266700">
              <a:lnSpc>
                <a:spcPct val="130000"/>
              </a:lnSpc>
            </a:pPr>
            <a:r>
              <a:rPr sz="1200" b="0">
                <a:ea typeface="宋体" panose="02010600030101010101" pitchFamily="2" charset="-122"/>
              </a:rPr>
              <a:t>聚苯乙烯具有优良的电性能，特别是高频特性。它介电损耗小，体积电阻和表面电阻高，热变形温度为65～96℃，制品最高连续使用温度为60～80℃。有一定的化学稳定性，能耐多种矿物油、有机酸、碱、盐、低级醇等，但能溶于芳烃和卤烃等溶剂中。聚苯乙烯耐辐射性强，表面易着色、印刷和金属化处理，容易加工，适合于注射、挤塑、吹塑、发泡等多种成型方法。缺点是不耐冲击、性脆易裂、耐热性和机械强度较差，改性后，这些性能有较大改善。</a:t>
            </a:r>
            <a:endParaRPr sz="1200" b="0">
              <a:ea typeface="宋体" panose="02010600030101010101" pitchFamily="2" charset="-122"/>
            </a:endParaRPr>
          </a:p>
          <a:p>
            <a:pPr indent="266700">
              <a:lnSpc>
                <a:spcPct val="130000"/>
              </a:lnSpc>
            </a:pPr>
            <a:r>
              <a:rPr sz="1200" b="0">
                <a:ea typeface="宋体" panose="02010600030101010101" pitchFamily="2" charset="-122"/>
              </a:rPr>
              <a:t>(2)级别用途</a:t>
            </a:r>
            <a:endParaRPr sz="1200" b="0">
              <a:ea typeface="宋体" panose="02010600030101010101" pitchFamily="2" charset="-122"/>
            </a:endParaRPr>
          </a:p>
          <a:p>
            <a:pPr indent="266700">
              <a:lnSpc>
                <a:spcPct val="130000"/>
              </a:lnSpc>
            </a:pPr>
            <a:r>
              <a:rPr sz="1200" b="0">
                <a:ea typeface="宋体" panose="02010600030101010101" pitchFamily="2" charset="-122"/>
              </a:rPr>
              <a:t>聚苯乙烯可用于包装、日用品、电子工业、建筑、运输和机器制造等许多领域。透明级用于制造日用品，如餐具、玩具、包装盒、瓶和盘，光学仪器、装饰面板、收音机外壳、旋钮、透明模型、电讯元件等；图2-2聚苯乙烯棚架体系。改性的抗冲阻燃聚苯乙烯广泛用于制造电视机、收录机壳、各种仪表外壳以及多种工业品：可发性用于制造包装和绝缘保温材料等。</a:t>
            </a:r>
            <a:endParaRPr sz="1200" b="0">
              <a:ea typeface="宋体" panose="02010600030101010101" pitchFamily="2" charset="-122"/>
            </a:endParaRPr>
          </a:p>
        </p:txBody>
      </p:sp>
      <p:sp>
        <p:nvSpPr>
          <p:cNvPr id="2" name="文本框 1"/>
          <p:cNvSpPr txBox="1"/>
          <p:nvPr/>
        </p:nvSpPr>
        <p:spPr>
          <a:xfrm>
            <a:off x="6789420" y="5064125"/>
            <a:ext cx="2697480" cy="368300"/>
          </a:xfrm>
          <a:prstGeom prst="rect">
            <a:avLst/>
          </a:prstGeom>
          <a:noFill/>
        </p:spPr>
        <p:txBody>
          <a:bodyPr wrap="none" rtlCol="0" anchor="t">
            <a:spAutoFit/>
          </a:bodyPr>
          <a:p>
            <a:pPr algn="l"/>
            <a:r>
              <a:rPr lang="zh-CN" altLang="en-US">
                <a:sym typeface="+mn-ea"/>
              </a:rPr>
              <a:t>图</a:t>
            </a:r>
            <a:r>
              <a:rPr lang="en-US">
                <a:sym typeface="+mn-ea"/>
              </a:rPr>
              <a:t>2-2  </a:t>
            </a:r>
            <a:r>
              <a:rPr lang="zh-CN" altLang="en-US">
                <a:sym typeface="+mn-ea"/>
              </a:rPr>
              <a:t>聚苯乙烯棚架体系</a:t>
            </a:r>
            <a:endParaRPr lang="zh-CN" altLang="en-US">
              <a:sym typeface="+mn-ea"/>
            </a:endParaRPr>
          </a:p>
        </p:txBody>
      </p:sp>
      <p:pic>
        <p:nvPicPr>
          <p:cNvPr id="2055" name="图片 2054" descr="03 聚苯乙烯棚架体系 "/>
          <p:cNvPicPr>
            <a:picLocks noChangeAspect="1"/>
          </p:cNvPicPr>
          <p:nvPr/>
        </p:nvPicPr>
        <p:blipFill>
          <a:blip r:embed="rId3"/>
          <a:stretch>
            <a:fillRect/>
          </a:stretch>
        </p:blipFill>
        <p:spPr>
          <a:xfrm>
            <a:off x="4048443" y="3995738"/>
            <a:ext cx="2447925" cy="1781175"/>
          </a:xfrm>
          <a:prstGeom prst="rect">
            <a:avLst/>
          </a:prstGeom>
          <a:noFill/>
          <a:ln w="9525">
            <a:noFill/>
          </a:ln>
        </p:spPr>
      </p:pic>
    </p:spTree>
    <p:custDataLst>
      <p:tags r:id="rId4"/>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rPr>
              <a:t>2.1.3.常见塑料装饰品种</a:t>
            </a: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1132840"/>
            <a:ext cx="10890885" cy="2729230"/>
          </a:xfrm>
          <a:prstGeom prst="rect">
            <a:avLst/>
          </a:prstGeom>
          <a:noFill/>
          <a:ln w="9525">
            <a:noFill/>
          </a:ln>
        </p:spPr>
        <p:txBody>
          <a:bodyPr wrap="square">
            <a:spAutoFit/>
          </a:bodyPr>
          <a:p>
            <a:pPr indent="266700">
              <a:lnSpc>
                <a:spcPct val="130000"/>
              </a:lnSpc>
            </a:pPr>
            <a:r>
              <a:rPr sz="1200" b="0">
                <a:ea typeface="宋体" panose="02010600030101010101" pitchFamily="2" charset="-122"/>
              </a:rPr>
              <a:t>（三） 聚丙烯(PP)</a:t>
            </a:r>
            <a:endParaRPr sz="1200" b="0">
              <a:ea typeface="宋体" panose="02010600030101010101" pitchFamily="2" charset="-122"/>
            </a:endParaRPr>
          </a:p>
          <a:p>
            <a:pPr indent="266700">
              <a:lnSpc>
                <a:spcPct val="130000"/>
              </a:lnSpc>
            </a:pPr>
            <a:r>
              <a:rPr sz="1200" b="0">
                <a:ea typeface="宋体" panose="02010600030101010101" pitchFamily="2" charset="-122"/>
              </a:rPr>
              <a:t>聚丙烯是六十年代发展起来的新型热塑性塑料，是由石油或天然气裂化得到丙烯，再经特种催化剂聚合而成，是目前塑料工业中发展速度最快的品种，产量仅次于聚乙烯、聚氯乙烯和聚苯乙烯而居第四位。</a:t>
            </a:r>
            <a:endParaRPr sz="1200" b="0">
              <a:ea typeface="宋体" panose="02010600030101010101" pitchFamily="2" charset="-122"/>
            </a:endParaRPr>
          </a:p>
          <a:p>
            <a:pPr indent="266700">
              <a:lnSpc>
                <a:spcPct val="130000"/>
              </a:lnSpc>
            </a:pPr>
            <a:r>
              <a:rPr sz="1200" b="0">
                <a:ea typeface="宋体" panose="02010600030101010101" pitchFamily="2" charset="-122"/>
              </a:rPr>
              <a:t>(1)性能特点</a:t>
            </a:r>
            <a:endParaRPr sz="1200" b="0">
              <a:ea typeface="宋体" panose="02010600030101010101" pitchFamily="2" charset="-122"/>
            </a:endParaRPr>
          </a:p>
          <a:p>
            <a:pPr indent="266700">
              <a:lnSpc>
                <a:spcPct val="130000"/>
              </a:lnSpc>
            </a:pPr>
            <a:r>
              <a:rPr sz="1200" b="0">
                <a:ea typeface="宋体" panose="02010600030101010101" pitchFamily="2" charset="-122"/>
              </a:rPr>
              <a:t>聚丙烯通常为白色、易燃的蜡状物，比聚乙烯透明，但透气性较低。密度为0.9g／cm3，是塑料中密度最小的品种之一，在廉价的塑料中耐温最高，熔点为164～170℃，低负荷下可在110℃温度下连续使用。吸水率低于0.02％，高频绝缘性好，机械强度较高，耐弯曲疲劳性尤为突出。在耐化学性方面，除浓硫酸、浓硝酸对聚丙烯有侵蚀外，对多种化学试剂都比较稳定。制品表面有光泽，某些氯代烃、芳烃和高沸点脂肪烃能使其软化或溶胀。缺点是耐候性较差，对紫外线敏感，加入炭黑或其它抗老剂后，可改善耐候性。另外，聚丙烯收缩率较大，为1～2％。</a:t>
            </a:r>
            <a:endParaRPr sz="1200" b="0">
              <a:ea typeface="宋体" panose="02010600030101010101" pitchFamily="2" charset="-122"/>
            </a:endParaRPr>
          </a:p>
          <a:p>
            <a:pPr indent="266700">
              <a:lnSpc>
                <a:spcPct val="130000"/>
              </a:lnSpc>
            </a:pPr>
            <a:r>
              <a:rPr sz="1200" b="0">
                <a:ea typeface="宋体" panose="02010600030101010101" pitchFamily="2" charset="-122"/>
              </a:rPr>
              <a:t>(2)级别用途</a:t>
            </a:r>
            <a:endParaRPr sz="1200" b="0">
              <a:ea typeface="宋体" panose="02010600030101010101" pitchFamily="2" charset="-122"/>
            </a:endParaRPr>
          </a:p>
          <a:p>
            <a:pPr indent="266700">
              <a:lnSpc>
                <a:spcPct val="130000"/>
              </a:lnSpc>
            </a:pPr>
            <a:r>
              <a:rPr sz="1200" b="0">
                <a:ea typeface="宋体" panose="02010600030101010101" pitchFamily="2" charset="-122"/>
              </a:rPr>
              <a:t>可代替部分有色金属，广泛用于汽车、化工、机械、电子和仪器仪表等工业部门，如各种汽车零件、自行车零件、法兰、接头、泵叶轮、医疗器械(可进行蒸汽消毒)、管道、化工容器、工厂配线和录音带等。由于无毒，还广泛用于食品、药品的包装以及日用品的制造，如图2-3。</a:t>
            </a:r>
            <a:endParaRPr sz="1200" b="0">
              <a:ea typeface="宋体" panose="02010600030101010101" pitchFamily="2" charset="-122"/>
            </a:endParaRPr>
          </a:p>
        </p:txBody>
      </p:sp>
      <p:sp>
        <p:nvSpPr>
          <p:cNvPr id="2" name="文本框 1"/>
          <p:cNvSpPr txBox="1"/>
          <p:nvPr/>
        </p:nvSpPr>
        <p:spPr>
          <a:xfrm>
            <a:off x="6789420" y="5064125"/>
            <a:ext cx="2468880" cy="368300"/>
          </a:xfrm>
          <a:prstGeom prst="rect">
            <a:avLst/>
          </a:prstGeom>
          <a:noFill/>
        </p:spPr>
        <p:txBody>
          <a:bodyPr wrap="none" rtlCol="0" anchor="t">
            <a:spAutoFit/>
          </a:bodyPr>
          <a:p>
            <a:pPr algn="l"/>
            <a:r>
              <a:rPr lang="zh-CN" altLang="en-US">
                <a:sym typeface="+mn-ea"/>
              </a:rPr>
              <a:t>图</a:t>
            </a:r>
            <a:r>
              <a:rPr lang="en-US">
                <a:sym typeface="+mn-ea"/>
              </a:rPr>
              <a:t>2-3  </a:t>
            </a:r>
            <a:r>
              <a:rPr lang="zh-CN" altLang="en-US">
                <a:sym typeface="+mn-ea"/>
              </a:rPr>
              <a:t>聚丙烯蜂巢板材</a:t>
            </a:r>
            <a:endParaRPr lang="zh-CN" altLang="en-US">
              <a:sym typeface="+mn-ea"/>
            </a:endParaRPr>
          </a:p>
        </p:txBody>
      </p:sp>
      <p:pic>
        <p:nvPicPr>
          <p:cNvPr id="2058" name="图片 2057" descr="06 柔性聚丙烯蜂巢板材 "/>
          <p:cNvPicPr>
            <a:picLocks noChangeAspect="1"/>
          </p:cNvPicPr>
          <p:nvPr/>
        </p:nvPicPr>
        <p:blipFill>
          <a:blip r:embed="rId3"/>
          <a:stretch>
            <a:fillRect/>
          </a:stretch>
        </p:blipFill>
        <p:spPr>
          <a:xfrm>
            <a:off x="4137025" y="4017645"/>
            <a:ext cx="2288540" cy="2364105"/>
          </a:xfrm>
          <a:prstGeom prst="rect">
            <a:avLst/>
          </a:prstGeom>
          <a:noFill/>
          <a:ln w="9525">
            <a:noFill/>
          </a:ln>
        </p:spPr>
      </p:pic>
    </p:spTree>
    <p:custDataLst>
      <p:tags r:id="rId4"/>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文本框 3"/>
          <p:cNvSpPr txBox="1"/>
          <p:nvPr/>
        </p:nvSpPr>
        <p:spPr>
          <a:xfrm>
            <a:off x="3136265" y="1729740"/>
            <a:ext cx="5057775" cy="460375"/>
          </a:xfrm>
          <a:prstGeom prst="rect">
            <a:avLst/>
          </a:prstGeom>
          <a:noFill/>
        </p:spPr>
        <p:txBody>
          <a:bodyPr wrap="square" rtlCol="0">
            <a:spAutoFit/>
          </a:bodyPr>
          <a:p>
            <a:r>
              <a:rPr lang="zh-CN" altLang="en-US" sz="2400"/>
              <a:t>第一章 室内装修材料与构造概论</a:t>
            </a:r>
            <a:endParaRPr lang="zh-CN" altLang="en-US" sz="2400"/>
          </a:p>
        </p:txBody>
      </p:sp>
      <p:sp>
        <p:nvSpPr>
          <p:cNvPr id="7" name="文本框 6"/>
          <p:cNvSpPr txBox="1"/>
          <p:nvPr/>
        </p:nvSpPr>
        <p:spPr>
          <a:xfrm>
            <a:off x="3671570" y="2412365"/>
            <a:ext cx="4453890" cy="368300"/>
          </a:xfrm>
          <a:prstGeom prst="rect">
            <a:avLst/>
          </a:prstGeom>
          <a:noFill/>
        </p:spPr>
        <p:txBody>
          <a:bodyPr wrap="square" rtlCol="0">
            <a:spAutoFit/>
          </a:bodyPr>
          <a:p>
            <a:r>
              <a:rPr lang="zh-CN" altLang="en-US"/>
              <a:t>1.1.室内装饰材料与构造概述</a:t>
            </a:r>
            <a:endParaRPr lang="zh-CN" altLang="en-US"/>
          </a:p>
        </p:txBody>
      </p:sp>
      <p:sp>
        <p:nvSpPr>
          <p:cNvPr id="10" name="文本框 9"/>
          <p:cNvSpPr txBox="1"/>
          <p:nvPr/>
        </p:nvSpPr>
        <p:spPr>
          <a:xfrm>
            <a:off x="3671570" y="3046095"/>
            <a:ext cx="4140835" cy="368300"/>
          </a:xfrm>
          <a:prstGeom prst="rect">
            <a:avLst/>
          </a:prstGeom>
          <a:noFill/>
        </p:spPr>
        <p:txBody>
          <a:bodyPr wrap="square" rtlCol="0">
            <a:spAutoFit/>
          </a:bodyPr>
          <a:p>
            <a:r>
              <a:rPr lang="zh-CN" altLang="en-US"/>
              <a:t>1.2.认识室内装修材料与构造设计</a:t>
            </a:r>
            <a:endParaRPr lang="zh-CN" altLang="en-US"/>
          </a:p>
        </p:txBody>
      </p:sp>
      <p:sp>
        <p:nvSpPr>
          <p:cNvPr id="11" name="文本框 10"/>
          <p:cNvSpPr txBox="1"/>
          <p:nvPr/>
        </p:nvSpPr>
        <p:spPr>
          <a:xfrm>
            <a:off x="3671570" y="3680460"/>
            <a:ext cx="3548380" cy="368300"/>
          </a:xfrm>
          <a:prstGeom prst="rect">
            <a:avLst/>
          </a:prstGeom>
          <a:noFill/>
        </p:spPr>
        <p:txBody>
          <a:bodyPr wrap="square" rtlCol="0">
            <a:spAutoFit/>
          </a:bodyPr>
          <a:p>
            <a:r>
              <a:rPr lang="zh-CN" altLang="en-US"/>
              <a:t>1.3.室内装饰材料与构造课程学习</a:t>
            </a:r>
            <a:endParaRPr lang="zh-CN" altLang="en-US"/>
          </a:p>
        </p:txBody>
      </p:sp>
      <p:sp>
        <p:nvSpPr>
          <p:cNvPr id="12" name="文本框 11"/>
          <p:cNvSpPr txBox="1"/>
          <p:nvPr/>
        </p:nvSpPr>
        <p:spPr>
          <a:xfrm>
            <a:off x="3671570" y="4264660"/>
            <a:ext cx="4428490" cy="368300"/>
          </a:xfrm>
          <a:prstGeom prst="rect">
            <a:avLst/>
          </a:prstGeom>
          <a:noFill/>
        </p:spPr>
        <p:txBody>
          <a:bodyPr wrap="square" rtlCol="0">
            <a:spAutoFit/>
          </a:bodyPr>
          <a:p>
            <a:r>
              <a:rPr lang="zh-CN" altLang="en-US"/>
              <a:t>1.4.室内装修材料与构造设计相关知识</a:t>
            </a:r>
            <a:endParaRPr lang="zh-CN" altLang="en-US"/>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rPr>
              <a:t>2.1.3.常见塑料装饰品种</a:t>
            </a: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787400"/>
            <a:ext cx="10890885" cy="4168140"/>
          </a:xfrm>
          <a:prstGeom prst="rect">
            <a:avLst/>
          </a:prstGeom>
          <a:noFill/>
          <a:ln w="9525">
            <a:noFill/>
          </a:ln>
        </p:spPr>
        <p:txBody>
          <a:bodyPr wrap="square">
            <a:spAutoFit/>
          </a:bodyPr>
          <a:p>
            <a:pPr indent="266700">
              <a:lnSpc>
                <a:spcPct val="130000"/>
              </a:lnSpc>
            </a:pPr>
            <a:r>
              <a:rPr sz="1200" b="0">
                <a:ea typeface="宋体" panose="02010600030101010101" pitchFamily="2" charset="-122"/>
              </a:rPr>
              <a:t>（四）聚乙烯(PE)</a:t>
            </a:r>
            <a:endParaRPr sz="1200" b="0">
              <a:ea typeface="宋体" panose="02010600030101010101" pitchFamily="2" charset="-122"/>
            </a:endParaRPr>
          </a:p>
          <a:p>
            <a:pPr indent="266700">
              <a:lnSpc>
                <a:spcPct val="130000"/>
              </a:lnSpc>
            </a:pPr>
            <a:r>
              <a:rPr sz="1200" b="0">
                <a:ea typeface="宋体" panose="02010600030101010101" pitchFamily="2" charset="-122"/>
              </a:rPr>
              <a:t>由乙烯聚合而成的聚乙烯是目前世界上热塑性塑料中产量最大的一个品种。它为白色蜡状半透明材料，柔而韧，稍能伸长，比水轻、易燃、无毒。按合成方法的不同，可分为高压、中压和低压三种，近年来还开发出超高分子量聚乙烯和多种乙烯共聚物等新品种。</a:t>
            </a:r>
            <a:endParaRPr sz="1200" b="0">
              <a:ea typeface="宋体" panose="02010600030101010101" pitchFamily="2" charset="-122"/>
            </a:endParaRPr>
          </a:p>
          <a:p>
            <a:pPr indent="266700">
              <a:lnSpc>
                <a:spcPct val="130000"/>
              </a:lnSpc>
            </a:pPr>
            <a:r>
              <a:rPr sz="1200" b="0">
                <a:ea typeface="宋体" panose="02010600030101010101" pitchFamily="2" charset="-122"/>
              </a:rPr>
              <a:t>(1)高压聚乙烯</a:t>
            </a:r>
            <a:endParaRPr sz="1200" b="0">
              <a:ea typeface="宋体" panose="02010600030101010101" pitchFamily="2" charset="-122"/>
            </a:endParaRPr>
          </a:p>
          <a:p>
            <a:pPr indent="266700">
              <a:lnSpc>
                <a:spcPct val="130000"/>
              </a:lnSpc>
            </a:pPr>
            <a:r>
              <a:rPr sz="1200" b="0">
                <a:ea typeface="宋体" panose="02010600030101010101" pitchFamily="2" charset="-122"/>
              </a:rPr>
              <a:t>高压聚乙烯又称低密度聚乙烯，密度为0.91～0.94g／cm3，是聚乙烯中最轻的一个品种。分子中支链较多、结晶度较低(60～80％)，优点是具有优良的电性能和耐化学药品性能，在柔软性、伸长率、耐冲击性和透明性等方面均比中、低压聚乙烯好。缺点是易透气、透湿，机械强度比中、低压聚乙烯稍差，主要用作电线、电缆包皮、各种注射品、薄片、薄膜和涂层等方面。</a:t>
            </a:r>
            <a:endParaRPr sz="1200" b="0">
              <a:ea typeface="宋体" panose="02010600030101010101" pitchFamily="2" charset="-122"/>
            </a:endParaRPr>
          </a:p>
          <a:p>
            <a:pPr indent="266700">
              <a:lnSpc>
                <a:spcPct val="130000"/>
              </a:lnSpc>
            </a:pPr>
            <a:r>
              <a:rPr sz="1200" b="0">
                <a:ea typeface="宋体" panose="02010600030101010101" pitchFamily="2" charset="-122"/>
              </a:rPr>
              <a:t>(2)中压聚乙烯</a:t>
            </a:r>
            <a:endParaRPr sz="1200" b="0">
              <a:ea typeface="宋体" panose="02010600030101010101" pitchFamily="2" charset="-122"/>
            </a:endParaRPr>
          </a:p>
          <a:p>
            <a:pPr indent="266700">
              <a:lnSpc>
                <a:spcPct val="130000"/>
              </a:lnSpc>
            </a:pPr>
            <a:r>
              <a:rPr sz="1200" b="0">
                <a:ea typeface="宋体" panose="02010600030101010101" pitchFamily="2" charset="-122"/>
              </a:rPr>
              <a:t>中压聚乙烯密度为0.95～0.98g／cm3，是各种聚乙烯中最重要的一种。分子中支链较少，结晶度高达90％，耐热性和机械性能均优于其它聚乙烯，比高压和低压聚乙烯难透气、透湿，还具有优良的电性能积化学稳定性。主要用作电绝缘材料、汽车零件、管道、医用和日用瓶子、各种工业用板材和鱼网等。</a:t>
            </a:r>
            <a:endParaRPr sz="1200" b="0">
              <a:ea typeface="宋体" panose="02010600030101010101" pitchFamily="2" charset="-122"/>
            </a:endParaRPr>
          </a:p>
          <a:p>
            <a:pPr indent="266700">
              <a:lnSpc>
                <a:spcPct val="130000"/>
              </a:lnSpc>
            </a:pPr>
            <a:r>
              <a:rPr sz="1200" b="0">
                <a:ea typeface="宋体" panose="02010600030101010101" pitchFamily="2" charset="-122"/>
              </a:rPr>
              <a:t>(3)低压聚乙烯</a:t>
            </a:r>
            <a:endParaRPr sz="1200" b="0">
              <a:ea typeface="宋体" panose="02010600030101010101" pitchFamily="2" charset="-122"/>
            </a:endParaRPr>
          </a:p>
          <a:p>
            <a:pPr indent="266700">
              <a:lnSpc>
                <a:spcPct val="130000"/>
              </a:lnSpc>
            </a:pPr>
            <a:r>
              <a:rPr sz="1200" b="0">
                <a:ea typeface="宋体" panose="02010600030101010101" pitchFamily="2" charset="-122"/>
              </a:rPr>
              <a:t>低压聚乙烯密度为0.94～0.96g／cm3，分子中支链较高压聚乙烯少，接近或略高于中压聚乙烯，结晶度达80～90％，机械强度和硬度介于中、高压聚乙烯之间，最高使用温度为100℃，制品可进行煮沸消毒；耐寒性好，在-70℃仍有柔软性；耐溶剂性比高压聚乙烯好，比高压聚乙烯难透气和透湿；在高温下几乎不被任何溶剂侵蚀，并耐各种强酸(除浓硝酸等氧化性酸外)和强碱的作用；吸湿性很小，有良好的绝缘性能。</a:t>
            </a:r>
            <a:endParaRPr sz="1200" b="0">
              <a:ea typeface="宋体" panose="02010600030101010101" pitchFamily="2" charset="-122"/>
            </a:endParaRPr>
          </a:p>
          <a:p>
            <a:pPr indent="266700">
              <a:lnSpc>
                <a:spcPct val="130000"/>
              </a:lnSpc>
            </a:pPr>
            <a:r>
              <a:rPr sz="1200" b="0">
                <a:ea typeface="宋体" panose="02010600030101010101" pitchFamily="2" charset="-122"/>
              </a:rPr>
              <a:t>(4)超高分子量聚乙烯</a:t>
            </a:r>
            <a:endParaRPr sz="1200" b="0">
              <a:ea typeface="宋体" panose="02010600030101010101" pitchFamily="2" charset="-122"/>
            </a:endParaRPr>
          </a:p>
          <a:p>
            <a:pPr indent="266700">
              <a:lnSpc>
                <a:spcPct val="130000"/>
              </a:lnSpc>
            </a:pPr>
            <a:r>
              <a:rPr sz="1200" b="0">
                <a:ea typeface="宋体" panose="02010600030101010101" pitchFamily="2" charset="-122"/>
              </a:rPr>
              <a:t>分子量为300～600万，机械强度、抗冲性和耐磨性极佳，加工成型难，一般采用压缩与活塞挤出成型，主要用作齿轮、轴承、星轮、汽车燃料槽及其它工业用容器等。</a:t>
            </a:r>
            <a:endParaRPr sz="1200" b="0">
              <a:ea typeface="宋体" panose="02010600030101010101" pitchFamily="2" charset="-122"/>
            </a:endParaRPr>
          </a:p>
        </p:txBody>
      </p:sp>
      <p:sp>
        <p:nvSpPr>
          <p:cNvPr id="2" name="文本框 1"/>
          <p:cNvSpPr txBox="1"/>
          <p:nvPr/>
        </p:nvSpPr>
        <p:spPr>
          <a:xfrm>
            <a:off x="6789420" y="5064125"/>
            <a:ext cx="3154680" cy="368300"/>
          </a:xfrm>
          <a:prstGeom prst="rect">
            <a:avLst/>
          </a:prstGeom>
          <a:noFill/>
        </p:spPr>
        <p:txBody>
          <a:bodyPr wrap="none" rtlCol="0" anchor="t">
            <a:spAutoFit/>
          </a:bodyPr>
          <a:p>
            <a:pPr algn="l"/>
            <a:r>
              <a:rPr lang="zh-CN" altLang="en-US">
                <a:sym typeface="+mn-ea"/>
              </a:rPr>
              <a:t>图</a:t>
            </a:r>
            <a:r>
              <a:rPr lang="en-US">
                <a:sym typeface="+mn-ea"/>
              </a:rPr>
              <a:t>2-4  </a:t>
            </a:r>
            <a:r>
              <a:rPr lang="zh-CN" altLang="en-US">
                <a:sym typeface="+mn-ea"/>
              </a:rPr>
              <a:t>可循环使用聚乙烯片材</a:t>
            </a:r>
            <a:endParaRPr lang="zh-CN" altLang="en-US">
              <a:sym typeface="+mn-ea"/>
            </a:endParaRPr>
          </a:p>
        </p:txBody>
      </p:sp>
      <p:pic>
        <p:nvPicPr>
          <p:cNvPr id="2057" name="图片 2056" descr="05 可循环使用聚乙烯片材 "/>
          <p:cNvPicPr>
            <a:picLocks noChangeAspect="1"/>
          </p:cNvPicPr>
          <p:nvPr/>
        </p:nvPicPr>
        <p:blipFill>
          <a:blip r:embed="rId3"/>
          <a:stretch>
            <a:fillRect/>
          </a:stretch>
        </p:blipFill>
        <p:spPr>
          <a:xfrm>
            <a:off x="4848860" y="4737735"/>
            <a:ext cx="1717040" cy="1899285"/>
          </a:xfrm>
          <a:prstGeom prst="rect">
            <a:avLst/>
          </a:prstGeom>
          <a:noFill/>
          <a:ln w="9525">
            <a:noFill/>
          </a:ln>
        </p:spPr>
      </p:pic>
    </p:spTree>
    <p:custDataLst>
      <p:tags r:id="rId4"/>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rPr>
              <a:t>2.1.3.常见塑料装饰品种</a:t>
            </a: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1132840"/>
            <a:ext cx="10890885" cy="4118610"/>
          </a:xfrm>
          <a:prstGeom prst="rect">
            <a:avLst/>
          </a:prstGeom>
          <a:noFill/>
          <a:ln w="9525">
            <a:noFill/>
          </a:ln>
        </p:spPr>
        <p:txBody>
          <a:bodyPr wrap="square">
            <a:spAutoFit/>
          </a:bodyPr>
          <a:p>
            <a:pPr indent="266700">
              <a:lnSpc>
                <a:spcPct val="170000"/>
              </a:lnSpc>
            </a:pPr>
            <a:r>
              <a:rPr sz="1400" b="0">
                <a:ea typeface="宋体" panose="02010600030101010101" pitchFamily="2" charset="-122"/>
              </a:rPr>
              <a:t>（五）聚酰胺(PA)</a:t>
            </a:r>
            <a:endParaRPr sz="1400" b="0">
              <a:ea typeface="宋体" panose="02010600030101010101" pitchFamily="2" charset="-122"/>
            </a:endParaRPr>
          </a:p>
          <a:p>
            <a:pPr indent="266700">
              <a:lnSpc>
                <a:spcPct val="170000"/>
              </a:lnSpc>
            </a:pPr>
            <a:r>
              <a:rPr sz="1400" b="0">
                <a:ea typeface="宋体" panose="02010600030101010101" pitchFamily="2" charset="-122"/>
              </a:rPr>
              <a:t>聚酰胺塑料商品名称为尼龙，是最早出现能承受负荷的热塑性塑料，也是目前机械、电子、汽车等工业部门应用较广泛的一种工程塑料。</a:t>
            </a:r>
            <a:endParaRPr sz="1400" b="0">
              <a:ea typeface="宋体" panose="02010600030101010101" pitchFamily="2" charset="-122"/>
            </a:endParaRPr>
          </a:p>
          <a:p>
            <a:pPr indent="266700">
              <a:lnSpc>
                <a:spcPct val="170000"/>
              </a:lnSpc>
            </a:pPr>
            <a:r>
              <a:rPr sz="1400" b="0">
                <a:ea typeface="宋体" panose="02010600030101010101" pitchFamily="2" charset="-122"/>
              </a:rPr>
              <a:t>(1)性能特点</a:t>
            </a:r>
            <a:endParaRPr sz="1400" b="0">
              <a:ea typeface="宋体" panose="02010600030101010101" pitchFamily="2" charset="-122"/>
            </a:endParaRPr>
          </a:p>
          <a:p>
            <a:pPr indent="266700">
              <a:lnSpc>
                <a:spcPct val="170000"/>
              </a:lnSpc>
            </a:pPr>
            <a:r>
              <a:rPr sz="1400" b="0">
                <a:ea typeface="宋体" panose="02010600030101010101" pitchFamily="2" charset="-122"/>
              </a:rPr>
              <a:t>聚酰胺有很高的抗张强度和良好的冲击韧性，有一定的耐热性，可在80℃以下使用；耐磨性好，作转动零件有良好的消音性，转动时噪音小，耐化学腐蚀性良好。</a:t>
            </a:r>
            <a:endParaRPr sz="1400" b="0">
              <a:ea typeface="宋体" panose="02010600030101010101" pitchFamily="2" charset="-122"/>
            </a:endParaRPr>
          </a:p>
          <a:p>
            <a:pPr indent="266700">
              <a:lnSpc>
                <a:spcPct val="170000"/>
              </a:lnSpc>
            </a:pPr>
            <a:r>
              <a:rPr sz="1400" b="0">
                <a:ea typeface="宋体" panose="02010600030101010101" pitchFamily="2" charset="-122"/>
              </a:rPr>
              <a:t>(2)各品种的特性用途</a:t>
            </a:r>
            <a:endParaRPr sz="1400" b="0">
              <a:ea typeface="宋体" panose="02010600030101010101" pitchFamily="2" charset="-122"/>
            </a:endParaRPr>
          </a:p>
          <a:p>
            <a:pPr indent="266700">
              <a:lnSpc>
                <a:spcPct val="170000"/>
              </a:lnSpc>
            </a:pPr>
            <a:r>
              <a:rPr sz="1400" b="0">
                <a:ea typeface="宋体" panose="02010600030101010101" pitchFamily="2" charset="-122"/>
              </a:rPr>
              <a:t>聚酰胺品种很多，主要有聚酰胺-6、-66、-610、-612、-8、-9、-11、-12、-1010以及多种共聚物，如聚酰胺-6／66、-6／9等。</a:t>
            </a:r>
            <a:endParaRPr sz="1400" b="0">
              <a:ea typeface="宋体" panose="02010600030101010101" pitchFamily="2" charset="-122"/>
            </a:endParaRPr>
          </a:p>
          <a:p>
            <a:pPr indent="266700">
              <a:lnSpc>
                <a:spcPct val="170000"/>
              </a:lnSpc>
            </a:pPr>
            <a:r>
              <a:rPr sz="1400" b="0">
                <a:ea typeface="宋体" panose="02010600030101010101" pitchFamily="2" charset="-122"/>
              </a:rPr>
              <a:t>聚酰胺-6具有优良的耐磨性和自润滑性，耐热性和机械强度较高，低温性能优良，能自熄、耐油、耐化学药品，弹性好，冲击强度高，耐碱性优良，耐紫外线和日光。缺点是收缩率大，尺寸稳定性差。工业上用于制造轴承、齿轮、滑轮、传动皮带等，还可抽丝和制成簿膜作包装材料。聚酰胺-12密度最小、吸水性小、柔软性好，主要用于制作各种油管、软管、电线电缆被覆、精密部件和金属表面涂层等。</a:t>
            </a:r>
            <a:endParaRPr sz="1400" b="0">
              <a:ea typeface="宋体" panose="02010600030101010101" pitchFamily="2" charset="-122"/>
            </a:endParaRPr>
          </a:p>
        </p:txBody>
      </p:sp>
    </p:spTree>
    <p:custDataLst>
      <p:tags r:id="rId3"/>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rPr>
              <a:t>2.1.3.常见塑料装饰品种</a:t>
            </a: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1132840"/>
            <a:ext cx="10890885" cy="5217160"/>
          </a:xfrm>
          <a:prstGeom prst="rect">
            <a:avLst/>
          </a:prstGeom>
          <a:noFill/>
          <a:ln w="9525">
            <a:noFill/>
          </a:ln>
        </p:spPr>
        <p:txBody>
          <a:bodyPr wrap="square">
            <a:spAutoFit/>
          </a:bodyPr>
          <a:p>
            <a:pPr indent="266700">
              <a:lnSpc>
                <a:spcPct val="170000"/>
              </a:lnSpc>
            </a:pPr>
            <a:r>
              <a:rPr sz="1400" b="0">
                <a:ea typeface="宋体" panose="02010600030101010101" pitchFamily="2" charset="-122"/>
              </a:rPr>
              <a:t>（六）聚碳酸酯(PC)</a:t>
            </a:r>
            <a:endParaRPr sz="1400" b="0">
              <a:ea typeface="宋体" panose="02010600030101010101" pitchFamily="2" charset="-122"/>
            </a:endParaRPr>
          </a:p>
          <a:p>
            <a:pPr indent="266700">
              <a:lnSpc>
                <a:spcPct val="170000"/>
              </a:lnSpc>
            </a:pPr>
            <a:r>
              <a:rPr sz="1400" b="0">
                <a:ea typeface="宋体" panose="02010600030101010101" pitchFamily="2" charset="-122"/>
              </a:rPr>
              <a:t>聚碳酸酯是六十年代初发展起来的—种热塑性工程塑料，通过共聚、共混和增强等途径，又发展了许多改性品种，提高了加工和使用性能。</a:t>
            </a:r>
            <a:endParaRPr sz="1400" b="0">
              <a:ea typeface="宋体" panose="02010600030101010101" pitchFamily="2" charset="-122"/>
            </a:endParaRPr>
          </a:p>
          <a:p>
            <a:pPr indent="266700">
              <a:lnSpc>
                <a:spcPct val="170000"/>
              </a:lnSpc>
            </a:pPr>
            <a:r>
              <a:rPr sz="1400" b="0">
                <a:ea typeface="宋体" panose="02010600030101010101" pitchFamily="2" charset="-122"/>
              </a:rPr>
              <a:t>(1)性能特点</a:t>
            </a:r>
            <a:endParaRPr sz="1400" b="0">
              <a:ea typeface="宋体" panose="02010600030101010101" pitchFamily="2" charset="-122"/>
            </a:endParaRPr>
          </a:p>
          <a:p>
            <a:pPr indent="266700">
              <a:lnSpc>
                <a:spcPct val="170000"/>
              </a:lnSpc>
            </a:pPr>
            <a:r>
              <a:rPr sz="1400" b="0">
                <a:ea typeface="宋体" panose="02010600030101010101" pitchFamily="2" charset="-122"/>
              </a:rPr>
              <a:t>聚碳酸酯有突出的抗冲击强度和抗蠕变性能，较高的耐热性和耐寒性，可在+130～-100℃范围内使用；抗拉、抗弯强度较高，并有较高的伸长率及高的弹性模量；在宽广的温度范围内，有良好的电性能，吸水率较低、尺寸稳定性好、耐磨性较好、透光率较高并有—定的抗化学腐蚀性能；成型性好，可用注射、挤塑等成型工艺制成棒、管、薄膜等，适应各种需要。缺点是耐疲劳强度低，耐应力开裂差，对缺口敏感，易产生应力开裂。</a:t>
            </a:r>
            <a:endParaRPr sz="1400" b="0">
              <a:ea typeface="宋体" panose="02010600030101010101" pitchFamily="2" charset="-122"/>
            </a:endParaRPr>
          </a:p>
          <a:p>
            <a:pPr indent="266700">
              <a:lnSpc>
                <a:spcPct val="170000"/>
              </a:lnSpc>
            </a:pPr>
            <a:r>
              <a:rPr sz="1400" b="0">
                <a:ea typeface="宋体" panose="02010600030101010101" pitchFamily="2" charset="-122"/>
              </a:rPr>
              <a:t>(2)用途</a:t>
            </a:r>
            <a:endParaRPr sz="1400" b="0">
              <a:ea typeface="宋体" panose="02010600030101010101" pitchFamily="2" charset="-122"/>
            </a:endParaRPr>
          </a:p>
          <a:p>
            <a:pPr indent="266700">
              <a:lnSpc>
                <a:spcPct val="170000"/>
              </a:lnSpc>
            </a:pPr>
            <a:r>
              <a:rPr sz="1400" b="0">
                <a:ea typeface="宋体" panose="02010600030101010101" pitchFamily="2" charset="-122"/>
              </a:rPr>
              <a:t>聚碳酸酯主要用作工业制品，代替有色金属及其它合金，在机械工业上作耐冲击和高强度的零部件、防护罩、照相机壳、齿轮齿条、螺丝、螺杆、线圈框架、插头、插座、开关、旋钮。玻纤增强聚碳酸酯具有类似金属的特性，可代替铜、锌、铝等压铸件；电子、电气工业用作电绝缘零件、电动工具。外壳、把手、计算机部件、精密仪表零件、接插元件、高频头、印刷线路插座等。聚碳酸酯与聚烯烃共混后适合于做安全帽、纬纱管、餐具、电气零件及着色板材、管材等；与ABS共混后，适合作高刚性、高冲击韧性的制件，如安全帽、泵叶轮、汽车部件、电气仪表零件、框架、壳体等。</a:t>
            </a:r>
            <a:endParaRPr sz="1400" b="0">
              <a:ea typeface="宋体" panose="02010600030101010101" pitchFamily="2" charset="-122"/>
            </a:endParaRPr>
          </a:p>
        </p:txBody>
      </p:sp>
    </p:spTree>
    <p:custDataLst>
      <p:tags r:id="rId3"/>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rPr>
              <a:t>2.1.3.常见塑料装饰品种</a:t>
            </a: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1132840"/>
            <a:ext cx="10890885" cy="4485005"/>
          </a:xfrm>
          <a:prstGeom prst="rect">
            <a:avLst/>
          </a:prstGeom>
          <a:noFill/>
          <a:ln w="9525">
            <a:noFill/>
          </a:ln>
        </p:spPr>
        <p:txBody>
          <a:bodyPr wrap="square">
            <a:spAutoFit/>
          </a:bodyPr>
          <a:p>
            <a:pPr indent="266700">
              <a:lnSpc>
                <a:spcPct val="170000"/>
              </a:lnSpc>
            </a:pPr>
            <a:r>
              <a:rPr sz="1400" b="0">
                <a:ea typeface="宋体" panose="02010600030101010101" pitchFamily="2" charset="-122"/>
              </a:rPr>
              <a:t>（七）聚甲醛(POM)</a:t>
            </a:r>
            <a:endParaRPr sz="1400" b="0">
              <a:ea typeface="宋体" panose="02010600030101010101" pitchFamily="2" charset="-122"/>
            </a:endParaRPr>
          </a:p>
          <a:p>
            <a:pPr indent="266700">
              <a:lnSpc>
                <a:spcPct val="170000"/>
              </a:lnSpc>
            </a:pPr>
            <a:r>
              <a:rPr sz="1400" b="0">
                <a:ea typeface="宋体" panose="02010600030101010101" pitchFamily="2" charset="-122"/>
              </a:rPr>
              <a:t>聚甲醛是六十年代出现的一种热塑性工程塑料，有均聚和共聚两大类，是—种没有侧链的、高密度、高结晶性的线型聚合物，用玻纤增强可提高其机械强度，用石墨、二硫化钼或四氟乙烯润滑剂填充可改进润滑性和耐磨性。</a:t>
            </a:r>
            <a:endParaRPr sz="1400" b="0">
              <a:ea typeface="宋体" panose="02010600030101010101" pitchFamily="2" charset="-122"/>
            </a:endParaRPr>
          </a:p>
          <a:p>
            <a:pPr indent="266700">
              <a:lnSpc>
                <a:spcPct val="170000"/>
              </a:lnSpc>
            </a:pPr>
            <a:r>
              <a:rPr sz="1400" b="0">
                <a:ea typeface="宋体" panose="02010600030101010101" pitchFamily="2" charset="-122"/>
              </a:rPr>
              <a:t>(1)性能特点</a:t>
            </a:r>
            <a:endParaRPr sz="1400" b="0">
              <a:ea typeface="宋体" panose="02010600030101010101" pitchFamily="2" charset="-122"/>
            </a:endParaRPr>
          </a:p>
          <a:p>
            <a:pPr indent="266700">
              <a:lnSpc>
                <a:spcPct val="170000"/>
              </a:lnSpc>
            </a:pPr>
            <a:r>
              <a:rPr sz="1400" b="0">
                <a:ea typeface="宋体" panose="02010600030101010101" pitchFamily="2" charset="-122"/>
              </a:rPr>
              <a:t>聚甲醛通常为白色粉末或颗粒，熔点153～160℃，结晶度为75％，聚合度为1000～1500，具有综合的优良性能，如高的刚度和硬度、极佳的耐疲劳性和耐磨性、较小的蠕变性和吸水性、较好的尺寸稳定性和化学稳定性、良好的绝缘性等。主要缺点是耐热老化和耐大气老化性较差，加入有关助剂和填料后，可得到改进。此外，聚甲醛易受强酸侵蚀，熔融加工困难，非常容易燃烧。</a:t>
            </a:r>
            <a:endParaRPr sz="1400" b="0">
              <a:ea typeface="宋体" panose="02010600030101010101" pitchFamily="2" charset="-122"/>
            </a:endParaRPr>
          </a:p>
          <a:p>
            <a:pPr indent="266700">
              <a:lnSpc>
                <a:spcPct val="170000"/>
              </a:lnSpc>
            </a:pPr>
            <a:r>
              <a:rPr sz="1400" b="0">
                <a:ea typeface="宋体" panose="02010600030101010101" pitchFamily="2" charset="-122"/>
              </a:rPr>
              <a:t>(2)用途</a:t>
            </a:r>
            <a:endParaRPr sz="1400" b="0">
              <a:ea typeface="宋体" panose="02010600030101010101" pitchFamily="2" charset="-122"/>
            </a:endParaRPr>
          </a:p>
          <a:p>
            <a:pPr indent="266700">
              <a:lnSpc>
                <a:spcPct val="170000"/>
              </a:lnSpc>
            </a:pPr>
            <a:r>
              <a:rPr sz="1400" b="0">
                <a:ea typeface="宋体" panose="02010600030101010101" pitchFamily="2" charset="-122"/>
              </a:rPr>
              <a:t>聚甲醛在机电工业、精密仪表工业、化工、电子、纺织、农业等部门均获广泛应用，主要是代替部分有色金属与合金制作一般结构零部件，耐磨、耐损耗以及承受高负荷的零件，如轴承、凸轮、滚轮、辊子、齿轮、阀门上的阀杆、螺母、垫圈、法兰、仪表板、汽化器、各种仪器外壳、箱体、容器、泵叶轮、叶片、配电盘、线圈座、运输带和管道、电视机微调滑轮、盒式色磁带滑轮、洗衣机滑轮、驱动齿轮和线圈骨架等。</a:t>
            </a:r>
            <a:endParaRPr sz="1400" b="0">
              <a:ea typeface="宋体" panose="02010600030101010101" pitchFamily="2" charset="-122"/>
            </a:endParaRPr>
          </a:p>
        </p:txBody>
      </p:sp>
    </p:spTree>
    <p:custDataLst>
      <p:tags r:id="rId3"/>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rPr>
              <a:t>2.1.3.常见塑料装饰品种</a:t>
            </a: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1132840"/>
            <a:ext cx="10890885" cy="5107940"/>
          </a:xfrm>
          <a:prstGeom prst="rect">
            <a:avLst/>
          </a:prstGeom>
          <a:noFill/>
          <a:ln w="9525">
            <a:noFill/>
          </a:ln>
        </p:spPr>
        <p:txBody>
          <a:bodyPr wrap="square">
            <a:spAutoFit/>
          </a:bodyPr>
          <a:p>
            <a:pPr indent="266700">
              <a:lnSpc>
                <a:spcPct val="170000"/>
              </a:lnSpc>
            </a:pPr>
            <a:r>
              <a:rPr sz="1200" b="0">
                <a:ea typeface="宋体" panose="02010600030101010101" pitchFamily="2" charset="-122"/>
              </a:rPr>
              <a:t>（八）聚  砜(PSU)</a:t>
            </a:r>
            <a:endParaRPr sz="1200" b="0">
              <a:ea typeface="宋体" panose="02010600030101010101" pitchFamily="2" charset="-122"/>
            </a:endParaRPr>
          </a:p>
          <a:p>
            <a:pPr indent="266700">
              <a:lnSpc>
                <a:spcPct val="170000"/>
              </a:lnSpc>
            </a:pPr>
            <a:r>
              <a:rPr sz="1200" b="0">
                <a:ea typeface="宋体" panose="02010600030101010101" pitchFamily="2" charset="-122"/>
              </a:rPr>
              <a:t>聚砜是六十年代出现的一种耐高温、高强度热塑性塑料，被誉为“万用高效工程塑料”。它一般呈透明、微带琥珀色，也有的是象牙色的不透明体，能在限宽的温度范围内制成透明或不透明的各种颜色，通常应用染料干混法而不能用颜料干染。</a:t>
            </a:r>
            <a:endParaRPr sz="1200" b="0">
              <a:ea typeface="宋体" panose="02010600030101010101" pitchFamily="2" charset="-122"/>
            </a:endParaRPr>
          </a:p>
          <a:p>
            <a:pPr indent="266700">
              <a:lnSpc>
                <a:spcPct val="170000"/>
              </a:lnSpc>
            </a:pPr>
            <a:r>
              <a:rPr sz="1200" b="0">
                <a:ea typeface="宋体" panose="02010600030101010101" pitchFamily="2" charset="-122"/>
              </a:rPr>
              <a:t>聚砜可用注射、挤塑、吹塑、中空成型、真空成型、热成型等方法加工成型，还能进行一般机械加工和电镀。</a:t>
            </a:r>
            <a:endParaRPr sz="1200" b="0">
              <a:ea typeface="宋体" panose="02010600030101010101" pitchFamily="2" charset="-122"/>
            </a:endParaRPr>
          </a:p>
          <a:p>
            <a:pPr indent="266700">
              <a:lnSpc>
                <a:spcPct val="170000"/>
              </a:lnSpc>
            </a:pPr>
            <a:r>
              <a:rPr sz="1200" b="0">
                <a:ea typeface="宋体" panose="02010600030101010101" pitchFamily="2" charset="-122"/>
              </a:rPr>
              <a:t>(1)性能特点</a:t>
            </a:r>
            <a:endParaRPr sz="1200" b="0">
              <a:ea typeface="宋体" panose="02010600030101010101" pitchFamily="2" charset="-122"/>
            </a:endParaRPr>
          </a:p>
          <a:p>
            <a:pPr indent="266700">
              <a:lnSpc>
                <a:spcPct val="170000"/>
              </a:lnSpc>
            </a:pPr>
            <a:r>
              <a:rPr sz="1200" b="0">
                <a:ea typeface="宋体" panose="02010600030101010101" pitchFamily="2" charset="-122"/>
              </a:rPr>
              <a:t>a.耐热性能好，可在-100～+150℃的温度范围内长期使用。短期可耐温195℃，热变形温度为174℃(1.82MPa)；</a:t>
            </a:r>
            <a:endParaRPr sz="1200" b="0">
              <a:ea typeface="宋体" panose="02010600030101010101" pitchFamily="2" charset="-122"/>
            </a:endParaRPr>
          </a:p>
          <a:p>
            <a:pPr indent="266700">
              <a:lnSpc>
                <a:spcPct val="170000"/>
              </a:lnSpc>
            </a:pPr>
            <a:r>
              <a:rPr sz="1200" b="0">
                <a:ea typeface="宋体" panose="02010600030101010101" pitchFamily="2" charset="-122"/>
              </a:rPr>
              <a:t>b.蠕变值极低，在100℃、20.6MPa负荷下，蠕变值仅为0.5%；</a:t>
            </a:r>
            <a:endParaRPr sz="1200" b="0">
              <a:ea typeface="宋体" panose="02010600030101010101" pitchFamily="2" charset="-122"/>
            </a:endParaRPr>
          </a:p>
          <a:p>
            <a:pPr indent="266700">
              <a:lnSpc>
                <a:spcPct val="170000"/>
              </a:lnSpc>
            </a:pPr>
            <a:r>
              <a:rPr sz="1200" b="0">
                <a:ea typeface="宋体" panose="02010600030101010101" pitchFamily="2" charset="-122"/>
              </a:rPr>
              <a:t>c.机械强度高，刚性好；</a:t>
            </a:r>
            <a:endParaRPr sz="1200" b="0">
              <a:ea typeface="宋体" panose="02010600030101010101" pitchFamily="2" charset="-122"/>
            </a:endParaRPr>
          </a:p>
          <a:p>
            <a:pPr indent="266700">
              <a:lnSpc>
                <a:spcPct val="170000"/>
              </a:lnSpc>
            </a:pPr>
            <a:r>
              <a:rPr sz="1200" b="0">
                <a:ea typeface="宋体" panose="02010600030101010101" pitchFamily="2" charset="-122"/>
              </a:rPr>
              <a:t>d.优良的电气特性，在-73～+150℃的温度下长期使用，仍能保持相当高的电绝缘性能。在190℃高温下，置于水或湿空气中也能保持介电性能；</a:t>
            </a:r>
            <a:endParaRPr sz="1200" b="0">
              <a:ea typeface="宋体" panose="02010600030101010101" pitchFamily="2" charset="-122"/>
            </a:endParaRPr>
          </a:p>
          <a:p>
            <a:pPr indent="266700">
              <a:lnSpc>
                <a:spcPct val="170000"/>
              </a:lnSpc>
            </a:pPr>
            <a:r>
              <a:rPr sz="1200" b="0">
                <a:ea typeface="宋体" panose="02010600030101010101" pitchFamily="2" charset="-122"/>
              </a:rPr>
              <a:t>e.有良好的尺寸稳定性；有较好的化学稳定性和自熄性。</a:t>
            </a:r>
            <a:endParaRPr sz="1200" b="0">
              <a:ea typeface="宋体" panose="02010600030101010101" pitchFamily="2" charset="-122"/>
            </a:endParaRPr>
          </a:p>
          <a:p>
            <a:pPr indent="266700">
              <a:lnSpc>
                <a:spcPct val="170000"/>
              </a:lnSpc>
            </a:pPr>
            <a:r>
              <a:rPr sz="1200" b="0">
                <a:ea typeface="宋体" panose="02010600030101010101" pitchFamily="2" charset="-122"/>
              </a:rPr>
              <a:t>f.成型和使用上缺点，成型加工性能较差，要求在330～380℃的高温下加工；耐候及耐紫外线性能较差；耐极性有机溶剂(如酮类、氯化烃等)较差；制品易开裂。</a:t>
            </a:r>
            <a:endParaRPr sz="1200" b="0">
              <a:ea typeface="宋体" panose="02010600030101010101" pitchFamily="2" charset="-122"/>
            </a:endParaRPr>
          </a:p>
          <a:p>
            <a:pPr indent="266700">
              <a:lnSpc>
                <a:spcPct val="170000"/>
              </a:lnSpc>
            </a:pPr>
            <a:r>
              <a:rPr sz="1200" b="0">
                <a:ea typeface="宋体" panose="02010600030101010101" pitchFamily="2" charset="-122"/>
              </a:rPr>
              <a:t>(2)用途</a:t>
            </a:r>
            <a:endParaRPr sz="1200" b="0">
              <a:ea typeface="宋体" panose="02010600030101010101" pitchFamily="2" charset="-122"/>
            </a:endParaRPr>
          </a:p>
          <a:p>
            <a:pPr indent="266700">
              <a:lnSpc>
                <a:spcPct val="170000"/>
              </a:lnSpc>
            </a:pPr>
            <a:r>
              <a:rPr sz="1200" b="0">
                <a:ea typeface="宋体" panose="02010600030101010101" pitchFamily="2" charset="-122"/>
              </a:rPr>
              <a:t>聚砜主要用作高强度的耐热零件，耐腐蚀零件和电气绝缘件，特别适用于既要强度高、蠕变小，又要耐高温、高尺寸准确性的制品，如作精密、小型的电子、电器、航空工业应用的耐热部件、汽车分速器盖，电子计算机零件、洗涤机零件、电钻壳件、电视机零件、印刷电路材料、线路切断器、电冰箱零件等。此外，还可用作结构型粘接剂。</a:t>
            </a:r>
            <a:endParaRPr sz="1200" b="0">
              <a:ea typeface="宋体" panose="02010600030101010101" pitchFamily="2" charset="-122"/>
            </a:endParaRPr>
          </a:p>
        </p:txBody>
      </p:sp>
    </p:spTree>
    <p:custDataLst>
      <p:tags r:id="rId3"/>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rPr>
              <a:t>2.1.3.常见塑料装饰品种</a:t>
            </a: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796290"/>
            <a:ext cx="10890885" cy="5967095"/>
          </a:xfrm>
          <a:prstGeom prst="rect">
            <a:avLst/>
          </a:prstGeom>
          <a:noFill/>
          <a:ln w="9525">
            <a:noFill/>
          </a:ln>
        </p:spPr>
        <p:txBody>
          <a:bodyPr wrap="square">
            <a:spAutoFit/>
          </a:bodyPr>
          <a:p>
            <a:pPr indent="266700">
              <a:lnSpc>
                <a:spcPct val="110000"/>
              </a:lnSpc>
            </a:pPr>
            <a:r>
              <a:rPr sz="1200" b="0">
                <a:ea typeface="宋体" panose="02010600030101010101" pitchFamily="2" charset="-122"/>
              </a:rPr>
              <a:t>（九）聚苯醚(PFO)与氯化聚醚(CPS)</a:t>
            </a:r>
            <a:endParaRPr sz="1200" b="0">
              <a:ea typeface="宋体" panose="02010600030101010101" pitchFamily="2" charset="-122"/>
            </a:endParaRPr>
          </a:p>
          <a:p>
            <a:pPr indent="266700">
              <a:lnSpc>
                <a:spcPct val="110000"/>
              </a:lnSpc>
            </a:pPr>
            <a:r>
              <a:rPr sz="1200" b="0">
                <a:ea typeface="宋体" panose="02010600030101010101" pitchFamily="2" charset="-122"/>
              </a:rPr>
              <a:t>1.聚苯醚</a:t>
            </a:r>
            <a:endParaRPr sz="1200" b="0">
              <a:ea typeface="宋体" panose="02010600030101010101" pitchFamily="2" charset="-122"/>
            </a:endParaRPr>
          </a:p>
          <a:p>
            <a:pPr indent="266700">
              <a:lnSpc>
                <a:spcPct val="110000"/>
              </a:lnSpc>
            </a:pPr>
            <a:r>
              <a:rPr sz="1200" b="0">
                <a:ea typeface="宋体" panose="02010600030101010101" pitchFamily="2" charset="-122"/>
              </a:rPr>
              <a:t>聚苯醚机械特性优于聚碳酸酯、聚酰胺和聚甲醛，一般呈琥珀色透明体，在目前生产的热塑性塑料中玻璃化温度最高(210℃)、吸水性最小，室温下饱和吸水率为0.1%。</a:t>
            </a:r>
            <a:endParaRPr sz="1200" b="0">
              <a:ea typeface="宋体" panose="02010600030101010101" pitchFamily="2" charset="-122"/>
            </a:endParaRPr>
          </a:p>
          <a:p>
            <a:pPr indent="266700">
              <a:lnSpc>
                <a:spcPct val="110000"/>
              </a:lnSpc>
            </a:pPr>
            <a:r>
              <a:rPr sz="1200" b="0">
                <a:ea typeface="宋体" panose="02010600030101010101" pitchFamily="2" charset="-122"/>
              </a:rPr>
              <a:t>(1)性能特点</a:t>
            </a:r>
            <a:endParaRPr sz="1200" b="0">
              <a:ea typeface="宋体" panose="02010600030101010101" pitchFamily="2" charset="-122"/>
            </a:endParaRPr>
          </a:p>
          <a:p>
            <a:pPr indent="266700">
              <a:lnSpc>
                <a:spcPct val="110000"/>
              </a:lnSpc>
            </a:pPr>
            <a:r>
              <a:rPr sz="1200" b="0">
                <a:ea typeface="宋体" panose="02010600030101010101" pitchFamily="2" charset="-122"/>
              </a:rPr>
              <a:t>使用温度范围宽。长期使用温度范围为-127～+121℃，在无负荷条件下、间断使用温度可达205℃，当有氧存在时，从121℃起到438℃左右逐渐交联，基本上为热固性塑料；</a:t>
            </a:r>
            <a:endParaRPr sz="1200" b="0">
              <a:ea typeface="宋体" panose="02010600030101010101" pitchFamily="2" charset="-122"/>
            </a:endParaRPr>
          </a:p>
          <a:p>
            <a:pPr indent="266700">
              <a:lnSpc>
                <a:spcPct val="110000"/>
              </a:lnSpc>
            </a:pPr>
            <a:r>
              <a:rPr sz="1200" b="0">
                <a:ea typeface="宋体" panose="02010600030101010101" pitchFamily="2" charset="-122"/>
              </a:rPr>
              <a:t>a.具有突出的机械性能，抗张强度和抗蠕变性、尺寸稳定性最好；耐化学腐蚀性好。</a:t>
            </a:r>
            <a:endParaRPr sz="1200" b="0">
              <a:ea typeface="宋体" panose="02010600030101010101" pitchFamily="2" charset="-122"/>
            </a:endParaRPr>
          </a:p>
          <a:p>
            <a:pPr indent="266700">
              <a:lnSpc>
                <a:spcPct val="110000"/>
              </a:lnSpc>
            </a:pPr>
            <a:r>
              <a:rPr sz="1200" b="0">
                <a:ea typeface="宋体" panose="02010600030101010101" pitchFamily="2" charset="-122"/>
              </a:rPr>
              <a:t>b.能耐较高浓度的无机酸、有机酸及其盐类的水溶液，在120℃水蒸气中可耐200次反复加热；</a:t>
            </a:r>
            <a:endParaRPr sz="1200" b="0">
              <a:ea typeface="宋体" panose="02010600030101010101" pitchFamily="2" charset="-122"/>
            </a:endParaRPr>
          </a:p>
          <a:p>
            <a:pPr indent="266700">
              <a:lnSpc>
                <a:spcPct val="110000"/>
              </a:lnSpc>
            </a:pPr>
            <a:r>
              <a:rPr sz="1200" b="0">
                <a:ea typeface="宋体" panose="02010600030101010101" pitchFamily="2" charset="-122"/>
              </a:rPr>
              <a:t>c.优良的电性能。在温度和频率变化很大的范围内，绝缘性能基本保持不变；</a:t>
            </a:r>
            <a:endParaRPr sz="1200" b="0">
              <a:ea typeface="宋体" panose="02010600030101010101" pitchFamily="2" charset="-122"/>
            </a:endParaRPr>
          </a:p>
          <a:p>
            <a:pPr indent="266700">
              <a:lnSpc>
                <a:spcPct val="110000"/>
              </a:lnSpc>
            </a:pPr>
            <a:r>
              <a:rPr sz="1200" b="0">
                <a:ea typeface="宋体" panose="02010600030101010101" pitchFamily="2" charset="-122"/>
              </a:rPr>
              <a:t>d.耐污染、耐磨性好，无毒、难燃、有自熄性。</a:t>
            </a:r>
            <a:endParaRPr sz="1200" b="0">
              <a:ea typeface="宋体" panose="02010600030101010101" pitchFamily="2" charset="-122"/>
            </a:endParaRPr>
          </a:p>
          <a:p>
            <a:pPr indent="266700">
              <a:lnSpc>
                <a:spcPct val="110000"/>
              </a:lnSpc>
            </a:pPr>
            <a:r>
              <a:rPr sz="1200" b="0">
                <a:ea typeface="宋体" panose="02010600030101010101" pitchFamily="2" charset="-122"/>
              </a:rPr>
              <a:t>e.熔融粘度大、流动性差，成型加工比一般工程塑料困难；</a:t>
            </a:r>
            <a:endParaRPr sz="1200" b="0">
              <a:ea typeface="宋体" panose="02010600030101010101" pitchFamily="2" charset="-122"/>
            </a:endParaRPr>
          </a:p>
          <a:p>
            <a:pPr indent="266700">
              <a:lnSpc>
                <a:spcPct val="110000"/>
              </a:lnSpc>
            </a:pPr>
            <a:r>
              <a:rPr sz="1200" b="0">
                <a:ea typeface="宋体" panose="02010600030101010101" pitchFamily="2" charset="-122"/>
              </a:rPr>
              <a:t>f.制品内应力大、易开裂，通过与共聚物共混、玻纤增强、聚四氟乙烯填充等多种途径进行改性，可改善其内应力及加工性能。</a:t>
            </a:r>
            <a:endParaRPr sz="1200" b="0">
              <a:ea typeface="宋体" panose="02010600030101010101" pitchFamily="2" charset="-122"/>
            </a:endParaRPr>
          </a:p>
          <a:p>
            <a:pPr indent="266700">
              <a:lnSpc>
                <a:spcPct val="110000"/>
              </a:lnSpc>
            </a:pPr>
            <a:r>
              <a:rPr sz="1200" b="0">
                <a:ea typeface="宋体" panose="02010600030101010101" pitchFamily="2" charset="-122"/>
              </a:rPr>
              <a:t>(2)用途</a:t>
            </a:r>
            <a:endParaRPr sz="1200" b="0">
              <a:ea typeface="宋体" panose="02010600030101010101" pitchFamily="2" charset="-122"/>
            </a:endParaRPr>
          </a:p>
          <a:p>
            <a:pPr indent="266700">
              <a:lnSpc>
                <a:spcPct val="110000"/>
              </a:lnSpc>
            </a:pPr>
            <a:r>
              <a:rPr sz="1200" b="0">
                <a:ea typeface="宋体" panose="02010600030101010101" pitchFamily="2" charset="-122"/>
              </a:rPr>
              <a:t>聚苯醚主要用于制造电子工业中的绝缘件、耐高温电器结构零部件、并可代替有色金属和不锈钢做各种机械零件和外科手术用具，如绝缘支柱、高频骨架、各种线圈架、配电箱、电容器零件、变压器用件、无声齿轮、轴承、凸轮、运输设备零件、泵叶轮、叶片、水泵零件、水箱零件、海水蒸发器零件、高温用化工管道、紧固件、连接件、电机电极绕线芯、转子、机壳等。此外，它还可作耐高温的涂层与粘合剂。</a:t>
            </a:r>
            <a:endParaRPr sz="1200" b="0">
              <a:ea typeface="宋体" panose="02010600030101010101" pitchFamily="2" charset="-122"/>
            </a:endParaRPr>
          </a:p>
          <a:p>
            <a:pPr indent="266700">
              <a:lnSpc>
                <a:spcPct val="110000"/>
              </a:lnSpc>
            </a:pPr>
            <a:r>
              <a:rPr sz="1200" b="0">
                <a:ea typeface="宋体" panose="02010600030101010101" pitchFamily="2" charset="-122"/>
              </a:rPr>
              <a:t>2、氯化聚醚(聚氯醚)</a:t>
            </a:r>
            <a:endParaRPr sz="1200" b="0">
              <a:ea typeface="宋体" panose="02010600030101010101" pitchFamily="2" charset="-122"/>
            </a:endParaRPr>
          </a:p>
          <a:p>
            <a:pPr indent="266700">
              <a:lnSpc>
                <a:spcPct val="110000"/>
              </a:lnSpc>
            </a:pPr>
            <a:r>
              <a:rPr sz="1200" b="0">
                <a:ea typeface="宋体" panose="02010600030101010101" pitchFamily="2" charset="-122"/>
              </a:rPr>
              <a:t>氯化聚醚是五十年代末出现的一种具有突出化学稳定性的热塑性工程塑料，通常呈草黄色半透明状，机械性能处于聚乙烯和尼龙之间，电性能类似于聚甲醛，耐腐蚀性仅次于聚四氟乙炳、难燃、可注射、挤出、吹塑和压制加工成各种制品，有较好的综合性能。</a:t>
            </a:r>
            <a:endParaRPr sz="1200" b="0">
              <a:ea typeface="宋体" panose="02010600030101010101" pitchFamily="2" charset="-122"/>
            </a:endParaRPr>
          </a:p>
          <a:p>
            <a:pPr indent="266700">
              <a:lnSpc>
                <a:spcPct val="110000"/>
              </a:lnSpc>
            </a:pPr>
            <a:r>
              <a:rPr sz="1200" b="0">
                <a:ea typeface="宋体" panose="02010600030101010101" pitchFamily="2" charset="-122"/>
              </a:rPr>
              <a:t>(1)性能特点</a:t>
            </a:r>
            <a:endParaRPr sz="1200" b="0">
              <a:ea typeface="宋体" panose="02010600030101010101" pitchFamily="2" charset="-122"/>
            </a:endParaRPr>
          </a:p>
          <a:p>
            <a:pPr indent="266700">
              <a:lnSpc>
                <a:spcPct val="110000"/>
              </a:lnSpc>
            </a:pPr>
            <a:r>
              <a:rPr sz="1200" b="0">
                <a:ea typeface="宋体" panose="02010600030101010101" pitchFamily="2" charset="-122"/>
              </a:rPr>
              <a:t>a.除化学稳定性很突出之外，还有优异的耐磨性和减摩性，比尼龙、聚甲醛好；</a:t>
            </a:r>
            <a:endParaRPr sz="1200" b="0">
              <a:ea typeface="宋体" panose="02010600030101010101" pitchFamily="2" charset="-122"/>
            </a:endParaRPr>
          </a:p>
          <a:p>
            <a:pPr indent="266700">
              <a:lnSpc>
                <a:spcPct val="110000"/>
              </a:lnSpc>
            </a:pPr>
            <a:r>
              <a:rPr sz="1200" b="0">
                <a:ea typeface="宋体" panose="02010600030101010101" pitchFamily="2" charset="-122"/>
              </a:rPr>
              <a:t>b.吸水率小。在室温下24h的吸水率仅0.01％；</a:t>
            </a:r>
            <a:endParaRPr sz="1200" b="0">
              <a:ea typeface="宋体" panose="02010600030101010101" pitchFamily="2" charset="-122"/>
            </a:endParaRPr>
          </a:p>
          <a:p>
            <a:pPr indent="266700">
              <a:lnSpc>
                <a:spcPct val="110000"/>
              </a:lnSpc>
            </a:pPr>
            <a:r>
              <a:rPr sz="1200" b="0">
                <a:ea typeface="宋体" panose="02010600030101010101" pitchFamily="2" charset="-122"/>
              </a:rPr>
              <a:t>c.玻璃化温度较低，制品内应力能自消，无应力开裂现象，适用于金属嵌件与形状复杂的制品；</a:t>
            </a:r>
            <a:endParaRPr sz="1200" b="0">
              <a:ea typeface="宋体" panose="02010600030101010101" pitchFamily="2" charset="-122"/>
            </a:endParaRPr>
          </a:p>
          <a:p>
            <a:pPr indent="266700">
              <a:lnSpc>
                <a:spcPct val="110000"/>
              </a:lnSpc>
            </a:pPr>
            <a:r>
              <a:rPr sz="1200" b="0">
                <a:ea typeface="宋体" panose="02010600030101010101" pitchFamily="2" charset="-122"/>
              </a:rPr>
              <a:t>d.有较好的耐热性，可在120℃下长期使用。</a:t>
            </a:r>
            <a:endParaRPr sz="1200" b="0">
              <a:ea typeface="宋体" panose="02010600030101010101" pitchFamily="2" charset="-122"/>
            </a:endParaRPr>
          </a:p>
          <a:p>
            <a:pPr indent="266700">
              <a:lnSpc>
                <a:spcPct val="110000"/>
              </a:lnSpc>
            </a:pPr>
            <a:r>
              <a:rPr sz="1200" b="0">
                <a:ea typeface="宋体" panose="02010600030101010101" pitchFamily="2" charset="-122"/>
              </a:rPr>
              <a:t>e.缺点是刚性和抗冲强度较差。</a:t>
            </a:r>
            <a:endParaRPr sz="1200" b="0">
              <a:ea typeface="宋体" panose="02010600030101010101" pitchFamily="2" charset="-122"/>
            </a:endParaRPr>
          </a:p>
          <a:p>
            <a:pPr indent="266700">
              <a:lnSpc>
                <a:spcPct val="110000"/>
              </a:lnSpc>
            </a:pPr>
            <a:r>
              <a:rPr sz="1200" b="0">
                <a:ea typeface="宋体" panose="02010600030101010101" pitchFamily="2" charset="-122"/>
              </a:rPr>
              <a:t>(2)用途</a:t>
            </a:r>
            <a:endParaRPr sz="1200" b="0">
              <a:ea typeface="宋体" panose="02010600030101010101" pitchFamily="2" charset="-122"/>
            </a:endParaRPr>
          </a:p>
          <a:p>
            <a:pPr indent="266700">
              <a:lnSpc>
                <a:spcPct val="110000"/>
              </a:lnSpc>
            </a:pPr>
            <a:r>
              <a:rPr sz="1200" b="0">
                <a:ea typeface="宋体" panose="02010600030101010101" pitchFamily="2" charset="-122"/>
              </a:rPr>
              <a:t>氯化聚醚可代替部分不锈钢和氟塑料，应用于化工、石油、矿山、冶炼、电镀等部门作防腐涂层、贮槽、容器、反应设备衬里、化工管道、耐酸泵件、阀、滤板、窥镜和绳索等，代替有色金属与合金作机械零件、配件和仪表零件等，还可用作导线绝缘材料和电缆包皮。</a:t>
            </a:r>
            <a:endParaRPr sz="1200" b="0">
              <a:ea typeface="宋体" panose="02010600030101010101" pitchFamily="2" charset="-122"/>
            </a:endParaRPr>
          </a:p>
        </p:txBody>
      </p:sp>
    </p:spTree>
    <p:custDataLst>
      <p:tags r:id="rId3"/>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rPr>
              <a:t>2.1.3.常见塑料装饰品种</a:t>
            </a: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1132840"/>
            <a:ext cx="10890885" cy="4118610"/>
          </a:xfrm>
          <a:prstGeom prst="rect">
            <a:avLst/>
          </a:prstGeom>
          <a:noFill/>
          <a:ln w="9525">
            <a:noFill/>
          </a:ln>
        </p:spPr>
        <p:txBody>
          <a:bodyPr wrap="square">
            <a:spAutoFit/>
          </a:bodyPr>
          <a:p>
            <a:pPr indent="266700">
              <a:lnSpc>
                <a:spcPct val="170000"/>
              </a:lnSpc>
            </a:pPr>
            <a:r>
              <a:rPr sz="1400" b="0">
                <a:ea typeface="宋体" panose="02010600030101010101" pitchFamily="2" charset="-122"/>
              </a:rPr>
              <a:t>（十）聚对苯二甲酸丁二醇酯(PBTP)</a:t>
            </a:r>
            <a:endParaRPr sz="1400" b="0">
              <a:ea typeface="宋体" panose="02010600030101010101" pitchFamily="2" charset="-122"/>
            </a:endParaRPr>
          </a:p>
          <a:p>
            <a:pPr indent="266700">
              <a:lnSpc>
                <a:spcPct val="170000"/>
              </a:lnSpc>
            </a:pPr>
            <a:r>
              <a:rPr sz="1400" b="0">
                <a:ea typeface="宋体" panose="02010600030101010101" pitchFamily="2" charset="-122"/>
              </a:rPr>
              <a:t>聚对苯二甲酸丁二醇酯是国外七十年代发展起来的一种具有优良综合性能的热塑性工  程塑料。它熔融冷却后，迅速结晶，成型周期短，厚度达100μm的薄膜仍具高度透明性。</a:t>
            </a:r>
            <a:endParaRPr sz="1400" b="0">
              <a:ea typeface="宋体" panose="02010600030101010101" pitchFamily="2" charset="-122"/>
            </a:endParaRPr>
          </a:p>
          <a:p>
            <a:pPr indent="266700">
              <a:lnSpc>
                <a:spcPct val="170000"/>
              </a:lnSpc>
            </a:pPr>
            <a:r>
              <a:rPr sz="1400" b="0">
                <a:ea typeface="宋体" panose="02010600030101010101" pitchFamily="2" charset="-122"/>
              </a:rPr>
              <a:t>(2)性能特点</a:t>
            </a:r>
            <a:endParaRPr sz="1400" b="0">
              <a:ea typeface="宋体" panose="02010600030101010101" pitchFamily="2" charset="-122"/>
            </a:endParaRPr>
          </a:p>
          <a:p>
            <a:pPr indent="266700">
              <a:lnSpc>
                <a:spcPct val="170000"/>
              </a:lnSpc>
            </a:pPr>
            <a:r>
              <a:rPr sz="1400" b="0">
                <a:ea typeface="宋体" panose="02010600030101010101" pitchFamily="2" charset="-122"/>
              </a:rPr>
              <a:t>a.成型性和表面光亮度好，韧性和耐疲劳性好，适宜注射薄壁和形状复杂制品；摩擦系数低、磨耗小，可做各种耐磨制品。</a:t>
            </a:r>
            <a:endParaRPr sz="1400" b="0">
              <a:ea typeface="宋体" panose="02010600030101010101" pitchFamily="2" charset="-122"/>
            </a:endParaRPr>
          </a:p>
          <a:p>
            <a:pPr indent="266700">
              <a:lnSpc>
                <a:spcPct val="170000"/>
              </a:lnSpc>
            </a:pPr>
            <a:r>
              <a:rPr sz="1400" b="0">
                <a:ea typeface="宋体" panose="02010600030101010101" pitchFamily="2" charset="-122"/>
              </a:rPr>
              <a:t>b.吸水率低、吸湿性小，在潮湿或高温环境下、甚至在热水中，也能保持优良电性  能。</a:t>
            </a:r>
            <a:endParaRPr sz="1400" b="0">
              <a:ea typeface="宋体" panose="02010600030101010101" pitchFamily="2" charset="-122"/>
            </a:endParaRPr>
          </a:p>
          <a:p>
            <a:pPr indent="266700">
              <a:lnSpc>
                <a:spcPct val="170000"/>
              </a:lnSpc>
            </a:pPr>
            <a:r>
              <a:rPr sz="1400" b="0">
                <a:ea typeface="宋体" panose="02010600030101010101" pitchFamily="2" charset="-122"/>
              </a:rPr>
              <a:t>c.耐化学药品、耐油、耐有机溶剂性好，特别能耐汽油、机油和焊油等。能适应粘合、喷涂和灌封等工艺。</a:t>
            </a:r>
            <a:endParaRPr sz="1400" b="0">
              <a:ea typeface="宋体" panose="02010600030101010101" pitchFamily="2" charset="-122"/>
            </a:endParaRPr>
          </a:p>
          <a:p>
            <a:pPr indent="266700">
              <a:lnSpc>
                <a:spcPct val="170000"/>
              </a:lnSpc>
            </a:pPr>
            <a:r>
              <a:rPr sz="1400" b="0">
                <a:ea typeface="宋体" panose="02010600030101010101" pitchFamily="2" charset="-122"/>
              </a:rPr>
              <a:t>d.用玻纤增强可提高机械强度、使用温度和使用寿命，可在140℃以下作结构材料长期使用。</a:t>
            </a:r>
            <a:endParaRPr sz="1400" b="0">
              <a:ea typeface="宋体" panose="02010600030101010101" pitchFamily="2" charset="-122"/>
            </a:endParaRPr>
          </a:p>
          <a:p>
            <a:pPr indent="266700">
              <a:lnSpc>
                <a:spcPct val="170000"/>
              </a:lnSpc>
            </a:pPr>
            <a:r>
              <a:rPr sz="1400" b="0">
                <a:ea typeface="宋体" panose="02010600030101010101" pitchFamily="2" charset="-122"/>
              </a:rPr>
              <a:t>e.可制成阻燃产品，达到UL—94V—0级，在正常加工条件下不分解、不腐蚀机具、制品机械强度不下降，并且使用中阻燃剂不析出。</a:t>
            </a:r>
            <a:endParaRPr sz="1400" b="0">
              <a:ea typeface="宋体" panose="02010600030101010101" pitchFamily="2" charset="-122"/>
            </a:endParaRPr>
          </a:p>
          <a:p>
            <a:pPr indent="266700">
              <a:lnSpc>
                <a:spcPct val="170000"/>
              </a:lnSpc>
            </a:pPr>
            <a:r>
              <a:rPr sz="1400" b="0">
                <a:ea typeface="宋体" panose="02010600030101010101" pitchFamily="2" charset="-122"/>
              </a:rPr>
              <a:t>(3)用途</a:t>
            </a:r>
            <a:endParaRPr sz="1400" b="0">
              <a:ea typeface="宋体" panose="02010600030101010101" pitchFamily="2" charset="-122"/>
            </a:endParaRPr>
          </a:p>
          <a:p>
            <a:pPr indent="266700">
              <a:lnSpc>
                <a:spcPct val="170000"/>
              </a:lnSpc>
            </a:pPr>
            <a:r>
              <a:rPr sz="1400" b="0">
                <a:ea typeface="宋体" panose="02010600030101010101" pitchFamily="2" charset="-122"/>
              </a:rPr>
              <a:t>电子工业中主要用于电视机行输出变压器、调谐器、接插件、线圈骨架、插销、小型马达罩、录音机塑料部件等。</a:t>
            </a:r>
            <a:endParaRPr sz="1400" b="0">
              <a:ea typeface="宋体" panose="02010600030101010101" pitchFamily="2" charset="-122"/>
            </a:endParaRPr>
          </a:p>
        </p:txBody>
      </p:sp>
    </p:spTree>
    <p:custDataLst>
      <p:tags r:id="rId3"/>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rPr>
              <a:t>2.1.3.常见塑料装饰品种</a:t>
            </a: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1132840"/>
            <a:ext cx="10890885" cy="4118610"/>
          </a:xfrm>
          <a:prstGeom prst="rect">
            <a:avLst/>
          </a:prstGeom>
          <a:noFill/>
          <a:ln w="9525">
            <a:noFill/>
          </a:ln>
        </p:spPr>
        <p:txBody>
          <a:bodyPr wrap="square">
            <a:spAutoFit/>
          </a:bodyPr>
          <a:p>
            <a:pPr indent="266700">
              <a:lnSpc>
                <a:spcPct val="170000"/>
              </a:lnSpc>
            </a:pPr>
            <a:r>
              <a:rPr sz="1400" b="0">
                <a:ea typeface="宋体" panose="02010600030101010101" pitchFamily="2" charset="-122"/>
              </a:rPr>
              <a:t>（十一）丙烯腈—苯乙烯共聚物(AS)</a:t>
            </a:r>
            <a:endParaRPr sz="1400" b="0">
              <a:ea typeface="宋体" panose="02010600030101010101" pitchFamily="2" charset="-122"/>
            </a:endParaRPr>
          </a:p>
          <a:p>
            <a:pPr indent="266700">
              <a:lnSpc>
                <a:spcPct val="170000"/>
              </a:lnSpc>
            </a:pPr>
            <a:r>
              <a:rPr sz="1400" b="0">
                <a:ea typeface="宋体" panose="02010600030101010101" pitchFamily="2" charset="-122"/>
              </a:rPr>
              <a:t>(1)性能特点</a:t>
            </a:r>
            <a:endParaRPr sz="1400" b="0">
              <a:ea typeface="宋体" panose="02010600030101010101" pitchFamily="2" charset="-122"/>
            </a:endParaRPr>
          </a:p>
          <a:p>
            <a:pPr indent="266700">
              <a:lnSpc>
                <a:spcPct val="170000"/>
              </a:lnSpc>
            </a:pPr>
            <a:r>
              <a:rPr sz="1400" b="0">
                <a:ea typeface="宋体" panose="02010600030101010101" pitchFamily="2" charset="-122"/>
              </a:rPr>
              <a:t>a.粒料呈水白色，可为透明、半透明或着色成不透明。AS呈脆性，对缺口敏感，在-40～+50℃温度范围内抗冲强度没有较大变化；</a:t>
            </a:r>
            <a:endParaRPr sz="1400" b="0">
              <a:ea typeface="宋体" panose="02010600030101010101" pitchFamily="2" charset="-122"/>
            </a:endParaRPr>
          </a:p>
          <a:p>
            <a:pPr indent="266700">
              <a:lnSpc>
                <a:spcPct val="170000"/>
              </a:lnSpc>
            </a:pPr>
            <a:r>
              <a:rPr sz="1400" b="0">
                <a:ea typeface="宋体" panose="02010600030101010101" pitchFamily="2" charset="-122"/>
              </a:rPr>
              <a:t>b.耐动态疲劳性较差，但耐应力开裂性良好，最高使用温度为75～90℃，在1.82×106pa下热变形温度为82～105℃；</a:t>
            </a:r>
            <a:endParaRPr sz="1400" b="0">
              <a:ea typeface="宋体" panose="02010600030101010101" pitchFamily="2" charset="-122"/>
            </a:endParaRPr>
          </a:p>
          <a:p>
            <a:pPr indent="266700">
              <a:lnSpc>
                <a:spcPct val="170000"/>
              </a:lnSpc>
            </a:pPr>
            <a:r>
              <a:rPr sz="1400" b="0">
                <a:ea typeface="宋体" panose="02010600030101010101" pitchFamily="2" charset="-122"/>
              </a:rPr>
              <a:t>c.体积电阻＞1015Ω•cm，耐电弧好，燃烧速度2cm／min，燃时无滴落；</a:t>
            </a:r>
            <a:endParaRPr sz="1400" b="0">
              <a:ea typeface="宋体" panose="02010600030101010101" pitchFamily="2" charset="-122"/>
            </a:endParaRPr>
          </a:p>
          <a:p>
            <a:pPr indent="266700">
              <a:lnSpc>
                <a:spcPct val="170000"/>
              </a:lnSpc>
            </a:pPr>
            <a:r>
              <a:rPr sz="1400" b="0">
                <a:ea typeface="宋体" panose="02010600030101010101" pitchFamily="2" charset="-122"/>
              </a:rPr>
              <a:t>d.具中等耐候性，老化后发黄，但可加入紫外线吸收剂改善。AS性能不受高湿度环境的影响，能耐无机酸碱、油脂和去污剂，较耐醇类而溶于酮类和某些芳烃、氯代烃；</a:t>
            </a:r>
            <a:endParaRPr sz="1400" b="0">
              <a:ea typeface="宋体" panose="02010600030101010101" pitchFamily="2" charset="-122"/>
            </a:endParaRPr>
          </a:p>
          <a:p>
            <a:pPr indent="266700">
              <a:lnSpc>
                <a:spcPct val="170000"/>
              </a:lnSpc>
            </a:pPr>
            <a:r>
              <a:rPr sz="1400" b="0">
                <a:ea typeface="宋体" panose="02010600030101010101" pitchFamily="2" charset="-122"/>
              </a:rPr>
              <a:t>e.粒料在加工前需在70～85℃下预于燥，在230℃、49N载荷下熔体指数为(3～9)×10-3Kg／10min。注射成型温度180～270℃、注射模温65～75℃、收缩率0.4～0.7％、挤塑温度180～230℃，能吹塑，片材也能进行小拉伸比的热成型。</a:t>
            </a:r>
            <a:endParaRPr sz="1400" b="0">
              <a:ea typeface="宋体" panose="02010600030101010101" pitchFamily="2" charset="-122"/>
            </a:endParaRPr>
          </a:p>
          <a:p>
            <a:pPr indent="266700">
              <a:lnSpc>
                <a:spcPct val="170000"/>
              </a:lnSpc>
            </a:pPr>
            <a:r>
              <a:rPr sz="1400" b="0">
                <a:ea typeface="宋体" panose="02010600030101010101" pitchFamily="2" charset="-122"/>
              </a:rPr>
              <a:t>(2)用途</a:t>
            </a:r>
            <a:endParaRPr sz="1400" b="0">
              <a:ea typeface="宋体" panose="02010600030101010101" pitchFamily="2" charset="-122"/>
            </a:endParaRPr>
          </a:p>
          <a:p>
            <a:pPr indent="266700">
              <a:lnSpc>
                <a:spcPct val="170000"/>
              </a:lnSpc>
            </a:pPr>
            <a:r>
              <a:rPr sz="1400" b="0">
                <a:ea typeface="宋体" panose="02010600030101010101" pitchFamily="2" charset="-122"/>
              </a:rPr>
              <a:t>AS制品能用作盘、杯、餐具、冰箱部件、仪表透镜和包装材料，并广泛应用于制作无线电零件。</a:t>
            </a:r>
            <a:endParaRPr sz="1400" b="0">
              <a:ea typeface="宋体" panose="02010600030101010101" pitchFamily="2" charset="-122"/>
            </a:endParaRPr>
          </a:p>
        </p:txBody>
      </p:sp>
    </p:spTree>
    <p:custDataLst>
      <p:tags r:id="rId3"/>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rPr>
              <a:t>2.1.4.塑料装饰制品</a:t>
            </a: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22655" y="1612900"/>
            <a:ext cx="10890885" cy="3709035"/>
          </a:xfrm>
          <a:prstGeom prst="rect">
            <a:avLst/>
          </a:prstGeom>
          <a:noFill/>
          <a:ln w="9525">
            <a:noFill/>
          </a:ln>
        </p:spPr>
        <p:txBody>
          <a:bodyPr wrap="square">
            <a:spAutoFit/>
          </a:bodyPr>
          <a:p>
            <a:pPr indent="266700">
              <a:lnSpc>
                <a:spcPct val="210000"/>
              </a:lnSpc>
            </a:pPr>
            <a:r>
              <a:rPr sz="1600" b="0">
                <a:ea typeface="宋体" panose="02010600030101010101" pitchFamily="2" charset="-122"/>
              </a:rPr>
              <a:t>塑料集金属的坚硬性、木材的轻便性、玻璃的透明性、陶瓷的耐腐蚀性，橡胶的弹性和韧性于一身，被广泛应用于装饰装修材料产品中。</a:t>
            </a:r>
            <a:endParaRPr sz="1600" b="0">
              <a:ea typeface="宋体" panose="02010600030101010101" pitchFamily="2" charset="-122"/>
            </a:endParaRPr>
          </a:p>
          <a:p>
            <a:pPr indent="266700">
              <a:lnSpc>
                <a:spcPct val="210000"/>
              </a:lnSpc>
            </a:pPr>
            <a:r>
              <a:rPr sz="1600" b="0">
                <a:ea typeface="宋体" panose="02010600030101010101" pitchFamily="2" charset="-122"/>
              </a:rPr>
              <a:t>一、塑料装饰板</a:t>
            </a:r>
            <a:endParaRPr sz="1600" b="0">
              <a:ea typeface="宋体" panose="02010600030101010101" pitchFamily="2" charset="-122"/>
            </a:endParaRPr>
          </a:p>
          <a:p>
            <a:pPr indent="266700">
              <a:lnSpc>
                <a:spcPct val="210000"/>
              </a:lnSpc>
            </a:pPr>
            <a:r>
              <a:rPr sz="1600" b="0">
                <a:ea typeface="宋体" panose="02010600030101010101" pitchFamily="2" charset="-122"/>
              </a:rPr>
              <a:t>以树脂材料为基料或浸渍材料经一定工艺制成的具有装饰功能的板材。塑料装饰板具有重量轻，可任意着色，可具有各种形状的断面或立面，用于外墙装饰富有立体感； 施工轻便灵活，施工效率高特点，被广泛应用于装饰装修中。</a:t>
            </a:r>
            <a:endParaRPr sz="1600" b="0">
              <a:ea typeface="宋体" panose="02010600030101010101" pitchFamily="2" charset="-122"/>
            </a:endParaRPr>
          </a:p>
          <a:p>
            <a:pPr indent="266700">
              <a:lnSpc>
                <a:spcPct val="210000"/>
              </a:lnSpc>
            </a:pPr>
            <a:r>
              <a:rPr sz="1600" b="0">
                <a:ea typeface="宋体" panose="02010600030101010101" pitchFamily="2" charset="-122"/>
              </a:rPr>
              <a:t>按塑料原料不同，塑料装饰板可分为：塑料金属板、硬质聚氯乙烯建筑板材、玻璃钢板、三聚氰胺装饰层板、聚乙烯低发泡钙塑板、有机玻璃板、复合夹层板等。</a:t>
            </a:r>
            <a:endParaRPr sz="1600" b="0">
              <a:ea typeface="宋体" panose="02010600030101010101" pitchFamily="2" charset="-122"/>
            </a:endParaRPr>
          </a:p>
        </p:txBody>
      </p:sp>
    </p:spTree>
    <p:custDataLst>
      <p:tags r:id="rId3"/>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2.1.4.塑料装饰制品</a:t>
            </a: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1132840"/>
            <a:ext cx="10890885" cy="3020060"/>
          </a:xfrm>
          <a:prstGeom prst="rect">
            <a:avLst/>
          </a:prstGeom>
          <a:noFill/>
          <a:ln w="9525">
            <a:noFill/>
          </a:ln>
        </p:spPr>
        <p:txBody>
          <a:bodyPr wrap="square">
            <a:spAutoFit/>
          </a:bodyPr>
          <a:p>
            <a:pPr indent="266700">
              <a:lnSpc>
                <a:spcPct val="170000"/>
              </a:lnSpc>
            </a:pPr>
            <a:r>
              <a:rPr sz="1400" b="0">
                <a:ea typeface="宋体" panose="02010600030101010101" pitchFamily="2" charset="-122"/>
              </a:rPr>
              <a:t>(1)PVC塑料装饰板</a:t>
            </a:r>
            <a:endParaRPr sz="1400" b="0">
              <a:ea typeface="宋体" panose="02010600030101010101" pitchFamily="2" charset="-122"/>
            </a:endParaRPr>
          </a:p>
          <a:p>
            <a:pPr indent="266700">
              <a:lnSpc>
                <a:spcPct val="170000"/>
              </a:lnSpc>
            </a:pPr>
            <a:r>
              <a:rPr sz="1400" b="0">
                <a:ea typeface="宋体" panose="02010600030101010101" pitchFamily="2" charset="-122"/>
              </a:rPr>
              <a:t>以PVC树脂为基料，加入稳定剂、增塑剂、填料、着色剂及润湿剂等加工而成，平板表面光滑、色泽鲜艳、防水且耐腐蚀，产品有软、硬两种。</a:t>
            </a:r>
            <a:endParaRPr sz="1400" b="0">
              <a:ea typeface="宋体" panose="02010600030101010101" pitchFamily="2" charset="-122"/>
            </a:endParaRPr>
          </a:p>
          <a:p>
            <a:pPr indent="266700">
              <a:lnSpc>
                <a:spcPct val="170000"/>
              </a:lnSpc>
            </a:pPr>
            <a:r>
              <a:rPr sz="1400" b="0">
                <a:ea typeface="宋体" panose="02010600030101010101" pitchFamily="2" charset="-122"/>
              </a:rPr>
              <a:t>①　硬质PVC板。机械强度高，化学稳定性好、介电性良好、耐用性和抗老化性好，并易熔接及粘结；但使用温度低、线膨胀系数大，成型加工差，硬质PVC板可以印制各种仿木纹、金属等不同压纹图案，装饰效果好，常用做墙板和吊顶板，如图2-5。</a:t>
            </a:r>
            <a:endParaRPr sz="1400" b="0">
              <a:ea typeface="宋体" panose="02010600030101010101" pitchFamily="2" charset="-122"/>
            </a:endParaRPr>
          </a:p>
          <a:p>
            <a:pPr indent="266700">
              <a:lnSpc>
                <a:spcPct val="170000"/>
              </a:lnSpc>
            </a:pPr>
            <a:r>
              <a:rPr sz="1400" b="0">
                <a:ea typeface="宋体" panose="02010600030101010101" pitchFamily="2" charset="-122"/>
              </a:rPr>
              <a:t>②　波形板是通过挤压工艺生产出各种断面形状的硬质PVC板材，波形板可任意着色，色彩鲜艳、表面平滑，波形丰富用于室内墙面、卫生间吊顶及隔断的罩面装饰，如图2-6。</a:t>
            </a:r>
            <a:endParaRPr sz="1400" b="0">
              <a:ea typeface="宋体" panose="02010600030101010101" pitchFamily="2" charset="-122"/>
            </a:endParaRPr>
          </a:p>
          <a:p>
            <a:pPr indent="266700">
              <a:lnSpc>
                <a:spcPct val="170000"/>
              </a:lnSpc>
            </a:pPr>
            <a:r>
              <a:rPr sz="1400" b="0">
                <a:ea typeface="宋体" panose="02010600030101010101" pitchFamily="2" charset="-122"/>
              </a:rPr>
              <a:t>③　软质PVC板。质地柔软、耐摩擦和挠曲、弹性好、吸水性低，易加工成型，耐寒、电气性能好、化学稳定性强，如图2-7。</a:t>
            </a:r>
            <a:endParaRPr sz="1400" b="0">
              <a:ea typeface="宋体" panose="02010600030101010101" pitchFamily="2" charset="-122"/>
            </a:endParaRPr>
          </a:p>
        </p:txBody>
      </p:sp>
      <p:pic>
        <p:nvPicPr>
          <p:cNvPr id="39" name="图片 39" descr="1453deed76f141c"/>
          <p:cNvPicPr>
            <a:picLocks noChangeAspect="1"/>
          </p:cNvPicPr>
          <p:nvPr/>
        </p:nvPicPr>
        <p:blipFill>
          <a:blip r:embed="rId3"/>
          <a:stretch>
            <a:fillRect/>
          </a:stretch>
        </p:blipFill>
        <p:spPr>
          <a:xfrm>
            <a:off x="1945958" y="4152900"/>
            <a:ext cx="2418715" cy="1813560"/>
          </a:xfrm>
          <a:prstGeom prst="rect">
            <a:avLst/>
          </a:prstGeom>
        </p:spPr>
      </p:pic>
      <p:pic>
        <p:nvPicPr>
          <p:cNvPr id="2" name="图片 40" descr="1_201208230814031yC0A.thumb"/>
          <p:cNvPicPr>
            <a:picLocks noChangeAspect="1"/>
          </p:cNvPicPr>
          <p:nvPr/>
        </p:nvPicPr>
        <p:blipFill>
          <a:blip r:embed="rId4"/>
          <a:stretch>
            <a:fillRect/>
          </a:stretch>
        </p:blipFill>
        <p:spPr>
          <a:xfrm>
            <a:off x="4761548" y="4427855"/>
            <a:ext cx="2667635" cy="1263650"/>
          </a:xfrm>
          <a:prstGeom prst="rect">
            <a:avLst/>
          </a:prstGeom>
        </p:spPr>
      </p:pic>
      <p:pic>
        <p:nvPicPr>
          <p:cNvPr id="3" name="图片 41" descr="152828398747293"/>
          <p:cNvPicPr>
            <a:picLocks noChangeAspect="1"/>
          </p:cNvPicPr>
          <p:nvPr/>
        </p:nvPicPr>
        <p:blipFill>
          <a:blip r:embed="rId5"/>
          <a:stretch>
            <a:fillRect/>
          </a:stretch>
        </p:blipFill>
        <p:spPr>
          <a:xfrm>
            <a:off x="7830820" y="4138295"/>
            <a:ext cx="2545080" cy="1908810"/>
          </a:xfrm>
          <a:prstGeom prst="rect">
            <a:avLst/>
          </a:prstGeom>
        </p:spPr>
      </p:pic>
      <p:sp>
        <p:nvSpPr>
          <p:cNvPr id="4" name="文本框 3"/>
          <p:cNvSpPr txBox="1"/>
          <p:nvPr/>
        </p:nvSpPr>
        <p:spPr>
          <a:xfrm>
            <a:off x="1946275" y="6252845"/>
            <a:ext cx="2418080" cy="368300"/>
          </a:xfrm>
          <a:prstGeom prst="rect">
            <a:avLst/>
          </a:prstGeom>
          <a:noFill/>
        </p:spPr>
        <p:txBody>
          <a:bodyPr wrap="none" rtlCol="0" anchor="t">
            <a:spAutoFit/>
          </a:bodyPr>
          <a:p>
            <a:pPr algn="l"/>
            <a:r>
              <a:rPr>
                <a:sym typeface="+mn-ea"/>
              </a:rPr>
              <a:t>图2-5 硬质PVC护墙板</a:t>
            </a:r>
            <a:endParaRPr>
              <a:sym typeface="+mn-ea"/>
            </a:endParaRPr>
          </a:p>
        </p:txBody>
      </p:sp>
      <p:sp>
        <p:nvSpPr>
          <p:cNvPr id="5" name="文本框 4"/>
          <p:cNvSpPr txBox="1"/>
          <p:nvPr/>
        </p:nvSpPr>
        <p:spPr>
          <a:xfrm>
            <a:off x="5089525" y="6252845"/>
            <a:ext cx="2011680" cy="368300"/>
          </a:xfrm>
          <a:prstGeom prst="rect">
            <a:avLst/>
          </a:prstGeom>
          <a:noFill/>
        </p:spPr>
        <p:txBody>
          <a:bodyPr wrap="none" rtlCol="0" anchor="t">
            <a:spAutoFit/>
          </a:bodyPr>
          <a:p>
            <a:pPr algn="l"/>
            <a:r>
              <a:rPr>
                <a:sym typeface="+mn-ea"/>
              </a:rPr>
              <a:t>图2-6  装饰波纹板</a:t>
            </a:r>
            <a:endParaRPr>
              <a:sym typeface="+mn-ea"/>
            </a:endParaRPr>
          </a:p>
        </p:txBody>
      </p:sp>
      <p:sp>
        <p:nvSpPr>
          <p:cNvPr id="6" name="文本框 5"/>
          <p:cNvSpPr txBox="1"/>
          <p:nvPr/>
        </p:nvSpPr>
        <p:spPr>
          <a:xfrm>
            <a:off x="8157845" y="6252845"/>
            <a:ext cx="2024380" cy="368300"/>
          </a:xfrm>
          <a:prstGeom prst="rect">
            <a:avLst/>
          </a:prstGeom>
          <a:noFill/>
        </p:spPr>
        <p:txBody>
          <a:bodyPr wrap="none" rtlCol="0" anchor="t">
            <a:spAutoFit/>
          </a:bodyPr>
          <a:p>
            <a:pPr algn="l"/>
            <a:r>
              <a:rPr>
                <a:sym typeface="+mn-ea"/>
              </a:rPr>
              <a:t>图2-7  软质PVC板</a:t>
            </a:r>
            <a:endParaRPr>
              <a:sym typeface="+mn-ea"/>
            </a:endParaRPr>
          </a:p>
        </p:txBody>
      </p:sp>
    </p:spTree>
    <p:custDataLst>
      <p:tags r:id="rId6"/>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custDataLst>
              <p:tags r:id="rId2"/>
            </p:custDataLst>
          </p:nvPr>
        </p:nvSpPr>
        <p:spPr>
          <a:xfrm>
            <a:off x="2550160" y="289560"/>
            <a:ext cx="7091045" cy="801370"/>
          </a:xfrm>
          <a:prstGeom prst="rect">
            <a:avLst/>
          </a:prstGeom>
          <a:noFill/>
        </p:spPr>
        <p:txBody>
          <a:bodyPr wrap="square" lIns="90000" tIns="46800" rIns="90000" bIns="46800" rtlCol="0"/>
          <a:lstStyle>
            <a:defPPr>
              <a:defRPr lang="zh-CN"/>
            </a:defPPr>
            <a:lvl1pPr>
              <a:lnSpc>
                <a:spcPct val="130000"/>
              </a:lnSpc>
              <a:defRPr sz="2800">
                <a:solidFill>
                  <a:schemeClr val="tx2"/>
                </a:solidFill>
                <a:latin typeface="+mj-lt"/>
                <a:ea typeface="+mj-ea"/>
                <a:cs typeface="+mj-cs"/>
              </a:defRPr>
            </a:lvl1pPr>
          </a:lstStyle>
          <a:p>
            <a:r>
              <a:rPr lang="en-US" altLang="zh-CN" sz="3600">
                <a:sym typeface="+mn-ea"/>
              </a:rPr>
              <a:t>1.1.室内装饰材料与构造概述</a:t>
            </a:r>
            <a:endParaRPr lang="en-US" altLang="zh-CN" sz="3600">
              <a:sym typeface="+mn-ea"/>
            </a:endParaRPr>
          </a:p>
        </p:txBody>
      </p:sp>
      <p:sp>
        <p:nvSpPr>
          <p:cNvPr id="2" name="文本框 1"/>
          <p:cNvSpPr txBox="1"/>
          <p:nvPr/>
        </p:nvSpPr>
        <p:spPr>
          <a:xfrm>
            <a:off x="954405" y="1203960"/>
            <a:ext cx="10227945" cy="1899920"/>
          </a:xfrm>
          <a:prstGeom prst="rect">
            <a:avLst/>
          </a:prstGeom>
          <a:noFill/>
        </p:spPr>
        <p:txBody>
          <a:bodyPr wrap="square" rtlCol="0" anchor="t">
            <a:spAutoFit/>
          </a:bodyPr>
          <a:p>
            <a:pPr indent="0" fontAlgn="auto">
              <a:lnSpc>
                <a:spcPct val="120000"/>
              </a:lnSpc>
            </a:pPr>
            <a:r>
              <a:rPr lang="en-US" altLang="zh-CN" sz="1400">
                <a:ea typeface="宋体" panose="02010600030101010101" pitchFamily="2" charset="-122"/>
                <a:sym typeface="+mn-ea"/>
              </a:rPr>
              <a:t>        </a:t>
            </a:r>
            <a:r>
              <a:rPr lang="zh-CN" sz="1400">
                <a:ea typeface="宋体" panose="02010600030101010101" pitchFamily="2" charset="-122"/>
                <a:sym typeface="+mn-ea"/>
              </a:rPr>
              <a:t>室内装饰材料在建筑装饰中占有重要地位，它集艺术室内装饰材料、室内装饰材料、造型设计、美学、色彩、材性为一体，主要用于室内顶面、墙面、柱吗面和地面装饰。随着社会发展和人们生活观念的转变，现代室内装饰个性化趋势越来越明显。现代室内装饰材料，不仅具有防潮、防火、吸声、隔热、隔音等多种功能，对建筑物主体结构起到延长使用寿命、满足某些特殊要求的作用，同时，还能改善室内艺术环境、烘托生活氛围，让人们获得美的享受。        在建筑发展史上，室内装饰材料是品种繁多、更新最快、发展潜力最大的一类材料。其发展状况和水平，直接决定了建筑装饰档次的高低。随着我国经济发展、社会进步，人们对室内空间要求也越来越高。这也催生了一系列如：节能材料、环保材料、可循环利用的绿色材料等新型材料的诞生，这对于改善我国人们的居住环境、美化城市</a:t>
            </a:r>
            <a:r>
              <a:rPr lang="zh-CN" sz="1400">
                <a:ea typeface="宋体" panose="02010600030101010101" pitchFamily="2" charset="-122"/>
                <a:cs typeface="Times New Roman" panose="02020603050405020304" charset="0"/>
                <a:sym typeface="+mn-ea"/>
              </a:rPr>
              <a:t>/农村建筑，均有着重要的意义，图1-1。</a:t>
            </a:r>
            <a:endParaRPr lang="zh-CN" altLang="en-US" sz="1400">
              <a:ea typeface="宋体" panose="02010600030101010101" pitchFamily="2" charset="-122"/>
              <a:cs typeface="Times New Roman" panose="02020603050405020304" charset="0"/>
              <a:sym typeface="+mn-ea"/>
            </a:endParaRPr>
          </a:p>
        </p:txBody>
      </p:sp>
      <p:pic>
        <p:nvPicPr>
          <p:cNvPr id="6" name="图片 1" descr="16"/>
          <p:cNvPicPr>
            <a:picLocks noChangeAspect="1"/>
          </p:cNvPicPr>
          <p:nvPr/>
        </p:nvPicPr>
        <p:blipFill>
          <a:blip r:embed="rId3"/>
          <a:stretch>
            <a:fillRect/>
          </a:stretch>
        </p:blipFill>
        <p:spPr>
          <a:xfrm>
            <a:off x="1349693" y="3570288"/>
            <a:ext cx="2884805" cy="1918335"/>
          </a:xfrm>
          <a:prstGeom prst="rect">
            <a:avLst/>
          </a:prstGeom>
        </p:spPr>
      </p:pic>
      <p:sp>
        <p:nvSpPr>
          <p:cNvPr id="9" name="文本框 8"/>
          <p:cNvSpPr txBox="1"/>
          <p:nvPr/>
        </p:nvSpPr>
        <p:spPr>
          <a:xfrm>
            <a:off x="1679575" y="5666740"/>
            <a:ext cx="2550795" cy="368300"/>
          </a:xfrm>
          <a:prstGeom prst="rect">
            <a:avLst/>
          </a:prstGeom>
          <a:noFill/>
        </p:spPr>
        <p:txBody>
          <a:bodyPr wrap="square" rtlCol="0">
            <a:spAutoFit/>
          </a:bodyPr>
          <a:p>
            <a:r>
              <a:rPr lang="zh-CN" altLang="en-US"/>
              <a:t>图</a:t>
            </a:r>
            <a:r>
              <a:rPr lang="en-US" altLang="zh-CN"/>
              <a:t>1-1 </a:t>
            </a:r>
            <a:r>
              <a:rPr lang="zh-CN" altLang="en-US"/>
              <a:t>新型建筑材料</a:t>
            </a:r>
            <a:endParaRPr lang="zh-CN" altLang="en-US"/>
          </a:p>
        </p:txBody>
      </p:sp>
      <p:sp>
        <p:nvSpPr>
          <p:cNvPr id="100" name="文本框 99"/>
          <p:cNvSpPr txBox="1"/>
          <p:nvPr/>
        </p:nvSpPr>
        <p:spPr>
          <a:xfrm>
            <a:off x="5391785" y="3557270"/>
            <a:ext cx="5080000" cy="2158365"/>
          </a:xfrm>
          <a:prstGeom prst="rect">
            <a:avLst/>
          </a:prstGeom>
          <a:noFill/>
          <a:ln w="9525">
            <a:noFill/>
          </a:ln>
        </p:spPr>
        <p:txBody>
          <a:bodyPr>
            <a:spAutoFit/>
          </a:bodyPr>
          <a:p>
            <a:pPr indent="266700">
              <a:lnSpc>
                <a:spcPct val="120000"/>
              </a:lnSpc>
            </a:pPr>
            <a:r>
              <a:rPr lang="en-US" altLang="zh-CN" sz="1400" b="0">
                <a:ea typeface="宋体" panose="02010600030101010101" pitchFamily="2" charset="-122"/>
              </a:rPr>
              <a:t> </a:t>
            </a:r>
            <a:r>
              <a:rPr lang="zh-CN" sz="1400" b="0">
                <a:ea typeface="宋体" panose="02010600030101010101" pitchFamily="2" charset="-122"/>
              </a:rPr>
              <a:t>新型室内装饰材料的出现，不仅对室内设计起到十分有利的帮助作用，同时对于室内环境的精致化打造也起到巨大推动作用。这种世界主流室内装饰材料的普及应用，更好地解决了人们居住生活上的问题，以其节能环保、利于健康、方便快捷、美观质优的特点而广受欢迎。因此，无论是室内设计师、装修人员还是材料开发、生产人员，都应从材料本身性能及生活、环保角度综合考虑，不断推陈出新、推动行业进步，为社会发展和人们生活作出积极贡献。</a:t>
            </a:r>
            <a:endParaRPr lang="zh-CN" sz="1400">
              <a:ea typeface="宋体" panose="02010600030101010101" pitchFamily="2" charset="-122"/>
            </a:endParaRPr>
          </a:p>
        </p:txBody>
      </p:sp>
    </p:spTree>
    <p:custDataLst>
      <p:tags r:id="rId4"/>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2.1.4.塑料装饰制品</a:t>
            </a: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829945"/>
            <a:ext cx="10890885" cy="3188335"/>
          </a:xfrm>
          <a:prstGeom prst="rect">
            <a:avLst/>
          </a:prstGeom>
          <a:noFill/>
          <a:ln w="9525">
            <a:noFill/>
          </a:ln>
        </p:spPr>
        <p:txBody>
          <a:bodyPr wrap="square">
            <a:spAutoFit/>
          </a:bodyPr>
          <a:p>
            <a:pPr indent="266700">
              <a:lnSpc>
                <a:spcPct val="120000"/>
              </a:lnSpc>
            </a:pPr>
            <a:r>
              <a:rPr sz="1200" b="0">
                <a:ea typeface="宋体" panose="02010600030101010101" pitchFamily="2" charset="-122"/>
              </a:rPr>
              <a:t>(2)塑料贴面装饰板</a:t>
            </a:r>
            <a:endParaRPr sz="1200" b="0">
              <a:ea typeface="宋体" panose="02010600030101010101" pitchFamily="2" charset="-122"/>
            </a:endParaRPr>
          </a:p>
          <a:p>
            <a:pPr indent="266700">
              <a:lnSpc>
                <a:spcPct val="120000"/>
              </a:lnSpc>
            </a:pPr>
            <a:r>
              <a:rPr sz="1200" b="0">
                <a:ea typeface="宋体" panose="02010600030101010101" pitchFamily="2" charset="-122"/>
              </a:rPr>
              <a:t>塑料贴面装饰板是将底层纸、装饰纸等用酚醛树脂及三聚氰胺树脂浸渍后，经干燥、组坯、热压后形成的。图案丰富逼真、耐磨、耐烫、耐酸碱腐蚀、防火、易清洁等，镜面型和采光型。常用于室内外的门面、墙裙、家具等的贴面装饰，如图2-8。</a:t>
            </a:r>
            <a:endParaRPr sz="1200" b="0">
              <a:ea typeface="宋体" panose="02010600030101010101" pitchFamily="2" charset="-122"/>
            </a:endParaRPr>
          </a:p>
          <a:p>
            <a:pPr indent="266700">
              <a:lnSpc>
                <a:spcPct val="120000"/>
              </a:lnSpc>
            </a:pPr>
            <a:r>
              <a:rPr sz="1200" b="0">
                <a:ea typeface="宋体" panose="02010600030101010101" pitchFamily="2" charset="-122"/>
              </a:rPr>
              <a:t>塑料贴面板的规格：930mm×2150mm、1220mm×2440mm和l260mm×2440mm等；厚度：0.8、1.0、1.2、1.5和3.0mm等。</a:t>
            </a:r>
            <a:endParaRPr sz="1200" b="0">
              <a:ea typeface="宋体" panose="02010600030101010101" pitchFamily="2" charset="-122"/>
            </a:endParaRPr>
          </a:p>
          <a:p>
            <a:pPr indent="266700">
              <a:lnSpc>
                <a:spcPct val="120000"/>
              </a:lnSpc>
            </a:pPr>
            <a:r>
              <a:rPr sz="1200" b="0">
                <a:ea typeface="宋体" panose="02010600030101010101" pitchFamily="2" charset="-122"/>
              </a:rPr>
              <a:t>(3)有机玻璃板</a:t>
            </a:r>
            <a:endParaRPr sz="1200" b="0">
              <a:ea typeface="宋体" panose="02010600030101010101" pitchFamily="2" charset="-122"/>
            </a:endParaRPr>
          </a:p>
          <a:p>
            <a:pPr indent="266700">
              <a:lnSpc>
                <a:spcPct val="120000"/>
              </a:lnSpc>
            </a:pPr>
            <a:r>
              <a:rPr sz="1200" b="0">
                <a:ea typeface="宋体" panose="02010600030101010101" pitchFamily="2" charset="-122"/>
              </a:rPr>
              <a:t>有机玻璃板简称“有机玻璃”，主要成分是聚甲基丙烯酸甲酯，是一种具有极好透光度的热塑性塑料。</a:t>
            </a:r>
            <a:endParaRPr sz="1200" b="0">
              <a:ea typeface="宋体" panose="02010600030101010101" pitchFamily="2" charset="-122"/>
            </a:endParaRPr>
          </a:p>
          <a:p>
            <a:pPr indent="266700">
              <a:lnSpc>
                <a:spcPct val="120000"/>
              </a:lnSpc>
            </a:pPr>
            <a:r>
              <a:rPr sz="1200" b="0">
                <a:ea typeface="宋体" panose="02010600030101010101" pitchFamily="2" charset="-122"/>
              </a:rPr>
              <a:t>有机玻璃板透光率好，机械强度高，耐热、抗寒、耐候耐腐蚀、绝缘性好在一定条件下尺寸稳定，并易加工成型，但是同时有机玻璃板质地较脆，易溶于有机溶剂，硬度小，摩擦易起电。有机玻璃分为无色玻璃、有色玻璃和珠光玻璃三种。无色玻璃一般用于建筑工程门窗、玻璃指示灯罩、透明隔断等。有色玻璃可用于宣传灯箱、灯罩、宣传牌等，如图2-9。</a:t>
            </a:r>
            <a:endParaRPr sz="1200" b="0">
              <a:ea typeface="宋体" panose="02010600030101010101" pitchFamily="2" charset="-122"/>
            </a:endParaRPr>
          </a:p>
          <a:p>
            <a:pPr indent="266700">
              <a:lnSpc>
                <a:spcPct val="120000"/>
              </a:lnSpc>
            </a:pPr>
            <a:r>
              <a:rPr sz="1200" b="0">
                <a:ea typeface="宋体" panose="02010600030101010101" pitchFamily="2" charset="-122"/>
              </a:rPr>
              <a:t>(4)装饰塑料门窗</a:t>
            </a:r>
            <a:endParaRPr sz="1200" b="0">
              <a:ea typeface="宋体" panose="02010600030101010101" pitchFamily="2" charset="-122"/>
            </a:endParaRPr>
          </a:p>
          <a:p>
            <a:pPr indent="266700">
              <a:lnSpc>
                <a:spcPct val="120000"/>
              </a:lnSpc>
            </a:pPr>
            <a:r>
              <a:rPr sz="1200" b="0">
                <a:ea typeface="宋体" panose="02010600030101010101" pitchFamily="2" charset="-122"/>
              </a:rPr>
              <a:t>装饰塑料门窗为了增强塑料门窗的刚性通常在塑料型材的内部增加钢材形成了塑钢窗、塑钢门，特点是优良的保温效果、隔热性能耐腐蚀性强，隔声性能和密封性能好，塑料门窗属于阻燃材料，长期暴露在外面使用会老化，但是随着技术改进，塑钢窗的耐侯性显著提高，使用寿命也大大提高。</a:t>
            </a:r>
            <a:endParaRPr sz="1200" b="0">
              <a:ea typeface="宋体" panose="02010600030101010101" pitchFamily="2" charset="-122"/>
            </a:endParaRPr>
          </a:p>
          <a:p>
            <a:pPr indent="266700">
              <a:lnSpc>
                <a:spcPct val="120000"/>
              </a:lnSpc>
            </a:pPr>
            <a:r>
              <a:rPr sz="1200" b="0">
                <a:ea typeface="宋体" panose="02010600030101010101" pitchFamily="2" charset="-122"/>
              </a:rPr>
              <a:t>塑料窗按照开启方式分为：固定窗、平开窗、旋转窗、推拉窗、单扇推拉窗、内平开下悬窗。</a:t>
            </a:r>
            <a:endParaRPr sz="1200" b="0">
              <a:ea typeface="宋体" panose="02010600030101010101" pitchFamily="2" charset="-122"/>
            </a:endParaRPr>
          </a:p>
          <a:p>
            <a:pPr indent="266700">
              <a:lnSpc>
                <a:spcPct val="120000"/>
              </a:lnSpc>
            </a:pPr>
            <a:r>
              <a:rPr sz="1200" b="0">
                <a:ea typeface="宋体" panose="02010600030101010101" pitchFamily="2" charset="-122"/>
              </a:rPr>
              <a:t>塑料门按开启方式分为：平开门、推拉门、弹簧门，如图2-10。</a:t>
            </a:r>
            <a:endParaRPr sz="1200" b="0">
              <a:ea typeface="宋体" panose="02010600030101010101" pitchFamily="2" charset="-122"/>
            </a:endParaRPr>
          </a:p>
        </p:txBody>
      </p:sp>
      <p:sp>
        <p:nvSpPr>
          <p:cNvPr id="4" name="文本框 3"/>
          <p:cNvSpPr txBox="1"/>
          <p:nvPr/>
        </p:nvSpPr>
        <p:spPr>
          <a:xfrm>
            <a:off x="2343785" y="6252845"/>
            <a:ext cx="1554480" cy="368300"/>
          </a:xfrm>
          <a:prstGeom prst="rect">
            <a:avLst/>
          </a:prstGeom>
          <a:noFill/>
        </p:spPr>
        <p:txBody>
          <a:bodyPr wrap="none" rtlCol="0" anchor="t">
            <a:spAutoFit/>
          </a:bodyPr>
          <a:p>
            <a:pPr algn="l"/>
            <a:r>
              <a:rPr>
                <a:sym typeface="+mn-ea"/>
              </a:rPr>
              <a:t>图2-8  装饰板</a:t>
            </a:r>
            <a:endParaRPr>
              <a:sym typeface="+mn-ea"/>
            </a:endParaRPr>
          </a:p>
        </p:txBody>
      </p:sp>
      <p:sp>
        <p:nvSpPr>
          <p:cNvPr id="5" name="文本框 4"/>
          <p:cNvSpPr txBox="1"/>
          <p:nvPr/>
        </p:nvSpPr>
        <p:spPr>
          <a:xfrm>
            <a:off x="5204460" y="6252845"/>
            <a:ext cx="1783080" cy="368300"/>
          </a:xfrm>
          <a:prstGeom prst="rect">
            <a:avLst/>
          </a:prstGeom>
          <a:noFill/>
        </p:spPr>
        <p:txBody>
          <a:bodyPr wrap="none" rtlCol="0" anchor="t">
            <a:spAutoFit/>
          </a:bodyPr>
          <a:p>
            <a:pPr algn="l"/>
            <a:r>
              <a:rPr>
                <a:sym typeface="+mn-ea"/>
              </a:rPr>
              <a:t>图2-9  有机玻璃</a:t>
            </a:r>
            <a:endParaRPr>
              <a:sym typeface="+mn-ea"/>
            </a:endParaRPr>
          </a:p>
        </p:txBody>
      </p:sp>
      <p:sp>
        <p:nvSpPr>
          <p:cNvPr id="6" name="文本框 5"/>
          <p:cNvSpPr txBox="1"/>
          <p:nvPr/>
        </p:nvSpPr>
        <p:spPr>
          <a:xfrm>
            <a:off x="8199120" y="6252845"/>
            <a:ext cx="1910080" cy="368300"/>
          </a:xfrm>
          <a:prstGeom prst="rect">
            <a:avLst/>
          </a:prstGeom>
          <a:noFill/>
        </p:spPr>
        <p:txBody>
          <a:bodyPr wrap="none" rtlCol="0" anchor="t">
            <a:spAutoFit/>
          </a:bodyPr>
          <a:p>
            <a:pPr algn="l"/>
            <a:r>
              <a:rPr>
                <a:sym typeface="+mn-ea"/>
              </a:rPr>
              <a:t>图2-10  塑料门窗</a:t>
            </a:r>
            <a:endParaRPr>
              <a:sym typeface="+mn-ea"/>
            </a:endParaRPr>
          </a:p>
        </p:txBody>
      </p:sp>
      <p:pic>
        <p:nvPicPr>
          <p:cNvPr id="7" name="图片 6" descr="d5666d9bc4b86ed6_2"/>
          <p:cNvPicPr>
            <a:picLocks noChangeAspect="1"/>
          </p:cNvPicPr>
          <p:nvPr/>
        </p:nvPicPr>
        <p:blipFill>
          <a:blip r:embed="rId3"/>
          <a:srcRect t="12559"/>
          <a:stretch>
            <a:fillRect/>
          </a:stretch>
        </p:blipFill>
        <p:spPr>
          <a:xfrm>
            <a:off x="1967865" y="4079240"/>
            <a:ext cx="2241550" cy="1960245"/>
          </a:xfrm>
          <a:prstGeom prst="rect">
            <a:avLst/>
          </a:prstGeom>
        </p:spPr>
      </p:pic>
      <p:pic>
        <p:nvPicPr>
          <p:cNvPr id="8" name="图片 7" descr="20111022054943"/>
          <p:cNvPicPr>
            <a:picLocks noChangeAspect="1"/>
          </p:cNvPicPr>
          <p:nvPr/>
        </p:nvPicPr>
        <p:blipFill>
          <a:blip r:embed="rId4"/>
          <a:srcRect b="6543"/>
          <a:stretch>
            <a:fillRect/>
          </a:stretch>
        </p:blipFill>
        <p:spPr>
          <a:xfrm>
            <a:off x="4739640" y="4091940"/>
            <a:ext cx="2712720" cy="2001520"/>
          </a:xfrm>
          <a:prstGeom prst="rect">
            <a:avLst/>
          </a:prstGeom>
        </p:spPr>
      </p:pic>
      <p:pic>
        <p:nvPicPr>
          <p:cNvPr id="9" name="图片 9" descr="1606859"/>
          <p:cNvPicPr>
            <a:picLocks noChangeAspect="1"/>
          </p:cNvPicPr>
          <p:nvPr/>
        </p:nvPicPr>
        <p:blipFill>
          <a:blip r:embed="rId5"/>
          <a:stretch>
            <a:fillRect/>
          </a:stretch>
        </p:blipFill>
        <p:spPr>
          <a:xfrm>
            <a:off x="8287385" y="4017963"/>
            <a:ext cx="1765300" cy="1993265"/>
          </a:xfrm>
          <a:prstGeom prst="rect">
            <a:avLst/>
          </a:prstGeom>
        </p:spPr>
      </p:pic>
    </p:spTree>
    <p:custDataLst>
      <p:tags r:id="rId6"/>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2.1.4.塑料装饰制品</a:t>
            </a: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829945"/>
            <a:ext cx="10890885" cy="2745740"/>
          </a:xfrm>
          <a:prstGeom prst="rect">
            <a:avLst/>
          </a:prstGeom>
          <a:noFill/>
          <a:ln w="9525">
            <a:noFill/>
          </a:ln>
        </p:spPr>
        <p:txBody>
          <a:bodyPr wrap="square">
            <a:spAutoFit/>
          </a:bodyPr>
          <a:p>
            <a:pPr indent="266700">
              <a:lnSpc>
                <a:spcPct val="120000"/>
              </a:lnSpc>
            </a:pPr>
            <a:r>
              <a:rPr sz="1200" b="0">
                <a:ea typeface="宋体" panose="02010600030101010101" pitchFamily="2" charset="-122"/>
              </a:rPr>
              <a:t>二、塑料地板</a:t>
            </a:r>
            <a:endParaRPr sz="1200" b="0">
              <a:ea typeface="宋体" panose="02010600030101010101" pitchFamily="2" charset="-122"/>
            </a:endParaRPr>
          </a:p>
          <a:p>
            <a:pPr indent="266700">
              <a:lnSpc>
                <a:spcPct val="120000"/>
              </a:lnSpc>
            </a:pPr>
            <a:r>
              <a:rPr sz="1200" b="0">
                <a:ea typeface="宋体" panose="02010600030101010101" pitchFamily="2" charset="-122"/>
              </a:rPr>
              <a:t>塑料地板耐磨性减轻步行的疲劳感，其坚固性和柔韧性适当；脚感舒适；装饰功能：色泽、图案、花纹；耐水性：耐冲洗，遇水不变形、褪色。PVC塑料地板是以PVC、矿棉填料、增塑剂、颜料等为主要原料，经高速混合、塑化辊压或层压成型的铺地材料。PVC塑料地板色泽选择性强；耐磨、耐污染、收缩率小、弹性好、步行舒适。一般应用于宾馆、饭店、办公室、民用住宅等。</a:t>
            </a:r>
            <a:endParaRPr sz="1200" b="0">
              <a:ea typeface="宋体" panose="02010600030101010101" pitchFamily="2" charset="-122"/>
            </a:endParaRPr>
          </a:p>
          <a:p>
            <a:pPr indent="266700">
              <a:lnSpc>
                <a:spcPct val="120000"/>
              </a:lnSpc>
            </a:pPr>
            <a:r>
              <a:rPr sz="1200" b="0">
                <a:ea typeface="宋体" panose="02010600030101010101" pitchFamily="2" charset="-122"/>
              </a:rPr>
              <a:t>PVC塑料地板按材料和外形可分为PVC塑料地板砖、PVC塑料卷材地板、印花发泡塑料地板和复膜彩印塑料卷材地板、特种PVC地板。</a:t>
            </a:r>
            <a:endParaRPr sz="1200" b="0">
              <a:ea typeface="宋体" panose="02010600030101010101" pitchFamily="2" charset="-122"/>
            </a:endParaRPr>
          </a:p>
          <a:p>
            <a:pPr indent="266700">
              <a:lnSpc>
                <a:spcPct val="120000"/>
              </a:lnSpc>
            </a:pPr>
            <a:r>
              <a:rPr sz="1200" b="0">
                <a:ea typeface="宋体" panose="02010600030101010101" pitchFamily="2" charset="-122"/>
              </a:rPr>
              <a:t>1)PVC塑料卷材地板。以矿物棉和玻璃纤维毡为基材，糊状PVC为粘结剂制作而成，具有超强的耐磨性及抗冲击性；表面经过抗菌处理，抗菌性良好；表面进行UV处理，具有防污性能；添加玻璃纤维层，尺寸稳定性好，一般应用于医院，餐厅，办公室，商店，客厅，卧室，健身房等场所，如图2-11。</a:t>
            </a:r>
            <a:endParaRPr sz="1200" b="0">
              <a:ea typeface="宋体" panose="02010600030101010101" pitchFamily="2" charset="-122"/>
            </a:endParaRPr>
          </a:p>
          <a:p>
            <a:pPr indent="266700">
              <a:lnSpc>
                <a:spcPct val="120000"/>
              </a:lnSpc>
            </a:pPr>
            <a:r>
              <a:rPr sz="1200" b="0">
                <a:ea typeface="宋体" panose="02010600030101010101" pitchFamily="2" charset="-122"/>
              </a:rPr>
              <a:t>2)氯化聚乙烯卷材地板。以糊状PVC为面层，矿物纸和玻璃纤维毡为基材。具有优良的耐候性，耐臭氧性和耐老化及耐油、耐化学药品，耐磨、延伸率优于PVC；色泽选择性强，耐污染、步行舒适。常用于饭店、办公室、民用住宅，如图2-12。</a:t>
            </a:r>
            <a:endParaRPr sz="1200" b="0">
              <a:ea typeface="宋体" panose="02010600030101010101" pitchFamily="2" charset="-122"/>
            </a:endParaRPr>
          </a:p>
          <a:p>
            <a:pPr indent="266700">
              <a:lnSpc>
                <a:spcPct val="120000"/>
              </a:lnSpc>
            </a:pPr>
            <a:r>
              <a:rPr sz="1200" b="0">
                <a:ea typeface="宋体" panose="02010600030101010101" pitchFamily="2" charset="-122"/>
              </a:rPr>
              <a:t>3)塑胶地板。在塑料地板中加入一定量的橡胶。含胶量不同可分为全塑型、混合型、颗粒型、复合型塑胶地板。全塑型，全塑胶弹性体，适于高能体育运动场地；混合型，由消防层和含有50%橡胶的颗粒胶层组成，适于大运动量体育场地；颗粒型，由塑胶粘合橡胶颗粒组成，适于一般球场地面；复合型，由颗粒型塑胶作底胶层，全塑型塑胶由中胶层和防滑面层叠合粘结而成，适于田径跑道，如图2-13。</a:t>
            </a:r>
            <a:endParaRPr sz="1200" b="0">
              <a:ea typeface="宋体" panose="02010600030101010101" pitchFamily="2" charset="-122"/>
            </a:endParaRPr>
          </a:p>
        </p:txBody>
      </p:sp>
      <p:sp>
        <p:nvSpPr>
          <p:cNvPr id="4" name="文本框 3"/>
          <p:cNvSpPr txBox="1"/>
          <p:nvPr/>
        </p:nvSpPr>
        <p:spPr>
          <a:xfrm>
            <a:off x="2174240" y="6252845"/>
            <a:ext cx="1829435" cy="368300"/>
          </a:xfrm>
          <a:prstGeom prst="rect">
            <a:avLst/>
          </a:prstGeom>
          <a:noFill/>
        </p:spPr>
        <p:txBody>
          <a:bodyPr wrap="none" rtlCol="0" anchor="t">
            <a:spAutoFit/>
          </a:bodyPr>
          <a:p>
            <a:pPr algn="l"/>
            <a:r>
              <a:rPr>
                <a:sym typeface="+mn-ea"/>
              </a:rPr>
              <a:t>图2-11 卷材地板</a:t>
            </a:r>
            <a:endParaRPr>
              <a:sym typeface="+mn-ea"/>
            </a:endParaRPr>
          </a:p>
        </p:txBody>
      </p:sp>
      <p:sp>
        <p:nvSpPr>
          <p:cNvPr id="5" name="文本框 4"/>
          <p:cNvSpPr txBox="1"/>
          <p:nvPr/>
        </p:nvSpPr>
        <p:spPr>
          <a:xfrm>
            <a:off x="5025390" y="6252845"/>
            <a:ext cx="2138680" cy="368300"/>
          </a:xfrm>
          <a:prstGeom prst="rect">
            <a:avLst/>
          </a:prstGeom>
          <a:noFill/>
        </p:spPr>
        <p:txBody>
          <a:bodyPr wrap="none" rtlCol="0" anchor="t">
            <a:spAutoFit/>
          </a:bodyPr>
          <a:p>
            <a:pPr algn="l"/>
            <a:r>
              <a:rPr>
                <a:sym typeface="+mn-ea"/>
              </a:rPr>
              <a:t>图2-12  聚乙烯地板</a:t>
            </a:r>
            <a:endParaRPr>
              <a:sym typeface="+mn-ea"/>
            </a:endParaRPr>
          </a:p>
        </p:txBody>
      </p:sp>
      <p:sp>
        <p:nvSpPr>
          <p:cNvPr id="6" name="文本框 5"/>
          <p:cNvSpPr txBox="1"/>
          <p:nvPr/>
        </p:nvSpPr>
        <p:spPr>
          <a:xfrm>
            <a:off x="7992745" y="6252845"/>
            <a:ext cx="1910080" cy="368300"/>
          </a:xfrm>
          <a:prstGeom prst="rect">
            <a:avLst/>
          </a:prstGeom>
          <a:noFill/>
        </p:spPr>
        <p:txBody>
          <a:bodyPr wrap="none" rtlCol="0" anchor="t">
            <a:spAutoFit/>
          </a:bodyPr>
          <a:p>
            <a:pPr algn="l"/>
            <a:r>
              <a:rPr>
                <a:sym typeface="+mn-ea"/>
              </a:rPr>
              <a:t>图2-13  塑胶地板</a:t>
            </a:r>
            <a:endParaRPr>
              <a:sym typeface="+mn-ea"/>
            </a:endParaRPr>
          </a:p>
        </p:txBody>
      </p:sp>
      <p:pic>
        <p:nvPicPr>
          <p:cNvPr id="10" name="图片 10" descr="bjcn3scmz_11979_635188255717246692"/>
          <p:cNvPicPr>
            <a:picLocks noChangeAspect="1"/>
          </p:cNvPicPr>
          <p:nvPr/>
        </p:nvPicPr>
        <p:blipFill>
          <a:blip r:embed="rId3"/>
          <a:stretch>
            <a:fillRect/>
          </a:stretch>
        </p:blipFill>
        <p:spPr>
          <a:xfrm>
            <a:off x="1920558" y="4250373"/>
            <a:ext cx="2588895" cy="1475105"/>
          </a:xfrm>
          <a:prstGeom prst="rect">
            <a:avLst/>
          </a:prstGeom>
        </p:spPr>
      </p:pic>
      <p:pic>
        <p:nvPicPr>
          <p:cNvPr id="42" name="图片 42" descr="t01647ca3405852112f"/>
          <p:cNvPicPr>
            <a:picLocks noChangeAspect="1"/>
          </p:cNvPicPr>
          <p:nvPr/>
        </p:nvPicPr>
        <p:blipFill>
          <a:blip r:embed="rId4"/>
          <a:stretch>
            <a:fillRect/>
          </a:stretch>
        </p:blipFill>
        <p:spPr>
          <a:xfrm>
            <a:off x="5204460" y="3951605"/>
            <a:ext cx="1781175" cy="1925320"/>
          </a:xfrm>
          <a:prstGeom prst="rect">
            <a:avLst/>
          </a:prstGeom>
        </p:spPr>
      </p:pic>
      <p:pic>
        <p:nvPicPr>
          <p:cNvPr id="43" name="图片 43" descr="01300000014597119952291135940"/>
          <p:cNvPicPr>
            <a:picLocks noChangeAspect="1"/>
          </p:cNvPicPr>
          <p:nvPr/>
        </p:nvPicPr>
        <p:blipFill>
          <a:blip r:embed="rId5"/>
          <a:srcRect t="-1597" r="16294"/>
          <a:stretch>
            <a:fillRect/>
          </a:stretch>
        </p:blipFill>
        <p:spPr>
          <a:xfrm>
            <a:off x="7676515" y="3740785"/>
            <a:ext cx="2432685" cy="2136140"/>
          </a:xfrm>
          <a:prstGeom prst="rect">
            <a:avLst/>
          </a:prstGeom>
        </p:spPr>
      </p:pic>
    </p:spTree>
    <p:custDataLst>
      <p:tags r:id="rId6"/>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2.1.4.塑料装饰制品</a:t>
            </a: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829945"/>
            <a:ext cx="11135360" cy="2966720"/>
          </a:xfrm>
          <a:prstGeom prst="rect">
            <a:avLst/>
          </a:prstGeom>
          <a:noFill/>
          <a:ln w="9525">
            <a:noFill/>
          </a:ln>
        </p:spPr>
        <p:txBody>
          <a:bodyPr wrap="square">
            <a:spAutoFit/>
          </a:bodyPr>
          <a:p>
            <a:pPr indent="266700">
              <a:lnSpc>
                <a:spcPct val="120000"/>
              </a:lnSpc>
            </a:pPr>
            <a:r>
              <a:rPr sz="1200" b="0">
                <a:ea typeface="宋体" panose="02010600030101010101" pitchFamily="2" charset="-122"/>
              </a:rPr>
              <a:t>三、塑料墙纸</a:t>
            </a:r>
            <a:endParaRPr sz="1200" b="0">
              <a:ea typeface="宋体" panose="02010600030101010101" pitchFamily="2" charset="-122"/>
            </a:endParaRPr>
          </a:p>
          <a:p>
            <a:pPr indent="266700">
              <a:lnSpc>
                <a:spcPct val="120000"/>
              </a:lnSpc>
            </a:pPr>
            <a:r>
              <a:rPr sz="1200" b="0">
                <a:ea typeface="宋体" panose="02010600030101010101" pitchFamily="2" charset="-122"/>
              </a:rPr>
              <a:t>塑料壁纸是以一定材料为基材，表面进行涂塑后，再经过印花、压花或发泡处理等多种工艺制成的一种墙东面装饰材料。塑料墙纸具有装饰效果好、性能优越、适合大规模生产粘贴方便使用寿命长、易维修保养特点。</a:t>
            </a:r>
            <a:endParaRPr sz="1200" b="0">
              <a:ea typeface="宋体" panose="02010600030101010101" pitchFamily="2" charset="-122"/>
            </a:endParaRPr>
          </a:p>
          <a:p>
            <a:pPr indent="266700">
              <a:lnSpc>
                <a:spcPct val="120000"/>
              </a:lnSpc>
            </a:pPr>
            <a:r>
              <a:rPr sz="1200" b="0">
                <a:ea typeface="宋体" panose="02010600030101010101" pitchFamily="2" charset="-122"/>
              </a:rPr>
              <a:t>塑料墙纸可分为普通塑料墙纸、发泡塑料墙纸和特种塑料墙纸。</a:t>
            </a:r>
            <a:endParaRPr sz="1200" b="0">
              <a:ea typeface="宋体" panose="02010600030101010101" pitchFamily="2" charset="-122"/>
            </a:endParaRPr>
          </a:p>
          <a:p>
            <a:pPr indent="266700">
              <a:lnSpc>
                <a:spcPct val="120000"/>
              </a:lnSpc>
            </a:pPr>
            <a:r>
              <a:rPr sz="1200" b="0">
                <a:ea typeface="宋体" panose="02010600030101010101" pitchFamily="2" charset="-122"/>
              </a:rPr>
              <a:t>(1)普通塑料墙纸</a:t>
            </a:r>
            <a:endParaRPr sz="1200" b="0">
              <a:ea typeface="宋体" panose="02010600030101010101" pitchFamily="2" charset="-122"/>
            </a:endParaRPr>
          </a:p>
          <a:p>
            <a:pPr indent="266700">
              <a:lnSpc>
                <a:spcPct val="120000"/>
              </a:lnSpc>
            </a:pPr>
            <a:r>
              <a:rPr sz="1200" b="0">
                <a:ea typeface="宋体" panose="02010600030101010101" pitchFamily="2" charset="-122"/>
              </a:rPr>
              <a:t>①　单色压花墙纸：经凸版轮转热轧花机加工而成，可制成仿丝绸、织锦缎等多种花色。</a:t>
            </a:r>
            <a:endParaRPr sz="1200" b="0">
              <a:ea typeface="宋体" panose="02010600030101010101" pitchFamily="2" charset="-122"/>
            </a:endParaRPr>
          </a:p>
          <a:p>
            <a:pPr indent="266700">
              <a:lnSpc>
                <a:spcPct val="120000"/>
              </a:lnSpc>
            </a:pPr>
            <a:r>
              <a:rPr sz="1200" b="0">
                <a:ea typeface="宋体" panose="02010600030101010101" pitchFamily="2" charset="-122"/>
              </a:rPr>
              <a:t>②　印花压花墙纸：经多套色凹版轮转印刷机</a:t>
            </a:r>
            <a:endParaRPr sz="1200" b="0">
              <a:ea typeface="宋体" panose="02010600030101010101" pitchFamily="2" charset="-122"/>
            </a:endParaRPr>
          </a:p>
          <a:p>
            <a:pPr indent="266700">
              <a:lnSpc>
                <a:spcPct val="120000"/>
              </a:lnSpc>
            </a:pPr>
            <a:r>
              <a:rPr sz="1200" b="0">
                <a:ea typeface="宋体" panose="02010600030101010101" pitchFamily="2" charset="-122"/>
              </a:rPr>
              <a:t>③　印花后再轧花而成，可制成印有各种色彩图案，并压有布纹、隐条凹凸花纹等双重花纹。</a:t>
            </a:r>
            <a:endParaRPr sz="1200" b="0">
              <a:ea typeface="宋体" panose="02010600030101010101" pitchFamily="2" charset="-122"/>
            </a:endParaRPr>
          </a:p>
          <a:p>
            <a:pPr indent="266700">
              <a:lnSpc>
                <a:spcPct val="120000"/>
              </a:lnSpc>
            </a:pPr>
            <a:r>
              <a:rPr sz="1200" b="0">
                <a:ea typeface="宋体" panose="02010600030101010101" pitchFamily="2" charset="-122"/>
              </a:rPr>
              <a:t>④　有光印花和平光印花墙纸：有光印花墙纸是在抛光辊轧的面上印花，表面光洁明亮；平光印花墙纸是在消光辊轧平的面上印花，表面平整柔和，如图10-14。</a:t>
            </a:r>
            <a:endParaRPr sz="1200" b="0">
              <a:ea typeface="宋体" panose="02010600030101010101" pitchFamily="2" charset="-122"/>
            </a:endParaRPr>
          </a:p>
          <a:p>
            <a:pPr indent="266700">
              <a:lnSpc>
                <a:spcPct val="120000"/>
              </a:lnSpc>
            </a:pPr>
            <a:r>
              <a:rPr sz="1200" b="0">
                <a:ea typeface="宋体" panose="02010600030101010101" pitchFamily="2" charset="-122"/>
              </a:rPr>
              <a:t>(2)发泡墙纸</a:t>
            </a:r>
            <a:endParaRPr sz="1200" b="0">
              <a:ea typeface="宋体" panose="02010600030101010101" pitchFamily="2" charset="-122"/>
            </a:endParaRPr>
          </a:p>
          <a:p>
            <a:pPr indent="266700">
              <a:lnSpc>
                <a:spcPct val="120000"/>
              </a:lnSpc>
            </a:pPr>
            <a:r>
              <a:rPr sz="1200" b="0">
                <a:ea typeface="宋体" panose="02010600030101010101" pitchFamily="2" charset="-122"/>
              </a:rPr>
              <a:t>①　以100g/m2的纸为基材，涂塑上300~400g，掺有发泡剂的PVC糊状料，印花后，再加热发泡而成，如图2-15。</a:t>
            </a:r>
            <a:endParaRPr sz="1200" b="0">
              <a:ea typeface="宋体" panose="02010600030101010101" pitchFamily="2" charset="-122"/>
            </a:endParaRPr>
          </a:p>
          <a:p>
            <a:pPr indent="266700">
              <a:lnSpc>
                <a:spcPct val="120000"/>
              </a:lnSpc>
            </a:pPr>
            <a:r>
              <a:rPr sz="1200" b="0">
                <a:ea typeface="宋体" panose="02010600030101010101" pitchFamily="2" charset="-122"/>
              </a:rPr>
              <a:t>②　高发泡印花墙纸。发泡率大，表面含有富有弹性的凹凸花纹，是一种集装饰、吸声多功能的墙纸，常用于影剧院和住房天花板的装饰。</a:t>
            </a:r>
            <a:endParaRPr sz="1200" b="0">
              <a:ea typeface="宋体" panose="02010600030101010101" pitchFamily="2" charset="-122"/>
            </a:endParaRPr>
          </a:p>
          <a:p>
            <a:pPr indent="266700">
              <a:lnSpc>
                <a:spcPct val="120000"/>
              </a:lnSpc>
            </a:pPr>
            <a:r>
              <a:rPr sz="1200" b="0">
                <a:ea typeface="宋体" panose="02010600030101010101" pitchFamily="2" charset="-122"/>
              </a:rPr>
              <a:t>③　低发泡印花墙纸。在发泡平面印有图案，图样真、立体感强、装饰效果好、有弹性。一般应用于室内墙裙、客厅、室内走廊。</a:t>
            </a:r>
            <a:endParaRPr sz="1200" b="0">
              <a:ea typeface="宋体" panose="02010600030101010101" pitchFamily="2" charset="-122"/>
            </a:endParaRPr>
          </a:p>
        </p:txBody>
      </p:sp>
      <p:sp>
        <p:nvSpPr>
          <p:cNvPr id="4" name="文本框 3"/>
          <p:cNvSpPr txBox="1"/>
          <p:nvPr/>
        </p:nvSpPr>
        <p:spPr>
          <a:xfrm>
            <a:off x="2758440" y="6252845"/>
            <a:ext cx="1846580" cy="368300"/>
          </a:xfrm>
          <a:prstGeom prst="rect">
            <a:avLst/>
          </a:prstGeom>
          <a:noFill/>
        </p:spPr>
        <p:txBody>
          <a:bodyPr wrap="none" rtlCol="0" anchor="t">
            <a:spAutoFit/>
          </a:bodyPr>
          <a:p>
            <a:pPr algn="l"/>
            <a:r>
              <a:rPr>
                <a:sym typeface="+mn-ea"/>
              </a:rPr>
              <a:t>图2-1</a:t>
            </a:r>
            <a:r>
              <a:rPr lang="en-US">
                <a:sym typeface="+mn-ea"/>
              </a:rPr>
              <a:t>4</a:t>
            </a:r>
            <a:r>
              <a:rPr>
                <a:sym typeface="+mn-ea"/>
              </a:rPr>
              <a:t> </a:t>
            </a:r>
            <a:r>
              <a:rPr lang="zh-CN">
                <a:sym typeface="+mn-ea"/>
              </a:rPr>
              <a:t>印花墙纸</a:t>
            </a:r>
            <a:endParaRPr lang="zh-CN">
              <a:sym typeface="+mn-ea"/>
            </a:endParaRPr>
          </a:p>
        </p:txBody>
      </p:sp>
      <p:sp>
        <p:nvSpPr>
          <p:cNvPr id="5" name="文本框 4"/>
          <p:cNvSpPr txBox="1"/>
          <p:nvPr/>
        </p:nvSpPr>
        <p:spPr>
          <a:xfrm>
            <a:off x="5873115" y="6252845"/>
            <a:ext cx="1910080" cy="368300"/>
          </a:xfrm>
          <a:prstGeom prst="rect">
            <a:avLst/>
          </a:prstGeom>
          <a:noFill/>
        </p:spPr>
        <p:txBody>
          <a:bodyPr wrap="none" rtlCol="0" anchor="t">
            <a:spAutoFit/>
          </a:bodyPr>
          <a:p>
            <a:pPr algn="l"/>
            <a:r>
              <a:rPr>
                <a:sym typeface="+mn-ea"/>
              </a:rPr>
              <a:t>图2-1</a:t>
            </a:r>
            <a:r>
              <a:rPr lang="en-US">
                <a:sym typeface="+mn-ea"/>
              </a:rPr>
              <a:t>5</a:t>
            </a:r>
            <a:r>
              <a:rPr>
                <a:sym typeface="+mn-ea"/>
              </a:rPr>
              <a:t>  </a:t>
            </a:r>
            <a:r>
              <a:rPr lang="zh-CN">
                <a:sym typeface="+mn-ea"/>
              </a:rPr>
              <a:t>发泡墙纸</a:t>
            </a:r>
            <a:endParaRPr lang="zh-CN">
              <a:sym typeface="+mn-ea"/>
            </a:endParaRPr>
          </a:p>
        </p:txBody>
      </p:sp>
      <p:pic>
        <p:nvPicPr>
          <p:cNvPr id="44" name="图片 44" descr="TB2JnR_aZH_F1JjSZFKXXbcvFXa_!!1954679642"/>
          <p:cNvPicPr>
            <a:picLocks noChangeAspect="1"/>
          </p:cNvPicPr>
          <p:nvPr/>
        </p:nvPicPr>
        <p:blipFill>
          <a:blip r:embed="rId3"/>
          <a:stretch>
            <a:fillRect/>
          </a:stretch>
        </p:blipFill>
        <p:spPr>
          <a:xfrm>
            <a:off x="2681605" y="3817620"/>
            <a:ext cx="1982470" cy="1982470"/>
          </a:xfrm>
          <a:prstGeom prst="rect">
            <a:avLst/>
          </a:prstGeom>
        </p:spPr>
      </p:pic>
      <p:pic>
        <p:nvPicPr>
          <p:cNvPr id="25" name="图片 25" descr="TB293h9pbBkpuFjy1zkXXbSpFXa_!!534448364"/>
          <p:cNvPicPr>
            <a:picLocks noChangeAspect="1"/>
          </p:cNvPicPr>
          <p:nvPr/>
        </p:nvPicPr>
        <p:blipFill>
          <a:blip r:embed="rId4"/>
          <a:stretch>
            <a:fillRect/>
          </a:stretch>
        </p:blipFill>
        <p:spPr>
          <a:xfrm>
            <a:off x="5859145" y="3846830"/>
            <a:ext cx="1924050" cy="1924050"/>
          </a:xfrm>
          <a:prstGeom prst="rect">
            <a:avLst/>
          </a:prstGeom>
        </p:spPr>
      </p:pic>
    </p:spTree>
    <p:custDataLst>
      <p:tags r:id="rId5"/>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1136015" y="1140460"/>
            <a:ext cx="10890885" cy="4092575"/>
          </a:xfrm>
          <a:prstGeom prst="rect">
            <a:avLst/>
          </a:prstGeom>
          <a:noFill/>
          <a:ln w="9525">
            <a:noFill/>
          </a:ln>
        </p:spPr>
        <p:txBody>
          <a:bodyPr wrap="square">
            <a:spAutoFit/>
          </a:bodyPr>
          <a:p>
            <a:pPr indent="266700">
              <a:lnSpc>
                <a:spcPct val="130000"/>
              </a:lnSpc>
            </a:pPr>
            <a:r>
              <a:rPr sz="4000" b="0">
                <a:ea typeface="宋体" panose="02010600030101010101" pitchFamily="2" charset="-122"/>
              </a:rPr>
              <a:t>课后练习题</a:t>
            </a:r>
            <a:endParaRPr sz="4000" b="0">
              <a:ea typeface="宋体" panose="02010600030101010101" pitchFamily="2" charset="-122"/>
            </a:endParaRPr>
          </a:p>
          <a:p>
            <a:pPr indent="266700">
              <a:lnSpc>
                <a:spcPct val="130000"/>
              </a:lnSpc>
            </a:pPr>
            <a:r>
              <a:rPr sz="4000" b="0">
                <a:ea typeface="宋体" panose="02010600030101010101" pitchFamily="2" charset="-122"/>
              </a:rPr>
              <a:t>1)塑料的特性和组成？</a:t>
            </a:r>
            <a:endParaRPr sz="4000" b="0">
              <a:ea typeface="宋体" panose="02010600030101010101" pitchFamily="2" charset="-122"/>
            </a:endParaRPr>
          </a:p>
          <a:p>
            <a:pPr indent="266700">
              <a:lnSpc>
                <a:spcPct val="130000"/>
              </a:lnSpc>
            </a:pPr>
            <a:r>
              <a:rPr sz="4000" b="0">
                <a:ea typeface="宋体" panose="02010600030101010101" pitchFamily="2" charset="-122"/>
              </a:rPr>
              <a:t>2)塑料地板的特点和种类？</a:t>
            </a:r>
            <a:endParaRPr sz="4000" b="0">
              <a:ea typeface="宋体" panose="02010600030101010101" pitchFamily="2" charset="-122"/>
            </a:endParaRPr>
          </a:p>
          <a:p>
            <a:pPr indent="266700">
              <a:lnSpc>
                <a:spcPct val="130000"/>
              </a:lnSpc>
            </a:pPr>
            <a:r>
              <a:rPr sz="4000" b="0">
                <a:ea typeface="宋体" panose="02010600030101010101" pitchFamily="2" charset="-122"/>
              </a:rPr>
              <a:t>3)塑料装饰板材有哪些品种？各具有什么特点？</a:t>
            </a:r>
            <a:endParaRPr sz="4000" b="0">
              <a:ea typeface="宋体" panose="02010600030101010101" pitchFamily="2" charset="-122"/>
            </a:endParaRPr>
          </a:p>
          <a:p>
            <a:pPr indent="266700">
              <a:lnSpc>
                <a:spcPct val="130000"/>
              </a:lnSpc>
            </a:pPr>
            <a:r>
              <a:rPr sz="4000" b="0">
                <a:ea typeface="宋体" panose="02010600030101010101" pitchFamily="2" charset="-122"/>
              </a:rPr>
              <a:t>4)塑料门窗的特点？</a:t>
            </a:r>
            <a:endParaRPr sz="4000" b="0">
              <a:ea typeface="宋体" panose="02010600030101010101" pitchFamily="2" charset="-122"/>
            </a:endParaRPr>
          </a:p>
        </p:txBody>
      </p:sp>
    </p:spTree>
    <p:custDataLst>
      <p:tags r:id="rId2"/>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custDataLst>
              <p:tags r:id="rId2"/>
            </p:custDataLst>
          </p:nvPr>
        </p:nvSpPr>
        <p:spPr>
          <a:xfrm>
            <a:off x="2327910" y="289560"/>
            <a:ext cx="7971155" cy="801370"/>
          </a:xfrm>
          <a:prstGeom prst="rect">
            <a:avLst/>
          </a:prstGeom>
          <a:noFill/>
        </p:spPr>
        <p:txBody>
          <a:bodyPr wrap="square" lIns="90000" tIns="46800" rIns="90000" bIns="46800" rtlCol="0"/>
          <a:lstStyle>
            <a:defPPr>
              <a:defRPr lang="zh-CN"/>
            </a:defPPr>
            <a:lvl1pPr>
              <a:lnSpc>
                <a:spcPct val="130000"/>
              </a:lnSpc>
              <a:defRPr sz="2800">
                <a:solidFill>
                  <a:schemeClr val="tx2"/>
                </a:solidFill>
                <a:latin typeface="+mj-lt"/>
                <a:ea typeface="+mj-ea"/>
                <a:cs typeface="+mj-cs"/>
              </a:defRPr>
            </a:lvl1pPr>
          </a:lstStyle>
          <a:p>
            <a:r>
              <a:rPr lang="en-US" altLang="zh-CN" sz="3600">
                <a:sym typeface="+mn-ea"/>
              </a:rPr>
              <a:t>2.2.木质装饰材料</a:t>
            </a:r>
            <a:endParaRPr lang="en-US" altLang="zh-CN" sz="3600">
              <a:sym typeface="+mn-ea"/>
            </a:endParaRPr>
          </a:p>
        </p:txBody>
      </p:sp>
      <p:sp>
        <p:nvSpPr>
          <p:cNvPr id="2" name="文本框 1"/>
          <p:cNvSpPr txBox="1"/>
          <p:nvPr/>
        </p:nvSpPr>
        <p:spPr>
          <a:xfrm>
            <a:off x="922655" y="1401445"/>
            <a:ext cx="9605010" cy="1814830"/>
          </a:xfrm>
          <a:prstGeom prst="rect">
            <a:avLst/>
          </a:prstGeom>
          <a:noFill/>
        </p:spPr>
        <p:txBody>
          <a:bodyPr wrap="square" rtlCol="0" anchor="t">
            <a:spAutoFit/>
          </a:bodyPr>
          <a:p>
            <a:pPr indent="266700" algn="l" fontAlgn="auto">
              <a:lnSpc>
                <a:spcPct val="200000"/>
              </a:lnSpc>
              <a:buNone/>
            </a:pPr>
            <a:r>
              <a:rPr lang="en-US" sz="1400">
                <a:ea typeface="宋体" panose="02010600030101010101" pitchFamily="2" charset="-122"/>
                <a:sym typeface="+mn-ea"/>
              </a:rPr>
              <a:t> </a:t>
            </a:r>
            <a:r>
              <a:rPr sz="1400">
                <a:ea typeface="宋体" panose="02010600030101010101" pitchFamily="2" charset="-122"/>
                <a:sym typeface="+mn-ea"/>
              </a:rPr>
              <a:t>木质室内装饰材料是指包括木材、竹材以及以其为主要原料加工而成的适合于家具和室内装饰装修的材料。木材和竹材是人类最早应用于建筑及其装饰装修的材料之一。由于木材、竹材具有许多其他材料所不能替代的优良特性，他们至今在建筑装饰中仍然占有极其重要的地位。虽然其他种类的新材料不断出现，但木材、竹材仍然是家具和建筑领域不可缺少的材料，图2-2-1。</a:t>
            </a:r>
            <a:endParaRPr sz="1400">
              <a:ea typeface="宋体" panose="02010600030101010101" pitchFamily="2" charset="-122"/>
              <a:sym typeface="+mn-ea"/>
            </a:endParaRPr>
          </a:p>
        </p:txBody>
      </p:sp>
      <p:sp>
        <p:nvSpPr>
          <p:cNvPr id="4" name="文本框 3"/>
          <p:cNvSpPr txBox="1"/>
          <p:nvPr/>
        </p:nvSpPr>
        <p:spPr>
          <a:xfrm>
            <a:off x="6478270" y="4693920"/>
            <a:ext cx="1228725" cy="368300"/>
          </a:xfrm>
          <a:prstGeom prst="rect">
            <a:avLst/>
          </a:prstGeom>
          <a:noFill/>
        </p:spPr>
        <p:txBody>
          <a:bodyPr wrap="square" rtlCol="0">
            <a:spAutoFit/>
          </a:bodyPr>
          <a:p>
            <a:r>
              <a:rPr lang="zh-CN" altLang="en-US"/>
              <a:t>图</a:t>
            </a:r>
            <a:r>
              <a:rPr lang="en-US" altLang="zh-CN"/>
              <a:t>2-2-1</a:t>
            </a:r>
            <a:endParaRPr lang="en-US"/>
          </a:p>
        </p:txBody>
      </p:sp>
      <p:pic>
        <p:nvPicPr>
          <p:cNvPr id="27" name="图片 27" descr="8"/>
          <p:cNvPicPr>
            <a:picLocks noChangeAspect="1"/>
          </p:cNvPicPr>
          <p:nvPr/>
        </p:nvPicPr>
        <p:blipFill>
          <a:blip r:embed="rId3"/>
          <a:stretch>
            <a:fillRect/>
          </a:stretch>
        </p:blipFill>
        <p:spPr>
          <a:xfrm>
            <a:off x="3752850" y="3129915"/>
            <a:ext cx="2115820" cy="2823210"/>
          </a:xfrm>
          <a:prstGeom prst="rect">
            <a:avLst/>
          </a:prstGeom>
        </p:spPr>
      </p:pic>
    </p:spTree>
    <p:custDataLst>
      <p:tags r:id="rId4"/>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2.2.1.木质材料特点</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1140460"/>
            <a:ext cx="10418445" cy="5513070"/>
          </a:xfrm>
          <a:prstGeom prst="rect">
            <a:avLst/>
          </a:prstGeom>
          <a:noFill/>
          <a:ln w="9525">
            <a:noFill/>
          </a:ln>
        </p:spPr>
        <p:txBody>
          <a:bodyPr wrap="square">
            <a:spAutoFit/>
          </a:bodyPr>
          <a:p>
            <a:pPr indent="266700">
              <a:lnSpc>
                <a:spcPct val="180000"/>
              </a:lnSpc>
            </a:pPr>
            <a:r>
              <a:rPr sz="1400" b="0">
                <a:ea typeface="宋体" panose="02010600030101010101" pitchFamily="2" charset="-122"/>
              </a:rPr>
              <a:t>人造板工业的发展极大地推动了木质装饰材料的发展，中密度纤维板、刨花板、微粒板、细木工板、竹质板等基材的迅猛发展，以及新的表面装饰材料和新的表面装饰工艺与设备的不断出现，使木质装饰材料从品种、花色、质地到产量都大大向前推进一步。</a:t>
            </a:r>
            <a:endParaRPr sz="1400" b="0">
              <a:ea typeface="宋体" panose="02010600030101010101" pitchFamily="2" charset="-122"/>
            </a:endParaRPr>
          </a:p>
          <a:p>
            <a:pPr indent="266700">
              <a:lnSpc>
                <a:spcPct val="180000"/>
              </a:lnSpc>
            </a:pPr>
            <a:r>
              <a:rPr sz="1400" b="0">
                <a:ea typeface="宋体" panose="02010600030101010101" pitchFamily="2" charset="-122"/>
              </a:rPr>
              <a:t>木质装饰材料以其优良的特性和广泛的来源，大量应用于宾馆、饭店、影剧院、会议厅、居室、车船、机舱等各种室内装饰中，木质材料具有以下几点特点：</a:t>
            </a:r>
            <a:endParaRPr sz="1400" b="0">
              <a:ea typeface="宋体" panose="02010600030101010101" pitchFamily="2" charset="-122"/>
            </a:endParaRPr>
          </a:p>
          <a:p>
            <a:pPr indent="266700">
              <a:lnSpc>
                <a:spcPct val="180000"/>
              </a:lnSpc>
            </a:pPr>
            <a:r>
              <a:rPr sz="1400" b="0">
                <a:ea typeface="宋体" panose="02010600030101010101" pitchFamily="2" charset="-122"/>
              </a:rPr>
              <a:t>1.不可替代的天然性。木材、竹材是天然的，有独特的质地与构造，其纹理、年轮和色泽等能够给人一种回归自然、返璞归真的感觉，深受人们喜爱。</a:t>
            </a:r>
            <a:endParaRPr sz="1400" b="0">
              <a:ea typeface="宋体" panose="02010600030101010101" pitchFamily="2" charset="-122"/>
            </a:endParaRPr>
          </a:p>
          <a:p>
            <a:pPr indent="266700">
              <a:lnSpc>
                <a:spcPct val="180000"/>
              </a:lnSpc>
            </a:pPr>
            <a:r>
              <a:rPr sz="1400" b="0">
                <a:ea typeface="宋体" panose="02010600030101010101" pitchFamily="2" charset="-122"/>
              </a:rPr>
              <a:t>2.典型的绿色材料。木材、竹材本身不存在污染源，其散发的自然清香味</a:t>
            </a:r>
            <a:r>
              <a:rPr lang="zh-CN" sz="1400" b="0">
                <a:ea typeface="宋体" panose="02010600030101010101" pitchFamily="2" charset="-122"/>
              </a:rPr>
              <a:t>。</a:t>
            </a:r>
            <a:endParaRPr lang="zh-CN" sz="1400" b="0">
              <a:ea typeface="宋体" panose="02010600030101010101" pitchFamily="2" charset="-122"/>
            </a:endParaRPr>
          </a:p>
          <a:p>
            <a:pPr indent="266700">
              <a:lnSpc>
                <a:spcPct val="180000"/>
              </a:lnSpc>
            </a:pPr>
            <a:r>
              <a:rPr sz="1400" b="0">
                <a:ea typeface="宋体" panose="02010600030101010101" pitchFamily="2" charset="-122"/>
              </a:rPr>
              <a:t>3.美丽的视觉感受有益于人们的身心健康。与塑料、钢铁等材料相比，木材、竹材是可循环利用和永续利用的材料。</a:t>
            </a:r>
            <a:endParaRPr sz="1400" b="0">
              <a:ea typeface="宋体" panose="02010600030101010101" pitchFamily="2" charset="-122"/>
            </a:endParaRPr>
          </a:p>
          <a:p>
            <a:pPr indent="266700">
              <a:lnSpc>
                <a:spcPct val="180000"/>
              </a:lnSpc>
            </a:pPr>
            <a:r>
              <a:rPr sz="1400" b="0">
                <a:ea typeface="宋体" panose="02010600030101010101" pitchFamily="2" charset="-122"/>
              </a:rPr>
              <a:t>4.优良的物理力学性能。木材、竹材是质轻而高比强度的材料，具有良好的绝热、吸声、吸湿和绝缘性能。同时，木材、竹材与钢铁、水泥和石材相比具有一定的弹性，可以缓和冲击力，提高人们居住和行走的安全性和舒适感。</a:t>
            </a:r>
            <a:endParaRPr sz="1400" b="0">
              <a:ea typeface="宋体" panose="02010600030101010101" pitchFamily="2" charset="-122"/>
            </a:endParaRPr>
          </a:p>
          <a:p>
            <a:pPr indent="266700">
              <a:lnSpc>
                <a:spcPct val="180000"/>
              </a:lnSpc>
            </a:pPr>
            <a:r>
              <a:rPr sz="1400" b="0">
                <a:ea typeface="宋体" panose="02010600030101010101" pitchFamily="2" charset="-122"/>
              </a:rPr>
              <a:t>5.良好的加工性。木材、竹材可以方便的进行地进行锯、刨、铣、钉、剪等机械加工和贴、黏、涂、画、烙、雕等装饰加工。</a:t>
            </a:r>
            <a:endParaRPr sz="1400" b="0">
              <a:ea typeface="宋体" panose="02010600030101010101" pitchFamily="2" charset="-122"/>
            </a:endParaRPr>
          </a:p>
          <a:p>
            <a:pPr indent="266700">
              <a:lnSpc>
                <a:spcPct val="180000"/>
              </a:lnSpc>
            </a:pPr>
            <a:r>
              <a:rPr sz="1400" b="0">
                <a:ea typeface="宋体" panose="02010600030101010101" pitchFamily="2" charset="-122"/>
              </a:rPr>
              <a:t>基于上述的特点，木质装饰材料迄今为止仍然是建筑装饰领域中应用最多的古老而永恒的材料。但木材在构造上各异，同时因其为多孔性材料，所以在使用环境中易产生干缩湿胀引起尺寸变化。另外，由于木材还具有易燃、易腐、天然缺陷多的问题，所以在使用中应予以注意。</a:t>
            </a:r>
            <a:endParaRPr sz="1400" b="0">
              <a:ea typeface="宋体" panose="02010600030101010101" pitchFamily="2" charset="-122"/>
            </a:endParaRPr>
          </a:p>
        </p:txBody>
      </p:sp>
    </p:spTree>
    <p:custDataLst>
      <p:tags r:id="rId3"/>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2.2.2.木材的性质和分类</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1140460"/>
            <a:ext cx="10418445" cy="3080385"/>
          </a:xfrm>
          <a:prstGeom prst="rect">
            <a:avLst/>
          </a:prstGeom>
          <a:noFill/>
          <a:ln w="9525">
            <a:noFill/>
          </a:ln>
        </p:spPr>
        <p:txBody>
          <a:bodyPr wrap="square">
            <a:spAutoFit/>
          </a:bodyPr>
          <a:p>
            <a:pPr indent="266700">
              <a:lnSpc>
                <a:spcPct val="180000"/>
              </a:lnSpc>
            </a:pPr>
            <a:r>
              <a:rPr sz="1200" b="0">
                <a:ea typeface="宋体" panose="02010600030101010101" pitchFamily="2" charset="-122"/>
              </a:rPr>
              <a:t>木材是人类生活中必不可少之材料，具备质轻，有较高强度，容易加工之优点，且某些树种纹理美观；但也有容易变形，易腐，易燃，质地不均匀，各方向强度不一致，并且常有天然缺质地不均匀，各方面强度不一致是木材之重要特点，也是其缺点。木材沿树干方(习惯叫顺纹)之强度较垂直树干之横向(横纹)大得多。各方面强度之大小，可以从管形细胞之构造、排列之方面找到原因。木纤维纵向联结最强，故顺纹抗拉强度最高。木材顺纹受压，每个细胞都好象一根管柱，压力大到一定程度细胞壁向内翘曲然后破坏。故顺纹抗压强度比顺纹抗拉强度小。横纹受压，管形细胞容易被压扁，所以强度仅为顺纹抗压强度之1/8左右，弯曲强度介于抗拉，抗压之间。</a:t>
            </a:r>
            <a:endParaRPr sz="1200" b="0">
              <a:ea typeface="宋体" panose="02010600030101010101" pitchFamily="2" charset="-122"/>
            </a:endParaRPr>
          </a:p>
          <a:p>
            <a:pPr indent="266700">
              <a:lnSpc>
                <a:spcPct val="180000"/>
              </a:lnSpc>
            </a:pPr>
            <a:r>
              <a:rPr sz="1200" b="0">
                <a:ea typeface="宋体" panose="02010600030101010101" pitchFamily="2" charset="-122"/>
              </a:rPr>
              <a:t>木顺纹抗拉强度最高，是指用标准试件作拉力试验得出数值，实际上，木材常有木节、斜纹、裂缝等“疵病”，故抗拉强度将降低很多，强度值不稳定，一般木材多用作柱、桩、斜撑、屋架上弦等顺纹受压构件，疵病对顺纹抗压强度影响不是很大，强度值也较稳定。木工师傅常说“立木顶千斤”，很好地表达了木材顺纹抗压较强之特点。木材也用作受弯构件，如梁、板。对受弯构件之木材须严格挑选，避免疵病之影响。故认识木材重要性，才能正确使用木材，如图2-2-2。</a:t>
            </a:r>
            <a:endParaRPr sz="1200" b="0">
              <a:ea typeface="宋体" panose="02010600030101010101" pitchFamily="2" charset="-122"/>
            </a:endParaRPr>
          </a:p>
        </p:txBody>
      </p:sp>
      <p:pic>
        <p:nvPicPr>
          <p:cNvPr id="4101" name="图片 4109" descr="未标题-1"/>
          <p:cNvPicPr>
            <a:picLocks noChangeAspect="1"/>
          </p:cNvPicPr>
          <p:nvPr/>
        </p:nvPicPr>
        <p:blipFill>
          <a:blip r:embed="rId3"/>
          <a:stretch>
            <a:fillRect/>
          </a:stretch>
        </p:blipFill>
        <p:spPr>
          <a:xfrm>
            <a:off x="3521075" y="3994150"/>
            <a:ext cx="2126615" cy="2378710"/>
          </a:xfrm>
          <a:prstGeom prst="rect">
            <a:avLst/>
          </a:prstGeom>
          <a:noFill/>
          <a:ln w="9525">
            <a:noFill/>
          </a:ln>
        </p:spPr>
      </p:pic>
      <p:sp>
        <p:nvSpPr>
          <p:cNvPr id="4" name="文本框 3"/>
          <p:cNvSpPr txBox="1"/>
          <p:nvPr/>
        </p:nvSpPr>
        <p:spPr>
          <a:xfrm>
            <a:off x="6519545" y="4775835"/>
            <a:ext cx="1228725" cy="368300"/>
          </a:xfrm>
          <a:prstGeom prst="rect">
            <a:avLst/>
          </a:prstGeom>
          <a:noFill/>
        </p:spPr>
        <p:txBody>
          <a:bodyPr wrap="square" rtlCol="0">
            <a:spAutoFit/>
          </a:bodyPr>
          <a:p>
            <a:r>
              <a:rPr lang="zh-CN" altLang="en-US"/>
              <a:t>图</a:t>
            </a:r>
            <a:r>
              <a:rPr lang="en-US" altLang="zh-CN"/>
              <a:t>2-2-2</a:t>
            </a:r>
            <a:endParaRPr lang="en-US"/>
          </a:p>
        </p:txBody>
      </p:sp>
    </p:spTree>
    <p:custDataLst>
      <p:tags r:id="rId4"/>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2.2.2.木材的性质和分类</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1140460"/>
            <a:ext cx="10418445" cy="2748280"/>
          </a:xfrm>
          <a:prstGeom prst="rect">
            <a:avLst/>
          </a:prstGeom>
          <a:noFill/>
          <a:ln w="9525">
            <a:noFill/>
          </a:ln>
        </p:spPr>
        <p:txBody>
          <a:bodyPr wrap="square">
            <a:spAutoFit/>
          </a:bodyPr>
          <a:p>
            <a:pPr indent="266700">
              <a:lnSpc>
                <a:spcPct val="180000"/>
              </a:lnSpc>
            </a:pPr>
            <a:r>
              <a:rPr sz="1200" b="0">
                <a:ea typeface="宋体" panose="02010600030101010101" pitchFamily="2" charset="-122"/>
              </a:rPr>
              <a:t>一、木材的分类</a:t>
            </a:r>
            <a:endParaRPr sz="1200" b="0">
              <a:ea typeface="宋体" panose="02010600030101010101" pitchFamily="2" charset="-122"/>
            </a:endParaRPr>
          </a:p>
          <a:p>
            <a:pPr indent="266700">
              <a:lnSpc>
                <a:spcPct val="180000"/>
              </a:lnSpc>
            </a:pPr>
            <a:r>
              <a:rPr sz="1200" b="0">
                <a:ea typeface="宋体" panose="02010600030101010101" pitchFamily="2" charset="-122"/>
              </a:rPr>
              <a:t>树木分为针叶树和阔叶树两大类，针叶树理直、木质较软、易加工、变形小。大部分阔叶树质密、木质较硬、加工较难、易翘裂、纹理美观，适用于室内装修。 </a:t>
            </a:r>
            <a:endParaRPr sz="1200" b="0">
              <a:ea typeface="宋体" panose="02010600030101010101" pitchFamily="2" charset="-122"/>
            </a:endParaRPr>
          </a:p>
          <a:p>
            <a:pPr indent="266700">
              <a:lnSpc>
                <a:spcPct val="180000"/>
              </a:lnSpc>
            </a:pPr>
            <a:r>
              <a:rPr sz="1200" b="0">
                <a:ea typeface="宋体" panose="02010600030101010101" pitchFamily="2" charset="-122"/>
              </a:rPr>
              <a:t>（一）按树木种类分类</a:t>
            </a:r>
            <a:endParaRPr sz="1200" b="0">
              <a:ea typeface="宋体" panose="02010600030101010101" pitchFamily="2" charset="-122"/>
            </a:endParaRPr>
          </a:p>
          <a:p>
            <a:pPr indent="266700">
              <a:lnSpc>
                <a:spcPct val="180000"/>
              </a:lnSpc>
            </a:pPr>
            <a:r>
              <a:rPr sz="1200" b="0">
                <a:ea typeface="宋体" panose="02010600030101010101" pitchFamily="2" charset="-122"/>
              </a:rPr>
              <a:t>1.针叶树：多为常绿树，纹理平顺，木质均匀且较软，易于加工，故称“软木材”。多用于各种构件、装修和装饰部件在室内工程中主要用于隐蔽部分的承重构造。常见的树种有红杉、云杉、冷杉、柏木，如图2-2-3。</a:t>
            </a:r>
            <a:endParaRPr sz="1200" b="0">
              <a:ea typeface="宋体" panose="02010600030101010101" pitchFamily="2" charset="-122"/>
            </a:endParaRPr>
          </a:p>
          <a:p>
            <a:pPr indent="266700">
              <a:lnSpc>
                <a:spcPct val="180000"/>
              </a:lnSpc>
            </a:pPr>
            <a:r>
              <a:rPr sz="1200" b="0">
                <a:ea typeface="宋体" panose="02010600030101010101" pitchFamily="2" charset="-122"/>
              </a:rPr>
              <a:t>2.阔叶树：多为落叶树，纹理自然美观，木质硬且重，难加工，故又称“硬木材”。适合用于室内装饰工程以及家具制造的主要饰面材料。常见的树种有樟树、榉树、水曲柳、榆树以及少数质地稍软的桦树、椴树等，如图2-2-4。</a:t>
            </a:r>
            <a:endParaRPr sz="1200" b="0">
              <a:ea typeface="宋体" panose="02010600030101010101" pitchFamily="2" charset="-122"/>
            </a:endParaRPr>
          </a:p>
        </p:txBody>
      </p:sp>
      <p:sp>
        <p:nvSpPr>
          <p:cNvPr id="4" name="文本框 3"/>
          <p:cNvSpPr txBox="1"/>
          <p:nvPr/>
        </p:nvSpPr>
        <p:spPr>
          <a:xfrm>
            <a:off x="3117215" y="6242050"/>
            <a:ext cx="2174875" cy="368300"/>
          </a:xfrm>
          <a:prstGeom prst="rect">
            <a:avLst/>
          </a:prstGeom>
          <a:noFill/>
        </p:spPr>
        <p:txBody>
          <a:bodyPr wrap="square" rtlCol="0">
            <a:spAutoFit/>
          </a:bodyPr>
          <a:p>
            <a:r>
              <a:rPr lang="zh-CN" altLang="en-US"/>
              <a:t>图</a:t>
            </a:r>
            <a:r>
              <a:rPr lang="en-US" altLang="zh-CN"/>
              <a:t>2-2-3  </a:t>
            </a:r>
            <a:r>
              <a:rPr lang="zh-CN" altLang="en-US"/>
              <a:t>红松</a:t>
            </a:r>
            <a:endParaRPr lang="zh-CN" altLang="en-US"/>
          </a:p>
        </p:txBody>
      </p:sp>
      <p:pic>
        <p:nvPicPr>
          <p:cNvPr id="5122" name="图片 5125" descr="2010052414551885554"/>
          <p:cNvPicPr>
            <a:picLocks noChangeAspect="1"/>
          </p:cNvPicPr>
          <p:nvPr/>
        </p:nvPicPr>
        <p:blipFill>
          <a:blip r:embed="rId3"/>
          <a:stretch>
            <a:fillRect/>
          </a:stretch>
        </p:blipFill>
        <p:spPr>
          <a:xfrm>
            <a:off x="2914015" y="3979545"/>
            <a:ext cx="2000250" cy="1961515"/>
          </a:xfrm>
          <a:prstGeom prst="rect">
            <a:avLst/>
          </a:prstGeom>
          <a:noFill/>
          <a:ln w="9525">
            <a:noFill/>
          </a:ln>
        </p:spPr>
      </p:pic>
      <p:pic>
        <p:nvPicPr>
          <p:cNvPr id="5124" name="图片 5127" descr="2008103163832680"/>
          <p:cNvPicPr>
            <a:picLocks noChangeAspect="1"/>
          </p:cNvPicPr>
          <p:nvPr/>
        </p:nvPicPr>
        <p:blipFill>
          <a:blip r:embed="rId4"/>
          <a:stretch>
            <a:fillRect/>
          </a:stretch>
        </p:blipFill>
        <p:spPr>
          <a:xfrm>
            <a:off x="6931025" y="3830955"/>
            <a:ext cx="1711325" cy="1987550"/>
          </a:xfrm>
          <a:prstGeom prst="rect">
            <a:avLst/>
          </a:prstGeom>
          <a:noFill/>
          <a:ln w="9525">
            <a:noFill/>
          </a:ln>
        </p:spPr>
      </p:pic>
      <p:sp>
        <p:nvSpPr>
          <p:cNvPr id="2" name="文本框 1"/>
          <p:cNvSpPr txBox="1"/>
          <p:nvPr/>
        </p:nvSpPr>
        <p:spPr>
          <a:xfrm>
            <a:off x="7008495" y="6242050"/>
            <a:ext cx="2174875" cy="368300"/>
          </a:xfrm>
          <a:prstGeom prst="rect">
            <a:avLst/>
          </a:prstGeom>
          <a:noFill/>
        </p:spPr>
        <p:txBody>
          <a:bodyPr wrap="square" rtlCol="0">
            <a:spAutoFit/>
          </a:bodyPr>
          <a:p>
            <a:r>
              <a:rPr lang="zh-CN" altLang="en-US"/>
              <a:t>图</a:t>
            </a:r>
            <a:r>
              <a:rPr lang="en-US" altLang="zh-CN"/>
              <a:t>2-2-4  </a:t>
            </a:r>
            <a:r>
              <a:rPr lang="zh-CN" altLang="en-US"/>
              <a:t>樟树</a:t>
            </a:r>
            <a:endParaRPr lang="zh-CN" altLang="en-US"/>
          </a:p>
        </p:txBody>
      </p:sp>
    </p:spTree>
    <p:custDataLst>
      <p:tags r:id="rId5"/>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2.2.2.木材的性质和分类</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1140460"/>
            <a:ext cx="10418445" cy="2084070"/>
          </a:xfrm>
          <a:prstGeom prst="rect">
            <a:avLst/>
          </a:prstGeom>
          <a:noFill/>
          <a:ln w="9525">
            <a:noFill/>
          </a:ln>
        </p:spPr>
        <p:txBody>
          <a:bodyPr wrap="square">
            <a:spAutoFit/>
          </a:bodyPr>
          <a:p>
            <a:pPr indent="266700">
              <a:lnSpc>
                <a:spcPct val="180000"/>
              </a:lnSpc>
            </a:pPr>
            <a:r>
              <a:rPr sz="1200" b="0">
                <a:ea typeface="宋体" panose="02010600030101010101" pitchFamily="2" charset="-122"/>
              </a:rPr>
              <a:t>（二）按加工程度和用途分类</a:t>
            </a:r>
            <a:endParaRPr sz="1200" b="0">
              <a:ea typeface="宋体" panose="02010600030101010101" pitchFamily="2" charset="-122"/>
            </a:endParaRPr>
          </a:p>
          <a:p>
            <a:pPr indent="266700">
              <a:lnSpc>
                <a:spcPct val="180000"/>
              </a:lnSpc>
            </a:pPr>
            <a:r>
              <a:rPr sz="1200" b="0">
                <a:ea typeface="宋体" panose="02010600030101010101" pitchFamily="2" charset="-122"/>
              </a:rPr>
              <a:t>1.原条：指生长的数目被伐后，经修枝（除去皮、根、树梢），但没有加工造材的木料。原木：指经过修枝、剥皮，并截成规定长度的木材，如图2-2-5。</a:t>
            </a:r>
            <a:endParaRPr sz="1200" b="0">
              <a:ea typeface="宋体" panose="02010600030101010101" pitchFamily="2" charset="-122"/>
            </a:endParaRPr>
          </a:p>
          <a:p>
            <a:pPr indent="266700">
              <a:lnSpc>
                <a:spcPct val="180000"/>
              </a:lnSpc>
            </a:pPr>
            <a:r>
              <a:rPr sz="1200" b="0">
                <a:ea typeface="宋体" panose="02010600030101010101" pitchFamily="2" charset="-122"/>
              </a:rPr>
              <a:t>2.板方材:指按一定尺寸锯解、加工成板材和方材。截面宽度为厚度的3倍或以上的称为板材：截面宽度不足厚度3倍的称为方材，如图2-2-6。</a:t>
            </a:r>
            <a:endParaRPr sz="1200" b="0">
              <a:ea typeface="宋体" panose="02010600030101010101" pitchFamily="2" charset="-122"/>
            </a:endParaRPr>
          </a:p>
          <a:p>
            <a:pPr indent="266700">
              <a:lnSpc>
                <a:spcPct val="180000"/>
              </a:lnSpc>
            </a:pPr>
            <a:r>
              <a:rPr sz="1200" b="0">
                <a:ea typeface="宋体" panose="02010600030101010101" pitchFamily="2" charset="-122"/>
              </a:rPr>
              <a:t>3.木方：俗称为方木，将木材根据实际加工需要锯切成一定规格形状的方形条木，一般用于装修及门窗材料，结构施工中的模板支撑及屋架用材，或做各种木制家具都可以，如图2-2-7。</a:t>
            </a:r>
            <a:endParaRPr sz="1200" b="0">
              <a:ea typeface="宋体" panose="02010600030101010101" pitchFamily="2" charset="-122"/>
            </a:endParaRPr>
          </a:p>
        </p:txBody>
      </p:sp>
      <p:sp>
        <p:nvSpPr>
          <p:cNvPr id="4" name="文本框 3"/>
          <p:cNvSpPr txBox="1"/>
          <p:nvPr/>
        </p:nvSpPr>
        <p:spPr>
          <a:xfrm>
            <a:off x="2798445" y="6087745"/>
            <a:ext cx="2174875" cy="368300"/>
          </a:xfrm>
          <a:prstGeom prst="rect">
            <a:avLst/>
          </a:prstGeom>
          <a:noFill/>
        </p:spPr>
        <p:txBody>
          <a:bodyPr wrap="square" rtlCol="0">
            <a:spAutoFit/>
          </a:bodyPr>
          <a:p>
            <a:r>
              <a:rPr lang="zh-CN" altLang="en-US"/>
              <a:t>图</a:t>
            </a:r>
            <a:r>
              <a:rPr lang="en-US" altLang="zh-CN"/>
              <a:t>2-2-</a:t>
            </a:r>
            <a:r>
              <a:rPr lang="en-US"/>
              <a:t>5</a:t>
            </a:r>
            <a:endParaRPr lang="en-US"/>
          </a:p>
        </p:txBody>
      </p:sp>
      <p:sp>
        <p:nvSpPr>
          <p:cNvPr id="2" name="文本框 1"/>
          <p:cNvSpPr txBox="1"/>
          <p:nvPr/>
        </p:nvSpPr>
        <p:spPr>
          <a:xfrm>
            <a:off x="5853430" y="6087745"/>
            <a:ext cx="2174875" cy="368300"/>
          </a:xfrm>
          <a:prstGeom prst="rect">
            <a:avLst/>
          </a:prstGeom>
          <a:noFill/>
        </p:spPr>
        <p:txBody>
          <a:bodyPr wrap="square" rtlCol="0">
            <a:spAutoFit/>
          </a:bodyPr>
          <a:p>
            <a:r>
              <a:rPr lang="zh-CN" altLang="en-US"/>
              <a:t>图</a:t>
            </a:r>
            <a:r>
              <a:rPr lang="en-US" altLang="zh-CN"/>
              <a:t>2-2-</a:t>
            </a:r>
            <a:r>
              <a:rPr lang="en-US"/>
              <a:t>6</a:t>
            </a:r>
            <a:endParaRPr lang="en-US"/>
          </a:p>
        </p:txBody>
      </p:sp>
      <p:pic>
        <p:nvPicPr>
          <p:cNvPr id="6147" name="图片 6151" descr="20113840751801"/>
          <p:cNvPicPr>
            <a:picLocks noChangeAspect="1"/>
          </p:cNvPicPr>
          <p:nvPr/>
        </p:nvPicPr>
        <p:blipFill>
          <a:blip r:embed="rId3"/>
          <a:stretch>
            <a:fillRect/>
          </a:stretch>
        </p:blipFill>
        <p:spPr>
          <a:xfrm>
            <a:off x="2034858" y="3537903"/>
            <a:ext cx="2774315" cy="2079625"/>
          </a:xfrm>
          <a:prstGeom prst="rect">
            <a:avLst/>
          </a:prstGeom>
          <a:noFill/>
          <a:ln w="9525">
            <a:noFill/>
          </a:ln>
        </p:spPr>
      </p:pic>
      <p:pic>
        <p:nvPicPr>
          <p:cNvPr id="6146" name="图片 6150" descr="2010310113078610"/>
          <p:cNvPicPr>
            <a:picLocks noChangeAspect="1"/>
          </p:cNvPicPr>
          <p:nvPr/>
        </p:nvPicPr>
        <p:blipFill>
          <a:blip r:embed="rId4"/>
          <a:srcRect t="21380" b="14820"/>
          <a:stretch>
            <a:fillRect/>
          </a:stretch>
        </p:blipFill>
        <p:spPr>
          <a:xfrm>
            <a:off x="5316220" y="3803650"/>
            <a:ext cx="2004695" cy="1705610"/>
          </a:xfrm>
          <a:prstGeom prst="rect">
            <a:avLst/>
          </a:prstGeom>
          <a:noFill/>
          <a:ln w="9525">
            <a:noFill/>
          </a:ln>
        </p:spPr>
      </p:pic>
      <p:pic>
        <p:nvPicPr>
          <p:cNvPr id="65543" name="图片 65542" descr="QQ截图20110807223800"/>
          <p:cNvPicPr>
            <a:picLocks noChangeAspect="1"/>
          </p:cNvPicPr>
          <p:nvPr/>
        </p:nvPicPr>
        <p:blipFill>
          <a:blip r:embed="rId5"/>
          <a:srcRect l="49957" t="13922" r="-772" b="-471"/>
          <a:stretch>
            <a:fillRect/>
          </a:stretch>
        </p:blipFill>
        <p:spPr>
          <a:xfrm>
            <a:off x="8522970" y="3683635"/>
            <a:ext cx="1536700" cy="1788160"/>
          </a:xfrm>
          <a:prstGeom prst="rect">
            <a:avLst/>
          </a:prstGeom>
          <a:noFill/>
          <a:ln w="9525">
            <a:noFill/>
          </a:ln>
        </p:spPr>
      </p:pic>
      <p:sp>
        <p:nvSpPr>
          <p:cNvPr id="3" name="文本框 2"/>
          <p:cNvSpPr txBox="1"/>
          <p:nvPr/>
        </p:nvSpPr>
        <p:spPr>
          <a:xfrm>
            <a:off x="8812530" y="6087745"/>
            <a:ext cx="2174875" cy="368300"/>
          </a:xfrm>
          <a:prstGeom prst="rect">
            <a:avLst/>
          </a:prstGeom>
          <a:noFill/>
        </p:spPr>
        <p:txBody>
          <a:bodyPr wrap="square" rtlCol="0">
            <a:spAutoFit/>
          </a:bodyPr>
          <a:p>
            <a:r>
              <a:rPr lang="zh-CN" altLang="en-US"/>
              <a:t>图</a:t>
            </a:r>
            <a:r>
              <a:rPr lang="en-US" altLang="zh-CN"/>
              <a:t>2-2-</a:t>
            </a:r>
            <a:r>
              <a:rPr lang="en-US"/>
              <a:t>7</a:t>
            </a:r>
            <a:endParaRPr lang="en-US"/>
          </a:p>
        </p:txBody>
      </p:sp>
    </p:spTree>
    <p:custDataLst>
      <p:tags r:id="rId6"/>
    </p:custData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2.2.3.木质装饰材料的基本构成</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1140460"/>
            <a:ext cx="10418445" cy="3409315"/>
          </a:xfrm>
          <a:prstGeom prst="rect">
            <a:avLst/>
          </a:prstGeom>
          <a:noFill/>
          <a:ln w="9525">
            <a:noFill/>
          </a:ln>
        </p:spPr>
        <p:txBody>
          <a:bodyPr wrap="square">
            <a:spAutoFit/>
          </a:bodyPr>
          <a:p>
            <a:pPr indent="266700">
              <a:lnSpc>
                <a:spcPct val="120000"/>
              </a:lnSpc>
            </a:pPr>
            <a:r>
              <a:rPr sz="1200" b="0">
                <a:ea typeface="宋体" panose="02010600030101010101" pitchFamily="2" charset="-122"/>
              </a:rPr>
              <a:t>一、木地板</a:t>
            </a:r>
            <a:endParaRPr sz="1200" b="0">
              <a:ea typeface="宋体" panose="02010600030101010101" pitchFamily="2" charset="-122"/>
            </a:endParaRPr>
          </a:p>
          <a:p>
            <a:pPr indent="266700">
              <a:lnSpc>
                <a:spcPct val="120000"/>
              </a:lnSpc>
            </a:pPr>
            <a:r>
              <a:rPr sz="1200" b="0">
                <a:ea typeface="宋体" panose="02010600030101010101" pitchFamily="2" charset="-122"/>
              </a:rPr>
              <a:t>木地板的基材最初均为原木,采用质地坚硬、花纹美观、不易腐烂的木材。这种以木材直接加工的所谓实木地板,由于其纯天然的构造,至今仍然在市场上畅销不衰。近些年来,由于人造板的迅速发展,采用胶合板、包创花板、硬质纤维板和中密度纤维板为基材进行二次加工制造的。</a:t>
            </a:r>
            <a:endParaRPr sz="1200" b="0">
              <a:ea typeface="宋体" panose="02010600030101010101" pitchFamily="2" charset="-122"/>
            </a:endParaRPr>
          </a:p>
          <a:p>
            <a:pPr indent="266700">
              <a:lnSpc>
                <a:spcPct val="120000"/>
              </a:lnSpc>
            </a:pPr>
            <a:r>
              <a:rPr sz="1200" b="0">
                <a:ea typeface="宋体" panose="02010600030101010101" pitchFamily="2" charset="-122"/>
              </a:rPr>
              <a:t>地板已日渐风行。特别是采用中密度纤维板为基材,经三聚氰胺浸渍纸贴面加工而成的所谓复合强化地板,已成为人造板结构类地板中的佼佼者。我国是竹材生产大国,有着丰富的竹类资源,因此近些年来采用竹材为基材的地板发展也相当快。竹材质地坚硬,色泽淡雅而一致,尺寸稳定而耐用,制成的地板档次较高。</a:t>
            </a:r>
            <a:endParaRPr sz="1200" b="0">
              <a:ea typeface="宋体" panose="02010600030101010101" pitchFamily="2" charset="-122"/>
            </a:endParaRPr>
          </a:p>
          <a:p>
            <a:pPr indent="266700">
              <a:lnSpc>
                <a:spcPct val="120000"/>
              </a:lnSpc>
            </a:pPr>
            <a:r>
              <a:rPr sz="1200" b="0">
                <a:ea typeface="宋体" panose="02010600030101010101" pitchFamily="2" charset="-122"/>
              </a:rPr>
              <a:t>二、人造板材</a:t>
            </a:r>
            <a:endParaRPr sz="1200" b="0">
              <a:ea typeface="宋体" panose="02010600030101010101" pitchFamily="2" charset="-122"/>
            </a:endParaRPr>
          </a:p>
          <a:p>
            <a:pPr indent="266700">
              <a:lnSpc>
                <a:spcPct val="120000"/>
              </a:lnSpc>
            </a:pPr>
            <a:r>
              <a:rPr sz="1200" b="0">
                <a:ea typeface="宋体" panose="02010600030101010101" pitchFamily="2" charset="-122"/>
              </a:rPr>
              <a:t>人造板材是指利用木材加工过程中剩下的废料，如边皮、碎料、刨花、木屑等，对其进行加工处理而制成的板材。木质人造板材是装饰装修中应用比较多的材料，也是装饰人造板材最多的板材。从基础原料上说，除了全木质板材，还有木塑，水泥，农业三剩物（秸秆等），竹材等等。而在家居装饰和木作行业（家具和门等产品）而言，所谓的人造板，主要是指木质基材人造板。人造板材品种很多：有胶合夹板、木工板、纤维板、蜂窝板、阻燃板（石膏板、硅酸钙）、铝塑板、美案板、可订板、装饰板、宝丽板等。</a:t>
            </a:r>
            <a:endParaRPr sz="1200" b="0">
              <a:ea typeface="宋体" panose="02010600030101010101" pitchFamily="2" charset="-122"/>
            </a:endParaRPr>
          </a:p>
          <a:p>
            <a:pPr indent="266700">
              <a:lnSpc>
                <a:spcPct val="120000"/>
              </a:lnSpc>
            </a:pPr>
            <a:r>
              <a:rPr sz="1200" b="0">
                <a:ea typeface="宋体" panose="02010600030101010101" pitchFamily="2" charset="-122"/>
              </a:rPr>
              <a:t>三、装饰型板材</a:t>
            </a:r>
            <a:endParaRPr sz="1200" b="0">
              <a:ea typeface="宋体" panose="02010600030101010101" pitchFamily="2" charset="-122"/>
            </a:endParaRPr>
          </a:p>
          <a:p>
            <a:pPr indent="266700">
              <a:lnSpc>
                <a:spcPct val="120000"/>
              </a:lnSpc>
            </a:pPr>
            <a:r>
              <a:rPr sz="1200" b="0">
                <a:ea typeface="宋体" panose="02010600030101010101" pitchFamily="2" charset="-122"/>
              </a:rPr>
              <a:t>装饰型材近些年来异军突起,成为装饰领域里发展最快的材之用木材、竹材、人造板、植物等原料经机械加工、模压、贴面等工艺制造而成的材料,可以用于室内墙面、地面、顶棚的装饰装修以及直接用做门窗、扶梯等结构件的类材料。这类材料有墙角线、踢脚线、吊顶板、墙裙、楼梯、扶手、木门窗等，如图2-2-</a:t>
            </a:r>
            <a:r>
              <a:rPr lang="en-US" sz="1200" b="0">
                <a:ea typeface="宋体" panose="02010600030101010101" pitchFamily="2" charset="-122"/>
              </a:rPr>
              <a:t>8</a:t>
            </a:r>
            <a:r>
              <a:rPr sz="1200" b="0">
                <a:ea typeface="宋体" panose="02010600030101010101" pitchFamily="2" charset="-122"/>
              </a:rPr>
              <a:t>。</a:t>
            </a:r>
            <a:endParaRPr sz="1200" b="0">
              <a:ea typeface="宋体" panose="02010600030101010101" pitchFamily="2" charset="-122"/>
            </a:endParaRPr>
          </a:p>
        </p:txBody>
      </p:sp>
      <p:sp>
        <p:nvSpPr>
          <p:cNvPr id="3" name="文本框 2"/>
          <p:cNvSpPr txBox="1"/>
          <p:nvPr/>
        </p:nvSpPr>
        <p:spPr>
          <a:xfrm>
            <a:off x="7248525" y="5354955"/>
            <a:ext cx="2174875" cy="368300"/>
          </a:xfrm>
          <a:prstGeom prst="rect">
            <a:avLst/>
          </a:prstGeom>
          <a:noFill/>
        </p:spPr>
        <p:txBody>
          <a:bodyPr wrap="square" rtlCol="0">
            <a:spAutoFit/>
          </a:bodyPr>
          <a:p>
            <a:r>
              <a:rPr lang="zh-CN" altLang="en-US"/>
              <a:t>图</a:t>
            </a:r>
            <a:r>
              <a:rPr lang="en-US" altLang="zh-CN"/>
              <a:t>2-2-</a:t>
            </a:r>
            <a:r>
              <a:rPr lang="en-US"/>
              <a:t>8</a:t>
            </a:r>
            <a:endParaRPr lang="en-US"/>
          </a:p>
        </p:txBody>
      </p:sp>
      <p:pic>
        <p:nvPicPr>
          <p:cNvPr id="30" name="图片 14338" descr="地面"/>
          <p:cNvPicPr>
            <a:picLocks noChangeAspect="1"/>
          </p:cNvPicPr>
          <p:nvPr/>
        </p:nvPicPr>
        <p:blipFill>
          <a:blip r:embed="rId3"/>
          <a:stretch>
            <a:fillRect/>
          </a:stretch>
        </p:blipFill>
        <p:spPr>
          <a:xfrm>
            <a:off x="3664585" y="4549775"/>
            <a:ext cx="2970530" cy="1978660"/>
          </a:xfrm>
          <a:prstGeom prst="rect">
            <a:avLst/>
          </a:prstGeom>
          <a:noFill/>
          <a:ln w="9525">
            <a:noFill/>
          </a:ln>
        </p:spPr>
      </p:pic>
    </p:spTree>
    <p:custDataLst>
      <p:tags r:id="rId4"/>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4120" y="239906"/>
            <a:ext cx="3676263" cy="801419"/>
          </a:xfrm>
          <a:prstGeom prst="rect">
            <a:avLst/>
          </a:prstGeom>
          <a:noFill/>
        </p:spPr>
        <p:txBody>
          <a:bodyPr wrap="square" rtlCol="0">
            <a:normAutofit/>
          </a:bodyPr>
          <a:lstStyle/>
          <a:p>
            <a:pPr>
              <a:lnSpc>
                <a:spcPct val="130000"/>
              </a:lnSpc>
            </a:pPr>
            <a:r>
              <a:rPr lang="en-US" altLang="zh-CN">
                <a:solidFill>
                  <a:schemeClr val="tx2"/>
                </a:solidFill>
                <a:latin typeface="+mj-lt"/>
                <a:ea typeface="+mj-ea"/>
                <a:cs typeface="+mj-cs"/>
              </a:rPr>
              <a:t>1.1.1  室内装饰材料与人居环境</a:t>
            </a: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1140460"/>
            <a:ext cx="10370820" cy="4612005"/>
          </a:xfrm>
          <a:prstGeom prst="rect">
            <a:avLst/>
          </a:prstGeom>
          <a:noFill/>
          <a:ln w="9525">
            <a:noFill/>
          </a:ln>
        </p:spPr>
        <p:txBody>
          <a:bodyPr wrap="square">
            <a:spAutoFit/>
          </a:bodyPr>
          <a:p>
            <a:pPr indent="266700">
              <a:lnSpc>
                <a:spcPct val="140000"/>
              </a:lnSpc>
            </a:pPr>
            <a:r>
              <a:rPr lang="en-US" altLang="zh-CN" sz="1400" b="0">
                <a:ea typeface="宋体" panose="02010600030101010101" pitchFamily="2" charset="-122"/>
              </a:rPr>
              <a:t> </a:t>
            </a:r>
            <a:r>
              <a:rPr lang="zh-CN" sz="1400" b="0">
                <a:ea typeface="宋体" panose="02010600030101010101" pitchFamily="2" charset="-122"/>
              </a:rPr>
              <a:t>随着生活水平的提高，人们对于居住环境的要求也逐渐提升，满足安全、防护、私密、耐久、环保、舒适、实用、美观等性能，成为人们居住环境必须必备的基本条件。室内环境主要指建筑空间环境，多数这里的材料经常和人近距离接触。因此，室内空间装饰材料的选择，既要注意材料的属性、质感、质量、色彩，还要考虑到空间形态的构造限定，考虑到人的主观需求和审美情趣，这样才能获得较加的室内装饰效果。室内装饰材料与人居环境关系密切，室内装饰材料的品类、质量等，直接关系到人居环境的质量高低。一般来说，良好的人居环境需要室内装饰材料具备以下几点：       (1) 安全性能。材料要有足够的强度、抗冲击性、耐火性（不燃或难燃），能够有效保障居住环境不被损毁破坏，例如承重、抗震、防火等。       (2) 防护性能。材料要能够隔热保温，门窗等开口处要能具备坚实、密封性能，例如：防水、防风、防冷热、防盗窃等。       (3) 私密性能。材料要具备密闭、隔音性能，具有良好的私密保护效果。       (4) 耐久性能。材料在长期使用过程中，要能够保持性能稳定，例如不易被破坏，性能无明显下降等。       (5) 环保性能。材料应符合国家规定的环保标准，无毒无害，同时利于室内采光、换气，利于人居健康。       (6) 舒适性能。材料的触觉和视觉效果较佳，防潮、传热性能较好，能带给居住者舒适感。       (7) 实用性能。特点部位材料（例如卫生间、厨房）要易于打理、清洗，具有方便实用性。       (8) 美观性能。材料要注重材质对人的视觉、知觉、触觉的直接界面的特征表现，能够实现设计目的，达到良好的艺术效果。</a:t>
            </a:r>
            <a:endParaRPr lang="zh-CN" sz="1400">
              <a:ea typeface="宋体" panose="02010600030101010101" pitchFamily="2" charset="-122"/>
            </a:endParaRPr>
          </a:p>
        </p:txBody>
      </p:sp>
    </p:spTree>
    <p:custDataLst>
      <p:tags r:id="rId3"/>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2.2.4.木地板种类和特性</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1140460"/>
            <a:ext cx="10418445" cy="2082165"/>
          </a:xfrm>
          <a:prstGeom prst="rect">
            <a:avLst/>
          </a:prstGeom>
          <a:noFill/>
          <a:ln w="9525">
            <a:noFill/>
          </a:ln>
        </p:spPr>
        <p:txBody>
          <a:bodyPr wrap="square">
            <a:spAutoFit/>
          </a:bodyPr>
          <a:p>
            <a:pPr indent="266700">
              <a:lnSpc>
                <a:spcPct val="120000"/>
              </a:lnSpc>
            </a:pPr>
            <a:r>
              <a:rPr sz="1200" b="0">
                <a:ea typeface="宋体" panose="02010600030101010101" pitchFamily="2" charset="-122"/>
              </a:rPr>
              <a:t>木地板是由软木材料（如松、杉等）或硬木材料（如水曲柳、柞木、榆木、樱桃木及柚木等）经过加工而成的木板面层。木地板作为室内地面装饰材料，具有自重轻、弹性好、脚感舒适、导热性小等特点。目前常用的木地板主要有实木地板、复合木地板、软木地板、竹地板。</a:t>
            </a:r>
            <a:endParaRPr sz="1200" b="0">
              <a:ea typeface="宋体" panose="02010600030101010101" pitchFamily="2" charset="-122"/>
            </a:endParaRPr>
          </a:p>
          <a:p>
            <a:pPr indent="266700">
              <a:lnSpc>
                <a:spcPct val="120000"/>
              </a:lnSpc>
            </a:pPr>
            <a:r>
              <a:rPr sz="1200" b="0">
                <a:ea typeface="宋体" panose="02010600030101010101" pitchFamily="2" charset="-122"/>
              </a:rPr>
              <a:t>一、实木地板</a:t>
            </a:r>
            <a:endParaRPr sz="1200" b="0">
              <a:ea typeface="宋体" panose="02010600030101010101" pitchFamily="2" charset="-122"/>
            </a:endParaRPr>
          </a:p>
          <a:p>
            <a:pPr indent="266700">
              <a:lnSpc>
                <a:spcPct val="120000"/>
              </a:lnSpc>
            </a:pPr>
            <a:r>
              <a:rPr sz="1200" b="0">
                <a:ea typeface="宋体" panose="02010600030101010101" pitchFamily="2" charset="-122"/>
              </a:rPr>
              <a:t>实木地板是采用天然木材经过切割、分解，干燥后直接加工成不同几何单元的地板，其特点是断面结构为单层，充分保留了木材的天然性质。近些年来，虽然有不同类别的地板大量涌入市场，但实木地板以它不可替代的优良性能稳定地占领着一定的市场份额。</a:t>
            </a:r>
            <a:endParaRPr sz="1200" b="0">
              <a:ea typeface="宋体" panose="02010600030101010101" pitchFamily="2" charset="-122"/>
            </a:endParaRPr>
          </a:p>
          <a:p>
            <a:pPr indent="266700">
              <a:lnSpc>
                <a:spcPct val="120000"/>
              </a:lnSpc>
            </a:pPr>
            <a:r>
              <a:rPr sz="1200" b="0">
                <a:ea typeface="宋体" panose="02010600030101010101" pitchFamily="2" charset="-122"/>
              </a:rPr>
              <a:t>1.实木地板的树种</a:t>
            </a:r>
            <a:endParaRPr sz="1200" b="0">
              <a:ea typeface="宋体" panose="02010600030101010101" pitchFamily="2" charset="-122"/>
            </a:endParaRPr>
          </a:p>
          <a:p>
            <a:pPr indent="266700">
              <a:lnSpc>
                <a:spcPct val="120000"/>
              </a:lnSpc>
            </a:pPr>
            <a:r>
              <a:rPr sz="1200" b="0">
                <a:ea typeface="宋体" panose="02010600030101010101" pitchFamily="2" charset="-122"/>
              </a:rPr>
              <a:t>(1)常用的材种：桦木、水曲柳、柞木、水青岗、榉木、榆木、槭木、核桃木、枫木、色木等。</a:t>
            </a:r>
            <a:endParaRPr sz="1200" b="0">
              <a:ea typeface="宋体" panose="02010600030101010101" pitchFamily="2" charset="-122"/>
            </a:endParaRPr>
          </a:p>
          <a:p>
            <a:pPr indent="266700">
              <a:lnSpc>
                <a:spcPct val="120000"/>
              </a:lnSpc>
            </a:pPr>
            <a:r>
              <a:rPr sz="1200" b="0">
                <a:ea typeface="宋体" panose="02010600030101010101" pitchFamily="2" charset="-122"/>
              </a:rPr>
              <a:t>(2)进口材又可分为东南亚材、南美洲材、非洲材、俄罗斯材。国产材进口材常用的材种有甘巴豆、印茄木、摘亚木、香脂木豆、重蚁木、柚木、古夷苏木、孪叶苏木、二翅豆、蒜果木、四籽木、铁线子等，如图2-2-</a:t>
            </a:r>
            <a:r>
              <a:rPr lang="en-US" sz="1200" b="0">
                <a:ea typeface="宋体" panose="02010600030101010101" pitchFamily="2" charset="-122"/>
              </a:rPr>
              <a:t>9</a:t>
            </a:r>
            <a:r>
              <a:rPr sz="1200" b="0">
                <a:ea typeface="宋体" panose="02010600030101010101" pitchFamily="2" charset="-122"/>
              </a:rPr>
              <a:t>，2-2-</a:t>
            </a:r>
            <a:r>
              <a:rPr lang="en-US" sz="1200" b="0">
                <a:ea typeface="宋体" panose="02010600030101010101" pitchFamily="2" charset="-122"/>
              </a:rPr>
              <a:t>10</a:t>
            </a:r>
            <a:r>
              <a:rPr sz="1200" b="0">
                <a:ea typeface="宋体" panose="02010600030101010101" pitchFamily="2" charset="-122"/>
              </a:rPr>
              <a:t>。</a:t>
            </a:r>
            <a:endParaRPr sz="1200" b="0">
              <a:ea typeface="宋体" panose="02010600030101010101" pitchFamily="2" charset="-122"/>
            </a:endParaRPr>
          </a:p>
        </p:txBody>
      </p:sp>
      <p:sp>
        <p:nvSpPr>
          <p:cNvPr id="3" name="文本框 2"/>
          <p:cNvSpPr txBox="1"/>
          <p:nvPr/>
        </p:nvSpPr>
        <p:spPr>
          <a:xfrm>
            <a:off x="3735070" y="5422900"/>
            <a:ext cx="1075055" cy="368300"/>
          </a:xfrm>
          <a:prstGeom prst="rect">
            <a:avLst/>
          </a:prstGeom>
          <a:noFill/>
        </p:spPr>
        <p:txBody>
          <a:bodyPr wrap="square" rtlCol="0">
            <a:spAutoFit/>
          </a:bodyPr>
          <a:p>
            <a:r>
              <a:rPr lang="zh-CN" altLang="en-US"/>
              <a:t>图</a:t>
            </a:r>
            <a:r>
              <a:rPr lang="en-US" altLang="zh-CN"/>
              <a:t>2-2-</a:t>
            </a:r>
            <a:r>
              <a:rPr lang="en-US"/>
              <a:t>9</a:t>
            </a:r>
            <a:endParaRPr lang="en-US"/>
          </a:p>
        </p:txBody>
      </p:sp>
      <p:pic>
        <p:nvPicPr>
          <p:cNvPr id="27649" name="图片 277507" descr="12 的副本 (2)"/>
          <p:cNvPicPr>
            <a:picLocks noChangeAspect="1"/>
          </p:cNvPicPr>
          <p:nvPr/>
        </p:nvPicPr>
        <p:blipFill>
          <a:blip r:embed="rId3"/>
          <a:stretch>
            <a:fillRect/>
          </a:stretch>
        </p:blipFill>
        <p:spPr>
          <a:xfrm>
            <a:off x="3394393" y="3441700"/>
            <a:ext cx="1928495" cy="1577340"/>
          </a:xfrm>
          <a:prstGeom prst="rect">
            <a:avLst/>
          </a:prstGeom>
          <a:noFill/>
          <a:ln w="9525">
            <a:noFill/>
          </a:ln>
        </p:spPr>
      </p:pic>
      <p:pic>
        <p:nvPicPr>
          <p:cNvPr id="28673" name="图片 278531" descr="13"/>
          <p:cNvPicPr>
            <a:picLocks noChangeAspect="1"/>
          </p:cNvPicPr>
          <p:nvPr/>
        </p:nvPicPr>
        <p:blipFill>
          <a:blip r:embed="rId4"/>
          <a:stretch>
            <a:fillRect/>
          </a:stretch>
        </p:blipFill>
        <p:spPr>
          <a:xfrm>
            <a:off x="6381433" y="3441700"/>
            <a:ext cx="1880235" cy="1537970"/>
          </a:xfrm>
          <a:prstGeom prst="rect">
            <a:avLst/>
          </a:prstGeom>
          <a:noFill/>
          <a:ln w="9525">
            <a:noFill/>
          </a:ln>
        </p:spPr>
      </p:pic>
      <p:sp>
        <p:nvSpPr>
          <p:cNvPr id="2" name="文本框 1"/>
          <p:cNvSpPr txBox="1"/>
          <p:nvPr/>
        </p:nvSpPr>
        <p:spPr>
          <a:xfrm>
            <a:off x="6784340" y="5422900"/>
            <a:ext cx="1075055" cy="368300"/>
          </a:xfrm>
          <a:prstGeom prst="rect">
            <a:avLst/>
          </a:prstGeom>
          <a:noFill/>
        </p:spPr>
        <p:txBody>
          <a:bodyPr wrap="square" rtlCol="0">
            <a:spAutoFit/>
          </a:bodyPr>
          <a:p>
            <a:r>
              <a:rPr lang="zh-CN" altLang="en-US"/>
              <a:t>图</a:t>
            </a:r>
            <a:r>
              <a:rPr lang="en-US" altLang="zh-CN"/>
              <a:t>2-2-</a:t>
            </a:r>
            <a:r>
              <a:rPr lang="en-US"/>
              <a:t>10</a:t>
            </a:r>
            <a:endParaRPr lang="en-US"/>
          </a:p>
        </p:txBody>
      </p:sp>
    </p:spTree>
    <p:custDataLst>
      <p:tags r:id="rId5"/>
    </p:custData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2.2.4.木地板种类和特性</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1140460"/>
            <a:ext cx="10418445" cy="4294505"/>
          </a:xfrm>
          <a:prstGeom prst="rect">
            <a:avLst/>
          </a:prstGeom>
          <a:noFill/>
          <a:ln w="9525">
            <a:noFill/>
          </a:ln>
        </p:spPr>
        <p:txBody>
          <a:bodyPr wrap="square">
            <a:spAutoFit/>
          </a:bodyPr>
          <a:p>
            <a:pPr indent="266700">
              <a:lnSpc>
                <a:spcPct val="120000"/>
              </a:lnSpc>
            </a:pPr>
            <a:r>
              <a:rPr sz="1200" b="0">
                <a:ea typeface="宋体" panose="02010600030101010101" pitchFamily="2" charset="-122"/>
              </a:rPr>
              <a:t>2.实木地板的品种、结构与 特点</a:t>
            </a:r>
            <a:endParaRPr sz="1200" b="0">
              <a:ea typeface="宋体" panose="02010600030101010101" pitchFamily="2" charset="-122"/>
            </a:endParaRPr>
          </a:p>
          <a:p>
            <a:pPr indent="266700">
              <a:lnSpc>
                <a:spcPct val="120000"/>
              </a:lnSpc>
            </a:pPr>
            <a:r>
              <a:rPr sz="1200" b="0">
                <a:ea typeface="宋体" panose="02010600030101010101" pitchFamily="2" charset="-122"/>
              </a:rPr>
              <a:t>按市场销售的实木地板形式，有三个大类品种即实木地板条、拼花地板块和立木地板。</a:t>
            </a:r>
            <a:endParaRPr sz="1200" b="0">
              <a:ea typeface="宋体" panose="02010600030101010101" pitchFamily="2" charset="-122"/>
            </a:endParaRPr>
          </a:p>
          <a:p>
            <a:pPr indent="266700">
              <a:lnSpc>
                <a:spcPct val="120000"/>
              </a:lnSpc>
            </a:pPr>
            <a:r>
              <a:rPr sz="1200" b="0">
                <a:ea typeface="宋体" panose="02010600030101010101" pitchFamily="2" charset="-122"/>
              </a:rPr>
              <a:t>(1)实木地板条：这是应用最广泛的实木地板品种，均为长方形，有平口和企口之分。平口地板侧边为平面，企口地板侧边为不同形式的连接面，如榫槽式、踺榫式、燕尾榫式、斜口式等。地板条的长度变化很大，短的仅200mm，长的可达4000mm以上。一般500mm以下的短地板条采用不同的拼花形式进行安装，500mm以上的中、长地板条基本按花墙型形式安装。</a:t>
            </a:r>
            <a:endParaRPr sz="1200" b="0">
              <a:ea typeface="宋体" panose="02010600030101010101" pitchFamily="2" charset="-122"/>
            </a:endParaRPr>
          </a:p>
          <a:p>
            <a:pPr indent="266700">
              <a:lnSpc>
                <a:spcPct val="120000"/>
              </a:lnSpc>
            </a:pPr>
            <a:r>
              <a:rPr sz="1200" b="0">
                <a:ea typeface="宋体" panose="02010600030101010101" pitchFamily="2" charset="-122"/>
              </a:rPr>
              <a:t>①　500mm以下的短地板条的特点：</a:t>
            </a:r>
            <a:endParaRPr sz="1200" b="0">
              <a:ea typeface="宋体" panose="02010600030101010101" pitchFamily="2" charset="-122"/>
            </a:endParaRPr>
          </a:p>
          <a:p>
            <a:pPr indent="266700">
              <a:lnSpc>
                <a:spcPct val="120000"/>
              </a:lnSpc>
            </a:pPr>
            <a:r>
              <a:rPr sz="1200" b="0">
                <a:ea typeface="宋体" panose="02010600030101010101" pitchFamily="2" charset="-122"/>
              </a:rPr>
              <a:t>a.形式传统，大众喜爱；</a:t>
            </a:r>
            <a:endParaRPr sz="1200" b="0">
              <a:ea typeface="宋体" panose="02010600030101010101" pitchFamily="2" charset="-122"/>
            </a:endParaRPr>
          </a:p>
          <a:p>
            <a:pPr indent="266700">
              <a:lnSpc>
                <a:spcPct val="120000"/>
              </a:lnSpc>
            </a:pPr>
            <a:r>
              <a:rPr sz="1200" b="0">
                <a:ea typeface="宋体" panose="02010600030101010101" pitchFamily="2" charset="-122"/>
              </a:rPr>
              <a:t>b.图案简洁大方，装饰效果好，价格适中，适于中、低档消费；</a:t>
            </a:r>
            <a:endParaRPr sz="1200" b="0">
              <a:ea typeface="宋体" panose="02010600030101010101" pitchFamily="2" charset="-122"/>
            </a:endParaRPr>
          </a:p>
          <a:p>
            <a:pPr indent="266700">
              <a:lnSpc>
                <a:spcPct val="120000"/>
              </a:lnSpc>
            </a:pPr>
            <a:r>
              <a:rPr sz="1200" b="0">
                <a:ea typeface="宋体" panose="02010600030101010101" pitchFamily="2" charset="-122"/>
              </a:rPr>
              <a:t>c.地板质量和施工有问题时易出现地板的起拱或开缝现象，影响外观和使用。</a:t>
            </a:r>
            <a:endParaRPr sz="1200" b="0">
              <a:ea typeface="宋体" panose="02010600030101010101" pitchFamily="2" charset="-122"/>
            </a:endParaRPr>
          </a:p>
          <a:p>
            <a:pPr indent="266700">
              <a:lnSpc>
                <a:spcPct val="120000"/>
              </a:lnSpc>
            </a:pPr>
            <a:r>
              <a:rPr sz="1200" b="0">
                <a:ea typeface="宋体" panose="02010600030101010101" pitchFamily="2" charset="-122"/>
              </a:rPr>
              <a:t>②　500mm以上的中、长地板条的特点是：</a:t>
            </a:r>
            <a:endParaRPr sz="1200" b="0">
              <a:ea typeface="宋体" panose="02010600030101010101" pitchFamily="2" charset="-122"/>
            </a:endParaRPr>
          </a:p>
          <a:p>
            <a:pPr indent="266700">
              <a:lnSpc>
                <a:spcPct val="120000"/>
              </a:lnSpc>
            </a:pPr>
            <a:r>
              <a:rPr sz="1200" b="0">
                <a:ea typeface="宋体" panose="02010600030101010101" pitchFamily="2" charset="-122"/>
              </a:rPr>
              <a:t>a.装饰简洁大方，已成为实木地板装饰形式的主流，深受大众喜爱；</a:t>
            </a:r>
            <a:endParaRPr sz="1200" b="0">
              <a:ea typeface="宋体" panose="02010600030101010101" pitchFamily="2" charset="-122"/>
            </a:endParaRPr>
          </a:p>
          <a:p>
            <a:pPr indent="266700">
              <a:lnSpc>
                <a:spcPct val="120000"/>
              </a:lnSpc>
            </a:pPr>
            <a:r>
              <a:rPr sz="1200" b="0">
                <a:ea typeface="宋体" panose="02010600030101010101" pitchFamily="2" charset="-122"/>
              </a:rPr>
              <a:t>b.幅面大，装饰效率高；</a:t>
            </a:r>
            <a:endParaRPr sz="1200" b="0">
              <a:ea typeface="宋体" panose="02010600030101010101" pitchFamily="2" charset="-122"/>
            </a:endParaRPr>
          </a:p>
          <a:p>
            <a:pPr indent="266700">
              <a:lnSpc>
                <a:spcPct val="120000"/>
              </a:lnSpc>
            </a:pPr>
            <a:r>
              <a:rPr sz="1200" b="0">
                <a:ea typeface="宋体" panose="02010600030101010101" pitchFamily="2" charset="-122"/>
              </a:rPr>
              <a:t>c.材质和加工要求高，材料利用率低，价格高。</a:t>
            </a:r>
            <a:endParaRPr sz="1200" b="0">
              <a:ea typeface="宋体" panose="02010600030101010101" pitchFamily="2" charset="-122"/>
            </a:endParaRPr>
          </a:p>
          <a:p>
            <a:pPr indent="266700">
              <a:lnSpc>
                <a:spcPct val="120000"/>
              </a:lnSpc>
            </a:pPr>
            <a:r>
              <a:rPr sz="1200" b="0">
                <a:ea typeface="宋体" panose="02010600030101010101" pitchFamily="2" charset="-122"/>
              </a:rPr>
              <a:t>(2)拼花地板块：拼花地板块是将实木加工成不同的几何单元，在工厂中拼结成不同图案的地板块，顾客购买后再用于施工。几何单元常见的有长方形、正方形、菱形、三角形、正六边形等，如图2-2-</a:t>
            </a:r>
            <a:r>
              <a:rPr lang="en-US" sz="1200" b="0">
                <a:ea typeface="宋体" panose="02010600030101010101" pitchFamily="2" charset="-122"/>
              </a:rPr>
              <a:t>11</a:t>
            </a:r>
            <a:r>
              <a:rPr sz="1200" b="0">
                <a:ea typeface="宋体" panose="02010600030101010101" pitchFamily="2" charset="-122"/>
              </a:rPr>
              <a:t>、2-2-</a:t>
            </a:r>
            <a:r>
              <a:rPr lang="en-US" sz="1200" b="0">
                <a:ea typeface="宋体" panose="02010600030101010101" pitchFamily="2" charset="-122"/>
              </a:rPr>
              <a:t>12</a:t>
            </a:r>
            <a:r>
              <a:rPr sz="1200" b="0">
                <a:ea typeface="宋体" panose="02010600030101010101" pitchFamily="2" charset="-122"/>
              </a:rPr>
              <a:t>。</a:t>
            </a:r>
            <a:endParaRPr sz="1200" b="0">
              <a:ea typeface="宋体" panose="02010600030101010101" pitchFamily="2" charset="-122"/>
            </a:endParaRPr>
          </a:p>
          <a:p>
            <a:pPr indent="266700">
              <a:lnSpc>
                <a:spcPct val="120000"/>
              </a:lnSpc>
            </a:pPr>
            <a:r>
              <a:rPr sz="1200" b="0">
                <a:ea typeface="宋体" panose="02010600030101010101" pitchFamily="2" charset="-122"/>
              </a:rPr>
              <a:t>(3)拼花地板块的特点：</a:t>
            </a:r>
            <a:endParaRPr sz="1200" b="0">
              <a:ea typeface="宋体" panose="02010600030101010101" pitchFamily="2" charset="-122"/>
            </a:endParaRPr>
          </a:p>
          <a:p>
            <a:pPr indent="266700">
              <a:lnSpc>
                <a:spcPct val="120000"/>
              </a:lnSpc>
            </a:pPr>
            <a:r>
              <a:rPr sz="1200" b="0">
                <a:ea typeface="宋体" panose="02010600030101010101" pitchFamily="2" charset="-122"/>
              </a:rPr>
              <a:t>a.拼花形式多样，图案丰富，制造专业化，质量高；</a:t>
            </a:r>
            <a:endParaRPr sz="1200" b="0">
              <a:ea typeface="宋体" panose="02010600030101010101" pitchFamily="2" charset="-122"/>
            </a:endParaRPr>
          </a:p>
          <a:p>
            <a:pPr indent="266700">
              <a:lnSpc>
                <a:spcPct val="120000"/>
              </a:lnSpc>
            </a:pPr>
            <a:r>
              <a:rPr sz="1200" b="0">
                <a:ea typeface="宋体" panose="02010600030101010101" pitchFamily="2" charset="-122"/>
              </a:rPr>
              <a:t>b.幅面大，安装简便，效率高；</a:t>
            </a:r>
            <a:endParaRPr sz="1200" b="0">
              <a:ea typeface="宋体" panose="02010600030101010101" pitchFamily="2" charset="-122"/>
            </a:endParaRPr>
          </a:p>
          <a:p>
            <a:pPr indent="266700">
              <a:lnSpc>
                <a:spcPct val="120000"/>
              </a:lnSpc>
            </a:pPr>
            <a:r>
              <a:rPr sz="1200" b="0">
                <a:ea typeface="宋体" panose="02010600030101010101" pitchFamily="2" charset="-122"/>
              </a:rPr>
              <a:t>c.产品加工与安装不当时容易变形。</a:t>
            </a:r>
            <a:endParaRPr sz="1200" b="0">
              <a:ea typeface="宋体" panose="02010600030101010101" pitchFamily="2" charset="-122"/>
            </a:endParaRPr>
          </a:p>
        </p:txBody>
      </p:sp>
      <p:sp>
        <p:nvSpPr>
          <p:cNvPr id="3" name="文本框 2"/>
          <p:cNvSpPr txBox="1"/>
          <p:nvPr/>
        </p:nvSpPr>
        <p:spPr>
          <a:xfrm>
            <a:off x="4121150" y="5355590"/>
            <a:ext cx="1075055" cy="368300"/>
          </a:xfrm>
          <a:prstGeom prst="rect">
            <a:avLst/>
          </a:prstGeom>
          <a:noFill/>
        </p:spPr>
        <p:txBody>
          <a:bodyPr wrap="square" rtlCol="0">
            <a:spAutoFit/>
          </a:bodyPr>
          <a:p>
            <a:r>
              <a:rPr lang="zh-CN" altLang="en-US"/>
              <a:t>图</a:t>
            </a:r>
            <a:r>
              <a:rPr lang="en-US" altLang="zh-CN"/>
              <a:t>2-2-</a:t>
            </a:r>
            <a:r>
              <a:rPr lang="en-US"/>
              <a:t>11</a:t>
            </a:r>
            <a:endParaRPr lang="en-US"/>
          </a:p>
        </p:txBody>
      </p:sp>
      <p:sp>
        <p:nvSpPr>
          <p:cNvPr id="2" name="文本框 1"/>
          <p:cNvSpPr txBox="1"/>
          <p:nvPr/>
        </p:nvSpPr>
        <p:spPr>
          <a:xfrm>
            <a:off x="10298430" y="5434965"/>
            <a:ext cx="1075055" cy="368300"/>
          </a:xfrm>
          <a:prstGeom prst="rect">
            <a:avLst/>
          </a:prstGeom>
          <a:noFill/>
        </p:spPr>
        <p:txBody>
          <a:bodyPr wrap="square" rtlCol="0">
            <a:spAutoFit/>
          </a:bodyPr>
          <a:p>
            <a:r>
              <a:rPr lang="zh-CN" altLang="en-US"/>
              <a:t>图</a:t>
            </a:r>
            <a:r>
              <a:rPr lang="en-US" altLang="zh-CN"/>
              <a:t>2-2-</a:t>
            </a:r>
            <a:r>
              <a:rPr lang="en-US"/>
              <a:t>12</a:t>
            </a:r>
            <a:endParaRPr lang="en-US"/>
          </a:p>
        </p:txBody>
      </p:sp>
      <p:pic>
        <p:nvPicPr>
          <p:cNvPr id="30722" name="图片 107526" descr="2905075"/>
          <p:cNvPicPr>
            <a:picLocks noChangeAspect="1"/>
          </p:cNvPicPr>
          <p:nvPr/>
        </p:nvPicPr>
        <p:blipFill>
          <a:blip r:embed="rId3"/>
          <a:stretch>
            <a:fillRect/>
          </a:stretch>
        </p:blipFill>
        <p:spPr>
          <a:xfrm>
            <a:off x="5412105" y="4566285"/>
            <a:ext cx="1926590" cy="1753870"/>
          </a:xfrm>
          <a:prstGeom prst="rect">
            <a:avLst/>
          </a:prstGeom>
          <a:noFill/>
          <a:ln w="9525">
            <a:noFill/>
          </a:ln>
        </p:spPr>
      </p:pic>
      <p:pic>
        <p:nvPicPr>
          <p:cNvPr id="32769" name="图片 243715" descr="4227883"/>
          <p:cNvPicPr>
            <a:picLocks noChangeAspect="1"/>
          </p:cNvPicPr>
          <p:nvPr/>
        </p:nvPicPr>
        <p:blipFill>
          <a:blip r:embed="rId4"/>
          <a:stretch>
            <a:fillRect/>
          </a:stretch>
        </p:blipFill>
        <p:spPr>
          <a:xfrm>
            <a:off x="8461375" y="4568825"/>
            <a:ext cx="1524635" cy="1751330"/>
          </a:xfrm>
          <a:prstGeom prst="rect">
            <a:avLst/>
          </a:prstGeom>
          <a:noFill/>
          <a:ln w="9525">
            <a:noFill/>
          </a:ln>
        </p:spPr>
      </p:pic>
    </p:spTree>
    <p:custDataLst>
      <p:tags r:id="rId5"/>
    </p:custData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2.2.4.木地板种类和特性</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1140460"/>
            <a:ext cx="10418445" cy="2966720"/>
          </a:xfrm>
          <a:prstGeom prst="rect">
            <a:avLst/>
          </a:prstGeom>
          <a:noFill/>
          <a:ln w="9525">
            <a:noFill/>
          </a:ln>
        </p:spPr>
        <p:txBody>
          <a:bodyPr wrap="square">
            <a:spAutoFit/>
          </a:bodyPr>
          <a:p>
            <a:pPr indent="266700">
              <a:lnSpc>
                <a:spcPct val="120000"/>
              </a:lnSpc>
            </a:pPr>
            <a:r>
              <a:rPr sz="1200" b="0">
                <a:ea typeface="宋体" panose="02010600030101010101" pitchFamily="2" charset="-122"/>
              </a:rPr>
              <a:t>二、复合木地板</a:t>
            </a:r>
            <a:endParaRPr sz="1200" b="0">
              <a:ea typeface="宋体" panose="02010600030101010101" pitchFamily="2" charset="-122"/>
            </a:endParaRPr>
          </a:p>
          <a:p>
            <a:pPr indent="266700">
              <a:lnSpc>
                <a:spcPct val="120000"/>
              </a:lnSpc>
            </a:pPr>
            <a:r>
              <a:rPr sz="1200" b="0">
                <a:ea typeface="宋体" panose="02010600030101010101" pitchFamily="2" charset="-122"/>
              </a:rPr>
              <a:t>复合木地板分为实木复合地板和强化复合地板两种。实木复合地板分为三层实木复合地板。三层实木复合地板由面层、芯层、底层三层实木板相互垂直层压，通合成树脂胶热压而成，常用规格一般为2200mm*(180-200)mm*（14-15）mm。</a:t>
            </a:r>
            <a:endParaRPr sz="1200" b="0">
              <a:ea typeface="宋体" panose="02010600030101010101" pitchFamily="2" charset="-122"/>
            </a:endParaRPr>
          </a:p>
          <a:p>
            <a:pPr indent="266700">
              <a:lnSpc>
                <a:spcPct val="120000"/>
              </a:lnSpc>
            </a:pPr>
            <a:r>
              <a:rPr sz="1200" b="0">
                <a:ea typeface="宋体" panose="02010600030101010101" pitchFamily="2" charset="-122"/>
              </a:rPr>
              <a:t>1.多层复合地板</a:t>
            </a:r>
            <a:endParaRPr sz="1200" b="0">
              <a:ea typeface="宋体" panose="02010600030101010101" pitchFamily="2" charset="-122"/>
            </a:endParaRPr>
          </a:p>
          <a:p>
            <a:pPr indent="266700">
              <a:lnSpc>
                <a:spcPct val="120000"/>
              </a:lnSpc>
            </a:pPr>
            <a:r>
              <a:rPr sz="1200" b="0">
                <a:ea typeface="宋体" panose="02010600030101010101" pitchFamily="2" charset="-122"/>
              </a:rPr>
              <a:t>由于世界上天然林逐渐减少，特别是装饰用优质木材的日渐枯竭，木材的合理利用已越来越受到人们的重视，多层结构的复合地板就是这种情况下的产物之一。多层复合地板实际上是利用珍贵木材中的优质部分以及其他装饰性强的材料作表层，材质较差或质地较差部分的竹、木材料作芯层或底层，经高温高压制成的多层结构地板。这种地板不仅充分利用了优质材料，提高了制品的装饰性，而且所采用的加工工艺也不同程度地提高了产品的物理力学性能，如图2-2-1</a:t>
            </a:r>
            <a:r>
              <a:rPr lang="en-US" sz="1200" b="0">
                <a:ea typeface="宋体" panose="02010600030101010101" pitchFamily="2" charset="-122"/>
              </a:rPr>
              <a:t>3</a:t>
            </a:r>
            <a:r>
              <a:rPr sz="1200" b="0">
                <a:ea typeface="宋体" panose="02010600030101010101" pitchFamily="2" charset="-122"/>
              </a:rPr>
              <a:t>。</a:t>
            </a:r>
            <a:endParaRPr sz="1200" b="0">
              <a:ea typeface="宋体" panose="02010600030101010101" pitchFamily="2" charset="-122"/>
            </a:endParaRPr>
          </a:p>
          <a:p>
            <a:pPr indent="266700">
              <a:lnSpc>
                <a:spcPct val="120000"/>
              </a:lnSpc>
            </a:pPr>
            <a:r>
              <a:rPr sz="1200" b="0">
                <a:ea typeface="宋体" panose="02010600030101010101" pitchFamily="2" charset="-122"/>
              </a:rPr>
              <a:t>多层复合地板的特点是：</a:t>
            </a:r>
            <a:endParaRPr sz="1200" b="0">
              <a:ea typeface="宋体" panose="02010600030101010101" pitchFamily="2" charset="-122"/>
            </a:endParaRPr>
          </a:p>
          <a:p>
            <a:pPr indent="266700">
              <a:lnSpc>
                <a:spcPct val="120000"/>
              </a:lnSpc>
            </a:pPr>
            <a:r>
              <a:rPr sz="1200" b="0">
                <a:ea typeface="宋体" panose="02010600030101010101" pitchFamily="2" charset="-122"/>
              </a:rPr>
              <a:t>（1）充分利用珍贵木材和普通小规格木材，在不影响表面装饰效果的前提下降低了产品的成本，赢得了顾客的喜爱。</a:t>
            </a:r>
            <a:endParaRPr sz="1200" b="0">
              <a:ea typeface="宋体" panose="02010600030101010101" pitchFamily="2" charset="-122"/>
            </a:endParaRPr>
          </a:p>
          <a:p>
            <a:pPr indent="266700">
              <a:lnSpc>
                <a:spcPct val="120000"/>
              </a:lnSpc>
            </a:pPr>
            <a:r>
              <a:rPr sz="1200" b="0">
                <a:ea typeface="宋体" panose="02010600030101010101" pitchFamily="2" charset="-122"/>
              </a:rPr>
              <a:t>（2）结构合理，翘曲变形小，无开裂、收缩现象，具有较好的弹性。</a:t>
            </a:r>
            <a:endParaRPr sz="1200" b="0">
              <a:ea typeface="宋体" panose="02010600030101010101" pitchFamily="2" charset="-122"/>
            </a:endParaRPr>
          </a:p>
          <a:p>
            <a:pPr indent="266700">
              <a:lnSpc>
                <a:spcPct val="120000"/>
              </a:lnSpc>
            </a:pPr>
            <a:r>
              <a:rPr sz="1200" b="0">
                <a:ea typeface="宋体" panose="02010600030101010101" pitchFamily="2" charset="-122"/>
              </a:rPr>
              <a:t>（3）板面规格大，安装方便，稳定性好。</a:t>
            </a:r>
            <a:endParaRPr sz="1200" b="0">
              <a:ea typeface="宋体" panose="02010600030101010101" pitchFamily="2" charset="-122"/>
            </a:endParaRPr>
          </a:p>
          <a:p>
            <a:pPr indent="266700">
              <a:lnSpc>
                <a:spcPct val="120000"/>
              </a:lnSpc>
            </a:pPr>
            <a:r>
              <a:rPr sz="1200" b="0">
                <a:ea typeface="宋体" panose="02010600030101010101" pitchFamily="2" charset="-122"/>
              </a:rPr>
              <a:t>（4）装饰效果好，与豪华型实木大地板在外观上具有相同的效果。</a:t>
            </a:r>
            <a:endParaRPr sz="1200" b="0">
              <a:ea typeface="宋体" panose="02010600030101010101" pitchFamily="2" charset="-122"/>
            </a:endParaRPr>
          </a:p>
        </p:txBody>
      </p:sp>
      <p:sp>
        <p:nvSpPr>
          <p:cNvPr id="3" name="文本框 2"/>
          <p:cNvSpPr txBox="1"/>
          <p:nvPr/>
        </p:nvSpPr>
        <p:spPr>
          <a:xfrm>
            <a:off x="7324725" y="5944235"/>
            <a:ext cx="1075055" cy="368300"/>
          </a:xfrm>
          <a:prstGeom prst="rect">
            <a:avLst/>
          </a:prstGeom>
          <a:noFill/>
        </p:spPr>
        <p:txBody>
          <a:bodyPr wrap="square" rtlCol="0">
            <a:spAutoFit/>
          </a:bodyPr>
          <a:p>
            <a:r>
              <a:rPr lang="zh-CN" altLang="en-US"/>
              <a:t>图</a:t>
            </a:r>
            <a:r>
              <a:rPr lang="en-US" altLang="zh-CN"/>
              <a:t>2-2-</a:t>
            </a:r>
            <a:r>
              <a:rPr lang="en-US"/>
              <a:t>13</a:t>
            </a:r>
            <a:endParaRPr lang="en-US"/>
          </a:p>
        </p:txBody>
      </p:sp>
      <p:pic>
        <p:nvPicPr>
          <p:cNvPr id="34819" name="图片 253958" descr="复件 (2) 未标题-13"/>
          <p:cNvPicPr>
            <a:picLocks noChangeAspect="1"/>
          </p:cNvPicPr>
          <p:nvPr/>
        </p:nvPicPr>
        <p:blipFill>
          <a:blip r:embed="rId3"/>
          <a:stretch>
            <a:fillRect/>
          </a:stretch>
        </p:blipFill>
        <p:spPr>
          <a:xfrm>
            <a:off x="6238240" y="3786188"/>
            <a:ext cx="2881630" cy="1644015"/>
          </a:xfrm>
          <a:prstGeom prst="rect">
            <a:avLst/>
          </a:prstGeom>
          <a:noFill/>
          <a:ln w="9525">
            <a:noFill/>
          </a:ln>
        </p:spPr>
      </p:pic>
    </p:spTree>
    <p:custDataLst>
      <p:tags r:id="rId4"/>
    </p:custData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2.2.4.木地板种类和特性</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1140460"/>
            <a:ext cx="10544175" cy="3188335"/>
          </a:xfrm>
          <a:prstGeom prst="rect">
            <a:avLst/>
          </a:prstGeom>
          <a:noFill/>
          <a:ln w="9525">
            <a:noFill/>
          </a:ln>
        </p:spPr>
        <p:txBody>
          <a:bodyPr wrap="square">
            <a:spAutoFit/>
          </a:bodyPr>
          <a:p>
            <a:pPr indent="266700">
              <a:lnSpc>
                <a:spcPct val="120000"/>
              </a:lnSpc>
            </a:pPr>
            <a:r>
              <a:rPr sz="1200" b="0">
                <a:ea typeface="宋体" panose="02010600030101010101" pitchFamily="2" charset="-122"/>
              </a:rPr>
              <a:t>复合强化木地板在市场 上的名称很多，按国家标准，它的正式学名应当是浸渍饰面层压木质地板。这种地板起源于欧洲，大约在1985年，森林工业发达的北欧国家瑞典和奥地利的人造板厂家合作研制和开发了世界上第一批复合强化木地板。由于复合强化木地板由国外大量涌入我国市场，迄今为止，包括国内的产品，复合强化木地板的品牌已近200个，如图2-2-1</a:t>
            </a:r>
            <a:r>
              <a:rPr lang="en-US" sz="1200" b="0">
                <a:ea typeface="宋体" panose="02010600030101010101" pitchFamily="2" charset="-122"/>
              </a:rPr>
              <a:t>4</a:t>
            </a:r>
            <a:r>
              <a:rPr sz="1200" b="0">
                <a:ea typeface="宋体" panose="02010600030101010101" pitchFamily="2" charset="-122"/>
              </a:rPr>
              <a:t>。</a:t>
            </a:r>
            <a:endParaRPr sz="1200" b="0">
              <a:ea typeface="宋体" panose="02010600030101010101" pitchFamily="2" charset="-122"/>
            </a:endParaRPr>
          </a:p>
          <a:p>
            <a:pPr indent="266700">
              <a:lnSpc>
                <a:spcPct val="120000"/>
              </a:lnSpc>
            </a:pPr>
            <a:r>
              <a:rPr sz="1200" b="0">
                <a:ea typeface="宋体" panose="02010600030101010101" pitchFamily="2" charset="-122"/>
              </a:rPr>
              <a:t>复合强化木地板的特点：</a:t>
            </a:r>
            <a:endParaRPr sz="1200" b="0">
              <a:ea typeface="宋体" panose="02010600030101010101" pitchFamily="2" charset="-122"/>
            </a:endParaRPr>
          </a:p>
          <a:p>
            <a:pPr indent="266700">
              <a:lnSpc>
                <a:spcPct val="120000"/>
              </a:lnSpc>
            </a:pPr>
            <a:r>
              <a:rPr sz="1200" b="0">
                <a:ea typeface="宋体" panose="02010600030101010101" pitchFamily="2" charset="-122"/>
              </a:rPr>
              <a:t>（1）耐磨性好：复合强化木地板首先是具有很高的耐磨性为普通油漆木地板的10-30倍。其次是产品的内结合强度、表面胶合强度和冲击韧性等力学性能都较好。根据检测，复合强化木地板的表面电阻小，有较好的抗静电性能，可用作机房地板。此外，复合强化木地板有良好的耐污染腐蚀、抗紫外线光、耐香烟灼烧等性能。</a:t>
            </a:r>
            <a:endParaRPr sz="1200" b="0">
              <a:ea typeface="宋体" panose="02010600030101010101" pitchFamily="2" charset="-122"/>
            </a:endParaRPr>
          </a:p>
          <a:p>
            <a:pPr indent="266700">
              <a:lnSpc>
                <a:spcPct val="120000"/>
              </a:lnSpc>
            </a:pPr>
            <a:r>
              <a:rPr sz="1200" b="0">
                <a:ea typeface="宋体" panose="02010600030101010101" pitchFamily="2" charset="-122"/>
              </a:rPr>
              <a:t>（2）美观：饰面可以做出各种木纹图案和地板颜色；选择空间大。</a:t>
            </a:r>
            <a:endParaRPr sz="1200" b="0">
              <a:ea typeface="宋体" panose="02010600030101010101" pitchFamily="2" charset="-122"/>
            </a:endParaRPr>
          </a:p>
          <a:p>
            <a:pPr indent="266700">
              <a:lnSpc>
                <a:spcPct val="120000"/>
              </a:lnSpc>
            </a:pPr>
            <a:r>
              <a:rPr sz="1200" b="0">
                <a:ea typeface="宋体" panose="02010600030101010101" pitchFamily="2" charset="-122"/>
              </a:rPr>
              <a:t>（3）稳定性好：地板的流行趋势为大规格尺寸，而实木地板随着规格尺寸的加大，其变形的可能性也加大。复合强化木地板采用了高标准的材料和合理的加工手段，具有较好的尺寸稳定性，室内温湿度引起的地板尺寸变化较小。建筑界开始采用的低温辐射地板采暖系统，复合强化木地板是较适合的地板材料之一。</a:t>
            </a:r>
            <a:endParaRPr sz="1200" b="0">
              <a:ea typeface="宋体" panose="02010600030101010101" pitchFamily="2" charset="-122"/>
            </a:endParaRPr>
          </a:p>
          <a:p>
            <a:pPr indent="266700">
              <a:lnSpc>
                <a:spcPct val="120000"/>
              </a:lnSpc>
            </a:pPr>
            <a:r>
              <a:rPr sz="1200" b="0">
                <a:ea typeface="宋体" panose="02010600030101010101" pitchFamily="2" charset="-122"/>
              </a:rPr>
              <a:t>（4）安装简单，维护保养简单。地板采用泡沫隔离缓冲层悬浮铺设方法，施工简单，效率高。平时可以清扫、拖抹、辊吸等方法维护保养，十分方便。</a:t>
            </a:r>
            <a:endParaRPr sz="1200" b="0">
              <a:ea typeface="宋体" panose="02010600030101010101" pitchFamily="2" charset="-122"/>
            </a:endParaRPr>
          </a:p>
          <a:p>
            <a:pPr indent="266700">
              <a:lnSpc>
                <a:spcPct val="120000"/>
              </a:lnSpc>
            </a:pPr>
            <a:r>
              <a:rPr sz="1200" b="0">
                <a:ea typeface="宋体" panose="02010600030101010101" pitchFamily="2" charset="-122"/>
              </a:rPr>
              <a:t>（5）复合强化木地板的缺点。复合强化木地板也有一些不足之初应当引起注意。首先是地板的脚感或质感不如实木地板，其次是基材和各层间的胶合不良时，使用中会脱胶分层而无法修复。此外，地板中所含胶黏剂较多，游离甲醛释放污染室内环境也要引起高度重视。</a:t>
            </a:r>
            <a:endParaRPr sz="1200" b="0">
              <a:ea typeface="宋体" panose="02010600030101010101" pitchFamily="2" charset="-122"/>
            </a:endParaRPr>
          </a:p>
        </p:txBody>
      </p:sp>
      <p:sp>
        <p:nvSpPr>
          <p:cNvPr id="3" name="文本框 2"/>
          <p:cNvSpPr txBox="1"/>
          <p:nvPr/>
        </p:nvSpPr>
        <p:spPr>
          <a:xfrm>
            <a:off x="7382510" y="5354955"/>
            <a:ext cx="1075055" cy="368300"/>
          </a:xfrm>
          <a:prstGeom prst="rect">
            <a:avLst/>
          </a:prstGeom>
          <a:noFill/>
        </p:spPr>
        <p:txBody>
          <a:bodyPr wrap="square" rtlCol="0">
            <a:spAutoFit/>
          </a:bodyPr>
          <a:p>
            <a:r>
              <a:rPr lang="zh-CN" altLang="en-US"/>
              <a:t>图</a:t>
            </a:r>
            <a:r>
              <a:rPr lang="en-US" altLang="zh-CN"/>
              <a:t>2-2-</a:t>
            </a:r>
            <a:r>
              <a:rPr lang="en-US"/>
              <a:t>14</a:t>
            </a:r>
            <a:endParaRPr lang="en-US"/>
          </a:p>
        </p:txBody>
      </p:sp>
      <p:pic>
        <p:nvPicPr>
          <p:cNvPr id="33" name="图片 33" descr="f1cb159992124196aa08ffa8a6719567"/>
          <p:cNvPicPr>
            <a:picLocks noChangeAspect="1"/>
          </p:cNvPicPr>
          <p:nvPr/>
        </p:nvPicPr>
        <p:blipFill>
          <a:blip r:embed="rId3"/>
          <a:stretch>
            <a:fillRect/>
          </a:stretch>
        </p:blipFill>
        <p:spPr>
          <a:xfrm>
            <a:off x="3647440" y="4435793"/>
            <a:ext cx="3159760" cy="1876425"/>
          </a:xfrm>
          <a:prstGeom prst="rect">
            <a:avLst/>
          </a:prstGeom>
        </p:spPr>
      </p:pic>
    </p:spTree>
    <p:custDataLst>
      <p:tags r:id="rId4"/>
    </p:custData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2.2.4.木地板种类和特性</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1140460"/>
            <a:ext cx="10544175" cy="3851910"/>
          </a:xfrm>
          <a:prstGeom prst="rect">
            <a:avLst/>
          </a:prstGeom>
          <a:noFill/>
          <a:ln w="9525">
            <a:noFill/>
          </a:ln>
        </p:spPr>
        <p:txBody>
          <a:bodyPr wrap="square">
            <a:spAutoFit/>
          </a:bodyPr>
          <a:p>
            <a:pPr indent="266700">
              <a:lnSpc>
                <a:spcPct val="120000"/>
              </a:lnSpc>
            </a:pPr>
            <a:r>
              <a:rPr sz="1200" b="0">
                <a:ea typeface="宋体" panose="02010600030101010101" pitchFamily="2" charset="-122"/>
              </a:rPr>
              <a:t>3.软木地板</a:t>
            </a:r>
            <a:endParaRPr sz="1200" b="0">
              <a:ea typeface="宋体" panose="02010600030101010101" pitchFamily="2" charset="-122"/>
            </a:endParaRPr>
          </a:p>
          <a:p>
            <a:pPr indent="266700">
              <a:lnSpc>
                <a:spcPct val="120000"/>
              </a:lnSpc>
            </a:pPr>
            <a:r>
              <a:rPr sz="1200" b="0">
                <a:ea typeface="宋体" panose="02010600030101010101" pitchFamily="2" charset="-122"/>
              </a:rPr>
              <a:t>软木地板被称为是“地板的金字塔尖消费”。软木主要生长在地中海沿岸及同一纬度的我国秦岭地区的栓皮栎橡树，而软木制品的原料就是栓皮栎橡树的树皮（该树皮可再生，地中海沿岸工业化种植的栓皮栎橡树一般7-9年可采摘一次树皮），与实木地板相比更具环保性（全程从原料的采集开始直到生产出成品的全过程）、隔音性，防潮效果也会更好些，带给人极佳的脚感。软木地板柔软、安静、舒适、耐磨，对老人和小孩的意外摔倒，可提供极大的缓冲作用，其独有的隔音效果和保温性能也非常适合应用于卧室、会议室、图书馆、录音棚等场所，如图2-2-1</a:t>
            </a:r>
            <a:r>
              <a:rPr lang="en-US" sz="1200" b="0">
                <a:ea typeface="宋体" panose="02010600030101010101" pitchFamily="2" charset="-122"/>
              </a:rPr>
              <a:t>5</a:t>
            </a:r>
            <a:r>
              <a:rPr sz="1200" b="0">
                <a:ea typeface="宋体" panose="02010600030101010101" pitchFamily="2" charset="-122"/>
              </a:rPr>
              <a:t>。</a:t>
            </a:r>
            <a:endParaRPr sz="1200" b="0">
              <a:ea typeface="宋体" panose="02010600030101010101" pitchFamily="2" charset="-122"/>
            </a:endParaRPr>
          </a:p>
          <a:p>
            <a:pPr indent="266700">
              <a:lnSpc>
                <a:spcPct val="120000"/>
              </a:lnSpc>
            </a:pPr>
            <a:r>
              <a:rPr sz="1200" b="0">
                <a:ea typeface="宋体" panose="02010600030101010101" pitchFamily="2" charset="-122"/>
              </a:rPr>
              <a:t>软木地板应用特点：</a:t>
            </a:r>
            <a:endParaRPr sz="1200" b="0">
              <a:ea typeface="宋体" panose="02010600030101010101" pitchFamily="2" charset="-122"/>
            </a:endParaRPr>
          </a:p>
          <a:p>
            <a:pPr indent="266700">
              <a:lnSpc>
                <a:spcPct val="120000"/>
              </a:lnSpc>
            </a:pPr>
            <a:r>
              <a:rPr sz="1200" b="0">
                <a:ea typeface="宋体" panose="02010600030101010101" pitchFamily="2" charset="-122"/>
              </a:rPr>
              <a:t>（1）吸声，由于软木的声传播性和优良的阻音性能，使软木成为优异的减音降噪材料，走在软木地面上通常可减少20分贝的噪声。</a:t>
            </a:r>
            <a:endParaRPr sz="1200" b="0">
              <a:ea typeface="宋体" panose="02010600030101010101" pitchFamily="2" charset="-122"/>
            </a:endParaRPr>
          </a:p>
          <a:p>
            <a:pPr indent="266700">
              <a:lnSpc>
                <a:spcPct val="120000"/>
              </a:lnSpc>
            </a:pPr>
            <a:r>
              <a:rPr sz="1200" b="0">
                <a:ea typeface="宋体" panose="02010600030101010101" pitchFamily="2" charset="-122"/>
              </a:rPr>
              <a:t>（2）保温（绝热），软木不仅是节能材料，而且其导热指数特别低，如果将它放入120摄氏度的高温箱和零下120摄氏度的低温箱后，可以徒手将它取出来而不感觉烫也不感觉凉，其表面温度经常在20摄氏度。由于这一特性，软木地板就有冬暖夏凉的感觉。而较薄的涂层对这一性能无大的影响。国产软木地板耐低温性能特别好，在零下60摄氏度仍是安全的，适用于北方寒冷的地区。</a:t>
            </a:r>
            <a:endParaRPr sz="1200" b="0">
              <a:ea typeface="宋体" panose="02010600030101010101" pitchFamily="2" charset="-122"/>
            </a:endParaRPr>
          </a:p>
          <a:p>
            <a:pPr indent="266700">
              <a:lnSpc>
                <a:spcPct val="120000"/>
              </a:lnSpc>
            </a:pPr>
            <a:r>
              <a:rPr sz="1200" b="0">
                <a:ea typeface="宋体" panose="02010600030101010101" pitchFamily="2" charset="-122"/>
              </a:rPr>
              <a:t>（3）防滑，打蜡的软木地板防滑性能最好，静摩擦系数大于1，动摩擦系数0.5-0.6，其湿态防滑效果仍很好。涂漆软木地板由于漆层和软木层均相对较软，也不会出现“滑木板”现象，仍有很好的防滑作用；PVC保护层稍层，但仍不失防滑作用。</a:t>
            </a:r>
            <a:endParaRPr sz="1200" b="0">
              <a:ea typeface="宋体" panose="02010600030101010101" pitchFamily="2" charset="-122"/>
            </a:endParaRPr>
          </a:p>
          <a:p>
            <a:pPr indent="266700">
              <a:lnSpc>
                <a:spcPct val="120000"/>
              </a:lnSpc>
            </a:pPr>
            <a:r>
              <a:rPr sz="1200" b="0">
                <a:ea typeface="宋体" panose="02010600030101010101" pitchFamily="2" charset="-122"/>
              </a:rPr>
              <a:t>（4）防水防潮性能，软木本身不怕水，具不透液性，将栓木粒用红墨水浸煮半小时，取出后切开内部不染色。现代软木地板已加入胶粘剂，因此，胶粘剂除其他必要的性能外，还必须有优良的耐液性和耐霉菌性。软木的不透水性还使软木地板可以隔潮，直接睡在软木地板上不易发生人体关节受潮病变。</a:t>
            </a:r>
            <a:endParaRPr sz="1200" b="0">
              <a:ea typeface="宋体" panose="02010600030101010101" pitchFamily="2" charset="-122"/>
            </a:endParaRPr>
          </a:p>
          <a:p>
            <a:pPr indent="266700">
              <a:lnSpc>
                <a:spcPct val="120000"/>
              </a:lnSpc>
            </a:pPr>
            <a:r>
              <a:rPr sz="1200" b="0">
                <a:ea typeface="宋体" panose="02010600030101010101" pitchFamily="2" charset="-122"/>
              </a:rPr>
              <a:t>（5）可压缩性和弹性，由于软木的特殊细胞结构使软木在受垂直压缩时，其横向不涨出，即压缩后可发生体积变化，卸除压力即恢复原形，由于这一特性，还可用作刚性材料胀缝的填料。同时由于软木地板软和适度的弹性，可使行走舒适，能减轻腿部和脊背的疲劳。这也是现代地板推荐使用弹性材料的主要原因。</a:t>
            </a:r>
            <a:endParaRPr sz="1200" b="0">
              <a:ea typeface="宋体" panose="02010600030101010101" pitchFamily="2" charset="-122"/>
            </a:endParaRPr>
          </a:p>
        </p:txBody>
      </p:sp>
      <p:sp>
        <p:nvSpPr>
          <p:cNvPr id="3" name="文本框 2"/>
          <p:cNvSpPr txBox="1"/>
          <p:nvPr/>
        </p:nvSpPr>
        <p:spPr>
          <a:xfrm>
            <a:off x="7382510" y="5354955"/>
            <a:ext cx="1075055" cy="368300"/>
          </a:xfrm>
          <a:prstGeom prst="rect">
            <a:avLst/>
          </a:prstGeom>
          <a:noFill/>
        </p:spPr>
        <p:txBody>
          <a:bodyPr wrap="square" rtlCol="0">
            <a:spAutoFit/>
          </a:bodyPr>
          <a:p>
            <a:r>
              <a:rPr lang="zh-CN" altLang="en-US"/>
              <a:t>图</a:t>
            </a:r>
            <a:r>
              <a:rPr lang="en-US" altLang="zh-CN"/>
              <a:t>2-2-</a:t>
            </a:r>
            <a:r>
              <a:rPr lang="en-US"/>
              <a:t>15</a:t>
            </a:r>
            <a:endParaRPr lang="en-US"/>
          </a:p>
        </p:txBody>
      </p:sp>
      <p:pic>
        <p:nvPicPr>
          <p:cNvPr id="45" name="图片 45" descr="v2-b08d1de1eae1a9d5c3db7d39ab19c1e5_hd"/>
          <p:cNvPicPr>
            <a:picLocks noChangeAspect="1"/>
          </p:cNvPicPr>
          <p:nvPr/>
        </p:nvPicPr>
        <p:blipFill>
          <a:blip r:embed="rId3"/>
          <a:stretch>
            <a:fillRect/>
          </a:stretch>
        </p:blipFill>
        <p:spPr>
          <a:xfrm>
            <a:off x="4795520" y="4891405"/>
            <a:ext cx="2138680" cy="1663700"/>
          </a:xfrm>
          <a:prstGeom prst="rect">
            <a:avLst/>
          </a:prstGeom>
        </p:spPr>
      </p:pic>
    </p:spTree>
    <p:custDataLst>
      <p:tags r:id="rId4"/>
    </p:custData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2.2.4.木地板种类和特性</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1140460"/>
            <a:ext cx="10544175" cy="2966720"/>
          </a:xfrm>
          <a:prstGeom prst="rect">
            <a:avLst/>
          </a:prstGeom>
          <a:noFill/>
          <a:ln w="9525">
            <a:noFill/>
          </a:ln>
        </p:spPr>
        <p:txBody>
          <a:bodyPr wrap="square">
            <a:spAutoFit/>
          </a:bodyPr>
          <a:p>
            <a:pPr indent="266700">
              <a:lnSpc>
                <a:spcPct val="120000"/>
              </a:lnSpc>
            </a:pPr>
            <a:r>
              <a:rPr sz="1200" b="0">
                <a:ea typeface="宋体" panose="02010600030101010101" pitchFamily="2" charset="-122"/>
              </a:rPr>
              <a:t>4.竹地板</a:t>
            </a:r>
            <a:endParaRPr sz="1200" b="0">
              <a:ea typeface="宋体" panose="02010600030101010101" pitchFamily="2" charset="-122"/>
            </a:endParaRPr>
          </a:p>
          <a:p>
            <a:pPr indent="266700">
              <a:lnSpc>
                <a:spcPct val="120000"/>
              </a:lnSpc>
            </a:pPr>
            <a:r>
              <a:rPr sz="1200" b="0">
                <a:ea typeface="宋体" panose="02010600030101010101" pitchFamily="2" charset="-122"/>
              </a:rPr>
              <a:t>竹木复合地板简介竹木复合地板是以竹材作为主要原料，木材作为辅料，在实木复合地板制作的基础上，采用现代设备以及先进工艺，经过一系列除湿、干燥、防腐、防潮、胶合、高温、高压、刨光等工序加工而成的一种集竹、木两种原料优点的新型地板。传统竹材地板，其原料全部为竹材。而竹木复合地板的面板和地板仍采用竹材，但其芯层却以杉木或樟木等作为板条，如图2-2-1</a:t>
            </a:r>
            <a:r>
              <a:rPr lang="en-US" sz="1200" b="0">
                <a:ea typeface="宋体" panose="02010600030101010101" pitchFamily="2" charset="-122"/>
              </a:rPr>
              <a:t>6</a:t>
            </a:r>
            <a:r>
              <a:rPr sz="1200" b="0">
                <a:ea typeface="宋体" panose="02010600030101010101" pitchFamily="2" charset="-122"/>
              </a:rPr>
              <a:t>。</a:t>
            </a:r>
            <a:endParaRPr sz="1200" b="0">
              <a:ea typeface="宋体" panose="02010600030101010101" pitchFamily="2" charset="-122"/>
            </a:endParaRPr>
          </a:p>
          <a:p>
            <a:pPr indent="266700">
              <a:lnSpc>
                <a:spcPct val="120000"/>
              </a:lnSpc>
            </a:pPr>
            <a:r>
              <a:rPr sz="1200" b="0">
                <a:ea typeface="宋体" panose="02010600030101010101" pitchFamily="2" charset="-122"/>
              </a:rPr>
              <a:t>竹木地板特点</a:t>
            </a:r>
            <a:endParaRPr sz="1200" b="0">
              <a:ea typeface="宋体" panose="02010600030101010101" pitchFamily="2" charset="-122"/>
            </a:endParaRPr>
          </a:p>
          <a:p>
            <a:pPr indent="266700">
              <a:lnSpc>
                <a:spcPct val="120000"/>
              </a:lnSpc>
            </a:pPr>
            <a:r>
              <a:rPr sz="1200" b="0">
                <a:ea typeface="宋体" panose="02010600030101010101" pitchFamily="2" charset="-122"/>
              </a:rPr>
              <a:t>（1）竹地板是由小竹片组成，单片烘干，木地板是整体烘干。含水率的控制在竹地板的各道加工工序中都是非常严格的，所以较木地板收缩性更小。</a:t>
            </a:r>
            <a:endParaRPr sz="1200" b="0">
              <a:ea typeface="宋体" panose="02010600030101010101" pitchFamily="2" charset="-122"/>
            </a:endParaRPr>
          </a:p>
          <a:p>
            <a:pPr indent="266700">
              <a:lnSpc>
                <a:spcPct val="120000"/>
              </a:lnSpc>
            </a:pPr>
            <a:r>
              <a:rPr sz="1200" b="0">
                <a:ea typeface="宋体" panose="02010600030101010101" pitchFamily="2" charset="-122"/>
              </a:rPr>
              <a:t>（2）竹地板抗压性 竹地板都是直纤维排列，不易产生扭曲变形。木地板纤维排列错综复杂，更易扭曲变形。</a:t>
            </a:r>
            <a:endParaRPr sz="1200" b="0">
              <a:ea typeface="宋体" panose="02010600030101010101" pitchFamily="2" charset="-122"/>
            </a:endParaRPr>
          </a:p>
          <a:p>
            <a:pPr indent="266700">
              <a:lnSpc>
                <a:spcPct val="120000"/>
              </a:lnSpc>
            </a:pPr>
            <a:r>
              <a:rPr sz="1200" b="0">
                <a:ea typeface="宋体" panose="02010600030101010101" pitchFamily="2" charset="-122"/>
              </a:rPr>
              <a:t>（3）木地板纹理有花纹与直纹的不同，较难取得良好的整体铺装效果，竹地板则没有这方面的不足。</a:t>
            </a:r>
            <a:endParaRPr sz="1200" b="0">
              <a:ea typeface="宋体" panose="02010600030101010101" pitchFamily="2" charset="-122"/>
            </a:endParaRPr>
          </a:p>
          <a:p>
            <a:pPr indent="266700">
              <a:lnSpc>
                <a:spcPct val="120000"/>
              </a:lnSpc>
            </a:pPr>
            <a:r>
              <a:rPr sz="1200" b="0">
                <a:ea typeface="宋体" panose="02010600030101010101" pitchFamily="2" charset="-122"/>
              </a:rPr>
              <a:t>（4）竹材是世界上一切植物中硬度最高的一种。因极强的硬度，其耐磨性远超木地板，并且更不怕水和空气湿度的影响，耐候性强。同时，竹地板抗折强度可达1300公斤/立方厘米，是木地板的2-3倍。</a:t>
            </a:r>
            <a:endParaRPr sz="1200" b="0">
              <a:ea typeface="宋体" panose="02010600030101010101" pitchFamily="2" charset="-122"/>
            </a:endParaRPr>
          </a:p>
          <a:p>
            <a:pPr indent="266700">
              <a:lnSpc>
                <a:spcPct val="120000"/>
              </a:lnSpc>
            </a:pPr>
            <a:r>
              <a:rPr sz="1200" b="0">
                <a:ea typeface="宋体" panose="02010600030101010101" pitchFamily="2" charset="-122"/>
              </a:rPr>
              <a:t>（5）由于特殊的纤维结构，竹地板阻燃性极佳，弹性好，可以缓和脚步的重力，具有吸音、隔音、降低音压，缩短残音时间，一定程度上达到消除疲劳的功效。</a:t>
            </a:r>
            <a:endParaRPr sz="1200" b="0">
              <a:ea typeface="宋体" panose="02010600030101010101" pitchFamily="2" charset="-122"/>
            </a:endParaRPr>
          </a:p>
          <a:p>
            <a:pPr indent="266700">
              <a:lnSpc>
                <a:spcPct val="120000"/>
              </a:lnSpc>
            </a:pPr>
            <a:r>
              <a:rPr sz="1200" b="0">
                <a:ea typeface="宋体" panose="02010600030101010101" pitchFamily="2" charset="-122"/>
              </a:rPr>
              <a:t>（6）竹子自身可以产生丰富的负氧离子，可以促进人体的血液循环，对电磁波有吸收作用，是真正的呼吸环保地板。</a:t>
            </a:r>
            <a:endParaRPr sz="1200" b="0">
              <a:ea typeface="宋体" panose="02010600030101010101" pitchFamily="2" charset="-122"/>
            </a:endParaRPr>
          </a:p>
        </p:txBody>
      </p:sp>
      <p:sp>
        <p:nvSpPr>
          <p:cNvPr id="3" name="文本框 2"/>
          <p:cNvSpPr txBox="1"/>
          <p:nvPr/>
        </p:nvSpPr>
        <p:spPr>
          <a:xfrm>
            <a:off x="7382510" y="5354955"/>
            <a:ext cx="1075055" cy="368300"/>
          </a:xfrm>
          <a:prstGeom prst="rect">
            <a:avLst/>
          </a:prstGeom>
          <a:noFill/>
        </p:spPr>
        <p:txBody>
          <a:bodyPr wrap="square" rtlCol="0">
            <a:spAutoFit/>
          </a:bodyPr>
          <a:p>
            <a:r>
              <a:rPr lang="zh-CN" altLang="en-US"/>
              <a:t>图</a:t>
            </a:r>
            <a:r>
              <a:rPr lang="en-US" altLang="zh-CN"/>
              <a:t>2-2-</a:t>
            </a:r>
            <a:r>
              <a:rPr lang="en-US"/>
              <a:t>16</a:t>
            </a:r>
            <a:endParaRPr lang="en-US"/>
          </a:p>
        </p:txBody>
      </p:sp>
      <p:pic>
        <p:nvPicPr>
          <p:cNvPr id="5123" name="图片 5122" descr="12 竹木复合地板"/>
          <p:cNvPicPr>
            <a:picLocks noChangeAspect="1"/>
          </p:cNvPicPr>
          <p:nvPr/>
        </p:nvPicPr>
        <p:blipFill>
          <a:blip r:embed="rId3"/>
          <a:stretch>
            <a:fillRect/>
          </a:stretch>
        </p:blipFill>
        <p:spPr>
          <a:xfrm>
            <a:off x="4330700" y="4346575"/>
            <a:ext cx="2702560" cy="2028190"/>
          </a:xfrm>
          <a:prstGeom prst="rect">
            <a:avLst/>
          </a:prstGeom>
          <a:noFill/>
          <a:ln w="9525">
            <a:noFill/>
          </a:ln>
        </p:spPr>
      </p:pic>
    </p:spTree>
    <p:custDataLst>
      <p:tags r:id="rId4"/>
    </p:custData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2.2.5.人造板种类及特性</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1140460"/>
            <a:ext cx="10544175" cy="2966720"/>
          </a:xfrm>
          <a:prstGeom prst="rect">
            <a:avLst/>
          </a:prstGeom>
          <a:noFill/>
          <a:ln w="9525">
            <a:noFill/>
          </a:ln>
        </p:spPr>
        <p:txBody>
          <a:bodyPr wrap="square">
            <a:spAutoFit/>
          </a:bodyPr>
          <a:p>
            <a:pPr indent="266700">
              <a:lnSpc>
                <a:spcPct val="120000"/>
              </a:lnSpc>
            </a:pPr>
            <a:r>
              <a:rPr sz="1200" b="0">
                <a:ea typeface="宋体" panose="02010600030101010101" pitchFamily="2" charset="-122"/>
              </a:rPr>
              <a:t>人造板材是指利用木材加工过程中剩下的废料，如边皮、碎料、刨花、木屑等，对其进行加工处理而制成的板材人造板材幅面大，厚度范围广，木质人造板是家具和室内装修中使用最多材料之一。</a:t>
            </a:r>
            <a:endParaRPr sz="1200" b="0">
              <a:ea typeface="宋体" panose="02010600030101010101" pitchFamily="2" charset="-122"/>
            </a:endParaRPr>
          </a:p>
          <a:p>
            <a:pPr indent="266700">
              <a:lnSpc>
                <a:spcPct val="120000"/>
              </a:lnSpc>
            </a:pPr>
            <a:r>
              <a:rPr sz="1200" b="0">
                <a:ea typeface="宋体" panose="02010600030101010101" pitchFamily="2" charset="-122"/>
              </a:rPr>
              <a:t>人造板由于构成单元不同和加工方法不同主要有细木工板、胶合板、刨花板、纤维板、欧松板、澳松板、弯曲板。</a:t>
            </a:r>
            <a:endParaRPr sz="1200" b="0">
              <a:ea typeface="宋体" panose="02010600030101010101" pitchFamily="2" charset="-122"/>
            </a:endParaRPr>
          </a:p>
          <a:p>
            <a:pPr indent="266700">
              <a:lnSpc>
                <a:spcPct val="120000"/>
              </a:lnSpc>
            </a:pPr>
            <a:r>
              <a:rPr sz="1200" b="0">
                <a:ea typeface="宋体" panose="02010600030101010101" pitchFamily="2" charset="-122"/>
              </a:rPr>
              <a:t>1.细木工板</a:t>
            </a:r>
            <a:endParaRPr sz="1200" b="0">
              <a:ea typeface="宋体" panose="02010600030101010101" pitchFamily="2" charset="-122"/>
            </a:endParaRPr>
          </a:p>
          <a:p>
            <a:pPr indent="266700">
              <a:lnSpc>
                <a:spcPct val="120000"/>
              </a:lnSpc>
            </a:pPr>
            <a:r>
              <a:rPr sz="1200" b="0">
                <a:ea typeface="宋体" panose="02010600030101010101" pitchFamily="2" charset="-122"/>
              </a:rPr>
              <a:t>细木工板是特种胶合板的一种，又称大芯板，是用长短不一的芯板木条拼接而成，两个表面为胶贴木质单板的实心板材。细木工板具有较大硬度和强度，可耐热胀冷缩，板面平整，结构稳定，易于加工特点，常用于家具、门窗套、墙面造型、地板等基材或框架，如图2-2-1</a:t>
            </a:r>
            <a:r>
              <a:rPr lang="en-US" sz="1200" b="0">
                <a:ea typeface="宋体" panose="02010600030101010101" pitchFamily="2" charset="-122"/>
              </a:rPr>
              <a:t>7</a:t>
            </a:r>
            <a:r>
              <a:rPr sz="1200" b="0">
                <a:ea typeface="宋体" panose="02010600030101010101" pitchFamily="2" charset="-122"/>
              </a:rPr>
              <a:t>。</a:t>
            </a:r>
            <a:endParaRPr sz="1200" b="0">
              <a:ea typeface="宋体" panose="02010600030101010101" pitchFamily="2" charset="-122"/>
            </a:endParaRPr>
          </a:p>
          <a:p>
            <a:pPr indent="266700">
              <a:lnSpc>
                <a:spcPct val="120000"/>
              </a:lnSpc>
            </a:pPr>
            <a:r>
              <a:rPr sz="1200" b="0">
                <a:ea typeface="宋体" panose="02010600030101010101" pitchFamily="2" charset="-122"/>
              </a:rPr>
              <a:t>2.胶合板</a:t>
            </a:r>
            <a:endParaRPr sz="1200" b="0">
              <a:ea typeface="宋体" panose="02010600030101010101" pitchFamily="2" charset="-122"/>
            </a:endParaRPr>
          </a:p>
          <a:p>
            <a:pPr indent="266700">
              <a:lnSpc>
                <a:spcPct val="120000"/>
              </a:lnSpc>
            </a:pPr>
            <a:r>
              <a:rPr sz="1200" b="0">
                <a:ea typeface="宋体" panose="02010600030101010101" pitchFamily="2" charset="-122"/>
              </a:rPr>
              <a:t> 胶合板是用原木旋切成单板薄片，经干燥、涂胶，再用胶黏剂按奇数层数粘结，以各层纤维互相垂直的方向，使纹理纵横交错，胶合热压而成的人造板材。胶合板具有幅面较大、强度较高，收缩性小、不容易起翘和开裂，表面平整、容易加工。一般用于建筑室内墙面装饰，是装饰工程中应用量最大的人造板材。也可用作家具的旁板、门板、背板等，如图2-2-1</a:t>
            </a:r>
            <a:r>
              <a:rPr lang="en-US" sz="1200" b="0">
                <a:ea typeface="宋体" panose="02010600030101010101" pitchFamily="2" charset="-122"/>
              </a:rPr>
              <a:t>8</a:t>
            </a:r>
            <a:r>
              <a:rPr sz="1200" b="0">
                <a:ea typeface="宋体" panose="02010600030101010101" pitchFamily="2" charset="-122"/>
              </a:rPr>
              <a:t>。</a:t>
            </a:r>
            <a:endParaRPr sz="1200" b="0">
              <a:ea typeface="宋体" panose="02010600030101010101" pitchFamily="2" charset="-122"/>
            </a:endParaRPr>
          </a:p>
          <a:p>
            <a:pPr indent="266700">
              <a:lnSpc>
                <a:spcPct val="120000"/>
              </a:lnSpc>
            </a:pPr>
            <a:r>
              <a:rPr sz="1200" b="0">
                <a:ea typeface="宋体" panose="02010600030101010101" pitchFamily="2" charset="-122"/>
              </a:rPr>
              <a:t>3.刨花板</a:t>
            </a:r>
            <a:endParaRPr sz="1200" b="0">
              <a:ea typeface="宋体" panose="02010600030101010101" pitchFamily="2" charset="-122"/>
            </a:endParaRPr>
          </a:p>
          <a:p>
            <a:pPr indent="266700">
              <a:lnSpc>
                <a:spcPct val="120000"/>
              </a:lnSpc>
            </a:pPr>
            <a:r>
              <a:rPr sz="1200" b="0">
                <a:ea typeface="宋体" panose="02010600030101010101" pitchFamily="2" charset="-122"/>
              </a:rPr>
              <a:t>刨花板是以刨花、木渣为原料，利用胶料和辅料在一定温度和压力下压制而成的人造板材。刨花板造价低，不宜用于潮湿处，安装握钉力差。一般用于于家具制造和建筑工业及火车、汽车车厢制造，如图2-2-1</a:t>
            </a:r>
            <a:r>
              <a:rPr lang="en-US" sz="1200" b="0">
                <a:ea typeface="宋体" panose="02010600030101010101" pitchFamily="2" charset="-122"/>
              </a:rPr>
              <a:t>9</a:t>
            </a:r>
            <a:r>
              <a:rPr sz="1200" b="0">
                <a:ea typeface="宋体" panose="02010600030101010101" pitchFamily="2" charset="-122"/>
              </a:rPr>
              <a:t>。</a:t>
            </a:r>
            <a:endParaRPr sz="1200" b="0">
              <a:ea typeface="宋体" panose="02010600030101010101" pitchFamily="2" charset="-122"/>
            </a:endParaRPr>
          </a:p>
        </p:txBody>
      </p:sp>
      <p:sp>
        <p:nvSpPr>
          <p:cNvPr id="3" name="文本框 2"/>
          <p:cNvSpPr txBox="1"/>
          <p:nvPr/>
        </p:nvSpPr>
        <p:spPr>
          <a:xfrm>
            <a:off x="2563495" y="5964555"/>
            <a:ext cx="1075055" cy="368300"/>
          </a:xfrm>
          <a:prstGeom prst="rect">
            <a:avLst/>
          </a:prstGeom>
          <a:noFill/>
        </p:spPr>
        <p:txBody>
          <a:bodyPr wrap="square" rtlCol="0">
            <a:spAutoFit/>
          </a:bodyPr>
          <a:p>
            <a:r>
              <a:rPr lang="zh-CN" altLang="en-US"/>
              <a:t>图</a:t>
            </a:r>
            <a:r>
              <a:rPr lang="en-US" altLang="zh-CN"/>
              <a:t>2-2-</a:t>
            </a:r>
            <a:r>
              <a:rPr lang="en-US"/>
              <a:t>17</a:t>
            </a:r>
            <a:endParaRPr lang="en-US"/>
          </a:p>
        </p:txBody>
      </p:sp>
      <p:pic>
        <p:nvPicPr>
          <p:cNvPr id="10243" name="图片 90117" descr="201011813593746258"/>
          <p:cNvPicPr>
            <a:picLocks noChangeAspect="1"/>
          </p:cNvPicPr>
          <p:nvPr/>
        </p:nvPicPr>
        <p:blipFill>
          <a:blip r:embed="rId3"/>
          <a:stretch>
            <a:fillRect/>
          </a:stretch>
        </p:blipFill>
        <p:spPr>
          <a:xfrm>
            <a:off x="2009140" y="4213543"/>
            <a:ext cx="2523490" cy="1428115"/>
          </a:xfrm>
          <a:prstGeom prst="rect">
            <a:avLst/>
          </a:prstGeom>
          <a:noFill/>
          <a:ln w="9525">
            <a:noFill/>
          </a:ln>
        </p:spPr>
      </p:pic>
      <p:pic>
        <p:nvPicPr>
          <p:cNvPr id="12291" name="图片 91142" descr="1028119_2"/>
          <p:cNvPicPr>
            <a:picLocks noChangeAspect="1"/>
          </p:cNvPicPr>
          <p:nvPr/>
        </p:nvPicPr>
        <p:blipFill>
          <a:blip r:embed="rId4"/>
          <a:stretch>
            <a:fillRect/>
          </a:stretch>
        </p:blipFill>
        <p:spPr>
          <a:xfrm>
            <a:off x="5421630" y="4139565"/>
            <a:ext cx="2127885" cy="1577340"/>
          </a:xfrm>
          <a:prstGeom prst="rect">
            <a:avLst/>
          </a:prstGeom>
          <a:noFill/>
          <a:ln w="9525">
            <a:noFill/>
          </a:ln>
        </p:spPr>
      </p:pic>
      <p:pic>
        <p:nvPicPr>
          <p:cNvPr id="14340" name="图片 100362" descr="4da0206f959b2"/>
          <p:cNvPicPr>
            <a:picLocks noChangeAspect="1"/>
          </p:cNvPicPr>
          <p:nvPr/>
        </p:nvPicPr>
        <p:blipFill>
          <a:blip r:embed="rId5"/>
          <a:stretch>
            <a:fillRect/>
          </a:stretch>
        </p:blipFill>
        <p:spPr>
          <a:xfrm>
            <a:off x="8288973" y="4041458"/>
            <a:ext cx="2285365" cy="1772285"/>
          </a:xfrm>
          <a:prstGeom prst="rect">
            <a:avLst/>
          </a:prstGeom>
          <a:noFill/>
          <a:ln w="9525">
            <a:noFill/>
          </a:ln>
        </p:spPr>
      </p:pic>
      <p:sp>
        <p:nvSpPr>
          <p:cNvPr id="2" name="文本框 1"/>
          <p:cNvSpPr txBox="1"/>
          <p:nvPr/>
        </p:nvSpPr>
        <p:spPr>
          <a:xfrm>
            <a:off x="8836025" y="5964555"/>
            <a:ext cx="1075055" cy="368300"/>
          </a:xfrm>
          <a:prstGeom prst="rect">
            <a:avLst/>
          </a:prstGeom>
          <a:noFill/>
        </p:spPr>
        <p:txBody>
          <a:bodyPr wrap="square" rtlCol="0">
            <a:spAutoFit/>
          </a:bodyPr>
          <a:p>
            <a:r>
              <a:rPr lang="zh-CN" altLang="en-US"/>
              <a:t>图</a:t>
            </a:r>
            <a:r>
              <a:rPr lang="en-US" altLang="zh-CN"/>
              <a:t>2-2-</a:t>
            </a:r>
            <a:r>
              <a:rPr lang="en-US"/>
              <a:t>19</a:t>
            </a:r>
            <a:endParaRPr lang="en-US"/>
          </a:p>
        </p:txBody>
      </p:sp>
      <p:sp>
        <p:nvSpPr>
          <p:cNvPr id="4" name="文本框 3"/>
          <p:cNvSpPr txBox="1"/>
          <p:nvPr/>
        </p:nvSpPr>
        <p:spPr>
          <a:xfrm>
            <a:off x="5748655" y="5964555"/>
            <a:ext cx="1075055" cy="368300"/>
          </a:xfrm>
          <a:prstGeom prst="rect">
            <a:avLst/>
          </a:prstGeom>
          <a:noFill/>
        </p:spPr>
        <p:txBody>
          <a:bodyPr wrap="square" rtlCol="0">
            <a:spAutoFit/>
          </a:bodyPr>
          <a:p>
            <a:r>
              <a:rPr lang="zh-CN" altLang="en-US"/>
              <a:t>图</a:t>
            </a:r>
            <a:r>
              <a:rPr lang="en-US" altLang="zh-CN"/>
              <a:t>2-2-</a:t>
            </a:r>
            <a:r>
              <a:rPr lang="en-US"/>
              <a:t>18</a:t>
            </a:r>
            <a:endParaRPr lang="en-US"/>
          </a:p>
        </p:txBody>
      </p:sp>
    </p:spTree>
    <p:custDataLst>
      <p:tags r:id="rId6"/>
    </p:custData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2.2.5.人造板种类及特性</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1140460"/>
            <a:ext cx="10544175" cy="2524760"/>
          </a:xfrm>
          <a:prstGeom prst="rect">
            <a:avLst/>
          </a:prstGeom>
          <a:noFill/>
          <a:ln w="9525">
            <a:noFill/>
          </a:ln>
        </p:spPr>
        <p:txBody>
          <a:bodyPr wrap="square">
            <a:spAutoFit/>
          </a:bodyPr>
          <a:p>
            <a:pPr indent="266700">
              <a:lnSpc>
                <a:spcPct val="120000"/>
              </a:lnSpc>
            </a:pPr>
            <a:r>
              <a:rPr sz="1200" b="0">
                <a:ea typeface="宋体" panose="02010600030101010101" pitchFamily="2" charset="-122"/>
              </a:rPr>
              <a:t>4.密度板</a:t>
            </a:r>
            <a:endParaRPr sz="1200" b="0">
              <a:ea typeface="宋体" panose="02010600030101010101" pitchFamily="2" charset="-122"/>
            </a:endParaRPr>
          </a:p>
          <a:p>
            <a:pPr indent="266700">
              <a:lnSpc>
                <a:spcPct val="120000"/>
              </a:lnSpc>
            </a:pPr>
            <a:r>
              <a:rPr sz="1200" b="0">
                <a:ea typeface="宋体" panose="02010600030101010101" pitchFamily="2" charset="-122"/>
              </a:rPr>
              <a:t>密度板， 是以植物纤维（木材加工剩余的板皮、刨花、树枝等肥料，稻草，玉米杆等）为主要原料，经过破碎浸泡、研磨成木浆，再加如一定的胶料，再经过热压成型、干燥等工序制成的一种人造板材。密度板的材质、强度都较为均匀，抗弯强度高，胀缩性小，平整性好，不易开裂腐朽，较耐磨，有一定的绝热和吸声功能，可以代替木板用于室内装饰等，如图2-2-</a:t>
            </a:r>
            <a:r>
              <a:rPr lang="en-US" sz="1200" b="0">
                <a:ea typeface="宋体" panose="02010600030101010101" pitchFamily="2" charset="-122"/>
              </a:rPr>
              <a:t>20</a:t>
            </a:r>
            <a:r>
              <a:rPr sz="1200" b="0">
                <a:ea typeface="宋体" panose="02010600030101010101" pitchFamily="2" charset="-122"/>
              </a:rPr>
              <a:t>。</a:t>
            </a:r>
            <a:endParaRPr sz="1200" b="0">
              <a:ea typeface="宋体" panose="02010600030101010101" pitchFamily="2" charset="-122"/>
            </a:endParaRPr>
          </a:p>
          <a:p>
            <a:pPr indent="266700">
              <a:lnSpc>
                <a:spcPct val="120000"/>
              </a:lnSpc>
            </a:pPr>
            <a:r>
              <a:rPr sz="1200" b="0">
                <a:ea typeface="宋体" panose="02010600030101010101" pitchFamily="2" charset="-122"/>
              </a:rPr>
              <a:t>5.欧松板</a:t>
            </a:r>
            <a:endParaRPr sz="1200" b="0">
              <a:ea typeface="宋体" panose="02010600030101010101" pitchFamily="2" charset="-122"/>
            </a:endParaRPr>
          </a:p>
          <a:p>
            <a:pPr indent="266700">
              <a:lnSpc>
                <a:spcPct val="120000"/>
              </a:lnSpc>
            </a:pPr>
            <a:r>
              <a:rPr sz="1200" b="0">
                <a:ea typeface="宋体" panose="02010600030101010101" pitchFamily="2" charset="-122"/>
              </a:rPr>
              <a:t>欧松板，采用欧洲松木，在德国加工制造。以松木为原料，经干燥、筛选、脱油、施胶、定向铺装、热压成的一种新型高强度承重木质板材。 它与细木工板、胶合板、密度板、刨花板有本质区别。目前、在北美、欧洲、日本等发达国家的用量极大，建筑中的胶合板、刨花板已被它取代。OSB出材率为70%,是板材中出材率最高的,况且全部使用小口径速生材,既有效地利用森林资源,又保护了生态环境，如图2-2-</a:t>
            </a:r>
            <a:r>
              <a:rPr lang="en-US" sz="1200" b="0">
                <a:ea typeface="宋体" panose="02010600030101010101" pitchFamily="2" charset="-122"/>
              </a:rPr>
              <a:t>21</a:t>
            </a:r>
            <a:r>
              <a:rPr sz="1200" b="0">
                <a:ea typeface="宋体" panose="02010600030101010101" pitchFamily="2" charset="-122"/>
              </a:rPr>
              <a:t>。</a:t>
            </a:r>
            <a:endParaRPr sz="1200" b="0">
              <a:ea typeface="宋体" panose="02010600030101010101" pitchFamily="2" charset="-122"/>
            </a:endParaRPr>
          </a:p>
          <a:p>
            <a:pPr indent="266700">
              <a:lnSpc>
                <a:spcPct val="120000"/>
              </a:lnSpc>
            </a:pPr>
            <a:r>
              <a:rPr sz="1200" b="0">
                <a:ea typeface="宋体" panose="02010600030101010101" pitchFamily="2" charset="-122"/>
              </a:rPr>
              <a:t>6.澳松板</a:t>
            </a:r>
            <a:endParaRPr sz="1200" b="0">
              <a:ea typeface="宋体" panose="02010600030101010101" pitchFamily="2" charset="-122"/>
            </a:endParaRPr>
          </a:p>
          <a:p>
            <a:pPr indent="266700">
              <a:lnSpc>
                <a:spcPct val="120000"/>
              </a:lnSpc>
            </a:pPr>
            <a:r>
              <a:rPr sz="1200" b="0">
                <a:ea typeface="宋体" panose="02010600030101010101" pitchFamily="2" charset="-122"/>
              </a:rPr>
              <a:t>澳松板是势一种进口的中密度板，产于澳大利亚，其原料是单一的辐射松，具有纤维柔细、色泽浅白的特点，是举世公认的生产密度板的最佳树种。可以代替三夹板(三合板)用于门、门套、窗套等贴面； 做夹板，如图2-2-</a:t>
            </a:r>
            <a:r>
              <a:rPr lang="en-US" sz="1200" b="0">
                <a:ea typeface="宋体" panose="02010600030101010101" pitchFamily="2" charset="-122"/>
              </a:rPr>
              <a:t>22</a:t>
            </a:r>
            <a:r>
              <a:rPr sz="1200" b="0">
                <a:ea typeface="宋体" panose="02010600030101010101" pitchFamily="2" charset="-122"/>
              </a:rPr>
              <a:t>。</a:t>
            </a:r>
            <a:endParaRPr sz="1200" b="0">
              <a:ea typeface="宋体" panose="02010600030101010101" pitchFamily="2" charset="-122"/>
            </a:endParaRPr>
          </a:p>
        </p:txBody>
      </p:sp>
      <p:sp>
        <p:nvSpPr>
          <p:cNvPr id="3" name="文本框 2"/>
          <p:cNvSpPr txBox="1"/>
          <p:nvPr/>
        </p:nvSpPr>
        <p:spPr>
          <a:xfrm>
            <a:off x="2563495" y="5964555"/>
            <a:ext cx="1075055" cy="368300"/>
          </a:xfrm>
          <a:prstGeom prst="rect">
            <a:avLst/>
          </a:prstGeom>
          <a:noFill/>
        </p:spPr>
        <p:txBody>
          <a:bodyPr wrap="square" rtlCol="0">
            <a:spAutoFit/>
          </a:bodyPr>
          <a:p>
            <a:r>
              <a:rPr lang="zh-CN" altLang="en-US"/>
              <a:t>图</a:t>
            </a:r>
            <a:r>
              <a:rPr lang="en-US" altLang="zh-CN"/>
              <a:t>2-2-</a:t>
            </a:r>
            <a:r>
              <a:rPr lang="en-US"/>
              <a:t>20</a:t>
            </a:r>
            <a:endParaRPr lang="en-US"/>
          </a:p>
        </p:txBody>
      </p:sp>
      <p:sp>
        <p:nvSpPr>
          <p:cNvPr id="2" name="文本框 1"/>
          <p:cNvSpPr txBox="1"/>
          <p:nvPr/>
        </p:nvSpPr>
        <p:spPr>
          <a:xfrm>
            <a:off x="8976995" y="5964555"/>
            <a:ext cx="1075055" cy="368300"/>
          </a:xfrm>
          <a:prstGeom prst="rect">
            <a:avLst/>
          </a:prstGeom>
          <a:noFill/>
        </p:spPr>
        <p:txBody>
          <a:bodyPr wrap="square" rtlCol="0">
            <a:spAutoFit/>
          </a:bodyPr>
          <a:p>
            <a:r>
              <a:rPr lang="zh-CN" altLang="en-US"/>
              <a:t>图</a:t>
            </a:r>
            <a:r>
              <a:rPr lang="en-US" altLang="zh-CN"/>
              <a:t>2-2-</a:t>
            </a:r>
            <a:r>
              <a:rPr lang="en-US"/>
              <a:t>22</a:t>
            </a:r>
            <a:endParaRPr lang="en-US"/>
          </a:p>
        </p:txBody>
      </p:sp>
      <p:sp>
        <p:nvSpPr>
          <p:cNvPr id="4" name="文本框 3"/>
          <p:cNvSpPr txBox="1"/>
          <p:nvPr/>
        </p:nvSpPr>
        <p:spPr>
          <a:xfrm>
            <a:off x="5748655" y="5964555"/>
            <a:ext cx="1075055" cy="368300"/>
          </a:xfrm>
          <a:prstGeom prst="rect">
            <a:avLst/>
          </a:prstGeom>
          <a:noFill/>
        </p:spPr>
        <p:txBody>
          <a:bodyPr wrap="square" rtlCol="0">
            <a:spAutoFit/>
          </a:bodyPr>
          <a:p>
            <a:r>
              <a:rPr lang="zh-CN" altLang="en-US"/>
              <a:t>图</a:t>
            </a:r>
            <a:r>
              <a:rPr lang="en-US" altLang="zh-CN"/>
              <a:t>2-2-</a:t>
            </a:r>
            <a:r>
              <a:rPr lang="en-US"/>
              <a:t>21</a:t>
            </a:r>
            <a:endParaRPr lang="en-US"/>
          </a:p>
        </p:txBody>
      </p:sp>
      <p:pic>
        <p:nvPicPr>
          <p:cNvPr id="46" name="图片 93192" descr="20100629_609bd08f6779ae526420QV7ELOdhtRUt"/>
          <p:cNvPicPr>
            <a:picLocks noChangeAspect="1"/>
          </p:cNvPicPr>
          <p:nvPr/>
        </p:nvPicPr>
        <p:blipFill>
          <a:blip r:embed="rId3"/>
          <a:srcRect t="-265" r="16851"/>
          <a:stretch>
            <a:fillRect/>
          </a:stretch>
        </p:blipFill>
        <p:spPr>
          <a:xfrm>
            <a:off x="2096770" y="3760470"/>
            <a:ext cx="2232660" cy="2019300"/>
          </a:xfrm>
          <a:prstGeom prst="rect">
            <a:avLst/>
          </a:prstGeom>
          <a:noFill/>
          <a:ln w="9525">
            <a:noFill/>
          </a:ln>
        </p:spPr>
      </p:pic>
      <p:pic>
        <p:nvPicPr>
          <p:cNvPr id="48" name="图片 136196" descr="238132822_701716466"/>
          <p:cNvPicPr>
            <a:picLocks noChangeAspect="1"/>
          </p:cNvPicPr>
          <p:nvPr/>
        </p:nvPicPr>
        <p:blipFill>
          <a:blip r:embed="rId4"/>
          <a:stretch>
            <a:fillRect/>
          </a:stretch>
        </p:blipFill>
        <p:spPr>
          <a:xfrm>
            <a:off x="5091748" y="3962718"/>
            <a:ext cx="2270125" cy="1613535"/>
          </a:xfrm>
          <a:prstGeom prst="rect">
            <a:avLst/>
          </a:prstGeom>
          <a:noFill/>
          <a:ln w="9525">
            <a:noFill/>
          </a:ln>
        </p:spPr>
      </p:pic>
      <p:pic>
        <p:nvPicPr>
          <p:cNvPr id="20485" name="图片 95242" descr="d0526df0f0c732e0a50f5231"/>
          <p:cNvPicPr>
            <a:picLocks noChangeAspect="1"/>
          </p:cNvPicPr>
          <p:nvPr/>
        </p:nvPicPr>
        <p:blipFill>
          <a:blip r:embed="rId5"/>
          <a:stretch>
            <a:fillRect/>
          </a:stretch>
        </p:blipFill>
        <p:spPr>
          <a:xfrm>
            <a:off x="8244840" y="4017010"/>
            <a:ext cx="2540000" cy="1596390"/>
          </a:xfrm>
          <a:prstGeom prst="rect">
            <a:avLst/>
          </a:prstGeom>
          <a:noFill/>
          <a:ln w="9525">
            <a:noFill/>
          </a:ln>
        </p:spPr>
      </p:pic>
    </p:spTree>
    <p:custDataLst>
      <p:tags r:id="rId6"/>
    </p:custData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2.2.6.木饰面板的种类与特性</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1140460"/>
            <a:ext cx="10544175" cy="2181225"/>
          </a:xfrm>
          <a:prstGeom prst="rect">
            <a:avLst/>
          </a:prstGeom>
          <a:noFill/>
          <a:ln w="9525">
            <a:noFill/>
          </a:ln>
        </p:spPr>
        <p:txBody>
          <a:bodyPr wrap="square">
            <a:spAutoFit/>
          </a:bodyPr>
          <a:p>
            <a:pPr indent="266700">
              <a:lnSpc>
                <a:spcPct val="170000"/>
              </a:lnSpc>
            </a:pPr>
            <a:r>
              <a:rPr sz="1600" b="0">
                <a:ea typeface="宋体" panose="02010600030101010101" pitchFamily="2" charset="-122"/>
              </a:rPr>
              <a:t>木饰面板是由厚度一般为0.8mm的表面装饰材料，常以胶合板、刨花板、密度板为基材。常见的饰面板分为天然木质单板饰面板和人造薄木饰面板。人造薄木贴面与天然木质单板贴面的外观区别在于前者的纹理基本为通直纹理或图案有规则；而后者为天然木质花纹，纹理图案自然，变异性比较大、无规则。其特点：既具有了木材的优美花纹，又达到了充分利用木材资源，降低了成本，饰面板具有良好的黏结性质，可以在大多数材料上进行黏贴装饰，是室内装饰中广泛应用的饰面材料，如图2-2-2</a:t>
            </a:r>
            <a:r>
              <a:rPr lang="en-US" sz="1600" b="0">
                <a:ea typeface="宋体" panose="02010600030101010101" pitchFamily="2" charset="-122"/>
              </a:rPr>
              <a:t>3</a:t>
            </a:r>
            <a:r>
              <a:rPr sz="1600" b="0">
                <a:ea typeface="宋体" panose="02010600030101010101" pitchFamily="2" charset="-122"/>
              </a:rPr>
              <a:t>。</a:t>
            </a:r>
            <a:endParaRPr sz="1600" b="0">
              <a:ea typeface="宋体" panose="02010600030101010101" pitchFamily="2" charset="-122"/>
            </a:endParaRPr>
          </a:p>
        </p:txBody>
      </p:sp>
      <p:sp>
        <p:nvSpPr>
          <p:cNvPr id="3" name="文本框 2"/>
          <p:cNvSpPr txBox="1"/>
          <p:nvPr/>
        </p:nvSpPr>
        <p:spPr>
          <a:xfrm>
            <a:off x="5026660" y="5939790"/>
            <a:ext cx="1075055" cy="368300"/>
          </a:xfrm>
          <a:prstGeom prst="rect">
            <a:avLst/>
          </a:prstGeom>
          <a:noFill/>
        </p:spPr>
        <p:txBody>
          <a:bodyPr wrap="square" rtlCol="0">
            <a:spAutoFit/>
          </a:bodyPr>
          <a:p>
            <a:r>
              <a:rPr lang="zh-CN" altLang="en-US"/>
              <a:t>图</a:t>
            </a:r>
            <a:r>
              <a:rPr lang="en-US" altLang="zh-CN"/>
              <a:t>2-2-</a:t>
            </a:r>
            <a:r>
              <a:rPr lang="en-US"/>
              <a:t>23</a:t>
            </a:r>
            <a:endParaRPr lang="en-US"/>
          </a:p>
        </p:txBody>
      </p:sp>
      <p:pic>
        <p:nvPicPr>
          <p:cNvPr id="13317" name="图片 13316" descr="大礼堂"/>
          <p:cNvPicPr>
            <a:picLocks noChangeAspect="1"/>
          </p:cNvPicPr>
          <p:nvPr/>
        </p:nvPicPr>
        <p:blipFill>
          <a:blip r:embed="rId3"/>
          <a:stretch>
            <a:fillRect/>
          </a:stretch>
        </p:blipFill>
        <p:spPr>
          <a:xfrm>
            <a:off x="4200525" y="3566478"/>
            <a:ext cx="2917190" cy="1932305"/>
          </a:xfrm>
          <a:prstGeom prst="rect">
            <a:avLst/>
          </a:prstGeom>
          <a:noFill/>
          <a:ln w="9525">
            <a:noFill/>
          </a:ln>
        </p:spPr>
      </p:pic>
    </p:spTree>
    <p:custDataLst>
      <p:tags r:id="rId4"/>
    </p:custData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2.2.6.木饰面板的种类与特性</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1296670"/>
            <a:ext cx="10544175" cy="3435985"/>
          </a:xfrm>
          <a:prstGeom prst="rect">
            <a:avLst/>
          </a:prstGeom>
          <a:noFill/>
          <a:ln w="9525">
            <a:noFill/>
          </a:ln>
        </p:spPr>
        <p:txBody>
          <a:bodyPr wrap="square">
            <a:spAutoFit/>
          </a:bodyPr>
          <a:p>
            <a:pPr indent="266700">
              <a:lnSpc>
                <a:spcPct val="170000"/>
              </a:lnSpc>
            </a:pPr>
            <a:r>
              <a:rPr sz="1600" b="0">
                <a:ea typeface="宋体" panose="02010600030101010101" pitchFamily="2" charset="-122"/>
              </a:rPr>
              <a:t>1.天然薄木饰面</a:t>
            </a:r>
            <a:endParaRPr sz="1600" b="0">
              <a:ea typeface="宋体" panose="02010600030101010101" pitchFamily="2" charset="-122"/>
            </a:endParaRPr>
          </a:p>
          <a:p>
            <a:pPr indent="266700">
              <a:lnSpc>
                <a:spcPct val="170000"/>
              </a:lnSpc>
            </a:pPr>
            <a:r>
              <a:rPr sz="1600" b="0">
                <a:ea typeface="宋体" panose="02010600030101010101" pitchFamily="2" charset="-122"/>
              </a:rPr>
              <a:t>天然薄木是采用珍贵树种,经过水热处理后创切或半圆旋切而成。它与集成薄木和人造薄木的区别在于木材未经分离和重组,是名副其实的天然材料。此外,它对木材的材质质要求高,往往是名贵木材。因此,天然薄木的市场价格一高于集成薄木和人造薄木。</a:t>
            </a:r>
            <a:endParaRPr sz="1600" b="0">
              <a:ea typeface="宋体" panose="02010600030101010101" pitchFamily="2" charset="-122"/>
            </a:endParaRPr>
          </a:p>
          <a:p>
            <a:pPr indent="266700">
              <a:lnSpc>
                <a:spcPct val="170000"/>
              </a:lnSpc>
            </a:pPr>
            <a:r>
              <a:rPr sz="1600" b="0">
                <a:ea typeface="宋体" panose="02010600030101010101" pitchFamily="2" charset="-122"/>
              </a:rPr>
              <a:t>2.人造薄木饰面</a:t>
            </a:r>
            <a:endParaRPr sz="1600" b="0">
              <a:ea typeface="宋体" panose="02010600030101010101" pitchFamily="2" charset="-122"/>
            </a:endParaRPr>
          </a:p>
          <a:p>
            <a:pPr indent="266700">
              <a:lnSpc>
                <a:spcPct val="170000"/>
              </a:lnSpc>
            </a:pPr>
            <a:r>
              <a:rPr sz="1600" b="0">
                <a:ea typeface="宋体" panose="02010600030101010101" pitchFamily="2" charset="-122"/>
              </a:rPr>
              <a:t>天然木饰面一般需要珍贵木材或质量较高的木材，生产受到资源限制。因此，出现了以普通树种制造高级装饰木饰面的人造工艺技术。它是用普通树种的木材单板经染色、层压和模压后制成木方,再经创切而成。人造薄木可仿制各种珍贵树种的天然花纹,甚至做到以假乱真的的地步,当然也可制出天然木材没有的花纹图案。</a:t>
            </a:r>
            <a:endParaRPr sz="1600" b="0">
              <a:ea typeface="宋体" panose="02010600030101010101" pitchFamily="2" charset="-122"/>
            </a:endParaRPr>
          </a:p>
        </p:txBody>
      </p:sp>
    </p:spTree>
    <p:custDataLst>
      <p:tags r:id="rId3"/>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4120" y="239906"/>
            <a:ext cx="3676263" cy="801419"/>
          </a:xfrm>
          <a:prstGeom prst="rect">
            <a:avLst/>
          </a:prstGeom>
          <a:noFill/>
        </p:spPr>
        <p:txBody>
          <a:bodyPr wrap="square" rtlCol="0">
            <a:normAutofit/>
          </a:bodyPr>
          <a:lstStyle/>
          <a:p>
            <a:pPr>
              <a:lnSpc>
                <a:spcPct val="130000"/>
              </a:lnSpc>
            </a:pPr>
            <a:r>
              <a:rPr lang="en-US" altLang="zh-CN">
                <a:solidFill>
                  <a:schemeClr val="tx2"/>
                </a:solidFill>
                <a:latin typeface="+mj-lt"/>
                <a:ea typeface="+mj-ea"/>
                <a:cs typeface="+mj-cs"/>
              </a:rPr>
              <a:t>1.1.2  室内装饰材料的发展趋势</a:t>
            </a: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1140460"/>
            <a:ext cx="6848475" cy="5296535"/>
          </a:xfrm>
          <a:prstGeom prst="rect">
            <a:avLst/>
          </a:prstGeom>
          <a:noFill/>
          <a:ln w="9525">
            <a:noFill/>
          </a:ln>
        </p:spPr>
        <p:txBody>
          <a:bodyPr wrap="square">
            <a:spAutoFit/>
          </a:bodyPr>
          <a:p>
            <a:pPr indent="266700">
              <a:lnSpc>
                <a:spcPct val="110000"/>
              </a:lnSpc>
            </a:pPr>
            <a:r>
              <a:rPr lang="en-US" altLang="zh-CN" sz="1400" b="0">
                <a:ea typeface="宋体" panose="02010600030101010101" pitchFamily="2" charset="-122"/>
              </a:rPr>
              <a:t>  </a:t>
            </a:r>
            <a:r>
              <a:rPr lang="zh-CN" sz="1400" b="0">
                <a:ea typeface="宋体" panose="02010600030101010101" pitchFamily="2" charset="-122"/>
              </a:rPr>
              <a:t>随着人们生活水平、审美观念和科技技术的不断提高，以及建筑材料工业生产的突飞猛进，众多新的室内装饰材料不断地被开发出来和应用到日常生活。</a:t>
            </a:r>
            <a:endParaRPr lang="zh-CN" sz="1400" b="0">
              <a:ea typeface="宋体" panose="02010600030101010101" pitchFamily="2" charset="-122"/>
            </a:endParaRPr>
          </a:p>
          <a:p>
            <a:pPr indent="266700">
              <a:lnSpc>
                <a:spcPct val="110000"/>
              </a:lnSpc>
            </a:pPr>
            <a:r>
              <a:rPr lang="zh-CN" sz="1400" b="0">
                <a:ea typeface="宋体" panose="02010600030101010101" pitchFamily="2" charset="-122"/>
              </a:rPr>
              <a:t>  (1)由功能单一化向多样化转变。</a:t>
            </a:r>
            <a:endParaRPr lang="zh-CN" sz="1400" b="0">
              <a:ea typeface="宋体" panose="02010600030101010101" pitchFamily="2" charset="-122"/>
            </a:endParaRPr>
          </a:p>
          <a:p>
            <a:pPr indent="266700">
              <a:lnSpc>
                <a:spcPct val="110000"/>
              </a:lnSpc>
            </a:pPr>
            <a:r>
              <a:rPr lang="zh-CN" sz="1400" b="0">
                <a:ea typeface="宋体" panose="02010600030101010101" pitchFamily="2" charset="-122"/>
              </a:rPr>
              <a:t>  随着材料研发和生产技术的提升，室内装饰材料产品趋于多功能化。这不仅提高了产品的使用价值，避免了资源浪费，还通过一个产品多种使用的设计，获得了越来越多消费者的喜爱，达到了装修效果。例如：具有防污染、抗静电、隔热等功能的壁纸，各种发泡型、泡沫型吸声板，不仅能装饰室内，还能降音减噪。    </a:t>
            </a:r>
            <a:endParaRPr lang="zh-CN" sz="1400" b="0">
              <a:ea typeface="宋体" panose="02010600030101010101" pitchFamily="2" charset="-122"/>
            </a:endParaRPr>
          </a:p>
          <a:p>
            <a:pPr indent="266700">
              <a:lnSpc>
                <a:spcPct val="110000"/>
              </a:lnSpc>
            </a:pPr>
            <a:r>
              <a:rPr lang="zh-CN" sz="1400" b="0">
                <a:ea typeface="宋体" panose="02010600030101010101" pitchFamily="2" charset="-122"/>
              </a:rPr>
              <a:t>  (2)由天然向天然与人造材料并重。</a:t>
            </a:r>
            <a:endParaRPr lang="zh-CN" sz="1400" b="0">
              <a:ea typeface="宋体" panose="02010600030101010101" pitchFamily="2" charset="-122"/>
            </a:endParaRPr>
          </a:p>
          <a:p>
            <a:pPr indent="266700">
              <a:lnSpc>
                <a:spcPct val="110000"/>
              </a:lnSpc>
            </a:pPr>
            <a:r>
              <a:rPr lang="zh-CN" sz="1400" b="0">
                <a:ea typeface="宋体" panose="02010600030101010101" pitchFamily="2" charset="-122"/>
              </a:rPr>
              <a:t>  随着人们自然环境意识的增长，人们一方面使用用自然材料，渴望住在天然绿色环境中。另一方面，又渴望现代化、提高生活质量。因此，现代室内装饰材料的发展趋势就是传统与现代化并存，既使用天然石材、木材，又使用人造石、塑胶地板等高分子材料，图1-2。 </a:t>
            </a:r>
            <a:endParaRPr lang="zh-CN" sz="1400" b="0">
              <a:ea typeface="宋体" panose="02010600030101010101" pitchFamily="2" charset="-122"/>
            </a:endParaRPr>
          </a:p>
          <a:p>
            <a:pPr indent="266700">
              <a:lnSpc>
                <a:spcPct val="110000"/>
              </a:lnSpc>
            </a:pPr>
            <a:r>
              <a:rPr lang="zh-CN" sz="1400" b="0">
                <a:ea typeface="宋体" panose="02010600030101010101" pitchFamily="2" charset="-122"/>
              </a:rPr>
              <a:t>  (3)由现场制作向成品按照发展。</a:t>
            </a:r>
            <a:endParaRPr lang="zh-CN" sz="1400" b="0">
              <a:ea typeface="宋体" panose="02010600030101010101" pitchFamily="2" charset="-122"/>
            </a:endParaRPr>
          </a:p>
          <a:p>
            <a:pPr indent="266700">
              <a:lnSpc>
                <a:spcPct val="110000"/>
              </a:lnSpc>
            </a:pPr>
            <a:r>
              <a:rPr lang="zh-CN" sz="1400" b="0">
                <a:ea typeface="宋体" panose="02010600030101010101" pitchFamily="2" charset="-122"/>
              </a:rPr>
              <a:t>  过去施工材料往往是在室内现场随用随制，现在按规定要求施工安装就行了。如地板、踢脚线、衣柜、门套等都可采取购买、订制进行安装即可，非常便利。</a:t>
            </a:r>
            <a:endParaRPr lang="zh-CN" sz="1400" b="0">
              <a:ea typeface="宋体" panose="02010600030101010101" pitchFamily="2" charset="-122"/>
            </a:endParaRPr>
          </a:p>
          <a:p>
            <a:pPr indent="266700">
              <a:lnSpc>
                <a:spcPct val="110000"/>
              </a:lnSpc>
            </a:pPr>
            <a:r>
              <a:rPr lang="zh-CN" sz="1400" b="0">
                <a:ea typeface="宋体" panose="02010600030101010101" pitchFamily="2" charset="-122"/>
              </a:rPr>
              <a:t>  (4)由有毒有害向健康环保型过渡。</a:t>
            </a:r>
            <a:endParaRPr lang="zh-CN" sz="1400" b="0">
              <a:ea typeface="宋体" panose="02010600030101010101" pitchFamily="2" charset="-122"/>
            </a:endParaRPr>
          </a:p>
          <a:p>
            <a:pPr indent="266700">
              <a:lnSpc>
                <a:spcPct val="110000"/>
              </a:lnSpc>
            </a:pPr>
            <a:r>
              <a:rPr lang="zh-CN" sz="1400" b="0">
                <a:ea typeface="宋体" panose="02010600030101010101" pitchFamily="2" charset="-122"/>
              </a:rPr>
              <a:t> 环保型装饰材料突出的特点是：采用现代科技或物理技术，在产品配制或生产过程中，不使用甲醛、卤化物溶剂或芳香族碳氢化合物，产品不含有有害物质，可以放心使用。有利于人们身体健康，同时还具有抗菌、防潮、除臭、防火、消音、隔热功能的新型环保材料逐渐成为现代装修潮流。</a:t>
            </a:r>
            <a:endParaRPr lang="zh-CN" sz="1400" b="0">
              <a:ea typeface="宋体" panose="02010600030101010101" pitchFamily="2" charset="-122"/>
            </a:endParaRPr>
          </a:p>
          <a:p>
            <a:pPr indent="266700">
              <a:lnSpc>
                <a:spcPct val="110000"/>
              </a:lnSpc>
            </a:pPr>
            <a:r>
              <a:rPr lang="zh-CN" sz="1400" b="0">
                <a:ea typeface="宋体" panose="02010600030101010101" pitchFamily="2" charset="-122"/>
              </a:rPr>
              <a:t> 总之，安全节能、功能多样、绿色环保装饰材料，必将成为室内装饰材料发展趋势。</a:t>
            </a:r>
            <a:endParaRPr lang="zh-CN" sz="1400" b="0">
              <a:ea typeface="宋体" panose="02010600030101010101" pitchFamily="2" charset="-122"/>
            </a:endParaRPr>
          </a:p>
        </p:txBody>
      </p:sp>
      <p:pic>
        <p:nvPicPr>
          <p:cNvPr id="3" name="图片 3" descr="16"/>
          <p:cNvPicPr>
            <a:picLocks noChangeAspect="1"/>
          </p:cNvPicPr>
          <p:nvPr/>
        </p:nvPicPr>
        <p:blipFill>
          <a:blip r:embed="rId3"/>
          <a:stretch>
            <a:fillRect/>
          </a:stretch>
        </p:blipFill>
        <p:spPr>
          <a:xfrm>
            <a:off x="8281035" y="1620520"/>
            <a:ext cx="2956560" cy="2217420"/>
          </a:xfrm>
          <a:prstGeom prst="rect">
            <a:avLst/>
          </a:prstGeom>
        </p:spPr>
      </p:pic>
      <p:sp>
        <p:nvSpPr>
          <p:cNvPr id="2" name="文本框 1"/>
          <p:cNvSpPr txBox="1"/>
          <p:nvPr/>
        </p:nvSpPr>
        <p:spPr>
          <a:xfrm>
            <a:off x="8536305" y="4159250"/>
            <a:ext cx="2598420" cy="368300"/>
          </a:xfrm>
          <a:prstGeom prst="rect">
            <a:avLst/>
          </a:prstGeom>
          <a:noFill/>
          <a:ln w="9525">
            <a:noFill/>
          </a:ln>
        </p:spPr>
        <p:txBody>
          <a:bodyPr wrap="square">
            <a:spAutoFit/>
          </a:bodyPr>
          <a:p>
            <a:pPr indent="0" algn="ctr"/>
            <a:r>
              <a:rPr lang="zh-CN" b="0">
                <a:latin typeface="微软雅黑" panose="020B0503020204020204" charset="-122"/>
                <a:ea typeface="微软雅黑" panose="020B0503020204020204" charset="-122"/>
                <a:cs typeface="微软雅黑" panose="020B0503020204020204" charset="-122"/>
              </a:rPr>
              <a:t>图1-2  天然材料应用</a:t>
            </a:r>
            <a:endParaRPr lang="zh-CN" altLang="en-US">
              <a:latin typeface="微软雅黑" panose="020B0503020204020204" charset="-122"/>
              <a:ea typeface="微软雅黑" panose="020B0503020204020204" charset="-122"/>
              <a:cs typeface="微软雅黑" panose="020B0503020204020204" charset="-122"/>
            </a:endParaRPr>
          </a:p>
        </p:txBody>
      </p:sp>
    </p:spTree>
    <p:custDataLst>
      <p:tags r:id="rId4"/>
    </p:custData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1136015" y="1140460"/>
            <a:ext cx="10890885" cy="3291840"/>
          </a:xfrm>
          <a:prstGeom prst="rect">
            <a:avLst/>
          </a:prstGeom>
          <a:noFill/>
          <a:ln w="9525">
            <a:noFill/>
          </a:ln>
        </p:spPr>
        <p:txBody>
          <a:bodyPr wrap="square">
            <a:spAutoFit/>
          </a:bodyPr>
          <a:p>
            <a:pPr indent="266700">
              <a:lnSpc>
                <a:spcPct val="130000"/>
              </a:lnSpc>
            </a:pPr>
            <a:r>
              <a:rPr sz="4000" b="0">
                <a:ea typeface="宋体" panose="02010600030101010101" pitchFamily="2" charset="-122"/>
              </a:rPr>
              <a:t>课后练习题</a:t>
            </a:r>
            <a:endParaRPr sz="4000" b="0">
              <a:ea typeface="宋体" panose="02010600030101010101" pitchFamily="2" charset="-122"/>
            </a:endParaRPr>
          </a:p>
          <a:p>
            <a:pPr indent="266700">
              <a:lnSpc>
                <a:spcPct val="130000"/>
              </a:lnSpc>
            </a:pPr>
            <a:r>
              <a:rPr sz="4000" b="0">
                <a:ea typeface="宋体" panose="02010600030101010101" pitchFamily="2" charset="-122"/>
              </a:rPr>
              <a:t>1)木材分类和特性？</a:t>
            </a:r>
            <a:endParaRPr sz="4000" b="0">
              <a:ea typeface="宋体" panose="02010600030101010101" pitchFamily="2" charset="-122"/>
            </a:endParaRPr>
          </a:p>
          <a:p>
            <a:pPr indent="266700">
              <a:lnSpc>
                <a:spcPct val="130000"/>
              </a:lnSpc>
            </a:pPr>
            <a:r>
              <a:rPr sz="4000" b="0">
                <a:ea typeface="宋体" panose="02010600030101010101" pitchFamily="2" charset="-122"/>
              </a:rPr>
              <a:t>2)木地板特点和种类？</a:t>
            </a:r>
            <a:endParaRPr sz="4000" b="0">
              <a:ea typeface="宋体" panose="02010600030101010101" pitchFamily="2" charset="-122"/>
            </a:endParaRPr>
          </a:p>
          <a:p>
            <a:pPr indent="266700">
              <a:lnSpc>
                <a:spcPct val="130000"/>
              </a:lnSpc>
            </a:pPr>
            <a:r>
              <a:rPr sz="4000" b="0">
                <a:ea typeface="宋体" panose="02010600030101010101" pitchFamily="2" charset="-122"/>
              </a:rPr>
              <a:t>3)人造板有哪些品种？各具有什么特点？</a:t>
            </a:r>
            <a:endParaRPr sz="4000" b="0">
              <a:ea typeface="宋体" panose="02010600030101010101" pitchFamily="2" charset="-122"/>
            </a:endParaRPr>
          </a:p>
        </p:txBody>
      </p:sp>
    </p:spTree>
    <p:custDataLst>
      <p:tags r:id="rId2"/>
    </p:custData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custDataLst>
              <p:tags r:id="rId2"/>
            </p:custDataLst>
          </p:nvPr>
        </p:nvSpPr>
        <p:spPr>
          <a:xfrm>
            <a:off x="2327910" y="289560"/>
            <a:ext cx="7971155" cy="801370"/>
          </a:xfrm>
          <a:prstGeom prst="rect">
            <a:avLst/>
          </a:prstGeom>
          <a:noFill/>
        </p:spPr>
        <p:txBody>
          <a:bodyPr wrap="square" lIns="90000" tIns="46800" rIns="90000" bIns="46800" rtlCol="0"/>
          <a:lstStyle>
            <a:defPPr>
              <a:defRPr lang="zh-CN"/>
            </a:defPPr>
            <a:lvl1pPr>
              <a:lnSpc>
                <a:spcPct val="130000"/>
              </a:lnSpc>
              <a:defRPr sz="2800">
                <a:solidFill>
                  <a:schemeClr val="tx2"/>
                </a:solidFill>
                <a:latin typeface="+mj-lt"/>
                <a:ea typeface="+mj-ea"/>
                <a:cs typeface="+mj-cs"/>
              </a:defRPr>
            </a:lvl1pPr>
          </a:lstStyle>
          <a:p>
            <a:r>
              <a:rPr lang="en-US" altLang="zh-CN" sz="3600">
                <a:sym typeface="+mn-ea"/>
              </a:rPr>
              <a:t>2.3.装饰石材</a:t>
            </a:r>
            <a:endParaRPr lang="en-US" altLang="zh-CN" sz="3600">
              <a:sym typeface="+mn-ea"/>
            </a:endParaRPr>
          </a:p>
        </p:txBody>
      </p:sp>
      <p:sp>
        <p:nvSpPr>
          <p:cNvPr id="2" name="文本框 1"/>
          <p:cNvSpPr txBox="1"/>
          <p:nvPr/>
        </p:nvSpPr>
        <p:spPr>
          <a:xfrm>
            <a:off x="922655" y="1401445"/>
            <a:ext cx="9605010" cy="2245360"/>
          </a:xfrm>
          <a:prstGeom prst="rect">
            <a:avLst/>
          </a:prstGeom>
          <a:noFill/>
        </p:spPr>
        <p:txBody>
          <a:bodyPr wrap="square" rtlCol="0" anchor="t">
            <a:spAutoFit/>
          </a:bodyPr>
          <a:p>
            <a:pPr indent="266700" algn="l" fontAlgn="auto">
              <a:lnSpc>
                <a:spcPct val="200000"/>
              </a:lnSpc>
              <a:buNone/>
            </a:pPr>
            <a:r>
              <a:rPr lang="en-US" sz="1400">
                <a:ea typeface="宋体" panose="02010600030101010101" pitchFamily="2" charset="-122"/>
                <a:sym typeface="+mn-ea"/>
              </a:rPr>
              <a:t> </a:t>
            </a:r>
            <a:r>
              <a:rPr sz="1400">
                <a:ea typeface="宋体" panose="02010600030101010101" pitchFamily="2" charset="-122"/>
                <a:sym typeface="+mn-ea"/>
              </a:rPr>
              <a:t>石材有着非常多的优良性能，所以，在建筑方面得到了大面积的使用，如图2-3-1。而随着社会的发展，石材不仅仅能用于建筑，也可用于室内装修。现在装饰行业中最常使用的两种石材是天然石材以及人造石材。其中，天然石材中又有很多的分类，主要是大理石和花岗岩，另外还有天然板岩等。人造石材主要分为人造大理石和微晶石、水磨石等。在古代我们就已经开始使用天然石材作为建筑装饰等等工程所用。因为它具有很好的抗压效果，而且其耐磨性能也非常好，能够保持很多年的效果，如图2-3-1。</a:t>
            </a:r>
            <a:endParaRPr sz="1400">
              <a:ea typeface="宋体" panose="02010600030101010101" pitchFamily="2" charset="-122"/>
              <a:sym typeface="+mn-ea"/>
            </a:endParaRPr>
          </a:p>
        </p:txBody>
      </p:sp>
      <p:sp>
        <p:nvSpPr>
          <p:cNvPr id="4" name="文本框 3"/>
          <p:cNvSpPr txBox="1"/>
          <p:nvPr/>
        </p:nvSpPr>
        <p:spPr>
          <a:xfrm>
            <a:off x="6478270" y="4693920"/>
            <a:ext cx="1228725" cy="368300"/>
          </a:xfrm>
          <a:prstGeom prst="rect">
            <a:avLst/>
          </a:prstGeom>
          <a:noFill/>
        </p:spPr>
        <p:txBody>
          <a:bodyPr wrap="square" rtlCol="0">
            <a:spAutoFit/>
          </a:bodyPr>
          <a:p>
            <a:r>
              <a:rPr lang="zh-CN" altLang="en-US"/>
              <a:t>图</a:t>
            </a:r>
            <a:r>
              <a:rPr lang="en-US" altLang="zh-CN"/>
              <a:t>2-3-1</a:t>
            </a:r>
            <a:endParaRPr lang="en-US"/>
          </a:p>
        </p:txBody>
      </p:sp>
      <p:pic>
        <p:nvPicPr>
          <p:cNvPr id="74" name="图片 74" descr="1462721804199"/>
          <p:cNvPicPr>
            <a:picLocks noChangeAspect="1"/>
          </p:cNvPicPr>
          <p:nvPr/>
        </p:nvPicPr>
        <p:blipFill>
          <a:blip r:embed="rId3"/>
          <a:stretch>
            <a:fillRect/>
          </a:stretch>
        </p:blipFill>
        <p:spPr>
          <a:xfrm>
            <a:off x="3045143" y="3754438"/>
            <a:ext cx="2955925" cy="2247265"/>
          </a:xfrm>
          <a:prstGeom prst="rect">
            <a:avLst/>
          </a:prstGeom>
        </p:spPr>
      </p:pic>
    </p:spTree>
    <p:custDataLst>
      <p:tags r:id="rId4"/>
    </p:custData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2.3.1.石材的性质和分类</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1296670"/>
            <a:ext cx="10544175" cy="4843780"/>
          </a:xfrm>
          <a:prstGeom prst="rect">
            <a:avLst/>
          </a:prstGeom>
          <a:noFill/>
          <a:ln w="9525">
            <a:noFill/>
          </a:ln>
        </p:spPr>
        <p:txBody>
          <a:bodyPr wrap="square">
            <a:spAutoFit/>
          </a:bodyPr>
          <a:p>
            <a:pPr indent="266700">
              <a:lnSpc>
                <a:spcPct val="130000"/>
              </a:lnSpc>
            </a:pPr>
            <a:r>
              <a:rPr sz="1400" b="0">
                <a:ea typeface="宋体" panose="02010600030101010101" pitchFamily="2" charset="-122"/>
              </a:rPr>
              <a:t>一、装饰石材分类</a:t>
            </a:r>
            <a:endParaRPr sz="1400" b="0">
              <a:ea typeface="宋体" panose="02010600030101010101" pitchFamily="2" charset="-122"/>
            </a:endParaRPr>
          </a:p>
          <a:p>
            <a:pPr indent="266700">
              <a:lnSpc>
                <a:spcPct val="130000"/>
              </a:lnSpc>
            </a:pPr>
            <a:r>
              <a:rPr sz="1400" b="0">
                <a:ea typeface="宋体" panose="02010600030101010101" pitchFamily="2" charset="-122"/>
              </a:rPr>
              <a:t>装饰石材主要分为天然石材和人造石材两大类。天然石材根据岩石类型、成因及石材硬度高低不同，可分为花岗岩、大理石、砂岩、板岩和青石五类。其中，砂 岩、板岩和青石因其独特的肌理和质地，能够增强空间界面的装饰效果，又可被统一归类为天然文化石。天然文化石是开采于自然界的石材矿订，其中的板岩、砂岩、石英石，经过加工成为一种装饰建材。天然文化石材质坚硬、色泽鲜明、纹理丰富、风格各异，具有抗压、耐磨、耐火、耐寒、耐腐蚀、吸水率低等特点。人造石材根据生产材料和制造工艺不同，可分为聚酯型人造石材、水泥型人造石材、复合型人造石材、烧结型人 造石材和微晶玻璃型人造石材等；根据骨料不同，又可分为人造花岗岩、人造大理石和人造文化石等。</a:t>
            </a:r>
            <a:endParaRPr sz="1400" b="0">
              <a:ea typeface="宋体" panose="02010600030101010101" pitchFamily="2" charset="-122"/>
            </a:endParaRPr>
          </a:p>
          <a:p>
            <a:pPr indent="266700">
              <a:lnSpc>
                <a:spcPct val="130000"/>
              </a:lnSpc>
            </a:pPr>
            <a:r>
              <a:rPr sz="1400" b="0">
                <a:ea typeface="宋体" panose="02010600030101010101" pitchFamily="2" charset="-122"/>
              </a:rPr>
              <a:t>二、装饰石材特性</a:t>
            </a:r>
            <a:endParaRPr sz="1400" b="0">
              <a:ea typeface="宋体" panose="02010600030101010101" pitchFamily="2" charset="-122"/>
            </a:endParaRPr>
          </a:p>
          <a:p>
            <a:pPr indent="266700">
              <a:lnSpc>
                <a:spcPct val="130000"/>
              </a:lnSpc>
            </a:pPr>
            <a:r>
              <a:rPr sz="1400" b="0">
                <a:ea typeface="宋体" panose="02010600030101010101" pitchFamily="2" charset="-122"/>
              </a:rPr>
              <a:t>由于使用天然饰面石材装饰的部位不同，所以选用的石材类型也不同。用于室外建筑物装饰时，需经受长期风吹雨淋日晒，花岗石因为不含有碳酸盐，吸水率小，抗风化能力强，最好选用各种类型的花岗石石材；用于厅堂地面装饰的饰面石材，要求其物理化学性能稳定，机械强度高，应首选花岗石类石材；用于墙裙及家居卧室地面的装饰，机械强度稍差，用具有美丽图案的大理石.</a:t>
            </a:r>
            <a:endParaRPr sz="1400" b="0">
              <a:ea typeface="宋体" panose="02010600030101010101" pitchFamily="2" charset="-122"/>
            </a:endParaRPr>
          </a:p>
          <a:p>
            <a:pPr indent="266700">
              <a:lnSpc>
                <a:spcPct val="130000"/>
              </a:lnSpc>
            </a:pPr>
            <a:r>
              <a:rPr sz="1400" b="0">
                <a:ea typeface="宋体" panose="02010600030101010101" pitchFamily="2" charset="-122"/>
              </a:rPr>
              <a:t>(1)耐火性，各种石材皆不同，有些石材在高温作用下，发生化学分解。</a:t>
            </a:r>
            <a:endParaRPr sz="1400" b="0">
              <a:ea typeface="宋体" panose="02010600030101010101" pitchFamily="2" charset="-122"/>
            </a:endParaRPr>
          </a:p>
          <a:p>
            <a:pPr indent="266700">
              <a:lnSpc>
                <a:spcPct val="130000"/>
              </a:lnSpc>
            </a:pPr>
            <a:r>
              <a:rPr sz="1400" b="0">
                <a:ea typeface="宋体" panose="02010600030101010101" pitchFamily="2" charset="-122"/>
              </a:rPr>
              <a:t>(2)耐冻性，到摄氏零下 20时，发生冻结，孔隙内水份膨胀比原有体积大1/10，岩石若不能抵抗此种膨胀所发生之力，便会出现破坏现象。</a:t>
            </a:r>
            <a:endParaRPr sz="1400" b="0">
              <a:ea typeface="宋体" panose="02010600030101010101" pitchFamily="2" charset="-122"/>
            </a:endParaRPr>
          </a:p>
          <a:p>
            <a:pPr indent="266700">
              <a:lnSpc>
                <a:spcPct val="130000"/>
              </a:lnSpc>
            </a:pPr>
            <a:r>
              <a:rPr sz="1400" b="0">
                <a:ea typeface="宋体" panose="02010600030101010101" pitchFamily="2" charset="-122"/>
              </a:rPr>
              <a:t>(3)耐久性，石材具有良好的耐久性，用石材建造的结构物具有永久的可能。</a:t>
            </a:r>
            <a:endParaRPr sz="1400" b="0">
              <a:ea typeface="宋体" panose="02010600030101010101" pitchFamily="2" charset="-122"/>
            </a:endParaRPr>
          </a:p>
          <a:p>
            <a:pPr indent="266700">
              <a:lnSpc>
                <a:spcPct val="130000"/>
              </a:lnSpc>
            </a:pPr>
            <a:r>
              <a:rPr sz="1400" b="0">
                <a:ea typeface="宋体" panose="02010600030101010101" pitchFamily="2" charset="-122"/>
              </a:rPr>
              <a:t>(4)抗压强度，石材的抗压强度会因矿物成份、结晶粗细、胶结物质的均匀性、荷重面积、荷重作用与解理所成角度等因素，而有所不同。若其他条件相同，通常结晶颗粒细小而彼此粘结一起的致密材料，具有较高强度。</a:t>
            </a:r>
            <a:endParaRPr sz="1400" b="0">
              <a:ea typeface="宋体" panose="02010600030101010101" pitchFamily="2" charset="-122"/>
            </a:endParaRPr>
          </a:p>
        </p:txBody>
      </p:sp>
    </p:spTree>
    <p:custDataLst>
      <p:tags r:id="rId3"/>
    </p:custData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2.3.2.天然石材</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2074545" y="1263650"/>
            <a:ext cx="7275830" cy="4225290"/>
          </a:xfrm>
          <a:prstGeom prst="rect">
            <a:avLst/>
          </a:prstGeom>
          <a:noFill/>
          <a:ln w="9525">
            <a:noFill/>
          </a:ln>
        </p:spPr>
        <p:txBody>
          <a:bodyPr wrap="square">
            <a:spAutoFit/>
          </a:bodyPr>
          <a:p>
            <a:pPr indent="266700">
              <a:lnSpc>
                <a:spcPct val="240000"/>
              </a:lnSpc>
            </a:pPr>
            <a:r>
              <a:rPr sz="1600" b="0">
                <a:ea typeface="宋体" panose="02010600030101010101" pitchFamily="2" charset="-122"/>
              </a:rPr>
              <a:t>天然石材是从天然岩体中开采出来并经过加工后的块状或板状材料。天然石材主要有花岗石和大理石作为铺设地面、飘窗、踏步、墙裙等大面积使用。板岩产品应用于背景墙等采用它的原始纹理，独特性也越来越受人们追捧。还有砂岩产品吸音吸潮、无辐射、亚光等功能于一身，使其身份倍增进入高档寓所。天然石材特点是纹理清晰，自然朴实，但有色差，天然石材是常用的装饰材料之一，一般价格昂贵。所以，居室装饰在选择石材时候，既要考虑经济成本，又要考虑色彩与环境的协调。</a:t>
            </a:r>
            <a:endParaRPr sz="1600" b="0">
              <a:ea typeface="宋体" panose="02010600030101010101" pitchFamily="2" charset="-122"/>
            </a:endParaRPr>
          </a:p>
        </p:txBody>
      </p:sp>
    </p:spTree>
    <p:custDataLst>
      <p:tags r:id="rId3"/>
    </p:custData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2.3.2.天然石材</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22655" y="942340"/>
            <a:ext cx="10544175" cy="1835150"/>
          </a:xfrm>
          <a:prstGeom prst="rect">
            <a:avLst/>
          </a:prstGeom>
          <a:noFill/>
          <a:ln w="9525">
            <a:noFill/>
          </a:ln>
        </p:spPr>
        <p:txBody>
          <a:bodyPr wrap="square">
            <a:spAutoFit/>
          </a:bodyPr>
          <a:p>
            <a:pPr indent="266700">
              <a:lnSpc>
                <a:spcPct val="170000"/>
              </a:lnSpc>
            </a:pPr>
            <a:r>
              <a:rPr sz="1400" b="0">
                <a:ea typeface="宋体" panose="02010600030101010101" pitchFamily="2" charset="-122"/>
              </a:rPr>
              <a:t>一、花岗岩</a:t>
            </a:r>
            <a:endParaRPr sz="1400" b="0">
              <a:ea typeface="宋体" panose="02010600030101010101" pitchFamily="2" charset="-122"/>
            </a:endParaRPr>
          </a:p>
          <a:p>
            <a:pPr indent="266700">
              <a:lnSpc>
                <a:spcPct val="170000"/>
              </a:lnSpc>
            </a:pPr>
            <a:r>
              <a:rPr sz="1400" b="0">
                <a:ea typeface="宋体" panose="02010600030101010101" pitchFamily="2" charset="-122"/>
              </a:rPr>
              <a:t>花岗石是以花岗岩为代表的一类装饰石材，花岗岩(Granite)是一种岩浆在地表以下凝却形成的火成岩，主要成分是长石和石英。花岗岩不易风化，颜色美观，外观色泽可保持百年以上，由于其硬度高、耐磨损，除了用作高级建筑装饰工程、大厅地面外，还是露天雕刻的首选之材，如图2-3-2。</a:t>
            </a:r>
            <a:endParaRPr sz="1400" b="0">
              <a:ea typeface="宋体" panose="02010600030101010101" pitchFamily="2" charset="-122"/>
            </a:endParaRPr>
          </a:p>
          <a:p>
            <a:pPr indent="266700">
              <a:lnSpc>
                <a:spcPct val="130000"/>
              </a:lnSpc>
            </a:pPr>
            <a:endParaRPr sz="1400" b="0">
              <a:ea typeface="宋体" panose="02010600030101010101" pitchFamily="2" charset="-122"/>
            </a:endParaRPr>
          </a:p>
        </p:txBody>
      </p:sp>
      <p:pic>
        <p:nvPicPr>
          <p:cNvPr id="75" name="图片 75" descr="9582054_162028557196_2"/>
          <p:cNvPicPr>
            <a:picLocks noChangeAspect="1"/>
          </p:cNvPicPr>
          <p:nvPr/>
        </p:nvPicPr>
        <p:blipFill>
          <a:blip r:embed="rId3"/>
          <a:srcRect r="1892" b="9354"/>
          <a:stretch>
            <a:fillRect/>
          </a:stretch>
        </p:blipFill>
        <p:spPr>
          <a:xfrm>
            <a:off x="3178810" y="3004185"/>
            <a:ext cx="3775710" cy="2334260"/>
          </a:xfrm>
          <a:prstGeom prst="rect">
            <a:avLst/>
          </a:prstGeom>
        </p:spPr>
      </p:pic>
      <p:sp>
        <p:nvSpPr>
          <p:cNvPr id="4" name="文本框 3"/>
          <p:cNvSpPr txBox="1"/>
          <p:nvPr/>
        </p:nvSpPr>
        <p:spPr>
          <a:xfrm>
            <a:off x="7433945" y="4397375"/>
            <a:ext cx="1228725" cy="368300"/>
          </a:xfrm>
          <a:prstGeom prst="rect">
            <a:avLst/>
          </a:prstGeom>
          <a:noFill/>
        </p:spPr>
        <p:txBody>
          <a:bodyPr wrap="square" rtlCol="0">
            <a:spAutoFit/>
          </a:bodyPr>
          <a:p>
            <a:r>
              <a:rPr lang="zh-CN" altLang="en-US"/>
              <a:t>图</a:t>
            </a:r>
            <a:r>
              <a:rPr lang="en-US" altLang="zh-CN"/>
              <a:t>2-3-2</a:t>
            </a:r>
            <a:endParaRPr lang="en-US"/>
          </a:p>
        </p:txBody>
      </p:sp>
    </p:spTree>
    <p:custDataLst>
      <p:tags r:id="rId4"/>
    </p:custData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2.3.2.天然石材</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22655" y="942340"/>
            <a:ext cx="10544175" cy="4564380"/>
          </a:xfrm>
          <a:prstGeom prst="rect">
            <a:avLst/>
          </a:prstGeom>
          <a:noFill/>
          <a:ln w="9525">
            <a:noFill/>
          </a:ln>
        </p:spPr>
        <p:txBody>
          <a:bodyPr wrap="square">
            <a:spAutoFit/>
          </a:bodyPr>
          <a:p>
            <a:pPr indent="266700">
              <a:lnSpc>
                <a:spcPct val="130000"/>
              </a:lnSpc>
            </a:pPr>
            <a:r>
              <a:rPr sz="1400">
                <a:ea typeface="宋体" panose="02010600030101010101" pitchFamily="2" charset="-122"/>
                <a:sym typeface="+mn-ea"/>
              </a:rPr>
              <a:t>1.花岗岩特点</a:t>
            </a:r>
            <a:endParaRPr sz="1400" b="0">
              <a:ea typeface="宋体" panose="02010600030101010101" pitchFamily="2" charset="-122"/>
            </a:endParaRPr>
          </a:p>
          <a:p>
            <a:pPr indent="266700">
              <a:lnSpc>
                <a:spcPct val="130000"/>
              </a:lnSpc>
            </a:pPr>
            <a:r>
              <a:rPr sz="1400">
                <a:ea typeface="宋体" panose="02010600030101010101" pitchFamily="2" charset="-122"/>
                <a:sym typeface="+mn-ea"/>
              </a:rPr>
              <a:t>花岗岩的比重在2.63到2.75之间，其抗压强度为1,050~14,000 千克/平方厘米。因为花岗岩的强度比沙岩、石灰石和大理石大，因此比较难于开采。由于花岗石形成的特殊条件和坚定的结构特点，使其具有如下独特性能：</a:t>
            </a:r>
            <a:endParaRPr sz="1400" b="0">
              <a:ea typeface="宋体" panose="02010600030101010101" pitchFamily="2" charset="-122"/>
            </a:endParaRPr>
          </a:p>
          <a:p>
            <a:pPr indent="266700">
              <a:lnSpc>
                <a:spcPct val="130000"/>
              </a:lnSpc>
            </a:pPr>
            <a:r>
              <a:rPr sz="1400">
                <a:ea typeface="宋体" panose="02010600030101010101" pitchFamily="2" charset="-122"/>
                <a:sym typeface="+mn-ea"/>
              </a:rPr>
              <a:t>(5)具有良好的装饰性能，花岗岩品种丰富，颜色多样。随着花岗岩成份的比例不同，表现出不同的花色，可为客户提供提供广泛的选择范围。</a:t>
            </a:r>
            <a:endParaRPr sz="1400" b="0">
              <a:ea typeface="宋体" panose="02010600030101010101" pitchFamily="2" charset="-122"/>
            </a:endParaRPr>
          </a:p>
          <a:p>
            <a:pPr indent="266700">
              <a:lnSpc>
                <a:spcPct val="130000"/>
              </a:lnSpc>
            </a:pPr>
            <a:r>
              <a:rPr sz="1400">
                <a:ea typeface="宋体" panose="02010600030101010101" pitchFamily="2" charset="-122"/>
                <a:sym typeface="+mn-ea"/>
              </a:rPr>
              <a:t>(6)具有优良的加工性能：锯、切、磨光、钻孔、雕刻等。其加工精度可达0.5μm以下，光度达1600以上，花岗岩加工出来的成品，源自天然，却超越天然，疏密有致、凹凸和谐，仿佛刚刚从泥土里活过来，在纹路走势、纹理的质感上，深藏着史前文明的痕迹。</a:t>
            </a:r>
            <a:endParaRPr sz="1400" b="0">
              <a:ea typeface="宋体" panose="02010600030101010101" pitchFamily="2" charset="-122"/>
            </a:endParaRPr>
          </a:p>
          <a:p>
            <a:pPr indent="266700">
              <a:lnSpc>
                <a:spcPct val="130000"/>
              </a:lnSpc>
            </a:pPr>
            <a:r>
              <a:rPr sz="1400">
                <a:ea typeface="宋体" panose="02010600030101010101" pitchFamily="2" charset="-122"/>
                <a:sym typeface="+mn-ea"/>
              </a:rPr>
              <a:t>(7)花岗石耐磨性能好，比铸铁高5-10倍，质地坚硬，经久耐用。</a:t>
            </a:r>
            <a:endParaRPr sz="1400" b="0">
              <a:ea typeface="宋体" panose="02010600030101010101" pitchFamily="2" charset="-122"/>
            </a:endParaRPr>
          </a:p>
          <a:p>
            <a:pPr indent="266700">
              <a:lnSpc>
                <a:spcPct val="130000"/>
              </a:lnSpc>
            </a:pPr>
            <a:r>
              <a:rPr sz="1400">
                <a:ea typeface="宋体" panose="02010600030101010101" pitchFamily="2" charset="-122"/>
                <a:sym typeface="+mn-ea"/>
              </a:rPr>
              <a:t>(8)热膨胀系数小，不易变形，与铟钢相仿，受温度影响极微。</a:t>
            </a:r>
            <a:endParaRPr sz="1400" b="0">
              <a:ea typeface="宋体" panose="02010600030101010101" pitchFamily="2" charset="-122"/>
            </a:endParaRPr>
          </a:p>
          <a:p>
            <a:pPr indent="266700">
              <a:lnSpc>
                <a:spcPct val="130000"/>
              </a:lnSpc>
            </a:pPr>
            <a:r>
              <a:rPr sz="1400">
                <a:ea typeface="宋体" panose="02010600030101010101" pitchFamily="2" charset="-122"/>
                <a:sym typeface="+mn-ea"/>
              </a:rPr>
              <a:t>(9)弹性模量大，高于铸铁，花岗岩质地坚硬致密、结构均匀，强度高、硬度仅次于钻石列第二。</a:t>
            </a:r>
            <a:endParaRPr sz="1400" b="0">
              <a:ea typeface="宋体" panose="02010600030101010101" pitchFamily="2" charset="-122"/>
            </a:endParaRPr>
          </a:p>
          <a:p>
            <a:pPr indent="266700">
              <a:lnSpc>
                <a:spcPct val="130000"/>
              </a:lnSpc>
            </a:pPr>
            <a:r>
              <a:rPr sz="1400">
                <a:ea typeface="宋体" panose="02010600030101010101" pitchFamily="2" charset="-122"/>
                <a:sym typeface="+mn-ea"/>
              </a:rPr>
              <a:t>(10)刚性好，内阻尼系数大，比钢铁大15倍。能防震，减震。</a:t>
            </a:r>
            <a:endParaRPr sz="1400" b="0">
              <a:ea typeface="宋体" panose="02010600030101010101" pitchFamily="2" charset="-122"/>
            </a:endParaRPr>
          </a:p>
          <a:p>
            <a:pPr indent="266700">
              <a:lnSpc>
                <a:spcPct val="130000"/>
              </a:lnSpc>
            </a:pPr>
            <a:r>
              <a:rPr sz="1400">
                <a:ea typeface="宋体" panose="02010600030101010101" pitchFamily="2" charset="-122"/>
                <a:sym typeface="+mn-ea"/>
              </a:rPr>
              <a:t>(11)花岗石具有脆性，受损后只是局部脱落，不影响整体的平直性。</a:t>
            </a:r>
            <a:endParaRPr sz="1400" b="0">
              <a:ea typeface="宋体" panose="02010600030101010101" pitchFamily="2" charset="-122"/>
            </a:endParaRPr>
          </a:p>
          <a:p>
            <a:pPr indent="266700">
              <a:lnSpc>
                <a:spcPct val="130000"/>
              </a:lnSpc>
            </a:pPr>
            <a:r>
              <a:rPr sz="1400">
                <a:ea typeface="宋体" panose="02010600030101010101" pitchFamily="2" charset="-122"/>
                <a:sym typeface="+mn-ea"/>
              </a:rPr>
              <a:t>(12)花岗石的化学性质稳定，不易风化，能耐酸、碱及腐蚀气体的侵蚀，其化学性与二氧化硅的含量成正比，使用寿命可达200年左右，抗风化、耐腐蚀、耐磨损、吸水性低，是建筑的好材料。</a:t>
            </a:r>
            <a:endParaRPr sz="1400" b="0">
              <a:ea typeface="宋体" panose="02010600030101010101" pitchFamily="2" charset="-122"/>
            </a:endParaRPr>
          </a:p>
          <a:p>
            <a:pPr indent="266700">
              <a:lnSpc>
                <a:spcPct val="130000"/>
              </a:lnSpc>
            </a:pPr>
            <a:r>
              <a:rPr sz="1400">
                <a:ea typeface="宋体" panose="02010600030101010101" pitchFamily="2" charset="-122"/>
                <a:sym typeface="+mn-ea"/>
              </a:rPr>
              <a:t>(13)花岗岩质地坚硬，耐腐蚀、耐磨损，美丽的色泽还能保存百年以上，而且还可以进行翻新处理。</a:t>
            </a:r>
            <a:endParaRPr sz="1400" b="0">
              <a:ea typeface="宋体" panose="02010600030101010101" pitchFamily="2" charset="-122"/>
            </a:endParaRPr>
          </a:p>
          <a:p>
            <a:pPr indent="266700">
              <a:lnSpc>
                <a:spcPct val="130000"/>
              </a:lnSpc>
            </a:pPr>
            <a:r>
              <a:rPr sz="1400">
                <a:ea typeface="宋体" panose="02010600030101010101" pitchFamily="2" charset="-122"/>
                <a:sym typeface="+mn-ea"/>
              </a:rPr>
              <a:t>(14)花岗石具有不导电、不导磁，场位稳定。</a:t>
            </a:r>
            <a:endParaRPr sz="1400" b="0">
              <a:ea typeface="宋体" panose="02010600030101010101" pitchFamily="2" charset="-122"/>
            </a:endParaRPr>
          </a:p>
        </p:txBody>
      </p:sp>
    </p:spTree>
    <p:custDataLst>
      <p:tags r:id="rId3"/>
    </p:custData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2.3.2.天然石材</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22655" y="1102360"/>
            <a:ext cx="10544175" cy="4351655"/>
          </a:xfrm>
          <a:prstGeom prst="rect">
            <a:avLst/>
          </a:prstGeom>
          <a:noFill/>
          <a:ln w="9525">
            <a:noFill/>
          </a:ln>
        </p:spPr>
        <p:txBody>
          <a:bodyPr wrap="square">
            <a:spAutoFit/>
          </a:bodyPr>
          <a:p>
            <a:pPr indent="266700">
              <a:lnSpc>
                <a:spcPct val="180000"/>
              </a:lnSpc>
            </a:pPr>
            <a:r>
              <a:rPr sz="1400">
                <a:ea typeface="宋体" panose="02010600030101010101" pitchFamily="2" charset="-122"/>
                <a:sym typeface="+mn-ea"/>
              </a:rPr>
              <a:t>(2)按花岗岩结构构造划分为：细粒花岗岩、中粒花岗岩、粗粒花岗岩、斑状花岗岩、似斑状花岗岩、晶洞花岗岩及片麻状花岗岩和黑金沙花岗岩等，如图2-3-7。</a:t>
            </a:r>
            <a:endParaRPr sz="1400">
              <a:ea typeface="宋体" panose="02010600030101010101" pitchFamily="2" charset="-122"/>
              <a:sym typeface="+mn-ea"/>
            </a:endParaRPr>
          </a:p>
          <a:p>
            <a:pPr indent="266700">
              <a:lnSpc>
                <a:spcPct val="180000"/>
              </a:lnSpc>
            </a:pPr>
            <a:r>
              <a:rPr sz="1400">
                <a:ea typeface="宋体" panose="02010600030101010101" pitchFamily="2" charset="-122"/>
                <a:sym typeface="+mn-ea"/>
              </a:rPr>
              <a:t>(3)花岗岩按所含副矿物可分为：含锡石花岗岩、含铌铁矿花岗岩、含铍花岗岩、锂云母花岗岩、电气石花岗岩等，如图2-3-8。</a:t>
            </a:r>
            <a:endParaRPr sz="1400">
              <a:ea typeface="宋体" panose="02010600030101010101" pitchFamily="2" charset="-122"/>
              <a:sym typeface="+mn-ea"/>
            </a:endParaRPr>
          </a:p>
          <a:p>
            <a:pPr indent="266700">
              <a:lnSpc>
                <a:spcPct val="180000"/>
              </a:lnSpc>
            </a:pPr>
            <a:r>
              <a:rPr sz="1400">
                <a:ea typeface="宋体" panose="02010600030101010101" pitchFamily="2" charset="-122"/>
                <a:sym typeface="+mn-ea"/>
              </a:rPr>
              <a:t>(4)按花色分划分可分为红、黑、绿、花、白、黄等六大系列。</a:t>
            </a:r>
            <a:endParaRPr sz="1400">
              <a:ea typeface="宋体" panose="02010600030101010101" pitchFamily="2" charset="-122"/>
              <a:sym typeface="+mn-ea"/>
            </a:endParaRPr>
          </a:p>
          <a:p>
            <a:pPr indent="266700">
              <a:lnSpc>
                <a:spcPct val="180000"/>
              </a:lnSpc>
            </a:pPr>
            <a:r>
              <a:rPr sz="1400">
                <a:ea typeface="宋体" panose="02010600030101010101" pitchFamily="2" charset="-122"/>
                <a:sym typeface="+mn-ea"/>
              </a:rPr>
              <a:t>①　红系列有：四川的四川红、中国红;广西的岑溪红,三堡红;山西灵邱的贵妃红、桔红;山东的乳山红、将军红，福建的鹤塘红、罗源红、虾红等，如图2-3-9。</a:t>
            </a:r>
            <a:endParaRPr sz="1400">
              <a:ea typeface="宋体" panose="02010600030101010101" pitchFamily="2" charset="-122"/>
              <a:sym typeface="+mn-ea"/>
            </a:endParaRPr>
          </a:p>
          <a:p>
            <a:pPr indent="266700">
              <a:lnSpc>
                <a:spcPct val="180000"/>
              </a:lnSpc>
            </a:pPr>
            <a:r>
              <a:rPr sz="1400">
                <a:ea typeface="宋体" panose="02010600030101010101" pitchFamily="2" charset="-122"/>
                <a:sym typeface="+mn-ea"/>
              </a:rPr>
              <a:t>②　黑系列有：内蒙古的黑金刚、赤峰黑、鱼鳞黑;山东的济南青，福建的芝麻黑，福建的福鼎黑，等等，如图2-3-10。</a:t>
            </a:r>
            <a:endParaRPr sz="1400">
              <a:ea typeface="宋体" panose="02010600030101010101" pitchFamily="2" charset="-122"/>
              <a:sym typeface="+mn-ea"/>
            </a:endParaRPr>
          </a:p>
          <a:p>
            <a:pPr indent="266700">
              <a:lnSpc>
                <a:spcPct val="180000"/>
              </a:lnSpc>
            </a:pPr>
            <a:r>
              <a:rPr sz="1400">
                <a:ea typeface="宋体" panose="02010600030101010101" pitchFamily="2" charset="-122"/>
                <a:sym typeface="+mn-ea"/>
              </a:rPr>
              <a:t>③　绿系列有：山东泰安绿;江西上高的豆绿、浅绿;安徽宿县的青底绿花;河南的浙川绿等等，江西的菊花绿，如图2-3-11。</a:t>
            </a:r>
            <a:endParaRPr sz="1400">
              <a:ea typeface="宋体" panose="02010600030101010101" pitchFamily="2" charset="-122"/>
              <a:sym typeface="+mn-ea"/>
            </a:endParaRPr>
          </a:p>
          <a:p>
            <a:pPr indent="266700">
              <a:lnSpc>
                <a:spcPct val="180000"/>
              </a:lnSpc>
            </a:pPr>
            <a:r>
              <a:rPr sz="1400">
                <a:ea typeface="宋体" panose="02010600030101010101" pitchFamily="2" charset="-122"/>
                <a:sym typeface="+mn-ea"/>
              </a:rPr>
              <a:t>④　花系列有：河南偃师的菊花青、雪花青、云里梅;山东海阳的白底黑花等等，如图2-3-12。</a:t>
            </a:r>
            <a:endParaRPr sz="1400">
              <a:ea typeface="宋体" panose="02010600030101010101" pitchFamily="2" charset="-122"/>
              <a:sym typeface="+mn-ea"/>
            </a:endParaRPr>
          </a:p>
          <a:p>
            <a:pPr indent="266700">
              <a:lnSpc>
                <a:spcPct val="180000"/>
              </a:lnSpc>
            </a:pPr>
            <a:r>
              <a:rPr sz="1400">
                <a:ea typeface="宋体" panose="02010600030101010101" pitchFamily="2" charset="-122"/>
                <a:sym typeface="+mn-ea"/>
              </a:rPr>
              <a:t>⑤　白系列有：福建的芝麻白，湖北的白麻，山东白麻等，如图2-3-13。</a:t>
            </a:r>
            <a:endParaRPr sz="1400">
              <a:ea typeface="宋体" panose="02010600030101010101" pitchFamily="2" charset="-122"/>
              <a:sym typeface="+mn-ea"/>
            </a:endParaRPr>
          </a:p>
          <a:p>
            <a:pPr indent="266700">
              <a:lnSpc>
                <a:spcPct val="180000"/>
              </a:lnSpc>
            </a:pPr>
            <a:r>
              <a:rPr sz="1400">
                <a:ea typeface="宋体" panose="02010600030101010101" pitchFamily="2" charset="-122"/>
                <a:sym typeface="+mn-ea"/>
              </a:rPr>
              <a:t>⑥　黄系列有：福建锈石、新疆的卡拉麦里金，江西的菊花黄，湖北珍珠黄麻等，如图2-3-14。</a:t>
            </a:r>
            <a:endParaRPr sz="1400">
              <a:ea typeface="宋体" panose="02010600030101010101" pitchFamily="2" charset="-122"/>
              <a:sym typeface="+mn-ea"/>
            </a:endParaRPr>
          </a:p>
        </p:txBody>
      </p:sp>
    </p:spTree>
    <p:custDataLst>
      <p:tags r:id="rId3"/>
    </p:custData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2.3.2.天然石材</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646555" y="5774690"/>
            <a:ext cx="1228725" cy="368300"/>
          </a:xfrm>
          <a:prstGeom prst="rect">
            <a:avLst/>
          </a:prstGeom>
          <a:noFill/>
        </p:spPr>
        <p:txBody>
          <a:bodyPr wrap="square" rtlCol="0">
            <a:spAutoFit/>
          </a:bodyPr>
          <a:p>
            <a:r>
              <a:rPr lang="zh-CN" altLang="en-US"/>
              <a:t>图</a:t>
            </a:r>
            <a:r>
              <a:rPr lang="en-US" altLang="zh-CN"/>
              <a:t>2-3-11</a:t>
            </a:r>
            <a:endParaRPr lang="en-US"/>
          </a:p>
        </p:txBody>
      </p:sp>
      <p:pic>
        <p:nvPicPr>
          <p:cNvPr id="80" name="图片 80" descr="119880_20151020070915625200_1"/>
          <p:cNvPicPr>
            <a:picLocks noChangeAspect="1"/>
          </p:cNvPicPr>
          <p:nvPr/>
        </p:nvPicPr>
        <p:blipFill>
          <a:blip r:embed="rId3"/>
          <a:srcRect l="5502" t="6018" r="5201" b="5723"/>
          <a:stretch>
            <a:fillRect/>
          </a:stretch>
        </p:blipFill>
        <p:spPr>
          <a:xfrm>
            <a:off x="1539875" y="1361123"/>
            <a:ext cx="1732280" cy="1499235"/>
          </a:xfrm>
          <a:prstGeom prst="rect">
            <a:avLst/>
          </a:prstGeom>
        </p:spPr>
      </p:pic>
      <p:pic>
        <p:nvPicPr>
          <p:cNvPr id="81" name="图片 81" descr="20090301_34e9534c52e815a362e0kN51pLdycyMy"/>
          <p:cNvPicPr>
            <a:picLocks noChangeAspect="1"/>
          </p:cNvPicPr>
          <p:nvPr/>
        </p:nvPicPr>
        <p:blipFill>
          <a:blip r:embed="rId4"/>
          <a:srcRect r="11401" b="10961"/>
          <a:stretch>
            <a:fillRect/>
          </a:stretch>
        </p:blipFill>
        <p:spPr>
          <a:xfrm>
            <a:off x="4101783" y="1422083"/>
            <a:ext cx="1906905" cy="1438275"/>
          </a:xfrm>
          <a:prstGeom prst="rect">
            <a:avLst/>
          </a:prstGeom>
        </p:spPr>
      </p:pic>
      <p:pic>
        <p:nvPicPr>
          <p:cNvPr id="82" name="图片 82" descr="1-150G30RQ9215"/>
          <p:cNvPicPr>
            <a:picLocks noChangeAspect="1"/>
          </p:cNvPicPr>
          <p:nvPr/>
        </p:nvPicPr>
        <p:blipFill>
          <a:blip r:embed="rId5"/>
          <a:stretch>
            <a:fillRect/>
          </a:stretch>
        </p:blipFill>
        <p:spPr>
          <a:xfrm>
            <a:off x="6839585" y="1555115"/>
            <a:ext cx="1563370" cy="1172210"/>
          </a:xfrm>
          <a:prstGeom prst="rect">
            <a:avLst/>
          </a:prstGeom>
        </p:spPr>
      </p:pic>
      <p:pic>
        <p:nvPicPr>
          <p:cNvPr id="83" name="图片 83" descr="1-150G91G315503"/>
          <p:cNvPicPr>
            <a:picLocks noChangeAspect="1"/>
          </p:cNvPicPr>
          <p:nvPr/>
        </p:nvPicPr>
        <p:blipFill>
          <a:blip r:embed="rId6"/>
          <a:srcRect r="5708" b="7633"/>
          <a:stretch>
            <a:fillRect/>
          </a:stretch>
        </p:blipFill>
        <p:spPr>
          <a:xfrm>
            <a:off x="9239250" y="1272858"/>
            <a:ext cx="1772920" cy="1736725"/>
          </a:xfrm>
          <a:prstGeom prst="rect">
            <a:avLst/>
          </a:prstGeom>
        </p:spPr>
      </p:pic>
      <p:pic>
        <p:nvPicPr>
          <p:cNvPr id="23" name="图片 23" descr="1-150G91H02E53"/>
          <p:cNvPicPr>
            <a:picLocks noChangeAspect="1"/>
          </p:cNvPicPr>
          <p:nvPr/>
        </p:nvPicPr>
        <p:blipFill>
          <a:blip r:embed="rId7"/>
          <a:stretch>
            <a:fillRect/>
          </a:stretch>
        </p:blipFill>
        <p:spPr>
          <a:xfrm>
            <a:off x="1395095" y="4118928"/>
            <a:ext cx="1695450" cy="1322705"/>
          </a:xfrm>
          <a:prstGeom prst="rect">
            <a:avLst/>
          </a:prstGeom>
        </p:spPr>
      </p:pic>
      <p:pic>
        <p:nvPicPr>
          <p:cNvPr id="84" name="图片 84" descr="1-1506061F412442"/>
          <p:cNvPicPr>
            <a:picLocks noChangeAspect="1"/>
          </p:cNvPicPr>
          <p:nvPr/>
        </p:nvPicPr>
        <p:blipFill>
          <a:blip r:embed="rId8"/>
          <a:stretch>
            <a:fillRect/>
          </a:stretch>
        </p:blipFill>
        <p:spPr>
          <a:xfrm>
            <a:off x="3927475" y="4119245"/>
            <a:ext cx="1823085" cy="1367790"/>
          </a:xfrm>
          <a:prstGeom prst="rect">
            <a:avLst/>
          </a:prstGeom>
        </p:spPr>
      </p:pic>
      <p:pic>
        <p:nvPicPr>
          <p:cNvPr id="85" name="图片 85" descr="1-1506061A95RE"/>
          <p:cNvPicPr>
            <a:picLocks noChangeAspect="1"/>
          </p:cNvPicPr>
          <p:nvPr/>
        </p:nvPicPr>
        <p:blipFill>
          <a:blip r:embed="rId9"/>
          <a:srcRect r="20582"/>
          <a:stretch>
            <a:fillRect/>
          </a:stretch>
        </p:blipFill>
        <p:spPr>
          <a:xfrm>
            <a:off x="6588125" y="4068445"/>
            <a:ext cx="2066925" cy="1327150"/>
          </a:xfrm>
          <a:prstGeom prst="rect">
            <a:avLst/>
          </a:prstGeom>
        </p:spPr>
      </p:pic>
      <p:pic>
        <p:nvPicPr>
          <p:cNvPr id="86" name="图片 86" descr="1-1510210Z312421"/>
          <p:cNvPicPr>
            <a:picLocks noChangeAspect="1"/>
          </p:cNvPicPr>
          <p:nvPr/>
        </p:nvPicPr>
        <p:blipFill>
          <a:blip r:embed="rId10"/>
          <a:srcRect r="22026" b="32479"/>
          <a:stretch>
            <a:fillRect/>
          </a:stretch>
        </p:blipFill>
        <p:spPr>
          <a:xfrm>
            <a:off x="9321800" y="4148455"/>
            <a:ext cx="1945640" cy="1264285"/>
          </a:xfrm>
          <a:prstGeom prst="rect">
            <a:avLst/>
          </a:prstGeom>
        </p:spPr>
      </p:pic>
      <p:sp>
        <p:nvSpPr>
          <p:cNvPr id="2" name="文本框 1"/>
          <p:cNvSpPr txBox="1"/>
          <p:nvPr/>
        </p:nvSpPr>
        <p:spPr>
          <a:xfrm>
            <a:off x="1646555" y="3244850"/>
            <a:ext cx="1228725" cy="368300"/>
          </a:xfrm>
          <a:prstGeom prst="rect">
            <a:avLst/>
          </a:prstGeom>
          <a:noFill/>
        </p:spPr>
        <p:txBody>
          <a:bodyPr wrap="square" rtlCol="0">
            <a:spAutoFit/>
          </a:bodyPr>
          <a:p>
            <a:r>
              <a:rPr lang="zh-CN" altLang="en-US"/>
              <a:t>图</a:t>
            </a:r>
            <a:r>
              <a:rPr lang="en-US" altLang="zh-CN"/>
              <a:t>2-3-7</a:t>
            </a:r>
            <a:endParaRPr lang="en-US"/>
          </a:p>
        </p:txBody>
      </p:sp>
      <p:sp>
        <p:nvSpPr>
          <p:cNvPr id="3" name="文本框 2"/>
          <p:cNvSpPr txBox="1"/>
          <p:nvPr/>
        </p:nvSpPr>
        <p:spPr>
          <a:xfrm>
            <a:off x="9597390" y="3244850"/>
            <a:ext cx="1228725" cy="368300"/>
          </a:xfrm>
          <a:prstGeom prst="rect">
            <a:avLst/>
          </a:prstGeom>
          <a:noFill/>
        </p:spPr>
        <p:txBody>
          <a:bodyPr wrap="square" rtlCol="0">
            <a:spAutoFit/>
          </a:bodyPr>
          <a:p>
            <a:r>
              <a:rPr lang="zh-CN" altLang="en-US"/>
              <a:t>图</a:t>
            </a:r>
            <a:r>
              <a:rPr lang="en-US" altLang="zh-CN"/>
              <a:t>2-3-10</a:t>
            </a:r>
            <a:endParaRPr lang="en-US"/>
          </a:p>
        </p:txBody>
      </p:sp>
      <p:sp>
        <p:nvSpPr>
          <p:cNvPr id="5" name="文本框 4"/>
          <p:cNvSpPr txBox="1"/>
          <p:nvPr/>
        </p:nvSpPr>
        <p:spPr>
          <a:xfrm>
            <a:off x="7174230" y="3244850"/>
            <a:ext cx="1228725" cy="368300"/>
          </a:xfrm>
          <a:prstGeom prst="rect">
            <a:avLst/>
          </a:prstGeom>
          <a:noFill/>
        </p:spPr>
        <p:txBody>
          <a:bodyPr wrap="square" rtlCol="0">
            <a:spAutoFit/>
          </a:bodyPr>
          <a:p>
            <a:r>
              <a:rPr lang="zh-CN" altLang="en-US"/>
              <a:t>图</a:t>
            </a:r>
            <a:r>
              <a:rPr lang="en-US" altLang="zh-CN"/>
              <a:t>2-3-9</a:t>
            </a:r>
            <a:endParaRPr lang="en-US"/>
          </a:p>
        </p:txBody>
      </p:sp>
      <p:sp>
        <p:nvSpPr>
          <p:cNvPr id="6" name="文本框 5"/>
          <p:cNvSpPr txBox="1"/>
          <p:nvPr/>
        </p:nvSpPr>
        <p:spPr>
          <a:xfrm>
            <a:off x="4470400" y="3244850"/>
            <a:ext cx="1228725" cy="368300"/>
          </a:xfrm>
          <a:prstGeom prst="rect">
            <a:avLst/>
          </a:prstGeom>
          <a:noFill/>
        </p:spPr>
        <p:txBody>
          <a:bodyPr wrap="square" rtlCol="0">
            <a:spAutoFit/>
          </a:bodyPr>
          <a:p>
            <a:r>
              <a:rPr lang="zh-CN" altLang="en-US"/>
              <a:t>图</a:t>
            </a:r>
            <a:r>
              <a:rPr lang="en-US" altLang="zh-CN"/>
              <a:t>2-3-8</a:t>
            </a:r>
            <a:endParaRPr lang="en-US"/>
          </a:p>
        </p:txBody>
      </p:sp>
      <p:sp>
        <p:nvSpPr>
          <p:cNvPr id="7" name="文本框 6"/>
          <p:cNvSpPr txBox="1"/>
          <p:nvPr/>
        </p:nvSpPr>
        <p:spPr>
          <a:xfrm>
            <a:off x="4351655" y="5774690"/>
            <a:ext cx="1228725" cy="368300"/>
          </a:xfrm>
          <a:prstGeom prst="rect">
            <a:avLst/>
          </a:prstGeom>
          <a:noFill/>
        </p:spPr>
        <p:txBody>
          <a:bodyPr wrap="square" rtlCol="0">
            <a:spAutoFit/>
          </a:bodyPr>
          <a:p>
            <a:r>
              <a:rPr lang="zh-CN" altLang="en-US"/>
              <a:t>图</a:t>
            </a:r>
            <a:r>
              <a:rPr lang="en-US" altLang="zh-CN"/>
              <a:t>2-3-12</a:t>
            </a:r>
            <a:endParaRPr lang="en-US"/>
          </a:p>
        </p:txBody>
      </p:sp>
      <p:sp>
        <p:nvSpPr>
          <p:cNvPr id="8" name="文本框 7"/>
          <p:cNvSpPr txBox="1"/>
          <p:nvPr/>
        </p:nvSpPr>
        <p:spPr>
          <a:xfrm>
            <a:off x="7007225" y="5774690"/>
            <a:ext cx="1228725" cy="368300"/>
          </a:xfrm>
          <a:prstGeom prst="rect">
            <a:avLst/>
          </a:prstGeom>
          <a:noFill/>
        </p:spPr>
        <p:txBody>
          <a:bodyPr wrap="square" rtlCol="0">
            <a:spAutoFit/>
          </a:bodyPr>
          <a:p>
            <a:r>
              <a:rPr lang="zh-CN" altLang="en-US"/>
              <a:t>图</a:t>
            </a:r>
            <a:r>
              <a:rPr lang="en-US" altLang="zh-CN"/>
              <a:t>2-3-13</a:t>
            </a:r>
            <a:endParaRPr lang="en-US"/>
          </a:p>
        </p:txBody>
      </p:sp>
      <p:sp>
        <p:nvSpPr>
          <p:cNvPr id="9" name="文本框 8"/>
          <p:cNvSpPr txBox="1"/>
          <p:nvPr/>
        </p:nvSpPr>
        <p:spPr>
          <a:xfrm>
            <a:off x="9783445" y="5774690"/>
            <a:ext cx="1228725" cy="368300"/>
          </a:xfrm>
          <a:prstGeom prst="rect">
            <a:avLst/>
          </a:prstGeom>
          <a:noFill/>
        </p:spPr>
        <p:txBody>
          <a:bodyPr wrap="square" rtlCol="0">
            <a:spAutoFit/>
          </a:bodyPr>
          <a:p>
            <a:r>
              <a:rPr lang="zh-CN" altLang="en-US"/>
              <a:t>图</a:t>
            </a:r>
            <a:r>
              <a:rPr lang="en-US" altLang="zh-CN"/>
              <a:t>2-3-14</a:t>
            </a:r>
            <a:endParaRPr lang="en-US"/>
          </a:p>
        </p:txBody>
      </p:sp>
    </p:spTree>
    <p:custDataLst>
      <p:tags r:id="rId11"/>
    </p:custData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2.3.2.天然石材</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22655" y="942340"/>
            <a:ext cx="10544175" cy="2654300"/>
          </a:xfrm>
          <a:prstGeom prst="rect">
            <a:avLst/>
          </a:prstGeom>
          <a:noFill/>
          <a:ln w="9525">
            <a:noFill/>
          </a:ln>
        </p:spPr>
        <p:txBody>
          <a:bodyPr wrap="square">
            <a:spAutoFit/>
          </a:bodyPr>
          <a:p>
            <a:pPr indent="266700">
              <a:lnSpc>
                <a:spcPct val="170000"/>
              </a:lnSpc>
            </a:pPr>
            <a:r>
              <a:rPr sz="1400" b="0">
                <a:ea typeface="宋体" panose="02010600030101010101" pitchFamily="2" charset="-122"/>
              </a:rPr>
              <a:t>二、大理石</a:t>
            </a:r>
            <a:endParaRPr sz="1400" b="0">
              <a:ea typeface="宋体" panose="02010600030101010101" pitchFamily="2" charset="-122"/>
            </a:endParaRPr>
          </a:p>
          <a:p>
            <a:pPr indent="266700">
              <a:lnSpc>
                <a:spcPct val="170000"/>
              </a:lnSpc>
            </a:pPr>
            <a:r>
              <a:rPr sz="1400" b="0">
                <a:ea typeface="宋体" panose="02010600030101010101" pitchFamily="2" charset="-122"/>
              </a:rPr>
              <a:t>大理石由沉积岩和沉积岩的变质岩形成，是石灰石重结晶形成后的一种变质岩，通常伴随有生物遗体的纹理。主要成分是碳酸钙，其含量约为50%-75% ，呈弱碱性。有的大理石含有一定量的二氧化硅，有的不含有二氧化硅。颗粒细腻（指碳酸钙），表面条纹分布一般较不规则，硬度较低。</a:t>
            </a:r>
            <a:endParaRPr sz="1400" b="0">
              <a:ea typeface="宋体" panose="02010600030101010101" pitchFamily="2" charset="-122"/>
            </a:endParaRPr>
          </a:p>
          <a:p>
            <a:pPr indent="266700">
              <a:lnSpc>
                <a:spcPct val="170000"/>
              </a:lnSpc>
            </a:pPr>
            <a:r>
              <a:rPr sz="1400" b="0">
                <a:ea typeface="宋体" panose="02010600030101010101" pitchFamily="2" charset="-122"/>
              </a:rPr>
              <a:t>大理石有美丽的颜色、花纹，有较高的抗压强度和良好的物理化学性能，资源分布广泛，易于加工，随着经济的发展，大理石应用范围不断扩大，用量越来越大，在人们生活中起着重要作用。特别是近10几年来大理石的大规模开采、工业化加工、国际性贸易，使大理石装饰板材大批量地进入建筑装饰装修业，不仅用于豪华的公共建筑物，也进入了家庭的装饰，如图2-3-15。</a:t>
            </a:r>
            <a:endParaRPr sz="1400" b="0">
              <a:ea typeface="宋体" panose="02010600030101010101" pitchFamily="2" charset="-122"/>
            </a:endParaRPr>
          </a:p>
        </p:txBody>
      </p:sp>
      <p:sp>
        <p:nvSpPr>
          <p:cNvPr id="4" name="文本框 3"/>
          <p:cNvSpPr txBox="1"/>
          <p:nvPr/>
        </p:nvSpPr>
        <p:spPr>
          <a:xfrm>
            <a:off x="7294245" y="4924425"/>
            <a:ext cx="1228725" cy="368300"/>
          </a:xfrm>
          <a:prstGeom prst="rect">
            <a:avLst/>
          </a:prstGeom>
          <a:noFill/>
        </p:spPr>
        <p:txBody>
          <a:bodyPr wrap="square" rtlCol="0">
            <a:spAutoFit/>
          </a:bodyPr>
          <a:p>
            <a:r>
              <a:rPr lang="zh-CN" altLang="en-US"/>
              <a:t>图</a:t>
            </a:r>
            <a:r>
              <a:rPr lang="en-US" altLang="zh-CN"/>
              <a:t>2-3-15</a:t>
            </a:r>
            <a:endParaRPr lang="en-US"/>
          </a:p>
        </p:txBody>
      </p:sp>
      <p:pic>
        <p:nvPicPr>
          <p:cNvPr id="87" name="图片 87" descr="10"/>
          <p:cNvPicPr>
            <a:picLocks noChangeAspect="1"/>
          </p:cNvPicPr>
          <p:nvPr/>
        </p:nvPicPr>
        <p:blipFill>
          <a:blip r:embed="rId3"/>
          <a:srcRect l="9678" t="4711" r="10073" b="4711"/>
          <a:stretch>
            <a:fillRect/>
          </a:stretch>
        </p:blipFill>
        <p:spPr>
          <a:xfrm>
            <a:off x="3857308" y="3843338"/>
            <a:ext cx="2780665" cy="2219325"/>
          </a:xfrm>
          <a:prstGeom prst="rect">
            <a:avLst/>
          </a:prstGeom>
        </p:spPr>
      </p:pic>
    </p:spTree>
    <p:custDataLst>
      <p:tags r:id="rId4"/>
    </p:custData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2.3.2.天然石材</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22655" y="942340"/>
            <a:ext cx="10544175" cy="5259070"/>
          </a:xfrm>
          <a:prstGeom prst="rect">
            <a:avLst/>
          </a:prstGeom>
          <a:noFill/>
          <a:ln w="9525">
            <a:noFill/>
          </a:ln>
        </p:spPr>
        <p:txBody>
          <a:bodyPr wrap="square">
            <a:spAutoFit/>
          </a:bodyPr>
          <a:p>
            <a:pPr indent="266700">
              <a:lnSpc>
                <a:spcPct val="120000"/>
              </a:lnSpc>
            </a:pPr>
            <a:r>
              <a:rPr sz="1400">
                <a:ea typeface="宋体" panose="02010600030101010101" pitchFamily="2" charset="-122"/>
                <a:sym typeface="+mn-ea"/>
              </a:rPr>
              <a:t>1.大理石特点</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（1）装饰性能好，大理石不含有辐射且色泽艳丽、色彩丰富，被广泛用于室内墙、地面的装饰。</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（2）大理石抗压强度高，具有优良的加工性能：锯、切、磨光、钻孔、雕刻等。</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（3）大理石的耐磨性能良好，不易老化，其使用寿命一般在50-80年左右。</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（4）在工业上，大理石被广泛得到应用。如：用于原料、净化剂、冶金溶剂等。</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（5）大理石具有不导电、不导磁、场位稳定等特性。</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2.天然大理石分类</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从商业角度来说，所有天然形成、能够进行抛光的石灰质岩石都称之为大理石，某些白云石和蛇纹岩也是如此。因为并非的大理石都适用于所有的建筑场合，因此大理石应分为A、B、C和D四类。这种分类方法特别适用于相对比较脆的C类和D类大理石，它们在安装前或安装过程中需要特殊处理。</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具体分类如下：</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A类：优质的大理石，具有相同的、极好的加工品质，不含杂质和气孔。</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B类：特征接近前一类大理石，但加工品质比前者略差；有天然瑕疵；需要进行小量分离、胶粘和填充。</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C类：加工品质存在一些差异；瑕疵、气孔、纹理断裂较为常见。修补这些差异的难度中等，通过分离、胶粘、填充或者加固这些方法中的一种或者多种即可实现。</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D类：特征与C类大理石的相似，但是它含有的天然瑕疵更多，加工品质的差异最大，需要同一种方法进行多次表面处理。这类大理石连累了许多色彩丰富的石材，他们具有很好的装饰价值。</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我国所产大理石依其抛光面的基本颜色，大致可分为白、黄、绿、灰、红、咖啡、黑色七个系列。每个系列依其抛光面的色彩和花纹特征又可分为若干亚类，如：汉白玉、松香黄、丹东绿、杭灰等。大理石的花纹、结晶粒度的粗细千变万化，有山水型、云雾型、图案型(螺纹、柳叶、文像、古生物等)、雪花型等。总之，花色美观、便于大面积拼接装饰、能够同花色批量供货为好。</a:t>
            </a:r>
            <a:endParaRPr sz="1400">
              <a:ea typeface="宋体" panose="02010600030101010101" pitchFamily="2" charset="-122"/>
              <a:sym typeface="+mn-ea"/>
            </a:endParaRPr>
          </a:p>
        </p:txBody>
      </p:sp>
    </p:spTree>
    <p:custDataLst>
      <p:tags r:id="rId3"/>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4405" y="240030"/>
            <a:ext cx="4457065" cy="801370"/>
          </a:xfrm>
          <a:prstGeom prst="rect">
            <a:avLst/>
          </a:prstGeom>
          <a:noFill/>
        </p:spPr>
        <p:txBody>
          <a:bodyPr wrap="square" rtlCol="0">
            <a:normAutofit/>
          </a:bodyPr>
          <a:lstStyle/>
          <a:p>
            <a:pPr>
              <a:lnSpc>
                <a:spcPct val="130000"/>
              </a:lnSpc>
            </a:pPr>
            <a:r>
              <a:rPr lang="en-US" altLang="zh-CN">
                <a:solidFill>
                  <a:schemeClr val="tx2"/>
                </a:solidFill>
                <a:latin typeface="+mj-lt"/>
                <a:ea typeface="+mj-ea"/>
                <a:cs typeface="+mj-cs"/>
              </a:rPr>
              <a:t>1.1.3  室内装饰材料与构造设计的审美观</a:t>
            </a: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1140460"/>
            <a:ext cx="6848475" cy="4823460"/>
          </a:xfrm>
          <a:prstGeom prst="rect">
            <a:avLst/>
          </a:prstGeom>
          <a:noFill/>
          <a:ln w="9525">
            <a:noFill/>
          </a:ln>
        </p:spPr>
        <p:txBody>
          <a:bodyPr wrap="square">
            <a:spAutoFit/>
          </a:bodyPr>
          <a:p>
            <a:pPr indent="266700">
              <a:lnSpc>
                <a:spcPct val="110000"/>
              </a:lnSpc>
            </a:pPr>
            <a:r>
              <a:rPr lang="en-US" altLang="zh-CN" sz="1400" b="0">
                <a:ea typeface="宋体" panose="02010600030101010101" pitchFamily="2" charset="-122"/>
              </a:rPr>
              <a:t>  </a:t>
            </a:r>
            <a:r>
              <a:rPr sz="1400" b="0">
                <a:ea typeface="宋体" panose="02010600030101010101" pitchFamily="2" charset="-122"/>
              </a:rPr>
              <a:t>室内装饰材料是室内设计主体不可或缺的物体，也是空间设计艺术表现不可缺少的重要元素。离开材料，设计没有意义；材料选用不当，设计也将黯然失色。只有深刻掌握材料类型与性能特点，创造性地开发设计潜能，确保良好的施工工艺，才能构造出理想的室内装饰空间。</a:t>
            </a:r>
            <a:endParaRPr sz="1400" b="0">
              <a:ea typeface="宋体" panose="02010600030101010101" pitchFamily="2" charset="-122"/>
            </a:endParaRPr>
          </a:p>
          <a:p>
            <a:pPr indent="266700">
              <a:lnSpc>
                <a:spcPct val="110000"/>
              </a:lnSpc>
            </a:pPr>
            <a:r>
              <a:rPr sz="1400" b="0">
                <a:ea typeface="宋体" panose="02010600030101010101" pitchFamily="2" charset="-122"/>
              </a:rPr>
              <a:t> 室内装饰构造设计是对建筑物内部空间的艺术表达，是在原有建筑主体上弥补室内不足之处，同时对视觉审美和触觉舒适感的综合形象呈现。它要求室内空间既要满足人们使用需求，又要满足人们在视觉、触觉、心理上的愉悦享受。同时，还要体现室内空间的个性化和改善人居环境，提高生活品质。</a:t>
            </a:r>
            <a:endParaRPr sz="1400" b="0">
              <a:ea typeface="宋体" panose="02010600030101010101" pitchFamily="2" charset="-122"/>
            </a:endParaRPr>
          </a:p>
          <a:p>
            <a:pPr indent="266700">
              <a:lnSpc>
                <a:spcPct val="110000"/>
              </a:lnSpc>
            </a:pPr>
            <a:r>
              <a:rPr sz="1400" b="0">
                <a:ea typeface="宋体" panose="02010600030101010101" pitchFamily="2" charset="-122"/>
              </a:rPr>
              <a:t> 构造设计就是发挥创造性思维，利用装饰材料对建筑室内（例如地面、墙面、顶面、柱面）进行艺术化构造创作。一般来说要遵循六个原则：</a:t>
            </a:r>
            <a:endParaRPr sz="1400" b="0">
              <a:ea typeface="宋体" panose="02010600030101010101" pitchFamily="2" charset="-122"/>
            </a:endParaRPr>
          </a:p>
          <a:p>
            <a:pPr indent="266700">
              <a:lnSpc>
                <a:spcPct val="110000"/>
              </a:lnSpc>
            </a:pPr>
            <a:r>
              <a:rPr sz="1400" b="0">
                <a:ea typeface="宋体" panose="02010600030101010101" pitchFamily="2" charset="-122"/>
              </a:rPr>
              <a:t>(1)具备实用性，能够满足使用需求；</a:t>
            </a:r>
            <a:endParaRPr sz="1400" b="0">
              <a:ea typeface="宋体" panose="02010600030101010101" pitchFamily="2" charset="-122"/>
            </a:endParaRPr>
          </a:p>
          <a:p>
            <a:pPr indent="266700">
              <a:lnSpc>
                <a:spcPct val="110000"/>
              </a:lnSpc>
            </a:pPr>
            <a:r>
              <a:rPr sz="1400" b="0">
                <a:ea typeface="宋体" panose="02010600030101010101" pitchFamily="2" charset="-122"/>
              </a:rPr>
              <a:t>(2)具备艺术性，能够给人以精神上的享受；</a:t>
            </a:r>
            <a:endParaRPr sz="1400" b="0">
              <a:ea typeface="宋体" panose="02010600030101010101" pitchFamily="2" charset="-122"/>
            </a:endParaRPr>
          </a:p>
          <a:p>
            <a:pPr indent="266700">
              <a:lnSpc>
                <a:spcPct val="110000"/>
              </a:lnSpc>
            </a:pPr>
            <a:r>
              <a:rPr sz="1400" b="0">
                <a:ea typeface="宋体" panose="02010600030101010101" pitchFamily="2" charset="-122"/>
              </a:rPr>
              <a:t>(3)具备安全性，坚固稳定，能够安全可靠；</a:t>
            </a:r>
            <a:endParaRPr sz="1400" b="0">
              <a:ea typeface="宋体" panose="02010600030101010101" pitchFamily="2" charset="-122"/>
            </a:endParaRPr>
          </a:p>
          <a:p>
            <a:pPr indent="266700">
              <a:lnSpc>
                <a:spcPct val="110000"/>
              </a:lnSpc>
            </a:pPr>
            <a:r>
              <a:rPr sz="1400" b="0">
                <a:ea typeface="宋体" panose="02010600030101010101" pitchFamily="2" charset="-122"/>
              </a:rPr>
              <a:t>(4)具备合理性，能够正确选择和使用材料；</a:t>
            </a:r>
            <a:endParaRPr sz="1400" b="0">
              <a:ea typeface="宋体" panose="02010600030101010101" pitchFamily="2" charset="-122"/>
            </a:endParaRPr>
          </a:p>
          <a:p>
            <a:pPr indent="266700">
              <a:lnSpc>
                <a:spcPct val="110000"/>
              </a:lnSpc>
            </a:pPr>
            <a:r>
              <a:rPr sz="1400" b="0">
                <a:ea typeface="宋体" panose="02010600030101010101" pitchFamily="2" charset="-122"/>
              </a:rPr>
              <a:t>(5)具备可行性，能够实现且方便施工；</a:t>
            </a:r>
            <a:endParaRPr sz="1400" b="0">
              <a:ea typeface="宋体" panose="02010600030101010101" pitchFamily="2" charset="-122"/>
            </a:endParaRPr>
          </a:p>
          <a:p>
            <a:pPr indent="266700">
              <a:lnSpc>
                <a:spcPct val="110000"/>
              </a:lnSpc>
            </a:pPr>
            <a:r>
              <a:rPr sz="1400" b="0">
                <a:ea typeface="宋体" panose="02010600030101010101" pitchFamily="2" charset="-122"/>
              </a:rPr>
              <a:t>(6)具备经济性，要在合理的经济范围和承受能力中。</a:t>
            </a:r>
            <a:endParaRPr sz="1400" b="0">
              <a:ea typeface="宋体" panose="02010600030101010101" pitchFamily="2" charset="-122"/>
            </a:endParaRPr>
          </a:p>
          <a:p>
            <a:pPr indent="266700">
              <a:lnSpc>
                <a:spcPct val="110000"/>
              </a:lnSpc>
            </a:pPr>
            <a:r>
              <a:rPr sz="1400" b="0">
                <a:ea typeface="宋体" panose="02010600030101010101" pitchFamily="2" charset="-122"/>
              </a:rPr>
              <a:t>构造设计人员要综合考虑居住者的性格爱好、生活习惯、审美观点，以及对材料种类、品质、形状、颜色、数量的精准把控。在理论上反复揣摩，在实践中不断验证，从宏观、微观、文化艺术与国情风俗角度与材料应用相融合，才有可能设计构造出和谐、美妙的艺术空间氛围，图1-3。</a:t>
            </a:r>
            <a:endParaRPr sz="1400" b="0">
              <a:ea typeface="宋体" panose="02010600030101010101" pitchFamily="2" charset="-122"/>
            </a:endParaRPr>
          </a:p>
        </p:txBody>
      </p:sp>
      <p:sp>
        <p:nvSpPr>
          <p:cNvPr id="2" name="文本框 1"/>
          <p:cNvSpPr txBox="1"/>
          <p:nvPr/>
        </p:nvSpPr>
        <p:spPr>
          <a:xfrm>
            <a:off x="8536305" y="4159250"/>
            <a:ext cx="2598420" cy="368300"/>
          </a:xfrm>
          <a:prstGeom prst="rect">
            <a:avLst/>
          </a:prstGeom>
          <a:noFill/>
          <a:ln w="9525">
            <a:noFill/>
          </a:ln>
        </p:spPr>
        <p:txBody>
          <a:bodyPr wrap="square">
            <a:spAutoFit/>
          </a:bodyPr>
          <a:p>
            <a:pPr indent="0" algn="ctr"/>
            <a:r>
              <a:rPr lang="zh-CN" b="0">
                <a:latin typeface="微软雅黑" panose="020B0503020204020204" charset="-122"/>
                <a:ea typeface="微软雅黑" panose="020B0503020204020204" charset="-122"/>
                <a:cs typeface="微软雅黑" panose="020B0503020204020204" charset="-122"/>
              </a:rPr>
              <a:t>图1-</a:t>
            </a:r>
            <a:r>
              <a:rPr lang="en-US" altLang="zh-CN" b="0">
                <a:latin typeface="微软雅黑" panose="020B0503020204020204" charset="-122"/>
                <a:ea typeface="微软雅黑" panose="020B0503020204020204" charset="-122"/>
                <a:cs typeface="微软雅黑" panose="020B0503020204020204" charset="-122"/>
              </a:rPr>
              <a:t>3</a:t>
            </a:r>
            <a:r>
              <a:rPr lang="zh-CN" b="0">
                <a:latin typeface="微软雅黑" panose="020B0503020204020204" charset="-122"/>
                <a:ea typeface="微软雅黑" panose="020B0503020204020204" charset="-122"/>
                <a:cs typeface="微软雅黑" panose="020B0503020204020204" charset="-122"/>
              </a:rPr>
              <a:t>  北欧客厅一角</a:t>
            </a:r>
            <a:endParaRPr lang="en-US" altLang="zh-CN" b="0">
              <a:latin typeface="微软雅黑" panose="020B0503020204020204" charset="-122"/>
              <a:ea typeface="微软雅黑" panose="020B0503020204020204" charset="-122"/>
              <a:cs typeface="微软雅黑" panose="020B0503020204020204" charset="-122"/>
            </a:endParaRPr>
          </a:p>
        </p:txBody>
      </p:sp>
      <p:pic>
        <p:nvPicPr>
          <p:cNvPr id="4" name="图片 4" descr="6"/>
          <p:cNvPicPr>
            <a:picLocks noChangeAspect="1"/>
          </p:cNvPicPr>
          <p:nvPr/>
        </p:nvPicPr>
        <p:blipFill>
          <a:blip r:embed="rId3"/>
          <a:stretch>
            <a:fillRect/>
          </a:stretch>
        </p:blipFill>
        <p:spPr>
          <a:xfrm>
            <a:off x="8202930" y="1380490"/>
            <a:ext cx="3265170" cy="2449195"/>
          </a:xfrm>
          <a:prstGeom prst="rect">
            <a:avLst/>
          </a:prstGeom>
        </p:spPr>
      </p:pic>
    </p:spTree>
    <p:custDataLst>
      <p:tags r:id="rId4"/>
    </p:custData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2.3.2.天然石材</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22655" y="942340"/>
            <a:ext cx="10544175" cy="5259070"/>
          </a:xfrm>
          <a:prstGeom prst="rect">
            <a:avLst/>
          </a:prstGeom>
          <a:noFill/>
          <a:ln w="9525">
            <a:noFill/>
          </a:ln>
        </p:spPr>
        <p:txBody>
          <a:bodyPr wrap="square">
            <a:spAutoFit/>
          </a:bodyPr>
          <a:p>
            <a:pPr indent="266700">
              <a:lnSpc>
                <a:spcPct val="120000"/>
              </a:lnSpc>
            </a:pPr>
            <a:r>
              <a:rPr sz="1400">
                <a:ea typeface="宋体" panose="02010600030101010101" pitchFamily="2" charset="-122"/>
                <a:sym typeface="+mn-ea"/>
              </a:rPr>
              <a:t>(1)雪花白、鱼肚白</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雪花白与鱼肚白纹路基本一致，只不过鱼肚白黑根的颜色略浅且呈淡淡黄绿色。两种都给人以高雅淡定、从容不迫的感觉，也被认为有贵族气质的大理石。不过价格也确实是高，现在多在茶几台面使用较多，大面积使用多为电视、沙发、玄关背景墙等，多以大板镜像拼接为主。心理感受上鱼肚白相对雪花白更加温润些，如图2-3-16。</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(2)爵士白</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很多人认为雪花白鱼肚白太贵，而选用爵士白来代替，似乎颜色是一样的，但是在气质上是完全不同的，由于其有明显的方向性就给人以强烈的速度感，给人的感觉是干净利落，匆忙快速的感觉，与高贵优雅没什么关系，多用以小块镜像对拼使用还可以，如果大块使用会让人有不安定着急的感觉。多数人使用这种石材都会产生错误的认识，如图2-3-17。</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 (3)雅士白</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雅士白的气质介于雪花白与爵士白之间，纹理虽然也有方向性但不及爵士白明显，加之黑根颜色浅且少，所以看起来还是有优雅的感觉。用它来代替雪花白气质上还是可以接受的，如图2-3-18。</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 (4)莎安娜米黄</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莎安娜纹理细腻优雅，色彩温润呈浅米色，没有太大的纹理变化，与很多材料都能很好搭配，也可以说不容易出问题。但也有其弱点，就是远看起来很像瓷砖，以至于很多人花了大价钱却不出效果，其实莎安娜更适合做造型处理，比如欧式造型用莎安娜效果就很好。这里顺便说下，纹理不明显的材料都适合做造型处理而不适合平铺，如图2-3-19。</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  (5)西班牙米黄</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米黄系列都有一个共同的特点就是温馨亲切，尤其以西班牙米黄为代表，米黄基调中会有纹理变化，以至于不会有很多米黄的沉闷感。由于审美标准的改变，大面积用西班牙米黄的比较少，多用于客厅地面、卫生间较多，虽然用的少了，但它的温暖细腻感是其他石材无法比拟的，用好了依然很贴心，如图2-3-20。</a:t>
            </a:r>
            <a:endParaRPr sz="1400">
              <a:ea typeface="宋体" panose="02010600030101010101" pitchFamily="2" charset="-122"/>
              <a:sym typeface="+mn-ea"/>
            </a:endParaRPr>
          </a:p>
          <a:p>
            <a:pPr indent="266700">
              <a:lnSpc>
                <a:spcPct val="120000"/>
              </a:lnSpc>
            </a:pPr>
            <a:endParaRPr sz="1400">
              <a:ea typeface="宋体" panose="02010600030101010101" pitchFamily="2" charset="-122"/>
              <a:sym typeface="+mn-ea"/>
            </a:endParaRPr>
          </a:p>
        </p:txBody>
      </p:sp>
    </p:spTree>
    <p:custDataLst>
      <p:tags r:id="rId3"/>
    </p:custData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2.3.2.天然石材</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3506470" y="5873750"/>
            <a:ext cx="1228725" cy="368300"/>
          </a:xfrm>
          <a:prstGeom prst="rect">
            <a:avLst/>
          </a:prstGeom>
          <a:noFill/>
        </p:spPr>
        <p:txBody>
          <a:bodyPr wrap="square" rtlCol="0">
            <a:spAutoFit/>
          </a:bodyPr>
          <a:p>
            <a:r>
              <a:rPr lang="zh-CN" altLang="en-US"/>
              <a:t>图</a:t>
            </a:r>
            <a:r>
              <a:rPr lang="en-US" altLang="zh-CN"/>
              <a:t>2-3-19</a:t>
            </a:r>
            <a:endParaRPr lang="en-US"/>
          </a:p>
        </p:txBody>
      </p:sp>
      <p:sp>
        <p:nvSpPr>
          <p:cNvPr id="2" name="文本框 1"/>
          <p:cNvSpPr txBox="1"/>
          <p:nvPr/>
        </p:nvSpPr>
        <p:spPr>
          <a:xfrm>
            <a:off x="1885315" y="3344545"/>
            <a:ext cx="1228725" cy="368300"/>
          </a:xfrm>
          <a:prstGeom prst="rect">
            <a:avLst/>
          </a:prstGeom>
          <a:noFill/>
        </p:spPr>
        <p:txBody>
          <a:bodyPr wrap="square" rtlCol="0">
            <a:spAutoFit/>
          </a:bodyPr>
          <a:p>
            <a:r>
              <a:rPr lang="zh-CN" altLang="en-US"/>
              <a:t>图</a:t>
            </a:r>
            <a:r>
              <a:rPr lang="en-US" altLang="zh-CN"/>
              <a:t>2-3-16</a:t>
            </a:r>
            <a:endParaRPr lang="en-US"/>
          </a:p>
        </p:txBody>
      </p:sp>
      <p:sp>
        <p:nvSpPr>
          <p:cNvPr id="5" name="文本框 4"/>
          <p:cNvSpPr txBox="1"/>
          <p:nvPr/>
        </p:nvSpPr>
        <p:spPr>
          <a:xfrm>
            <a:off x="8658225" y="3344545"/>
            <a:ext cx="1228725" cy="368300"/>
          </a:xfrm>
          <a:prstGeom prst="rect">
            <a:avLst/>
          </a:prstGeom>
          <a:noFill/>
        </p:spPr>
        <p:txBody>
          <a:bodyPr wrap="square" rtlCol="0">
            <a:spAutoFit/>
          </a:bodyPr>
          <a:p>
            <a:r>
              <a:rPr lang="zh-CN" altLang="en-US"/>
              <a:t>图</a:t>
            </a:r>
            <a:r>
              <a:rPr lang="en-US" altLang="zh-CN"/>
              <a:t>2-3-18</a:t>
            </a:r>
            <a:endParaRPr lang="en-US"/>
          </a:p>
        </p:txBody>
      </p:sp>
      <p:sp>
        <p:nvSpPr>
          <p:cNvPr id="6" name="文本框 5"/>
          <p:cNvSpPr txBox="1"/>
          <p:nvPr/>
        </p:nvSpPr>
        <p:spPr>
          <a:xfrm>
            <a:off x="5359400" y="3344545"/>
            <a:ext cx="1228725" cy="368300"/>
          </a:xfrm>
          <a:prstGeom prst="rect">
            <a:avLst/>
          </a:prstGeom>
          <a:noFill/>
        </p:spPr>
        <p:txBody>
          <a:bodyPr wrap="square" rtlCol="0">
            <a:spAutoFit/>
          </a:bodyPr>
          <a:p>
            <a:r>
              <a:rPr lang="zh-CN" altLang="en-US"/>
              <a:t>图</a:t>
            </a:r>
            <a:r>
              <a:rPr lang="en-US" altLang="zh-CN"/>
              <a:t>2-3-17</a:t>
            </a:r>
            <a:endParaRPr lang="en-US"/>
          </a:p>
        </p:txBody>
      </p:sp>
      <p:sp>
        <p:nvSpPr>
          <p:cNvPr id="9" name="文本框 8"/>
          <p:cNvSpPr txBox="1"/>
          <p:nvPr/>
        </p:nvSpPr>
        <p:spPr>
          <a:xfrm>
            <a:off x="6817360" y="5873750"/>
            <a:ext cx="1228725" cy="368300"/>
          </a:xfrm>
          <a:prstGeom prst="rect">
            <a:avLst/>
          </a:prstGeom>
          <a:noFill/>
        </p:spPr>
        <p:txBody>
          <a:bodyPr wrap="square" rtlCol="0">
            <a:spAutoFit/>
          </a:bodyPr>
          <a:p>
            <a:r>
              <a:rPr lang="zh-CN" altLang="en-US"/>
              <a:t>图</a:t>
            </a:r>
            <a:r>
              <a:rPr lang="en-US" altLang="zh-CN"/>
              <a:t>2-3-20</a:t>
            </a:r>
            <a:endParaRPr lang="en-US"/>
          </a:p>
        </p:txBody>
      </p:sp>
      <p:pic>
        <p:nvPicPr>
          <p:cNvPr id="88" name="图片 88" descr="33171492591280211"/>
          <p:cNvPicPr>
            <a:picLocks noChangeAspect="1"/>
          </p:cNvPicPr>
          <p:nvPr/>
        </p:nvPicPr>
        <p:blipFill>
          <a:blip r:embed="rId3"/>
          <a:stretch>
            <a:fillRect/>
          </a:stretch>
        </p:blipFill>
        <p:spPr>
          <a:xfrm>
            <a:off x="1373505" y="1316990"/>
            <a:ext cx="2253615" cy="1496060"/>
          </a:xfrm>
          <a:prstGeom prst="rect">
            <a:avLst/>
          </a:prstGeom>
        </p:spPr>
      </p:pic>
      <p:pic>
        <p:nvPicPr>
          <p:cNvPr id="89" name="图片 89" descr="true"/>
          <p:cNvPicPr>
            <a:picLocks noChangeAspect="1"/>
          </p:cNvPicPr>
          <p:nvPr/>
        </p:nvPicPr>
        <p:blipFill>
          <a:blip r:embed="rId4"/>
          <a:stretch>
            <a:fillRect/>
          </a:stretch>
        </p:blipFill>
        <p:spPr>
          <a:xfrm>
            <a:off x="4940300" y="1289685"/>
            <a:ext cx="2066925" cy="1550670"/>
          </a:xfrm>
          <a:prstGeom prst="rect">
            <a:avLst/>
          </a:prstGeom>
        </p:spPr>
      </p:pic>
      <p:pic>
        <p:nvPicPr>
          <p:cNvPr id="90" name="图片 90" descr="287236613355221"/>
          <p:cNvPicPr>
            <a:picLocks noChangeAspect="1"/>
          </p:cNvPicPr>
          <p:nvPr/>
        </p:nvPicPr>
        <p:blipFill>
          <a:blip r:embed="rId5"/>
          <a:stretch>
            <a:fillRect/>
          </a:stretch>
        </p:blipFill>
        <p:spPr>
          <a:xfrm>
            <a:off x="8293735" y="1041400"/>
            <a:ext cx="1957070" cy="1957070"/>
          </a:xfrm>
          <a:prstGeom prst="rect">
            <a:avLst/>
          </a:prstGeom>
        </p:spPr>
      </p:pic>
      <p:pic>
        <p:nvPicPr>
          <p:cNvPr id="91" name="图片 91" descr="940560694290586"/>
          <p:cNvPicPr>
            <a:picLocks noChangeAspect="1"/>
          </p:cNvPicPr>
          <p:nvPr/>
        </p:nvPicPr>
        <p:blipFill>
          <a:blip r:embed="rId6"/>
          <a:stretch>
            <a:fillRect/>
          </a:stretch>
        </p:blipFill>
        <p:spPr>
          <a:xfrm>
            <a:off x="3240405" y="3827145"/>
            <a:ext cx="1761490" cy="1761490"/>
          </a:xfrm>
          <a:prstGeom prst="rect">
            <a:avLst/>
          </a:prstGeom>
        </p:spPr>
      </p:pic>
      <p:pic>
        <p:nvPicPr>
          <p:cNvPr id="92" name="图片 92" descr="90bOOOPIC0f_1024"/>
          <p:cNvPicPr>
            <a:picLocks noChangeAspect="1"/>
          </p:cNvPicPr>
          <p:nvPr/>
        </p:nvPicPr>
        <p:blipFill>
          <a:blip r:embed="rId7"/>
          <a:stretch>
            <a:fillRect/>
          </a:stretch>
        </p:blipFill>
        <p:spPr>
          <a:xfrm>
            <a:off x="6489700" y="3827145"/>
            <a:ext cx="1746250" cy="1706245"/>
          </a:xfrm>
          <a:prstGeom prst="rect">
            <a:avLst/>
          </a:prstGeom>
        </p:spPr>
      </p:pic>
    </p:spTree>
    <p:custDataLst>
      <p:tags r:id="rId8"/>
    </p:custData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2.3.2.天然石材</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22655" y="942340"/>
            <a:ext cx="10544175" cy="4484370"/>
          </a:xfrm>
          <a:prstGeom prst="rect">
            <a:avLst/>
          </a:prstGeom>
          <a:noFill/>
          <a:ln w="9525">
            <a:noFill/>
          </a:ln>
        </p:spPr>
        <p:txBody>
          <a:bodyPr wrap="square">
            <a:spAutoFit/>
          </a:bodyPr>
          <a:p>
            <a:pPr indent="266700">
              <a:lnSpc>
                <a:spcPct val="120000"/>
              </a:lnSpc>
            </a:pPr>
            <a:r>
              <a:rPr sz="1400">
                <a:ea typeface="宋体" panose="02010600030101010101" pitchFamily="2" charset="-122"/>
                <a:sym typeface="+mn-ea"/>
              </a:rPr>
              <a:t> (6)意大利米黄</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意大利米黄相对西班牙米黄，色彩偏灰偏绿，所以更清爽，多些休闲感。与木色搭配很合适，可做墙面地面使用，由于纹理比莎安娜大，也更加清爽些，也是前些年用的比较多的石材，如图2-3-21。</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 (7)白玉兰</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这个石材可以代替莎安娜，从纹理上还是比较像的，纹理均匀，只是色彩偏灰些，光泽度不是很好，有低调感。以当今灰调为主流的大环境下，现代风格中这个石材还是挺好用的。可大面积使用，如嵌入铜条或其他金属条效果更好，如图2-3-22。</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 (8)洞石</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洞石应该属于石灰岩，有懒散休闲感，所以更多用于各种休闲场所，花园、小建筑外墙也常用。对人没有压力，有种沧桑感，总感觉可以用手就可以摧残他。黑洞石也常用于现代中式空间，应该是和灰砖很像的原因吧，如图2-3-23。</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(9)黑白根</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这个石材市场出现很久，但依然是比较常用的石材，也许是因为黑色大理石比较少且此款价格低的原因，但我更相信它的纹理还是有特点的，它很有东方感，尤其做仿古面后颜色变浅，更有水墨感，也因为这个特点多用于茶空间或其他具有中国情调的环境，如图2-3-24。</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(10)范思哲黑</a:t>
            </a:r>
            <a:endParaRPr sz="1400">
              <a:ea typeface="宋体" panose="02010600030101010101" pitchFamily="2" charset="-122"/>
              <a:sym typeface="+mn-ea"/>
            </a:endParaRPr>
          </a:p>
          <a:p>
            <a:pPr indent="266700">
              <a:lnSpc>
                <a:spcPct val="120000"/>
              </a:lnSpc>
            </a:pPr>
            <a:r>
              <a:rPr sz="1400">
                <a:ea typeface="宋体" panose="02010600030101010101" pitchFamily="2" charset="-122"/>
                <a:sym typeface="+mn-ea"/>
              </a:rPr>
              <a:t>可能这个石材气质与范思哲产品接近，故取个高端大气的范思哲黑的名字吧，其实这个石材应该是深灰色，属于花岗岩类，价格昂贵，很符合现在流行的低调奢华的气质，所谓低调奢华就是假装低调其实还是奢华，这个石材就有这样的气质，灰暗中带着张扬，作为收边或局部使用效果很好，如图2-3-25。</a:t>
            </a:r>
            <a:endParaRPr sz="1400">
              <a:ea typeface="宋体" panose="02010600030101010101" pitchFamily="2" charset="-122"/>
              <a:sym typeface="+mn-ea"/>
            </a:endParaRPr>
          </a:p>
        </p:txBody>
      </p:sp>
    </p:spTree>
    <p:custDataLst>
      <p:tags r:id="rId3"/>
    </p:custData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2.3.2.天然石材</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3313430" y="6046470"/>
            <a:ext cx="1228725" cy="368300"/>
          </a:xfrm>
          <a:prstGeom prst="rect">
            <a:avLst/>
          </a:prstGeom>
          <a:noFill/>
        </p:spPr>
        <p:txBody>
          <a:bodyPr wrap="square" rtlCol="0">
            <a:spAutoFit/>
          </a:bodyPr>
          <a:p>
            <a:r>
              <a:rPr lang="zh-CN" altLang="en-US"/>
              <a:t>图</a:t>
            </a:r>
            <a:r>
              <a:rPr lang="en-US" altLang="zh-CN"/>
              <a:t>2-3-24</a:t>
            </a:r>
            <a:endParaRPr lang="en-US"/>
          </a:p>
        </p:txBody>
      </p:sp>
      <p:sp>
        <p:nvSpPr>
          <p:cNvPr id="2" name="文本框 1"/>
          <p:cNvSpPr txBox="1"/>
          <p:nvPr/>
        </p:nvSpPr>
        <p:spPr>
          <a:xfrm>
            <a:off x="2011680" y="3344545"/>
            <a:ext cx="1228725" cy="368300"/>
          </a:xfrm>
          <a:prstGeom prst="rect">
            <a:avLst/>
          </a:prstGeom>
          <a:noFill/>
        </p:spPr>
        <p:txBody>
          <a:bodyPr wrap="square" rtlCol="0">
            <a:spAutoFit/>
          </a:bodyPr>
          <a:p>
            <a:r>
              <a:rPr lang="zh-CN" altLang="en-US"/>
              <a:t>图</a:t>
            </a:r>
            <a:r>
              <a:rPr lang="en-US" altLang="zh-CN"/>
              <a:t>2-3-21</a:t>
            </a:r>
            <a:endParaRPr lang="en-US"/>
          </a:p>
        </p:txBody>
      </p:sp>
      <p:sp>
        <p:nvSpPr>
          <p:cNvPr id="5" name="文本框 4"/>
          <p:cNvSpPr txBox="1"/>
          <p:nvPr/>
        </p:nvSpPr>
        <p:spPr>
          <a:xfrm>
            <a:off x="8658225" y="3344545"/>
            <a:ext cx="1228725" cy="368300"/>
          </a:xfrm>
          <a:prstGeom prst="rect">
            <a:avLst/>
          </a:prstGeom>
          <a:noFill/>
        </p:spPr>
        <p:txBody>
          <a:bodyPr wrap="square" rtlCol="0">
            <a:spAutoFit/>
          </a:bodyPr>
          <a:p>
            <a:r>
              <a:rPr lang="zh-CN" altLang="en-US"/>
              <a:t>图</a:t>
            </a:r>
            <a:r>
              <a:rPr lang="en-US" altLang="zh-CN"/>
              <a:t>2-3-23</a:t>
            </a:r>
            <a:endParaRPr lang="en-US"/>
          </a:p>
        </p:txBody>
      </p:sp>
      <p:sp>
        <p:nvSpPr>
          <p:cNvPr id="6" name="文本框 5"/>
          <p:cNvSpPr txBox="1"/>
          <p:nvPr/>
        </p:nvSpPr>
        <p:spPr>
          <a:xfrm>
            <a:off x="5359400" y="3344545"/>
            <a:ext cx="1228725" cy="368300"/>
          </a:xfrm>
          <a:prstGeom prst="rect">
            <a:avLst/>
          </a:prstGeom>
          <a:noFill/>
        </p:spPr>
        <p:txBody>
          <a:bodyPr wrap="square" rtlCol="0">
            <a:spAutoFit/>
          </a:bodyPr>
          <a:p>
            <a:r>
              <a:rPr lang="zh-CN" altLang="en-US"/>
              <a:t>图</a:t>
            </a:r>
            <a:r>
              <a:rPr lang="en-US" altLang="zh-CN"/>
              <a:t>2-3-22</a:t>
            </a:r>
            <a:endParaRPr lang="en-US"/>
          </a:p>
        </p:txBody>
      </p:sp>
      <p:sp>
        <p:nvSpPr>
          <p:cNvPr id="9" name="文本框 8"/>
          <p:cNvSpPr txBox="1"/>
          <p:nvPr/>
        </p:nvSpPr>
        <p:spPr>
          <a:xfrm>
            <a:off x="6817360" y="5873750"/>
            <a:ext cx="1228725" cy="368300"/>
          </a:xfrm>
          <a:prstGeom prst="rect">
            <a:avLst/>
          </a:prstGeom>
          <a:noFill/>
        </p:spPr>
        <p:txBody>
          <a:bodyPr wrap="square" rtlCol="0">
            <a:spAutoFit/>
          </a:bodyPr>
          <a:p>
            <a:r>
              <a:rPr lang="zh-CN" altLang="en-US"/>
              <a:t>图</a:t>
            </a:r>
            <a:r>
              <a:rPr lang="en-US" altLang="zh-CN"/>
              <a:t>2-3-25</a:t>
            </a:r>
            <a:endParaRPr lang="en-US"/>
          </a:p>
        </p:txBody>
      </p:sp>
      <p:pic>
        <p:nvPicPr>
          <p:cNvPr id="93" name="图片 93" descr="17C58PICyAR_1024"/>
          <p:cNvPicPr>
            <a:picLocks noChangeAspect="1"/>
          </p:cNvPicPr>
          <p:nvPr/>
        </p:nvPicPr>
        <p:blipFill>
          <a:blip r:embed="rId3"/>
          <a:stretch>
            <a:fillRect/>
          </a:stretch>
        </p:blipFill>
        <p:spPr>
          <a:xfrm>
            <a:off x="1604010" y="1398905"/>
            <a:ext cx="2162810" cy="1729740"/>
          </a:xfrm>
          <a:prstGeom prst="rect">
            <a:avLst/>
          </a:prstGeom>
        </p:spPr>
      </p:pic>
      <p:pic>
        <p:nvPicPr>
          <p:cNvPr id="94" name="图片 94" descr="1352abc6a9ab7c7"/>
          <p:cNvPicPr>
            <a:picLocks noChangeAspect="1"/>
          </p:cNvPicPr>
          <p:nvPr/>
        </p:nvPicPr>
        <p:blipFill>
          <a:blip r:embed="rId4"/>
          <a:stretch>
            <a:fillRect/>
          </a:stretch>
        </p:blipFill>
        <p:spPr>
          <a:xfrm>
            <a:off x="5093970" y="1336675"/>
            <a:ext cx="1723390" cy="1723390"/>
          </a:xfrm>
          <a:prstGeom prst="rect">
            <a:avLst/>
          </a:prstGeom>
        </p:spPr>
      </p:pic>
      <p:pic>
        <p:nvPicPr>
          <p:cNvPr id="95" name="图片 95" descr="51b1d004b554f"/>
          <p:cNvPicPr>
            <a:picLocks noChangeAspect="1"/>
          </p:cNvPicPr>
          <p:nvPr/>
        </p:nvPicPr>
        <p:blipFill>
          <a:blip r:embed="rId5"/>
          <a:stretch>
            <a:fillRect/>
          </a:stretch>
        </p:blipFill>
        <p:spPr>
          <a:xfrm>
            <a:off x="8111490" y="1405255"/>
            <a:ext cx="2115185" cy="1586230"/>
          </a:xfrm>
          <a:prstGeom prst="rect">
            <a:avLst/>
          </a:prstGeom>
        </p:spPr>
      </p:pic>
      <p:pic>
        <p:nvPicPr>
          <p:cNvPr id="96" name="图片 96" descr="20111117111044"/>
          <p:cNvPicPr>
            <a:picLocks noChangeAspect="1"/>
          </p:cNvPicPr>
          <p:nvPr/>
        </p:nvPicPr>
        <p:blipFill>
          <a:blip r:embed="rId6"/>
          <a:stretch>
            <a:fillRect/>
          </a:stretch>
        </p:blipFill>
        <p:spPr>
          <a:xfrm>
            <a:off x="3001645" y="3919855"/>
            <a:ext cx="1852930" cy="1852930"/>
          </a:xfrm>
          <a:prstGeom prst="rect">
            <a:avLst/>
          </a:prstGeom>
        </p:spPr>
      </p:pic>
      <p:pic>
        <p:nvPicPr>
          <p:cNvPr id="97" name="图片 97" descr="8dhqcDjQUozqiV+INaJVKj9WIRQYw4xN"/>
          <p:cNvPicPr>
            <a:picLocks noChangeAspect="1"/>
          </p:cNvPicPr>
          <p:nvPr/>
        </p:nvPicPr>
        <p:blipFill>
          <a:blip r:embed="rId7"/>
          <a:srcRect l="13525" r="13525"/>
          <a:stretch>
            <a:fillRect/>
          </a:stretch>
        </p:blipFill>
        <p:spPr>
          <a:xfrm>
            <a:off x="6546215" y="3845560"/>
            <a:ext cx="1770380" cy="1787525"/>
          </a:xfrm>
          <a:prstGeom prst="rect">
            <a:avLst/>
          </a:prstGeom>
        </p:spPr>
      </p:pic>
    </p:spTree>
    <p:custDataLst>
      <p:tags r:id="rId8"/>
    </p:custData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2.3.2.天然石材</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22655" y="1140460"/>
            <a:ext cx="10544175" cy="1555750"/>
          </a:xfrm>
          <a:prstGeom prst="rect">
            <a:avLst/>
          </a:prstGeom>
          <a:noFill/>
          <a:ln w="9525">
            <a:noFill/>
          </a:ln>
        </p:spPr>
        <p:txBody>
          <a:bodyPr wrap="square">
            <a:spAutoFit/>
          </a:bodyPr>
          <a:p>
            <a:pPr indent="266700">
              <a:lnSpc>
                <a:spcPct val="170000"/>
              </a:lnSpc>
            </a:pPr>
            <a:r>
              <a:rPr sz="1400" b="0">
                <a:ea typeface="宋体" panose="02010600030101010101" pitchFamily="2" charset="-122"/>
              </a:rPr>
              <a:t>三、天然板岩</a:t>
            </a:r>
            <a:endParaRPr sz="1400" b="0">
              <a:ea typeface="宋体" panose="02010600030101010101" pitchFamily="2" charset="-122"/>
            </a:endParaRPr>
          </a:p>
          <a:p>
            <a:pPr indent="266700">
              <a:lnSpc>
                <a:spcPct val="170000"/>
              </a:lnSpc>
            </a:pPr>
            <a:r>
              <a:rPr sz="1400" b="0">
                <a:ea typeface="宋体" panose="02010600030101010101" pitchFamily="2" charset="-122"/>
              </a:rPr>
              <a:t>它是一种没有重结晶的岩石，从地质学上讲，这种石材属于一种变质岩，并且具有板状构造的岩石特征，不过这种石材的耐久性却比大理石和花岗岩要长久一些，为此是优质的建筑装饰石材。从形状上看是片状或是板状，有着自然的纹理特征，颜色也非常丰富，板面的图案自然天成，拼接在一起即可为室内室外添上不道亮丽的风景线</a:t>
            </a:r>
            <a:r>
              <a:rPr lang="zh-CN" sz="1400" b="0">
                <a:ea typeface="宋体" panose="02010600030101010101" pitchFamily="2" charset="-122"/>
              </a:rPr>
              <a:t>，如图</a:t>
            </a:r>
            <a:r>
              <a:rPr lang="en-US" altLang="zh-CN" sz="1400" b="0">
                <a:ea typeface="宋体" panose="02010600030101010101" pitchFamily="2" charset="-122"/>
              </a:rPr>
              <a:t>2-3-26</a:t>
            </a:r>
            <a:r>
              <a:rPr lang="zh-CN" altLang="en-US" sz="1400" b="0">
                <a:ea typeface="宋体" panose="02010600030101010101" pitchFamily="2" charset="-122"/>
              </a:rPr>
              <a:t>。</a:t>
            </a:r>
            <a:endParaRPr lang="zh-CN" altLang="en-US" sz="1400" b="0">
              <a:ea typeface="宋体" panose="02010600030101010101" pitchFamily="2" charset="-122"/>
            </a:endParaRPr>
          </a:p>
        </p:txBody>
      </p:sp>
      <p:sp>
        <p:nvSpPr>
          <p:cNvPr id="4" name="文本框 3"/>
          <p:cNvSpPr txBox="1"/>
          <p:nvPr/>
        </p:nvSpPr>
        <p:spPr>
          <a:xfrm>
            <a:off x="7294245" y="4924425"/>
            <a:ext cx="1228725" cy="368300"/>
          </a:xfrm>
          <a:prstGeom prst="rect">
            <a:avLst/>
          </a:prstGeom>
          <a:noFill/>
        </p:spPr>
        <p:txBody>
          <a:bodyPr wrap="square" rtlCol="0">
            <a:spAutoFit/>
          </a:bodyPr>
          <a:p>
            <a:r>
              <a:rPr lang="zh-CN" altLang="en-US"/>
              <a:t>图</a:t>
            </a:r>
            <a:r>
              <a:rPr lang="en-US" altLang="zh-CN"/>
              <a:t>2-3-26</a:t>
            </a:r>
            <a:endParaRPr lang="en-US"/>
          </a:p>
        </p:txBody>
      </p:sp>
      <p:pic>
        <p:nvPicPr>
          <p:cNvPr id="98" name="图片 98" descr="2017113018421430"/>
          <p:cNvPicPr>
            <a:picLocks noChangeAspect="1"/>
          </p:cNvPicPr>
          <p:nvPr/>
        </p:nvPicPr>
        <p:blipFill>
          <a:blip r:embed="rId3"/>
          <a:srcRect r="3500" b="12873"/>
          <a:stretch>
            <a:fillRect/>
          </a:stretch>
        </p:blipFill>
        <p:spPr>
          <a:xfrm>
            <a:off x="3778250" y="3179445"/>
            <a:ext cx="3219450" cy="2197100"/>
          </a:xfrm>
          <a:prstGeom prst="rect">
            <a:avLst/>
          </a:prstGeom>
        </p:spPr>
      </p:pic>
    </p:spTree>
    <p:custDataLst>
      <p:tags r:id="rId4"/>
    </p:custData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2.3.2.天然石材</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22655" y="1280160"/>
            <a:ext cx="10544175" cy="4422140"/>
          </a:xfrm>
          <a:prstGeom prst="rect">
            <a:avLst/>
          </a:prstGeom>
          <a:noFill/>
          <a:ln w="9525">
            <a:noFill/>
          </a:ln>
        </p:spPr>
        <p:txBody>
          <a:bodyPr wrap="square">
            <a:spAutoFit/>
          </a:bodyPr>
          <a:p>
            <a:pPr indent="266700">
              <a:lnSpc>
                <a:spcPct val="160000"/>
              </a:lnSpc>
            </a:pPr>
            <a:r>
              <a:rPr sz="1600">
                <a:ea typeface="宋体" panose="02010600030101010101" pitchFamily="2" charset="-122"/>
                <a:sym typeface="+mn-ea"/>
              </a:rPr>
              <a:t>1.天然板岩分类</a:t>
            </a:r>
            <a:endParaRPr sz="1600">
              <a:ea typeface="宋体" panose="02010600030101010101" pitchFamily="2" charset="-122"/>
              <a:sym typeface="+mn-ea"/>
            </a:endParaRPr>
          </a:p>
          <a:p>
            <a:pPr indent="266700">
              <a:lnSpc>
                <a:spcPct val="160000"/>
              </a:lnSpc>
            </a:pPr>
            <a:r>
              <a:rPr sz="1600">
                <a:ea typeface="宋体" panose="02010600030101010101" pitchFamily="2" charset="-122"/>
                <a:sym typeface="+mn-ea"/>
              </a:rPr>
              <a:t>板岩也是一种沉积岩。形成板岩的页岩先沉积在泥土床上，后来，地球的运动使这些页岩床层层叠起，激烈的变质作用使页岩床折叠、收缩，最后变成板岩。板岩成分主要为二氧化硅。其特征可耐酸。根据板石的成分可将板石分为三大类型：</a:t>
            </a:r>
            <a:endParaRPr sz="1600">
              <a:ea typeface="宋体" panose="02010600030101010101" pitchFamily="2" charset="-122"/>
              <a:sym typeface="+mn-ea"/>
            </a:endParaRPr>
          </a:p>
          <a:p>
            <a:pPr indent="266700">
              <a:lnSpc>
                <a:spcPct val="160000"/>
              </a:lnSpc>
            </a:pPr>
            <a:r>
              <a:rPr sz="1600">
                <a:ea typeface="宋体" panose="02010600030101010101" pitchFamily="2" charset="-122"/>
                <a:sym typeface="+mn-ea"/>
              </a:rPr>
              <a:t>(1)碳酸盐型板石：其成分二氧化硅含量小于40％、三氧化二铝含量小于10％、氧化钙含量小于15%、氧化镁含量小于10%、三氧化二铁含量为3%—7%。</a:t>
            </a:r>
            <a:endParaRPr sz="1600">
              <a:ea typeface="宋体" panose="02010600030101010101" pitchFamily="2" charset="-122"/>
              <a:sym typeface="+mn-ea"/>
            </a:endParaRPr>
          </a:p>
          <a:p>
            <a:pPr indent="266700">
              <a:lnSpc>
                <a:spcPct val="160000"/>
              </a:lnSpc>
            </a:pPr>
            <a:r>
              <a:rPr sz="1600">
                <a:ea typeface="宋体" panose="02010600030101010101" pitchFamily="2" charset="-122"/>
                <a:sym typeface="+mn-ea"/>
              </a:rPr>
              <a:t>(2)粘土型板石：其成分主要是绢云母、伊利石、绿泥石、高岭土等粘土矿物，它们占板石矿物成分的80％以上，其二氧化硅含量大于50％，三氧化二铝含量大于12％，氧化钙含量小于10％、氧化镁含量小于5％、其三氧化二铁含量高于碳酸盐型板石。</a:t>
            </a:r>
            <a:endParaRPr sz="1600">
              <a:ea typeface="宋体" panose="02010600030101010101" pitchFamily="2" charset="-122"/>
              <a:sym typeface="+mn-ea"/>
            </a:endParaRPr>
          </a:p>
          <a:p>
            <a:pPr indent="266700">
              <a:lnSpc>
                <a:spcPct val="160000"/>
              </a:lnSpc>
            </a:pPr>
            <a:r>
              <a:rPr sz="1600">
                <a:ea typeface="宋体" panose="02010600030101010101" pitchFamily="2" charset="-122"/>
                <a:sym typeface="+mn-ea"/>
              </a:rPr>
              <a:t>(3)炭质、硅质板石：起矿物成分介于粘土型板石和碳酸盐型板石之间，由于硅化程度较强，二氧化硅含量高，石质相当坚硬，颜色较深。</a:t>
            </a:r>
            <a:endParaRPr sz="1600">
              <a:ea typeface="宋体" panose="02010600030101010101" pitchFamily="2" charset="-122"/>
              <a:sym typeface="+mn-ea"/>
            </a:endParaRPr>
          </a:p>
        </p:txBody>
      </p:sp>
    </p:spTree>
    <p:custDataLst>
      <p:tags r:id="rId3"/>
    </p:custData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2.3.2.天然石材</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22655" y="1280160"/>
            <a:ext cx="10544175" cy="4030980"/>
          </a:xfrm>
          <a:prstGeom prst="rect">
            <a:avLst/>
          </a:prstGeom>
          <a:noFill/>
          <a:ln w="9525">
            <a:noFill/>
          </a:ln>
        </p:spPr>
        <p:txBody>
          <a:bodyPr wrap="square">
            <a:spAutoFit/>
          </a:bodyPr>
          <a:p>
            <a:pPr indent="266700">
              <a:lnSpc>
                <a:spcPct val="200000"/>
              </a:lnSpc>
            </a:pPr>
            <a:r>
              <a:rPr sz="1600">
                <a:ea typeface="宋体" panose="02010600030101010101" pitchFamily="2" charset="-122"/>
                <a:sym typeface="+mn-ea"/>
              </a:rPr>
              <a:t>2.天然板岩特性</a:t>
            </a:r>
            <a:endParaRPr sz="1600">
              <a:ea typeface="宋体" panose="02010600030101010101" pitchFamily="2" charset="-122"/>
              <a:sym typeface="+mn-ea"/>
            </a:endParaRPr>
          </a:p>
          <a:p>
            <a:pPr indent="266700">
              <a:lnSpc>
                <a:spcPct val="200000"/>
              </a:lnSpc>
            </a:pPr>
            <a:r>
              <a:rPr sz="1600">
                <a:ea typeface="宋体" panose="02010600030101010101" pitchFamily="2" charset="-122"/>
                <a:sym typeface="+mn-ea"/>
              </a:rPr>
              <a:t>(1)色彩图案多样性，板岩独特的表面提供了丰富多样的设计和色彩,而所有这些都是自然天成的。砖与砖之间各不相同,它芾给人们的是一种不一样的感觉,这同为天然石材砖所达不到的。</a:t>
            </a:r>
            <a:endParaRPr sz="1600">
              <a:ea typeface="宋体" panose="02010600030101010101" pitchFamily="2" charset="-122"/>
              <a:sym typeface="+mn-ea"/>
            </a:endParaRPr>
          </a:p>
          <a:p>
            <a:pPr indent="266700">
              <a:lnSpc>
                <a:spcPct val="200000"/>
              </a:lnSpc>
            </a:pPr>
            <a:r>
              <a:rPr sz="1600">
                <a:ea typeface="宋体" panose="02010600030101010101" pitchFamily="2" charset="-122"/>
                <a:sym typeface="+mn-ea"/>
              </a:rPr>
              <a:t>(2)耐磨性好，板岩是理想材料还有另一个主要优点,那就是它非常耐磨，持久耐用。</a:t>
            </a:r>
            <a:endParaRPr sz="1600">
              <a:ea typeface="宋体" panose="02010600030101010101" pitchFamily="2" charset="-122"/>
              <a:sym typeface="+mn-ea"/>
            </a:endParaRPr>
          </a:p>
          <a:p>
            <a:pPr indent="266700">
              <a:lnSpc>
                <a:spcPct val="200000"/>
              </a:lnSpc>
            </a:pPr>
            <a:r>
              <a:rPr sz="1600">
                <a:ea typeface="宋体" panose="02010600030101010101" pitchFamily="2" charset="-122"/>
                <a:sym typeface="+mn-ea"/>
              </a:rPr>
              <a:t>(3)板岩砖的防滑性能主要是其四凸不平的表面。如如果果养护不充分,板若砖很容易色。</a:t>
            </a:r>
            <a:endParaRPr sz="1600">
              <a:ea typeface="宋体" panose="02010600030101010101" pitchFamily="2" charset="-122"/>
              <a:sym typeface="+mn-ea"/>
            </a:endParaRPr>
          </a:p>
          <a:p>
            <a:pPr indent="266700">
              <a:lnSpc>
                <a:spcPct val="200000"/>
              </a:lnSpc>
            </a:pPr>
            <a:r>
              <a:rPr sz="1600">
                <a:ea typeface="宋体" panose="02010600030101010101" pitchFamily="2" charset="-122"/>
                <a:sym typeface="+mn-ea"/>
              </a:rPr>
              <a:t>(4)板石的结构表现为片状或块状，颗粒细微，粒度在0．9—0．001mm之间通常为隐晶结构，较为密实，且大多数是定向排列，岩石劈理十分发育厚度均一。</a:t>
            </a:r>
            <a:endParaRPr sz="1600">
              <a:ea typeface="宋体" panose="02010600030101010101" pitchFamily="2" charset="-122"/>
              <a:sym typeface="+mn-ea"/>
            </a:endParaRPr>
          </a:p>
          <a:p>
            <a:pPr indent="266700">
              <a:lnSpc>
                <a:spcPct val="200000"/>
              </a:lnSpc>
            </a:pPr>
            <a:r>
              <a:rPr sz="1600">
                <a:ea typeface="宋体" panose="02010600030101010101" pitchFamily="2" charset="-122"/>
                <a:sym typeface="+mn-ea"/>
              </a:rPr>
              <a:t>(5)硬度适中，吸水率较小。其寿命一般在100年左右。</a:t>
            </a:r>
            <a:endParaRPr sz="1600">
              <a:ea typeface="宋体" panose="02010600030101010101" pitchFamily="2" charset="-122"/>
              <a:sym typeface="+mn-ea"/>
            </a:endParaRPr>
          </a:p>
        </p:txBody>
      </p:sp>
    </p:spTree>
    <p:custDataLst>
      <p:tags r:id="rId3"/>
    </p:custData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2.3.2.天然石材</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22655" y="1140460"/>
            <a:ext cx="10544175" cy="1555750"/>
          </a:xfrm>
          <a:prstGeom prst="rect">
            <a:avLst/>
          </a:prstGeom>
          <a:noFill/>
          <a:ln w="9525">
            <a:noFill/>
          </a:ln>
        </p:spPr>
        <p:txBody>
          <a:bodyPr wrap="square">
            <a:spAutoFit/>
          </a:bodyPr>
          <a:p>
            <a:pPr indent="266700">
              <a:lnSpc>
                <a:spcPct val="170000"/>
              </a:lnSpc>
            </a:pPr>
            <a:r>
              <a:rPr sz="1400" b="0">
                <a:ea typeface="宋体" panose="02010600030101010101" pitchFamily="2" charset="-122"/>
              </a:rPr>
              <a:t>四、石英岩</a:t>
            </a:r>
            <a:endParaRPr sz="1400" b="0">
              <a:ea typeface="宋体" panose="02010600030101010101" pitchFamily="2" charset="-122"/>
            </a:endParaRPr>
          </a:p>
          <a:p>
            <a:pPr indent="266700">
              <a:lnSpc>
                <a:spcPct val="170000"/>
              </a:lnSpc>
            </a:pPr>
            <a:r>
              <a:rPr sz="1400" b="0">
                <a:ea typeface="宋体" panose="02010600030101010101" pitchFamily="2" charset="-122"/>
              </a:rPr>
              <a:t>石英岩是一种常见和分布广泛的岩石，它主要或者完全由石英组成。这种密实、颗粒状的岩石是变质沙岩的一种，二氧化硅或石英沉积在作为沙岩基本成分的石英颗粒中。石英岩还包含有微量其他的矿物质，譬如：长石、云母、金红石、电气石和锆石。石英岩具有光滑的断面，并且主要深藏在古代的岩石中，诸如寒武纪或前寒武纪岩层，如图2-3-27。</a:t>
            </a:r>
            <a:endParaRPr sz="1400" b="0">
              <a:ea typeface="宋体" panose="02010600030101010101" pitchFamily="2" charset="-122"/>
            </a:endParaRPr>
          </a:p>
        </p:txBody>
      </p:sp>
      <p:sp>
        <p:nvSpPr>
          <p:cNvPr id="4" name="文本框 3"/>
          <p:cNvSpPr txBox="1"/>
          <p:nvPr/>
        </p:nvSpPr>
        <p:spPr>
          <a:xfrm>
            <a:off x="7294245" y="4924425"/>
            <a:ext cx="1228725" cy="368300"/>
          </a:xfrm>
          <a:prstGeom prst="rect">
            <a:avLst/>
          </a:prstGeom>
          <a:noFill/>
        </p:spPr>
        <p:txBody>
          <a:bodyPr wrap="square" rtlCol="0">
            <a:spAutoFit/>
          </a:bodyPr>
          <a:p>
            <a:r>
              <a:rPr lang="zh-CN" altLang="en-US"/>
              <a:t>图</a:t>
            </a:r>
            <a:r>
              <a:rPr lang="en-US" altLang="zh-CN"/>
              <a:t>2-3-27</a:t>
            </a:r>
            <a:endParaRPr lang="en-US"/>
          </a:p>
        </p:txBody>
      </p:sp>
      <p:pic>
        <p:nvPicPr>
          <p:cNvPr id="99" name="图片 99" descr="thumb_220_165_20111115031543903"/>
          <p:cNvPicPr>
            <a:picLocks noChangeAspect="1"/>
          </p:cNvPicPr>
          <p:nvPr/>
        </p:nvPicPr>
        <p:blipFill>
          <a:blip r:embed="rId3"/>
          <a:stretch>
            <a:fillRect/>
          </a:stretch>
        </p:blipFill>
        <p:spPr>
          <a:xfrm>
            <a:off x="3391535" y="3374390"/>
            <a:ext cx="3464560" cy="2598420"/>
          </a:xfrm>
          <a:prstGeom prst="rect">
            <a:avLst/>
          </a:prstGeom>
        </p:spPr>
      </p:pic>
    </p:spTree>
    <p:custDataLst>
      <p:tags r:id="rId4"/>
    </p:custData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2.3.2.天然石材</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22655" y="991870"/>
            <a:ext cx="10544175" cy="5354320"/>
          </a:xfrm>
          <a:prstGeom prst="rect">
            <a:avLst/>
          </a:prstGeom>
          <a:noFill/>
          <a:ln w="9525">
            <a:noFill/>
          </a:ln>
        </p:spPr>
        <p:txBody>
          <a:bodyPr wrap="square">
            <a:spAutoFit/>
          </a:bodyPr>
          <a:p>
            <a:pPr indent="266700">
              <a:lnSpc>
                <a:spcPct val="150000"/>
              </a:lnSpc>
            </a:pPr>
            <a:r>
              <a:rPr sz="1200">
                <a:ea typeface="宋体" panose="02010600030101010101" pitchFamily="2" charset="-122"/>
                <a:sym typeface="+mn-ea"/>
              </a:rPr>
              <a:t>1.石英石特性</a:t>
            </a:r>
            <a:endParaRPr sz="1200">
              <a:ea typeface="宋体" panose="02010600030101010101" pitchFamily="2" charset="-122"/>
              <a:sym typeface="+mn-ea"/>
            </a:endParaRPr>
          </a:p>
          <a:p>
            <a:pPr indent="266700">
              <a:lnSpc>
                <a:spcPct val="150000"/>
              </a:lnSpc>
            </a:pPr>
            <a:r>
              <a:rPr sz="1200">
                <a:ea typeface="宋体" panose="02010600030101010101" pitchFamily="2" charset="-122"/>
                <a:sym typeface="+mn-ea"/>
              </a:rPr>
              <a:t>(1)表面:采用世界上最先进的工艺生产的超硬环保复合材料，是由天然石英、矿物颜料、树脂和其他添加剂组成，从而使其外表近似于天然的花岗石，色泽丰富多彩。真空合成，致密无孔的超硬度表面，无论是光泽质感，还是对各种液体物质的防渗，其防污能力是其它人造石、天然石所无法比拟的。</a:t>
            </a:r>
            <a:endParaRPr sz="1200">
              <a:ea typeface="宋体" panose="02010600030101010101" pitchFamily="2" charset="-122"/>
              <a:sym typeface="+mn-ea"/>
            </a:endParaRPr>
          </a:p>
          <a:p>
            <a:pPr indent="266700">
              <a:lnSpc>
                <a:spcPct val="150000"/>
              </a:lnSpc>
            </a:pPr>
            <a:r>
              <a:rPr sz="1200">
                <a:ea typeface="宋体" panose="02010600030101010101" pitchFamily="2" charset="-122"/>
                <a:sym typeface="+mn-ea"/>
              </a:rPr>
              <a:t>(2)性价比:商品的价值除了它的材料价值、加工价值、服务价值之外，还有他的附加值，优良的品质不仅反映在他的理化性能上，它的健康性、环保性、使用方便性(易清洁，免维护)以及它丰富的色彩都是值得您全面思考的地方。而它的使用寿命更是一般天然石和人造石所无法比拟的。所以从性价比考虑，无疑是你最英明的选择。</a:t>
            </a:r>
            <a:endParaRPr sz="1200">
              <a:ea typeface="宋体" panose="02010600030101010101" pitchFamily="2" charset="-122"/>
              <a:sym typeface="+mn-ea"/>
            </a:endParaRPr>
          </a:p>
          <a:p>
            <a:pPr indent="266700">
              <a:lnSpc>
                <a:spcPct val="150000"/>
              </a:lnSpc>
            </a:pPr>
            <a:r>
              <a:rPr sz="1200">
                <a:ea typeface="宋体" panose="02010600030101010101" pitchFamily="2" charset="-122"/>
                <a:sym typeface="+mn-ea"/>
              </a:rPr>
              <a:t>(3)刮不花:石英石的表面硬度高于一般铁器的硬度，这就意味着家庭使用的铁器不容易将其划伤和损磨。请不要小看划伤问题，每道划伤都是细菌存活的土壤。没有划痕不仅仅是美观的标志，也是健康的标志。因此，我们提出售后服务好，不如售后服务少，以敬告客户没有售后服务才是最好的品质。</a:t>
            </a:r>
            <a:endParaRPr sz="1200">
              <a:ea typeface="宋体" panose="02010600030101010101" pitchFamily="2" charset="-122"/>
              <a:sym typeface="+mn-ea"/>
            </a:endParaRPr>
          </a:p>
          <a:p>
            <a:pPr indent="266700">
              <a:lnSpc>
                <a:spcPct val="150000"/>
              </a:lnSpc>
            </a:pPr>
            <a:r>
              <a:rPr sz="1200">
                <a:ea typeface="宋体" panose="02010600030101010101" pitchFamily="2" charset="-122"/>
                <a:sym typeface="+mn-ea"/>
              </a:rPr>
              <a:t>(4)抗污染:石英石当中含有多种复合材料和超微石英粉，它们保证了材料具有很高水平的无微孔结构。吸水率平均只有0.03%，这意味着该材料基本没有渗透现象，只要每次在使用之后用清水或中性洗涤剂将台面清洁干净不留下液体痕迹，顽固的滞留物(如茶垢)只需使用清洁剂就可擦除，不会渗透到材料内部，粘在台面上和死角里的污垢还可以用刀铲或钢丝球来清除，这是其他材料所不能承受的。</a:t>
            </a:r>
            <a:endParaRPr sz="1200">
              <a:ea typeface="宋体" panose="02010600030101010101" pitchFamily="2" charset="-122"/>
              <a:sym typeface="+mn-ea"/>
            </a:endParaRPr>
          </a:p>
          <a:p>
            <a:pPr indent="266700">
              <a:lnSpc>
                <a:spcPct val="150000"/>
              </a:lnSpc>
            </a:pPr>
            <a:r>
              <a:rPr sz="1200">
                <a:ea typeface="宋体" panose="02010600030101010101" pitchFamily="2" charset="-122"/>
                <a:sym typeface="+mn-ea"/>
              </a:rPr>
              <a:t>(5)耐高温:石英石的基本材料以石英为主，石英本身是高熔点的材料(熔点高达1300°c )所以有相当高的抗灼伤能力，是目前市面上除不锈钢以外抗温性最好的材料</a:t>
            </a:r>
            <a:r>
              <a:rPr lang="zh-CN" sz="1200">
                <a:ea typeface="宋体" panose="02010600030101010101" pitchFamily="2" charset="-122"/>
                <a:sym typeface="+mn-ea"/>
              </a:rPr>
              <a:t>。</a:t>
            </a:r>
            <a:endParaRPr sz="1200">
              <a:ea typeface="宋体" panose="02010600030101010101" pitchFamily="2" charset="-122"/>
              <a:sym typeface="+mn-ea"/>
            </a:endParaRPr>
          </a:p>
          <a:p>
            <a:pPr indent="266700">
              <a:lnSpc>
                <a:spcPct val="150000"/>
              </a:lnSpc>
            </a:pPr>
            <a:r>
              <a:rPr sz="1200">
                <a:ea typeface="宋体" panose="02010600030101010101" pitchFamily="2" charset="-122"/>
                <a:sym typeface="+mn-ea"/>
              </a:rPr>
              <a:t>(6)无毒无辐射:石英石的色彩主要由矿物颜料形成，天然石材的放射性问题是人们关注的话题。石英石在人工复合之前是颗粒状的，经过严格的选矿，洗矿和去杂提纯处理，不含重金属杂质，故而不存在重金属问题。具有一般装饰材料不具备的无毒无辐射特质。</a:t>
            </a:r>
            <a:endParaRPr sz="1200">
              <a:ea typeface="宋体" panose="02010600030101010101" pitchFamily="2" charset="-122"/>
              <a:sym typeface="+mn-ea"/>
            </a:endParaRPr>
          </a:p>
          <a:p>
            <a:pPr indent="266700">
              <a:lnSpc>
                <a:spcPct val="150000"/>
              </a:lnSpc>
            </a:pPr>
            <a:r>
              <a:rPr sz="1200">
                <a:ea typeface="宋体" panose="02010600030101010101" pitchFamily="2" charset="-122"/>
                <a:sym typeface="+mn-ea"/>
              </a:rPr>
              <a:t>(7)耐酸碱:石英石具有优良的耐酸碱特性，其抗腐蚀性是现有台面中表现最好的，生活中常用的酸碱不足以将台面破坏。</a:t>
            </a:r>
            <a:endParaRPr sz="1200">
              <a:ea typeface="宋体" panose="02010600030101010101" pitchFamily="2" charset="-122"/>
              <a:sym typeface="+mn-ea"/>
            </a:endParaRPr>
          </a:p>
          <a:p>
            <a:pPr indent="266700">
              <a:lnSpc>
                <a:spcPct val="150000"/>
              </a:lnSpc>
            </a:pPr>
            <a:r>
              <a:rPr sz="1200">
                <a:ea typeface="宋体" panose="02010600030101010101" pitchFamily="2" charset="-122"/>
                <a:sym typeface="+mn-ea"/>
              </a:rPr>
              <a:t>(8)抗老化:石英石中含有高品质的复合剂以及高品质的抗老化添加剂，使其有很强的抗老化能力，常温状态下，我们基本看不到材料的老化现象。</a:t>
            </a:r>
            <a:endParaRPr sz="1200">
              <a:ea typeface="宋体" panose="02010600030101010101" pitchFamily="2" charset="-122"/>
              <a:sym typeface="+mn-ea"/>
            </a:endParaRPr>
          </a:p>
          <a:p>
            <a:pPr indent="266700">
              <a:lnSpc>
                <a:spcPct val="150000"/>
              </a:lnSpc>
            </a:pPr>
            <a:r>
              <a:rPr sz="1200">
                <a:ea typeface="宋体" panose="02010600030101010101" pitchFamily="2" charset="-122"/>
                <a:sym typeface="+mn-ea"/>
              </a:rPr>
              <a:t>(9)抗褪色:虽然石英石相当多的成分是由人工配制的，但其颜料是由矿物颜料为主，抗褪色能力极高，不在强日光下进行常年的对比照射，肉眼很难观察到色彩的变化，基本上可以认为是不褪色材料。</a:t>
            </a:r>
            <a:endParaRPr sz="1200">
              <a:ea typeface="宋体" panose="02010600030101010101" pitchFamily="2" charset="-122"/>
              <a:sym typeface="+mn-ea"/>
            </a:endParaRPr>
          </a:p>
        </p:txBody>
      </p:sp>
    </p:spTree>
    <p:custDataLst>
      <p:tags r:id="rId3"/>
    </p:custData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2.3.2.天然石材</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22655" y="942340"/>
            <a:ext cx="10544175" cy="2803525"/>
          </a:xfrm>
          <a:prstGeom prst="rect">
            <a:avLst/>
          </a:prstGeom>
          <a:noFill/>
          <a:ln w="9525">
            <a:noFill/>
          </a:ln>
        </p:spPr>
        <p:txBody>
          <a:bodyPr wrap="square">
            <a:spAutoFit/>
          </a:bodyPr>
          <a:p>
            <a:pPr indent="266700">
              <a:lnSpc>
                <a:spcPct val="140000"/>
              </a:lnSpc>
            </a:pPr>
            <a:r>
              <a:rPr sz="1400">
                <a:ea typeface="宋体" panose="02010600030101010101" pitchFamily="2" charset="-122"/>
                <a:sym typeface="+mn-ea"/>
              </a:rPr>
              <a:t>2.石英石分类</a:t>
            </a:r>
            <a:endParaRPr sz="1400">
              <a:ea typeface="宋体" panose="02010600030101010101" pitchFamily="2" charset="-122"/>
              <a:sym typeface="+mn-ea"/>
            </a:endParaRPr>
          </a:p>
          <a:p>
            <a:pPr indent="266700">
              <a:lnSpc>
                <a:spcPct val="140000"/>
              </a:lnSpc>
            </a:pPr>
            <a:r>
              <a:rPr sz="1400">
                <a:ea typeface="宋体" panose="02010600030101010101" pitchFamily="2" charset="-122"/>
                <a:sym typeface="+mn-ea"/>
              </a:rPr>
              <a:t>(1)显晶质的有：无色透明的水晶；紫色的紫水晶（俗称紫晶）；烟黄，烟褐至近于黑色的茶晶、烟晶或墨晶；浅黄色、透明的黄水晶；玫瑰红色的蔷薇石英（俗称芙蓉石）；乳白色的乳石英。因含赤铁矿或云母等鳞片状包裹体而呈斑点状闪光的砂金石，如图2-3-28。</a:t>
            </a:r>
            <a:endParaRPr sz="1400">
              <a:ea typeface="宋体" panose="02010600030101010101" pitchFamily="2" charset="-122"/>
              <a:sym typeface="+mn-ea"/>
            </a:endParaRPr>
          </a:p>
          <a:p>
            <a:pPr indent="266700">
              <a:lnSpc>
                <a:spcPct val="140000"/>
              </a:lnSpc>
            </a:pPr>
            <a:r>
              <a:rPr sz="1400">
                <a:ea typeface="宋体" panose="02010600030101010101" pitchFamily="2" charset="-122"/>
                <a:sym typeface="+mn-ea"/>
              </a:rPr>
              <a:t>(2)隐晶质变种有：纤维状微晶组成的石髓（玉髓）；胶体成因的玛瑙；由石英交代纤维状的石棉而成的虎睛石等如图2-3-29。</a:t>
            </a:r>
            <a:endParaRPr sz="1400">
              <a:ea typeface="宋体" panose="02010600030101010101" pitchFamily="2" charset="-122"/>
              <a:sym typeface="+mn-ea"/>
            </a:endParaRPr>
          </a:p>
          <a:p>
            <a:pPr indent="266700">
              <a:lnSpc>
                <a:spcPct val="140000"/>
              </a:lnSpc>
            </a:pPr>
            <a:r>
              <a:rPr sz="1400">
                <a:ea typeface="宋体" panose="02010600030101010101" pitchFamily="2" charset="-122"/>
                <a:sym typeface="+mn-ea"/>
              </a:rPr>
              <a:t>(3)隐晶质变种由粒状微晶组成，常含其他矿物的混入物，不透明，主要有燧石，灰至黑色（俗称火石）。碧玉，因含氧化铁杂质而呈暗红色或绿黄、青绿等色。大的石英晶体主要产于伟晶岩晶洞中；块状的常产于热液矿脉中；粒状石英是花岗岩、片麻岩和砂岩等许多岩石的主要矿物成分。除水晶、玛瑙等用作宝石或工艺材料外，较纯净的一般石英大量用作玻璃原料，研磨材料、硅质耐火材料等。不纯的石英则是重要的建筑材料如图2-3-30。</a:t>
            </a:r>
            <a:endParaRPr sz="1400">
              <a:ea typeface="宋体" panose="02010600030101010101" pitchFamily="2" charset="-122"/>
              <a:sym typeface="+mn-ea"/>
            </a:endParaRPr>
          </a:p>
        </p:txBody>
      </p:sp>
      <p:pic>
        <p:nvPicPr>
          <p:cNvPr id="2" name="图片 100" descr="20141220153602_7720"/>
          <p:cNvPicPr>
            <a:picLocks noChangeAspect="1"/>
          </p:cNvPicPr>
          <p:nvPr/>
        </p:nvPicPr>
        <p:blipFill>
          <a:blip r:embed="rId3"/>
          <a:stretch>
            <a:fillRect/>
          </a:stretch>
        </p:blipFill>
        <p:spPr>
          <a:xfrm>
            <a:off x="1700530" y="3951605"/>
            <a:ext cx="2382520" cy="1673860"/>
          </a:xfrm>
          <a:prstGeom prst="rect">
            <a:avLst/>
          </a:prstGeom>
        </p:spPr>
      </p:pic>
      <p:pic>
        <p:nvPicPr>
          <p:cNvPr id="101" name="图片 101" descr="Gucn_20130528379796113518Pic4"/>
          <p:cNvPicPr>
            <a:picLocks noChangeAspect="1"/>
          </p:cNvPicPr>
          <p:nvPr/>
        </p:nvPicPr>
        <p:blipFill>
          <a:blip r:embed="rId4"/>
          <a:stretch>
            <a:fillRect/>
          </a:stretch>
        </p:blipFill>
        <p:spPr>
          <a:xfrm>
            <a:off x="5426075" y="4002405"/>
            <a:ext cx="2095500" cy="1570990"/>
          </a:xfrm>
          <a:prstGeom prst="rect">
            <a:avLst/>
          </a:prstGeom>
        </p:spPr>
      </p:pic>
      <p:pic>
        <p:nvPicPr>
          <p:cNvPr id="102" name="图片 102" descr="t0178c7768827f4aef3"/>
          <p:cNvPicPr>
            <a:picLocks noChangeAspect="1"/>
          </p:cNvPicPr>
          <p:nvPr/>
        </p:nvPicPr>
        <p:blipFill>
          <a:blip r:embed="rId5"/>
          <a:stretch>
            <a:fillRect/>
          </a:stretch>
        </p:blipFill>
        <p:spPr>
          <a:xfrm>
            <a:off x="8865235" y="3950970"/>
            <a:ext cx="1859280" cy="1674495"/>
          </a:xfrm>
          <a:prstGeom prst="rect">
            <a:avLst/>
          </a:prstGeom>
        </p:spPr>
      </p:pic>
      <p:sp>
        <p:nvSpPr>
          <p:cNvPr id="4" name="文本框 3"/>
          <p:cNvSpPr txBox="1"/>
          <p:nvPr/>
        </p:nvSpPr>
        <p:spPr>
          <a:xfrm>
            <a:off x="2277110" y="5937885"/>
            <a:ext cx="1228725" cy="368300"/>
          </a:xfrm>
          <a:prstGeom prst="rect">
            <a:avLst/>
          </a:prstGeom>
          <a:noFill/>
        </p:spPr>
        <p:txBody>
          <a:bodyPr wrap="square" rtlCol="0">
            <a:spAutoFit/>
          </a:bodyPr>
          <a:p>
            <a:r>
              <a:rPr lang="zh-CN" altLang="en-US"/>
              <a:t>图</a:t>
            </a:r>
            <a:r>
              <a:rPr lang="en-US" altLang="zh-CN"/>
              <a:t>2-3-28</a:t>
            </a:r>
            <a:endParaRPr lang="en-US"/>
          </a:p>
        </p:txBody>
      </p:sp>
      <p:sp>
        <p:nvSpPr>
          <p:cNvPr id="3" name="文本框 2"/>
          <p:cNvSpPr txBox="1"/>
          <p:nvPr/>
        </p:nvSpPr>
        <p:spPr>
          <a:xfrm>
            <a:off x="5781675" y="5937885"/>
            <a:ext cx="1228725" cy="368300"/>
          </a:xfrm>
          <a:prstGeom prst="rect">
            <a:avLst/>
          </a:prstGeom>
          <a:noFill/>
        </p:spPr>
        <p:txBody>
          <a:bodyPr wrap="square" rtlCol="0">
            <a:spAutoFit/>
          </a:bodyPr>
          <a:p>
            <a:r>
              <a:rPr lang="zh-CN" altLang="en-US"/>
              <a:t>图</a:t>
            </a:r>
            <a:r>
              <a:rPr lang="en-US" altLang="zh-CN"/>
              <a:t>2-3-29</a:t>
            </a:r>
            <a:endParaRPr lang="en-US"/>
          </a:p>
        </p:txBody>
      </p:sp>
      <p:sp>
        <p:nvSpPr>
          <p:cNvPr id="5" name="文本框 4"/>
          <p:cNvSpPr txBox="1"/>
          <p:nvPr/>
        </p:nvSpPr>
        <p:spPr>
          <a:xfrm>
            <a:off x="9180830" y="5937885"/>
            <a:ext cx="1228725" cy="368300"/>
          </a:xfrm>
          <a:prstGeom prst="rect">
            <a:avLst/>
          </a:prstGeom>
          <a:noFill/>
        </p:spPr>
        <p:txBody>
          <a:bodyPr wrap="square" rtlCol="0">
            <a:spAutoFit/>
          </a:bodyPr>
          <a:p>
            <a:r>
              <a:rPr lang="zh-CN" altLang="en-US"/>
              <a:t>图</a:t>
            </a:r>
            <a:r>
              <a:rPr lang="en-US" altLang="zh-CN"/>
              <a:t>2-3-30</a:t>
            </a:r>
            <a:endParaRPr lang="en-US"/>
          </a:p>
        </p:txBody>
      </p:sp>
    </p:spTree>
    <p:custDataLst>
      <p:tags r:id="rId6"/>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custDataLst>
              <p:tags r:id="rId2"/>
            </p:custDataLst>
          </p:nvPr>
        </p:nvSpPr>
        <p:spPr>
          <a:xfrm>
            <a:off x="2550160" y="289560"/>
            <a:ext cx="7091045" cy="801370"/>
          </a:xfrm>
          <a:prstGeom prst="rect">
            <a:avLst/>
          </a:prstGeom>
          <a:noFill/>
        </p:spPr>
        <p:txBody>
          <a:bodyPr wrap="square" lIns="90000" tIns="46800" rIns="90000" bIns="46800" rtlCol="0"/>
          <a:lstStyle>
            <a:defPPr>
              <a:defRPr lang="zh-CN"/>
            </a:defPPr>
            <a:lvl1pPr>
              <a:lnSpc>
                <a:spcPct val="130000"/>
              </a:lnSpc>
              <a:defRPr sz="2800">
                <a:solidFill>
                  <a:schemeClr val="tx2"/>
                </a:solidFill>
                <a:latin typeface="+mj-lt"/>
                <a:ea typeface="+mj-ea"/>
                <a:cs typeface="+mj-cs"/>
              </a:defRPr>
            </a:lvl1pPr>
          </a:lstStyle>
          <a:p>
            <a:r>
              <a:rPr lang="en-US" altLang="zh-CN" sz="3600">
                <a:sym typeface="+mn-ea"/>
              </a:rPr>
              <a:t>1.2.认识室内装修材料与构造设计</a:t>
            </a:r>
            <a:endParaRPr lang="en-US" altLang="zh-CN" sz="3600">
              <a:sym typeface="+mn-ea"/>
            </a:endParaRPr>
          </a:p>
        </p:txBody>
      </p:sp>
      <p:sp>
        <p:nvSpPr>
          <p:cNvPr id="2" name="文本框 1"/>
          <p:cNvSpPr txBox="1"/>
          <p:nvPr/>
        </p:nvSpPr>
        <p:spPr>
          <a:xfrm>
            <a:off x="954405" y="1203960"/>
            <a:ext cx="10227945" cy="2027555"/>
          </a:xfrm>
          <a:prstGeom prst="rect">
            <a:avLst/>
          </a:prstGeom>
          <a:noFill/>
        </p:spPr>
        <p:txBody>
          <a:bodyPr wrap="square" rtlCol="0" anchor="t">
            <a:spAutoFit/>
          </a:bodyPr>
          <a:p>
            <a:pPr indent="0" fontAlgn="auto">
              <a:lnSpc>
                <a:spcPct val="180000"/>
              </a:lnSpc>
            </a:pPr>
            <a:r>
              <a:rPr lang="en-US" altLang="zh-CN" sz="1400">
                <a:ea typeface="宋体" panose="02010600030101010101" pitchFamily="2" charset="-122"/>
                <a:sym typeface="+mn-ea"/>
              </a:rPr>
              <a:t>        </a:t>
            </a:r>
            <a:r>
              <a:rPr lang="zh-CN" sz="1400">
                <a:ea typeface="宋体" panose="02010600030101010101" pitchFamily="2" charset="-122"/>
                <a:sym typeface="+mn-ea"/>
              </a:rPr>
              <a:t>室内装饰材料是建筑内部装饰不可缺少的重物品，常用于地面、墙面、顶面、柱面的表面装饰。装饰材料作为室内设计师艺术创作的重要“道具”，是体现业主生活理念与设计师思想的第一载体。</a:t>
            </a:r>
            <a:endParaRPr lang="zh-CN" sz="1400">
              <a:ea typeface="宋体" panose="02010600030101010101" pitchFamily="2" charset="-122"/>
              <a:sym typeface="+mn-ea"/>
            </a:endParaRPr>
          </a:p>
          <a:p>
            <a:pPr indent="0" fontAlgn="auto">
              <a:lnSpc>
                <a:spcPct val="180000"/>
              </a:lnSpc>
            </a:pPr>
            <a:r>
              <a:rPr lang="zh-CN" sz="1400">
                <a:ea typeface="宋体" panose="02010600030101010101" pitchFamily="2" charset="-122"/>
                <a:sym typeface="+mn-ea"/>
              </a:rPr>
              <a:t>        深度了解室内装饰材料的性能，颠覆传统材料的使用概念，挖掘各类装饰材料在室内空间中的特殊表现力；打破传统思维模式，探寻现代的装饰材料构造方法，将材料自身所蕴含的表现力与室内独特空间完美融合,是现代室内装饰材料的正确应用方式，如图1-4。</a:t>
            </a:r>
            <a:endParaRPr lang="zh-CN" sz="1400">
              <a:ea typeface="宋体" panose="02010600030101010101" pitchFamily="2" charset="-122"/>
              <a:sym typeface="+mn-ea"/>
            </a:endParaRPr>
          </a:p>
        </p:txBody>
      </p:sp>
      <p:sp>
        <p:nvSpPr>
          <p:cNvPr id="9" name="文本框 8"/>
          <p:cNvSpPr txBox="1"/>
          <p:nvPr/>
        </p:nvSpPr>
        <p:spPr>
          <a:xfrm>
            <a:off x="6391910" y="4555490"/>
            <a:ext cx="2312035" cy="368300"/>
          </a:xfrm>
          <a:prstGeom prst="rect">
            <a:avLst/>
          </a:prstGeom>
          <a:noFill/>
        </p:spPr>
        <p:txBody>
          <a:bodyPr wrap="square" rtlCol="0">
            <a:spAutoFit/>
          </a:bodyPr>
          <a:p>
            <a:r>
              <a:rPr lang="zh-CN" altLang="en-US"/>
              <a:t>图</a:t>
            </a:r>
            <a:r>
              <a:rPr lang="en-US" altLang="zh-CN"/>
              <a:t>1-4  </a:t>
            </a:r>
            <a:r>
              <a:rPr lang="zh-CN" altLang="en-US"/>
              <a:t>新型材料墙面</a:t>
            </a:r>
            <a:endParaRPr lang="zh-CN" altLang="en-US"/>
          </a:p>
        </p:txBody>
      </p:sp>
      <p:pic>
        <p:nvPicPr>
          <p:cNvPr id="5" name="图片 5" descr="644315597435606"/>
          <p:cNvPicPr>
            <a:picLocks noChangeAspect="1"/>
          </p:cNvPicPr>
          <p:nvPr/>
        </p:nvPicPr>
        <p:blipFill>
          <a:blip r:embed="rId3"/>
          <a:stretch>
            <a:fillRect/>
          </a:stretch>
        </p:blipFill>
        <p:spPr>
          <a:xfrm>
            <a:off x="2822575" y="3538855"/>
            <a:ext cx="3086100" cy="2251710"/>
          </a:xfrm>
          <a:prstGeom prst="rect">
            <a:avLst/>
          </a:prstGeom>
        </p:spPr>
      </p:pic>
    </p:spTree>
    <p:custDataLst>
      <p:tags r:id="rId4"/>
    </p:custData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2.3.3.装饰设计常用的人造石材</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22655" y="942340"/>
            <a:ext cx="10544175" cy="2803525"/>
          </a:xfrm>
          <a:prstGeom prst="rect">
            <a:avLst/>
          </a:prstGeom>
          <a:noFill/>
          <a:ln w="9525">
            <a:noFill/>
          </a:ln>
        </p:spPr>
        <p:txBody>
          <a:bodyPr wrap="square">
            <a:spAutoFit/>
          </a:bodyPr>
          <a:p>
            <a:pPr indent="266700">
              <a:lnSpc>
                <a:spcPct val="140000"/>
              </a:lnSpc>
            </a:pPr>
            <a:r>
              <a:rPr sz="1400">
                <a:ea typeface="宋体" panose="02010600030101010101" pitchFamily="2" charset="-122"/>
                <a:sym typeface="+mn-ea"/>
              </a:rPr>
              <a:t>人造石材，顾名思义即并非百分之百天然石材原料加工而成的石材。按其制作方式的不同可分为二种：一是将原料磨成石粉后，再加入化学药剂、胶着剂等，以高压制成板材，并于外观色泽上添加人工色素与仿原石纹路，提高多变化及选择性。另一种则称为人造岗石，是将原石打碎后，加入胶质与石料真空搅拌，并采用高压震动方式使之成形，制成一块块的岩块，再经过切割成为建材石板；除保留了天然纹理外，还可以经过事先的挑选统一花色、加入喜爱的色彩，或嵌入玻璃、亚克力等，丰富其色泽的多样性。可以广泛应用于公共建筑（酒店、餐厅、银行、医院、展览、实验室等）和家庭装修（厨房台面、洗脸台、厨卫墙面、餐桌、茶几、窗台、门套等）领域，如图2-3-31是一种无放射性污染、可重复利用的环保、绿色新型建筑室内装饰材料。</a:t>
            </a:r>
            <a:endParaRPr sz="1400">
              <a:ea typeface="宋体" panose="02010600030101010101" pitchFamily="2" charset="-122"/>
              <a:sym typeface="+mn-ea"/>
            </a:endParaRPr>
          </a:p>
          <a:p>
            <a:pPr indent="266700">
              <a:lnSpc>
                <a:spcPct val="140000"/>
              </a:lnSpc>
            </a:pPr>
            <a:r>
              <a:rPr sz="1400">
                <a:ea typeface="宋体" panose="02010600030101010101" pitchFamily="2" charset="-122"/>
                <a:sym typeface="+mn-ea"/>
              </a:rPr>
              <a:t>常见用于室内的装饰地材有岗石、珍珠砂贝及文化石等，其硬度不象天然石材一样坚硬，并且有着明显质感差别。但因其价格大大低于天然石材，从而运用日益普遍，尤其含90％的天然原石的合成岗石，克服了天然石材易断裂、纹理不易控制的缺失，保留了天然石材的原味，在全球市场上占有一席之地，甚至有替代大理石、花岗石的地材使用趋势。</a:t>
            </a:r>
            <a:endParaRPr sz="1400">
              <a:ea typeface="宋体" panose="02010600030101010101" pitchFamily="2" charset="-122"/>
              <a:sym typeface="+mn-ea"/>
            </a:endParaRPr>
          </a:p>
        </p:txBody>
      </p:sp>
      <p:sp>
        <p:nvSpPr>
          <p:cNvPr id="5" name="文本框 4"/>
          <p:cNvSpPr txBox="1"/>
          <p:nvPr/>
        </p:nvSpPr>
        <p:spPr>
          <a:xfrm>
            <a:off x="7604760" y="4787265"/>
            <a:ext cx="1228725" cy="368300"/>
          </a:xfrm>
          <a:prstGeom prst="rect">
            <a:avLst/>
          </a:prstGeom>
          <a:noFill/>
        </p:spPr>
        <p:txBody>
          <a:bodyPr wrap="square" rtlCol="0">
            <a:spAutoFit/>
          </a:bodyPr>
          <a:p>
            <a:r>
              <a:rPr lang="zh-CN" altLang="en-US"/>
              <a:t>图</a:t>
            </a:r>
            <a:r>
              <a:rPr lang="en-US" altLang="zh-CN"/>
              <a:t>2-3-31</a:t>
            </a:r>
            <a:endParaRPr lang="en-US"/>
          </a:p>
        </p:txBody>
      </p:sp>
      <p:pic>
        <p:nvPicPr>
          <p:cNvPr id="103" name="图片 103" descr="wete112"/>
          <p:cNvPicPr>
            <a:picLocks noChangeAspect="1"/>
          </p:cNvPicPr>
          <p:nvPr/>
        </p:nvPicPr>
        <p:blipFill>
          <a:blip r:embed="rId3"/>
          <a:stretch>
            <a:fillRect/>
          </a:stretch>
        </p:blipFill>
        <p:spPr>
          <a:xfrm>
            <a:off x="3980180" y="3952240"/>
            <a:ext cx="3141980" cy="2294890"/>
          </a:xfrm>
          <a:prstGeom prst="rect">
            <a:avLst/>
          </a:prstGeom>
        </p:spPr>
      </p:pic>
    </p:spTree>
    <p:custDataLst>
      <p:tags r:id="rId4"/>
    </p:custData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2.3.3.装饰设计常用的人造石材</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22655" y="942340"/>
            <a:ext cx="10544175" cy="5515610"/>
          </a:xfrm>
          <a:prstGeom prst="rect">
            <a:avLst/>
          </a:prstGeom>
          <a:noFill/>
          <a:ln w="9525">
            <a:noFill/>
          </a:ln>
        </p:spPr>
        <p:txBody>
          <a:bodyPr wrap="square">
            <a:spAutoFit/>
          </a:bodyPr>
          <a:p>
            <a:pPr indent="266700">
              <a:lnSpc>
                <a:spcPct val="140000"/>
              </a:lnSpc>
            </a:pPr>
            <a:r>
              <a:rPr sz="1400">
                <a:ea typeface="宋体" panose="02010600030101010101" pitchFamily="2" charset="-122"/>
                <a:sym typeface="+mn-ea"/>
              </a:rPr>
              <a:t>一、人造大理石分类</a:t>
            </a:r>
            <a:endParaRPr sz="1400">
              <a:ea typeface="宋体" panose="02010600030101010101" pitchFamily="2" charset="-122"/>
              <a:sym typeface="+mn-ea"/>
            </a:endParaRPr>
          </a:p>
          <a:p>
            <a:pPr indent="266700">
              <a:lnSpc>
                <a:spcPct val="140000"/>
              </a:lnSpc>
            </a:pPr>
            <a:r>
              <a:rPr sz="1400">
                <a:ea typeface="宋体" panose="02010600030101010101" pitchFamily="2" charset="-122"/>
                <a:sym typeface="+mn-ea"/>
              </a:rPr>
              <a:t>随着现代建筑事业的发展，对装饰材料提出了轻质、高强、美观、多品种的要求。人造饰面石材就是在这种形势下出现的。它重量轻、强度高、耐腐蚀、耐污染、施工方便、花纹图案可人为控制，是现代建筑理想的装饰材料，如图2-3-32。</a:t>
            </a:r>
            <a:endParaRPr sz="1400">
              <a:ea typeface="宋体" panose="02010600030101010101" pitchFamily="2" charset="-122"/>
              <a:sym typeface="+mn-ea"/>
            </a:endParaRPr>
          </a:p>
          <a:p>
            <a:pPr indent="266700">
              <a:lnSpc>
                <a:spcPct val="140000"/>
              </a:lnSpc>
            </a:pPr>
            <a:r>
              <a:rPr sz="1400">
                <a:ea typeface="宋体" panose="02010600030101010101" pitchFamily="2" charset="-122"/>
                <a:sym typeface="+mn-ea"/>
              </a:rPr>
              <a:t>人造大理石由改性树脂与碎石组成，呈中性或偏碱性。人造石结构致密，因此毛孔细小，其病症出现的概率很小，就防护来说，主要是防污。其优点是可调节色彩，利于饰面装饰。其缺点是硬度不够，光度不一致。按生产所用原材料及生产工艺，一般可分为四类：1)水泥型人造大理石。这种人造大理石是以各种水泥作为粘结剂，砂为细骨料，碎大理石、花岗石、工业废渣等为粗骨料，经配料、搅拌、成型、加压蒸养、磨光、抛光而制成，俗称水磨石，如图2-3-33。</a:t>
            </a:r>
            <a:endParaRPr sz="1400">
              <a:ea typeface="宋体" panose="02010600030101010101" pitchFamily="2" charset="-122"/>
              <a:sym typeface="+mn-ea"/>
            </a:endParaRPr>
          </a:p>
          <a:p>
            <a:pPr indent="266700">
              <a:lnSpc>
                <a:spcPct val="140000"/>
              </a:lnSpc>
            </a:pPr>
            <a:r>
              <a:rPr sz="1400">
                <a:ea typeface="宋体" panose="02010600030101010101" pitchFamily="2" charset="-122"/>
                <a:sym typeface="+mn-ea"/>
              </a:rPr>
              <a:t>2)聚酯型人造大理石这种人造大理石是以不饱和聚酯为粘结剂，与石英砂、大理石、方解石粉等搅拌混合，浇铸成型，在固化剂作用下产生固化作用，经脱模、烘干、抛光等工序而制成。我国多用此法生产人造大理石，如图2-3-34。</a:t>
            </a:r>
            <a:endParaRPr sz="1400">
              <a:ea typeface="宋体" panose="02010600030101010101" pitchFamily="2" charset="-122"/>
              <a:sym typeface="+mn-ea"/>
            </a:endParaRPr>
          </a:p>
          <a:p>
            <a:pPr indent="266700">
              <a:lnSpc>
                <a:spcPct val="140000"/>
              </a:lnSpc>
            </a:pPr>
            <a:r>
              <a:rPr sz="1400">
                <a:ea typeface="宋体" panose="02010600030101010101" pitchFamily="2" charset="-122"/>
                <a:sym typeface="+mn-ea"/>
              </a:rPr>
              <a:t>3)复合型人造大理石 这种人造大理石是以无机材料和有机高分子材料复合组成。用无机材料将填料粘结成型后，再将坯体浸渍于有机单体中，使其在一定条件下聚合。对板材而言，底层用低廉而性能稳定的无机材料，面层用聚酯和大理石粉制作，如图2-3-35。</a:t>
            </a:r>
            <a:endParaRPr sz="1400">
              <a:ea typeface="宋体" panose="02010600030101010101" pitchFamily="2" charset="-122"/>
              <a:sym typeface="+mn-ea"/>
            </a:endParaRPr>
          </a:p>
          <a:p>
            <a:pPr indent="266700">
              <a:lnSpc>
                <a:spcPct val="140000"/>
              </a:lnSpc>
            </a:pPr>
            <a:r>
              <a:rPr sz="1400">
                <a:ea typeface="宋体" panose="02010600030101010101" pitchFamily="2" charset="-122"/>
                <a:sym typeface="+mn-ea"/>
              </a:rPr>
              <a:t>4)烧结型人造大理石 这种人造大理石是将长石、石英、辉石、方解石粉和赤铁矿粉及少量高岭土等混合，用泥浆法制备坯料，用半干压法成型，在窑炉中用1000℃左右的高温烧结而成，如图2-3-36。</a:t>
            </a:r>
            <a:endParaRPr sz="1400">
              <a:ea typeface="宋体" panose="02010600030101010101" pitchFamily="2" charset="-122"/>
              <a:sym typeface="+mn-ea"/>
            </a:endParaRPr>
          </a:p>
          <a:p>
            <a:pPr indent="266700">
              <a:lnSpc>
                <a:spcPct val="140000"/>
              </a:lnSpc>
            </a:pPr>
            <a:r>
              <a:rPr sz="1400">
                <a:ea typeface="宋体" panose="02010600030101010101" pitchFamily="2" charset="-122"/>
                <a:sym typeface="+mn-ea"/>
              </a:rPr>
              <a:t>上述四种人造大理石装饰板中，以聚酯型最常用，其物理、化学性能最好，花纹容易设计，有重现性，适用多种用途，但价格相对较高；水泥型最便宜，但抗腐蚀性能较差，容易出现微裂纹，只适合于作板材。其它两种生产工艺复杂，应用很少。</a:t>
            </a:r>
            <a:endParaRPr sz="1400">
              <a:ea typeface="宋体" panose="02010600030101010101" pitchFamily="2" charset="-122"/>
              <a:sym typeface="+mn-ea"/>
            </a:endParaRPr>
          </a:p>
          <a:p>
            <a:pPr indent="266700">
              <a:lnSpc>
                <a:spcPct val="140000"/>
              </a:lnSpc>
            </a:pPr>
            <a:r>
              <a:rPr sz="1400">
                <a:ea typeface="宋体" panose="02010600030101010101" pitchFamily="2" charset="-122"/>
                <a:sym typeface="+mn-ea"/>
              </a:rPr>
              <a:t>聚酯型人造大理石（常简称人造大理石） 是模仿大理石的表面纹理加工而成的，具有类似大理石的机理特点，并且花纹图案可由设计者自行控制确定，重现性好；而且人造大理石重量轻，强度高，厚度薄，耐腐蚀性好，抗污染，并有较好的可加工性，能制成弧形，曲面等形状，施工方便，如图2-3-37。</a:t>
            </a:r>
            <a:endParaRPr sz="1400">
              <a:ea typeface="宋体" panose="02010600030101010101" pitchFamily="2" charset="-122"/>
              <a:sym typeface="+mn-ea"/>
            </a:endParaRPr>
          </a:p>
        </p:txBody>
      </p:sp>
    </p:spTree>
    <p:custDataLst>
      <p:tags r:id="rId3"/>
    </p:custData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2.3.3.装饰设计常用的人造石材</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 name="图片 104" descr="201405081010041222"/>
          <p:cNvPicPr>
            <a:picLocks noChangeAspect="1"/>
          </p:cNvPicPr>
          <p:nvPr/>
        </p:nvPicPr>
        <p:blipFill>
          <a:blip r:embed="rId3"/>
          <a:stretch>
            <a:fillRect/>
          </a:stretch>
        </p:blipFill>
        <p:spPr>
          <a:xfrm>
            <a:off x="1743075" y="1140143"/>
            <a:ext cx="2538730" cy="1721485"/>
          </a:xfrm>
          <a:prstGeom prst="rect">
            <a:avLst/>
          </a:prstGeom>
        </p:spPr>
      </p:pic>
      <p:pic>
        <p:nvPicPr>
          <p:cNvPr id="105" name="图片 105" descr="202991e3370a9d3a"/>
          <p:cNvPicPr>
            <a:picLocks noChangeAspect="1"/>
          </p:cNvPicPr>
          <p:nvPr/>
        </p:nvPicPr>
        <p:blipFill>
          <a:blip r:embed="rId4"/>
          <a:srcRect r="21675" b="1432"/>
          <a:stretch>
            <a:fillRect/>
          </a:stretch>
        </p:blipFill>
        <p:spPr>
          <a:xfrm>
            <a:off x="5267960" y="1140143"/>
            <a:ext cx="2127250" cy="1674495"/>
          </a:xfrm>
          <a:prstGeom prst="rect">
            <a:avLst/>
          </a:prstGeom>
        </p:spPr>
      </p:pic>
      <p:pic>
        <p:nvPicPr>
          <p:cNvPr id="108" name="图片 108" descr="t01194b37df03b6dc28"/>
          <p:cNvPicPr>
            <a:picLocks noChangeAspect="1"/>
          </p:cNvPicPr>
          <p:nvPr/>
        </p:nvPicPr>
        <p:blipFill>
          <a:blip r:embed="rId5"/>
          <a:stretch>
            <a:fillRect/>
          </a:stretch>
        </p:blipFill>
        <p:spPr>
          <a:xfrm>
            <a:off x="8381048" y="1194753"/>
            <a:ext cx="1666875" cy="1666875"/>
          </a:xfrm>
          <a:prstGeom prst="rect">
            <a:avLst/>
          </a:prstGeom>
        </p:spPr>
      </p:pic>
      <p:pic>
        <p:nvPicPr>
          <p:cNvPr id="109" name="图片 109" descr="b371a7c863b011e6ba2300163e00254c"/>
          <p:cNvPicPr>
            <a:picLocks noChangeAspect="1"/>
          </p:cNvPicPr>
          <p:nvPr/>
        </p:nvPicPr>
        <p:blipFill>
          <a:blip r:embed="rId6"/>
          <a:stretch>
            <a:fillRect/>
          </a:stretch>
        </p:blipFill>
        <p:spPr>
          <a:xfrm>
            <a:off x="1935163" y="4161155"/>
            <a:ext cx="2033905" cy="1242060"/>
          </a:xfrm>
          <a:prstGeom prst="rect">
            <a:avLst/>
          </a:prstGeom>
        </p:spPr>
      </p:pic>
      <p:pic>
        <p:nvPicPr>
          <p:cNvPr id="110" name="图片 110" descr="t01d82b41fcf83bb31f"/>
          <p:cNvPicPr>
            <a:picLocks noChangeAspect="1"/>
          </p:cNvPicPr>
          <p:nvPr/>
        </p:nvPicPr>
        <p:blipFill>
          <a:blip r:embed="rId7"/>
          <a:stretch>
            <a:fillRect/>
          </a:stretch>
        </p:blipFill>
        <p:spPr>
          <a:xfrm>
            <a:off x="5412105" y="4168140"/>
            <a:ext cx="1838960" cy="1228090"/>
          </a:xfrm>
          <a:prstGeom prst="rect">
            <a:avLst/>
          </a:prstGeom>
        </p:spPr>
      </p:pic>
      <p:pic>
        <p:nvPicPr>
          <p:cNvPr id="111" name="图片 111" descr="content1422321221817"/>
          <p:cNvPicPr>
            <a:picLocks noChangeAspect="1"/>
          </p:cNvPicPr>
          <p:nvPr/>
        </p:nvPicPr>
        <p:blipFill>
          <a:blip r:embed="rId8"/>
          <a:stretch>
            <a:fillRect/>
          </a:stretch>
        </p:blipFill>
        <p:spPr>
          <a:xfrm>
            <a:off x="8381365" y="4168140"/>
            <a:ext cx="1855470" cy="1239520"/>
          </a:xfrm>
          <a:prstGeom prst="rect">
            <a:avLst/>
          </a:prstGeom>
        </p:spPr>
      </p:pic>
      <p:sp>
        <p:nvSpPr>
          <p:cNvPr id="5" name="文本框 4"/>
          <p:cNvSpPr txBox="1"/>
          <p:nvPr/>
        </p:nvSpPr>
        <p:spPr>
          <a:xfrm>
            <a:off x="2398395" y="3244850"/>
            <a:ext cx="1228725" cy="368300"/>
          </a:xfrm>
          <a:prstGeom prst="rect">
            <a:avLst/>
          </a:prstGeom>
          <a:noFill/>
        </p:spPr>
        <p:txBody>
          <a:bodyPr wrap="square" rtlCol="0">
            <a:spAutoFit/>
          </a:bodyPr>
          <a:p>
            <a:r>
              <a:rPr lang="zh-CN" altLang="en-US"/>
              <a:t>图</a:t>
            </a:r>
            <a:r>
              <a:rPr lang="en-US" altLang="zh-CN"/>
              <a:t>2-3-32</a:t>
            </a:r>
            <a:endParaRPr lang="en-US"/>
          </a:p>
        </p:txBody>
      </p:sp>
      <p:sp>
        <p:nvSpPr>
          <p:cNvPr id="2" name="文本框 1"/>
          <p:cNvSpPr txBox="1"/>
          <p:nvPr/>
        </p:nvSpPr>
        <p:spPr>
          <a:xfrm>
            <a:off x="5643245" y="3244850"/>
            <a:ext cx="1228725" cy="368300"/>
          </a:xfrm>
          <a:prstGeom prst="rect">
            <a:avLst/>
          </a:prstGeom>
          <a:noFill/>
        </p:spPr>
        <p:txBody>
          <a:bodyPr wrap="square" rtlCol="0">
            <a:spAutoFit/>
          </a:bodyPr>
          <a:p>
            <a:r>
              <a:rPr lang="zh-CN" altLang="en-US"/>
              <a:t>图</a:t>
            </a:r>
            <a:r>
              <a:rPr lang="en-US" altLang="zh-CN"/>
              <a:t>2-3-33</a:t>
            </a:r>
            <a:endParaRPr lang="en-US"/>
          </a:p>
        </p:txBody>
      </p:sp>
      <p:sp>
        <p:nvSpPr>
          <p:cNvPr id="3" name="文本框 2"/>
          <p:cNvSpPr txBox="1"/>
          <p:nvPr/>
        </p:nvSpPr>
        <p:spPr>
          <a:xfrm>
            <a:off x="8694420" y="3244850"/>
            <a:ext cx="1228725" cy="368300"/>
          </a:xfrm>
          <a:prstGeom prst="rect">
            <a:avLst/>
          </a:prstGeom>
          <a:noFill/>
        </p:spPr>
        <p:txBody>
          <a:bodyPr wrap="square" rtlCol="0">
            <a:spAutoFit/>
          </a:bodyPr>
          <a:p>
            <a:r>
              <a:rPr lang="zh-CN" altLang="en-US"/>
              <a:t>图</a:t>
            </a:r>
            <a:r>
              <a:rPr lang="en-US" altLang="zh-CN"/>
              <a:t>2-3-34</a:t>
            </a:r>
            <a:endParaRPr lang="en-US"/>
          </a:p>
        </p:txBody>
      </p:sp>
      <p:sp>
        <p:nvSpPr>
          <p:cNvPr id="4" name="文本框 3"/>
          <p:cNvSpPr txBox="1"/>
          <p:nvPr/>
        </p:nvSpPr>
        <p:spPr>
          <a:xfrm>
            <a:off x="2338070" y="5953125"/>
            <a:ext cx="1228725" cy="368300"/>
          </a:xfrm>
          <a:prstGeom prst="rect">
            <a:avLst/>
          </a:prstGeom>
          <a:noFill/>
        </p:spPr>
        <p:txBody>
          <a:bodyPr wrap="square" rtlCol="0">
            <a:spAutoFit/>
          </a:bodyPr>
          <a:p>
            <a:r>
              <a:rPr lang="zh-CN" altLang="en-US"/>
              <a:t>图</a:t>
            </a:r>
            <a:r>
              <a:rPr lang="en-US" altLang="zh-CN"/>
              <a:t>2-3-35</a:t>
            </a:r>
            <a:endParaRPr lang="en-US"/>
          </a:p>
        </p:txBody>
      </p:sp>
      <p:sp>
        <p:nvSpPr>
          <p:cNvPr id="6" name="文本框 5"/>
          <p:cNvSpPr txBox="1"/>
          <p:nvPr/>
        </p:nvSpPr>
        <p:spPr>
          <a:xfrm>
            <a:off x="5643245" y="5953125"/>
            <a:ext cx="1228725" cy="368300"/>
          </a:xfrm>
          <a:prstGeom prst="rect">
            <a:avLst/>
          </a:prstGeom>
          <a:noFill/>
        </p:spPr>
        <p:txBody>
          <a:bodyPr wrap="square" rtlCol="0">
            <a:spAutoFit/>
          </a:bodyPr>
          <a:p>
            <a:r>
              <a:rPr lang="zh-CN" altLang="en-US"/>
              <a:t>图</a:t>
            </a:r>
            <a:r>
              <a:rPr lang="en-US" altLang="zh-CN"/>
              <a:t>2-3-36</a:t>
            </a:r>
            <a:endParaRPr lang="en-US"/>
          </a:p>
        </p:txBody>
      </p:sp>
      <p:sp>
        <p:nvSpPr>
          <p:cNvPr id="7" name="文本框 6"/>
          <p:cNvSpPr txBox="1"/>
          <p:nvPr/>
        </p:nvSpPr>
        <p:spPr>
          <a:xfrm>
            <a:off x="8819515" y="5953125"/>
            <a:ext cx="1228725" cy="368300"/>
          </a:xfrm>
          <a:prstGeom prst="rect">
            <a:avLst/>
          </a:prstGeom>
          <a:noFill/>
        </p:spPr>
        <p:txBody>
          <a:bodyPr wrap="square" rtlCol="0">
            <a:spAutoFit/>
          </a:bodyPr>
          <a:p>
            <a:r>
              <a:rPr lang="zh-CN" altLang="en-US"/>
              <a:t>图</a:t>
            </a:r>
            <a:r>
              <a:rPr lang="en-US" altLang="zh-CN"/>
              <a:t>2-3-37</a:t>
            </a:r>
            <a:endParaRPr lang="en-US"/>
          </a:p>
        </p:txBody>
      </p:sp>
    </p:spTree>
    <p:custDataLst>
      <p:tags r:id="rId9"/>
    </p:custData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2.3.3.装饰设计常用的人造石材</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22655" y="1447165"/>
            <a:ext cx="10544175" cy="3964305"/>
          </a:xfrm>
          <a:prstGeom prst="rect">
            <a:avLst/>
          </a:prstGeom>
          <a:noFill/>
          <a:ln w="9525">
            <a:noFill/>
          </a:ln>
        </p:spPr>
        <p:txBody>
          <a:bodyPr wrap="square">
            <a:spAutoFit/>
          </a:bodyPr>
          <a:p>
            <a:pPr indent="266700">
              <a:lnSpc>
                <a:spcPct val="180000"/>
              </a:lnSpc>
            </a:pPr>
            <a:r>
              <a:rPr sz="1400">
                <a:ea typeface="宋体" panose="02010600030101010101" pitchFamily="2" charset="-122"/>
                <a:sym typeface="+mn-ea"/>
              </a:rPr>
              <a:t>二、人造大理石特点</a:t>
            </a:r>
            <a:endParaRPr sz="1400">
              <a:ea typeface="宋体" panose="02010600030101010101" pitchFamily="2" charset="-122"/>
              <a:sym typeface="+mn-ea"/>
            </a:endParaRPr>
          </a:p>
          <a:p>
            <a:pPr indent="266700">
              <a:lnSpc>
                <a:spcPct val="180000"/>
              </a:lnSpc>
            </a:pPr>
            <a:r>
              <a:rPr sz="1400">
                <a:ea typeface="宋体" panose="02010600030101010101" pitchFamily="2" charset="-122"/>
                <a:sym typeface="+mn-ea"/>
              </a:rPr>
              <a:t>(1)易清洁:污垢都可以用肥皂或清洁剂清洗干净。被液体渗透的可能性较小,顽渍可被除去,如墨水或酱油等。</a:t>
            </a:r>
            <a:endParaRPr sz="1400">
              <a:ea typeface="宋体" panose="02010600030101010101" pitchFamily="2" charset="-122"/>
              <a:sym typeface="+mn-ea"/>
            </a:endParaRPr>
          </a:p>
          <a:p>
            <a:pPr indent="266700">
              <a:lnSpc>
                <a:spcPct val="180000"/>
              </a:lnSpc>
            </a:pPr>
            <a:r>
              <a:rPr sz="1400">
                <a:ea typeface="宋体" panose="02010600030101010101" pitchFamily="2" charset="-122"/>
                <a:sym typeface="+mn-ea"/>
              </a:rPr>
              <a:t>(2)耐冲击:与一般石材或聚合物相比,抗破裂龟裂能力更强,细小的刮痕和切痕都可用砂纸除去。</a:t>
            </a:r>
            <a:endParaRPr sz="1400">
              <a:ea typeface="宋体" panose="02010600030101010101" pitchFamily="2" charset="-122"/>
              <a:sym typeface="+mn-ea"/>
            </a:endParaRPr>
          </a:p>
          <a:p>
            <a:pPr indent="266700">
              <a:lnSpc>
                <a:spcPct val="180000"/>
              </a:lnSpc>
            </a:pPr>
            <a:r>
              <a:rPr sz="1400">
                <a:ea typeface="宋体" panose="02010600030101010101" pitchFamily="2" charset="-122"/>
                <a:sym typeface="+mn-ea"/>
              </a:rPr>
              <a:t>(3)耐热性:比一般的表面材料更具耐热性,但我们建议不能将发热的器皿直接放在表面,请使用隔热垫。</a:t>
            </a:r>
            <a:endParaRPr sz="1400">
              <a:ea typeface="宋体" panose="02010600030101010101" pitchFamily="2" charset="-122"/>
              <a:sym typeface="+mn-ea"/>
            </a:endParaRPr>
          </a:p>
          <a:p>
            <a:pPr indent="266700">
              <a:lnSpc>
                <a:spcPct val="180000"/>
              </a:lnSpc>
            </a:pPr>
            <a:r>
              <a:rPr sz="1400">
                <a:ea typeface="宋体" panose="02010600030101010101" pitchFamily="2" charset="-122"/>
                <a:sym typeface="+mn-ea"/>
              </a:rPr>
              <a:t>(4)阻燃性:是一种阻燃材料</a:t>
            </a:r>
            <a:endParaRPr sz="1400">
              <a:ea typeface="宋体" panose="02010600030101010101" pitchFamily="2" charset="-122"/>
              <a:sym typeface="+mn-ea"/>
            </a:endParaRPr>
          </a:p>
          <a:p>
            <a:pPr indent="266700">
              <a:lnSpc>
                <a:spcPct val="180000"/>
              </a:lnSpc>
            </a:pPr>
            <a:r>
              <a:rPr sz="1400">
                <a:ea typeface="宋体" panose="02010600030101010101" pitchFamily="2" charset="-122"/>
                <a:sym typeface="+mn-ea"/>
              </a:rPr>
              <a:t>(5)卫生性:在完全没有毛细孔表面,霉菌细菌以及其他微生物不能存活，完全可以与食品做经常性接触。</a:t>
            </a:r>
            <a:endParaRPr sz="1400">
              <a:ea typeface="宋体" panose="02010600030101010101" pitchFamily="2" charset="-122"/>
              <a:sym typeface="+mn-ea"/>
            </a:endParaRPr>
          </a:p>
          <a:p>
            <a:pPr indent="266700">
              <a:lnSpc>
                <a:spcPct val="180000"/>
              </a:lnSpc>
            </a:pPr>
            <a:r>
              <a:rPr sz="1400">
                <a:ea typeface="宋体" panose="02010600030101010101" pitchFamily="2" charset="-122"/>
                <a:sym typeface="+mn-ea"/>
              </a:rPr>
              <a:t>(6)可修复性:严重的损伤可以通过打磨来修复使之可长久使用,。</a:t>
            </a:r>
            <a:endParaRPr sz="1400">
              <a:ea typeface="宋体" panose="02010600030101010101" pitchFamily="2" charset="-122"/>
              <a:sym typeface="+mn-ea"/>
            </a:endParaRPr>
          </a:p>
          <a:p>
            <a:pPr indent="266700">
              <a:lnSpc>
                <a:spcPct val="180000"/>
              </a:lnSpc>
            </a:pPr>
            <a:r>
              <a:rPr sz="1400">
                <a:ea typeface="宋体" panose="02010600030101010101" pitchFamily="2" charset="-122"/>
                <a:sym typeface="+mn-ea"/>
              </a:rPr>
              <a:t>(7)无毒性:常温下不散发任何气体。</a:t>
            </a:r>
            <a:endParaRPr sz="1400">
              <a:ea typeface="宋体" panose="02010600030101010101" pitchFamily="2" charset="-122"/>
              <a:sym typeface="+mn-ea"/>
            </a:endParaRPr>
          </a:p>
          <a:p>
            <a:pPr indent="266700">
              <a:lnSpc>
                <a:spcPct val="180000"/>
              </a:lnSpc>
            </a:pPr>
            <a:r>
              <a:rPr sz="1400">
                <a:ea typeface="宋体" panose="02010600030101010101" pitchFamily="2" charset="-122"/>
                <a:sym typeface="+mn-ea"/>
              </a:rPr>
              <a:t>(8)极强的可塑性:几乎没有任</a:t>
            </a:r>
            <a:endParaRPr sz="1400">
              <a:ea typeface="宋体" panose="02010600030101010101" pitchFamily="2" charset="-122"/>
              <a:sym typeface="+mn-ea"/>
            </a:endParaRPr>
          </a:p>
          <a:p>
            <a:pPr indent="266700">
              <a:lnSpc>
                <a:spcPct val="180000"/>
              </a:lnSpc>
            </a:pPr>
            <a:r>
              <a:rPr sz="1400">
                <a:ea typeface="宋体" panose="02010600030101010101" pitchFamily="2" charset="-122"/>
                <a:sym typeface="+mn-ea"/>
              </a:rPr>
              <a:t>何设计上的限制,创意无限，表现无限。</a:t>
            </a:r>
            <a:endParaRPr sz="1400">
              <a:ea typeface="宋体" panose="02010600030101010101" pitchFamily="2" charset="-122"/>
              <a:sym typeface="+mn-ea"/>
            </a:endParaRPr>
          </a:p>
        </p:txBody>
      </p:sp>
    </p:spTree>
    <p:custDataLst>
      <p:tags r:id="rId3"/>
    </p:custData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2.3.3.装饰设计常用的人造石材</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22655" y="942340"/>
            <a:ext cx="10544175" cy="4612005"/>
          </a:xfrm>
          <a:prstGeom prst="rect">
            <a:avLst/>
          </a:prstGeom>
          <a:noFill/>
          <a:ln w="9525">
            <a:noFill/>
          </a:ln>
        </p:spPr>
        <p:txBody>
          <a:bodyPr wrap="square">
            <a:spAutoFit/>
          </a:bodyPr>
          <a:p>
            <a:pPr indent="266700">
              <a:lnSpc>
                <a:spcPct val="140000"/>
              </a:lnSpc>
            </a:pPr>
            <a:r>
              <a:rPr sz="1400">
                <a:ea typeface="宋体" panose="02010600030101010101" pitchFamily="2" charset="-122"/>
                <a:sym typeface="+mn-ea"/>
              </a:rPr>
              <a:t>三、微晶石</a:t>
            </a:r>
            <a:endParaRPr sz="1400">
              <a:ea typeface="宋体" panose="02010600030101010101" pitchFamily="2" charset="-122"/>
              <a:sym typeface="+mn-ea"/>
            </a:endParaRPr>
          </a:p>
          <a:p>
            <a:pPr indent="266700">
              <a:lnSpc>
                <a:spcPct val="140000"/>
              </a:lnSpc>
            </a:pPr>
            <a:r>
              <a:rPr sz="1400">
                <a:ea typeface="宋体" panose="02010600030101010101" pitchFamily="2" charset="-122"/>
                <a:sym typeface="+mn-ea"/>
              </a:rPr>
              <a:t>微晶石是一种采用天然无机材料，运用高新技术经过两次高温烧结而成的新型绿色环保高档建筑装饰材料。具有板面平整洁净，色调均匀一致，纹理清晰雅致，光泽柔和晶莹，色彩绚丽璀璨，质地坚硬细腻，不吸水防污染，耐酸碱抗风化，绿色环保、无放射性毒害等优质素质。这些优良的理化性能都是天然石材所不可比拟的。各种规格的、不同颜色的平面板、弧型板可用于建筑物的内外墙面、地面、圆柱、台面和家具装饰等任何需要石材建设、装饰的地点，如图2-3-38。</a:t>
            </a:r>
            <a:endParaRPr sz="1400">
              <a:ea typeface="宋体" panose="02010600030101010101" pitchFamily="2" charset="-122"/>
              <a:sym typeface="+mn-ea"/>
            </a:endParaRPr>
          </a:p>
          <a:p>
            <a:pPr indent="266700">
              <a:lnSpc>
                <a:spcPct val="140000"/>
              </a:lnSpc>
            </a:pPr>
            <a:r>
              <a:rPr sz="1400">
                <a:ea typeface="宋体" panose="02010600030101010101" pitchFamily="2" charset="-122"/>
                <a:sym typeface="+mn-ea"/>
              </a:rPr>
              <a:t>1.微晶石分类</a:t>
            </a:r>
            <a:endParaRPr sz="1400">
              <a:ea typeface="宋体" panose="02010600030101010101" pitchFamily="2" charset="-122"/>
              <a:sym typeface="+mn-ea"/>
            </a:endParaRPr>
          </a:p>
          <a:p>
            <a:pPr indent="266700">
              <a:lnSpc>
                <a:spcPct val="140000"/>
              </a:lnSpc>
            </a:pPr>
            <a:r>
              <a:rPr sz="1400">
                <a:ea typeface="宋体" panose="02010600030101010101" pitchFamily="2" charset="-122"/>
                <a:sym typeface="+mn-ea"/>
              </a:rPr>
              <a:t>微晶石作为新型建筑材料，逐渐走入人们的家庭，根据微晶石的原材料及制作工艺，可以把微晶石为三类：无孔微晶石、通体微晶石、复合微晶石。</a:t>
            </a:r>
            <a:endParaRPr sz="1400">
              <a:ea typeface="宋体" panose="02010600030101010101" pitchFamily="2" charset="-122"/>
              <a:sym typeface="+mn-ea"/>
            </a:endParaRPr>
          </a:p>
          <a:p>
            <a:pPr indent="266700">
              <a:lnSpc>
                <a:spcPct val="140000"/>
              </a:lnSpc>
            </a:pPr>
            <a:r>
              <a:rPr sz="1400">
                <a:ea typeface="宋体" panose="02010600030101010101" pitchFamily="2" charset="-122"/>
                <a:sym typeface="+mn-ea"/>
              </a:rPr>
              <a:t>①　无孔微晶石。无孔微晶石也称人造汉白玉，是一种多项理化指标均优于普通微晶石、天然石的新型高级环保石材，其色泽纯正、不变色、无辐射、不吸污、硬度高、耐酸碱、耐磨损等特性。其最大的特点是：通体无气孔、无杂斑点、光泽度高、吸水率为零、可打磨翻新。祢补了普通微晶石，天然石的缺陷。适用于外墙、内墙、地面、圆柱、洗手盆、台面等高级装修场所，如图2-3-39。</a:t>
            </a:r>
            <a:endParaRPr sz="1400">
              <a:ea typeface="宋体" panose="02010600030101010101" pitchFamily="2" charset="-122"/>
              <a:sym typeface="+mn-ea"/>
            </a:endParaRPr>
          </a:p>
          <a:p>
            <a:pPr indent="266700">
              <a:lnSpc>
                <a:spcPct val="140000"/>
              </a:lnSpc>
            </a:pPr>
            <a:r>
              <a:rPr sz="1400">
                <a:ea typeface="宋体" panose="02010600030101010101" pitchFamily="2" charset="-122"/>
                <a:sym typeface="+mn-ea"/>
              </a:rPr>
              <a:t>②　通体微晶。通体微晶石亦称微晶玻璃，是一种新型的高档装饰材料。它是以天然无机材料、采用特定的工艺、经高温烧结而成。具有无放射、不吸水.不腐蚀.不氧化.不褪色.无色差.不变形、强度高、光泽度高等优良特性，如图2-3-40。</a:t>
            </a:r>
            <a:endParaRPr sz="1400">
              <a:ea typeface="宋体" panose="02010600030101010101" pitchFamily="2" charset="-122"/>
              <a:sym typeface="+mn-ea"/>
            </a:endParaRPr>
          </a:p>
          <a:p>
            <a:pPr indent="266700">
              <a:lnSpc>
                <a:spcPct val="140000"/>
              </a:lnSpc>
            </a:pPr>
            <a:r>
              <a:rPr sz="1400">
                <a:ea typeface="宋体" panose="02010600030101010101" pitchFamily="2" charset="-122"/>
                <a:sym typeface="+mn-ea"/>
              </a:rPr>
              <a:t>③　复合微晶石。复合微晶石也称微晶玻璃复合板，复合微晶石是将微晶玻璃复合在陶瓷玻化砖表面一层3-5mm的新型复合板材, 经二次烧结而成的高科技新产品,微晶玻璃陶瓷复合板厚度在13—18mm，光泽度〉95，如图2-3-41。</a:t>
            </a:r>
            <a:endParaRPr sz="1400">
              <a:ea typeface="宋体" panose="02010600030101010101" pitchFamily="2" charset="-122"/>
              <a:sym typeface="+mn-ea"/>
            </a:endParaRPr>
          </a:p>
        </p:txBody>
      </p:sp>
    </p:spTree>
    <p:custDataLst>
      <p:tags r:id="rId3"/>
    </p:custData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2.3.3.装饰设计常用的人造石材</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3104515" y="3541395"/>
            <a:ext cx="1228725" cy="368300"/>
          </a:xfrm>
          <a:prstGeom prst="rect">
            <a:avLst/>
          </a:prstGeom>
          <a:noFill/>
        </p:spPr>
        <p:txBody>
          <a:bodyPr wrap="square" rtlCol="0">
            <a:spAutoFit/>
          </a:bodyPr>
          <a:p>
            <a:r>
              <a:rPr lang="zh-CN" altLang="en-US"/>
              <a:t>图</a:t>
            </a:r>
            <a:r>
              <a:rPr lang="en-US" altLang="zh-CN"/>
              <a:t>2-3-38</a:t>
            </a:r>
            <a:endParaRPr lang="en-US"/>
          </a:p>
        </p:txBody>
      </p:sp>
      <p:sp>
        <p:nvSpPr>
          <p:cNvPr id="6" name="文本框 5"/>
          <p:cNvSpPr txBox="1"/>
          <p:nvPr/>
        </p:nvSpPr>
        <p:spPr>
          <a:xfrm>
            <a:off x="3044190" y="6132195"/>
            <a:ext cx="1228725" cy="368300"/>
          </a:xfrm>
          <a:prstGeom prst="rect">
            <a:avLst/>
          </a:prstGeom>
          <a:noFill/>
        </p:spPr>
        <p:txBody>
          <a:bodyPr wrap="square" rtlCol="0">
            <a:spAutoFit/>
          </a:bodyPr>
          <a:p>
            <a:r>
              <a:rPr lang="zh-CN" altLang="en-US"/>
              <a:t>图</a:t>
            </a:r>
            <a:r>
              <a:rPr lang="en-US" altLang="zh-CN"/>
              <a:t>2-3-40</a:t>
            </a:r>
            <a:endParaRPr lang="en-US"/>
          </a:p>
        </p:txBody>
      </p:sp>
      <p:sp>
        <p:nvSpPr>
          <p:cNvPr id="7" name="文本框 6"/>
          <p:cNvSpPr txBox="1"/>
          <p:nvPr/>
        </p:nvSpPr>
        <p:spPr>
          <a:xfrm>
            <a:off x="7630795" y="5995670"/>
            <a:ext cx="1228725" cy="368300"/>
          </a:xfrm>
          <a:prstGeom prst="rect">
            <a:avLst/>
          </a:prstGeom>
          <a:noFill/>
        </p:spPr>
        <p:txBody>
          <a:bodyPr wrap="square" rtlCol="0">
            <a:spAutoFit/>
          </a:bodyPr>
          <a:p>
            <a:r>
              <a:rPr lang="zh-CN" altLang="en-US"/>
              <a:t>图</a:t>
            </a:r>
            <a:r>
              <a:rPr lang="en-US" altLang="zh-CN"/>
              <a:t>2-3-41</a:t>
            </a:r>
            <a:endParaRPr lang="en-US"/>
          </a:p>
        </p:txBody>
      </p:sp>
      <p:pic>
        <p:nvPicPr>
          <p:cNvPr id="112" name="图片 112" descr="115549x54bvn2q0ov5449k"/>
          <p:cNvPicPr>
            <a:picLocks noChangeAspect="1"/>
          </p:cNvPicPr>
          <p:nvPr/>
        </p:nvPicPr>
        <p:blipFill>
          <a:blip r:embed="rId3"/>
          <a:stretch>
            <a:fillRect/>
          </a:stretch>
        </p:blipFill>
        <p:spPr>
          <a:xfrm>
            <a:off x="2406015" y="1239520"/>
            <a:ext cx="2914650" cy="1941830"/>
          </a:xfrm>
          <a:prstGeom prst="rect">
            <a:avLst/>
          </a:prstGeom>
        </p:spPr>
      </p:pic>
      <p:pic>
        <p:nvPicPr>
          <p:cNvPr id="113" name="图片 113" descr="050322155303430950"/>
          <p:cNvPicPr>
            <a:picLocks noChangeAspect="1"/>
          </p:cNvPicPr>
          <p:nvPr/>
        </p:nvPicPr>
        <p:blipFill>
          <a:blip r:embed="rId4"/>
          <a:stretch>
            <a:fillRect/>
          </a:stretch>
        </p:blipFill>
        <p:spPr>
          <a:xfrm>
            <a:off x="7119620" y="1177925"/>
            <a:ext cx="2065020" cy="2065020"/>
          </a:xfrm>
          <a:prstGeom prst="rect">
            <a:avLst/>
          </a:prstGeom>
        </p:spPr>
      </p:pic>
      <p:sp>
        <p:nvSpPr>
          <p:cNvPr id="8" name="文本框 7"/>
          <p:cNvSpPr txBox="1"/>
          <p:nvPr/>
        </p:nvSpPr>
        <p:spPr>
          <a:xfrm>
            <a:off x="7537450" y="3541395"/>
            <a:ext cx="1228725" cy="368300"/>
          </a:xfrm>
          <a:prstGeom prst="rect">
            <a:avLst/>
          </a:prstGeom>
          <a:noFill/>
        </p:spPr>
        <p:txBody>
          <a:bodyPr wrap="square" rtlCol="0">
            <a:spAutoFit/>
          </a:bodyPr>
          <a:p>
            <a:r>
              <a:rPr lang="zh-CN" altLang="en-US"/>
              <a:t>图</a:t>
            </a:r>
            <a:r>
              <a:rPr lang="en-US" altLang="zh-CN"/>
              <a:t>2-3-39</a:t>
            </a:r>
            <a:endParaRPr lang="en-US"/>
          </a:p>
        </p:txBody>
      </p:sp>
      <p:pic>
        <p:nvPicPr>
          <p:cNvPr id="114" name="图片 114" descr="timg"/>
          <p:cNvPicPr>
            <a:picLocks noChangeAspect="1"/>
          </p:cNvPicPr>
          <p:nvPr/>
        </p:nvPicPr>
        <p:blipFill>
          <a:blip r:embed="rId5"/>
          <a:stretch>
            <a:fillRect/>
          </a:stretch>
        </p:blipFill>
        <p:spPr>
          <a:xfrm>
            <a:off x="2540318" y="4088448"/>
            <a:ext cx="2356485" cy="1767205"/>
          </a:xfrm>
          <a:prstGeom prst="rect">
            <a:avLst/>
          </a:prstGeom>
        </p:spPr>
      </p:pic>
      <p:pic>
        <p:nvPicPr>
          <p:cNvPr id="115" name="图片 115" descr="1-1FQ5111A00-L"/>
          <p:cNvPicPr>
            <a:picLocks noChangeAspect="1"/>
          </p:cNvPicPr>
          <p:nvPr/>
        </p:nvPicPr>
        <p:blipFill>
          <a:blip r:embed="rId6"/>
          <a:srcRect r="12245" b="44185"/>
          <a:stretch>
            <a:fillRect/>
          </a:stretch>
        </p:blipFill>
        <p:spPr>
          <a:xfrm>
            <a:off x="7306945" y="4136390"/>
            <a:ext cx="1877060" cy="1671955"/>
          </a:xfrm>
          <a:prstGeom prst="rect">
            <a:avLst/>
          </a:prstGeom>
        </p:spPr>
      </p:pic>
    </p:spTree>
    <p:custDataLst>
      <p:tags r:id="rId7"/>
    </p:custData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2.3.3.装饰设计常用的人造石材</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22655" y="1291590"/>
            <a:ext cx="10544175" cy="4485005"/>
          </a:xfrm>
          <a:prstGeom prst="rect">
            <a:avLst/>
          </a:prstGeom>
          <a:noFill/>
          <a:ln w="9525">
            <a:noFill/>
          </a:ln>
        </p:spPr>
        <p:txBody>
          <a:bodyPr wrap="square">
            <a:spAutoFit/>
          </a:bodyPr>
          <a:p>
            <a:pPr indent="266700">
              <a:lnSpc>
                <a:spcPct val="170000"/>
              </a:lnSpc>
            </a:pPr>
            <a:r>
              <a:rPr sz="1400">
                <a:ea typeface="宋体" panose="02010600030101010101" pitchFamily="2" charset="-122"/>
                <a:sym typeface="+mn-ea"/>
              </a:rPr>
              <a:t>2.微晶石特点 </a:t>
            </a:r>
            <a:endParaRPr sz="1400">
              <a:ea typeface="宋体" panose="02010600030101010101" pitchFamily="2" charset="-122"/>
              <a:sym typeface="+mn-ea"/>
            </a:endParaRPr>
          </a:p>
          <a:p>
            <a:pPr indent="266700">
              <a:lnSpc>
                <a:spcPct val="170000"/>
              </a:lnSpc>
            </a:pPr>
            <a:r>
              <a:rPr sz="1400">
                <a:ea typeface="宋体" panose="02010600030101010101" pitchFamily="2" charset="-122"/>
                <a:sym typeface="+mn-ea"/>
              </a:rPr>
              <a:t>1)性能优良，比天然石更具理化优势：微晶石是在与花岗岩形成条件相似的高温状态下，通过特殊的工艺烧结而成，质地均匀，密度大、硬度高，抗压、抗弯、耐冲击等性能优于天然石材，经久耐磨，不易受损，更没有天然石材常见的细碎裂纹。</a:t>
            </a:r>
            <a:endParaRPr sz="1400">
              <a:ea typeface="宋体" panose="02010600030101010101" pitchFamily="2" charset="-122"/>
              <a:sym typeface="+mn-ea"/>
            </a:endParaRPr>
          </a:p>
          <a:p>
            <a:pPr indent="266700">
              <a:lnSpc>
                <a:spcPct val="170000"/>
              </a:lnSpc>
            </a:pPr>
            <a:r>
              <a:rPr sz="1400">
                <a:ea typeface="宋体" panose="02010600030101010101" pitchFamily="2" charset="-122"/>
                <a:sym typeface="+mn-ea"/>
              </a:rPr>
              <a:t>2)质地细腻，板面光泽晶莹柔和：微晶石既有特殊的微晶结构，又有特殊的玻璃基质结构，质地细腻，板面晶莹亮丽，对于射入光线能产生扩散漫反射效果，使人感觉柔美和谐。</a:t>
            </a:r>
            <a:endParaRPr sz="1400">
              <a:ea typeface="宋体" panose="02010600030101010101" pitchFamily="2" charset="-122"/>
              <a:sym typeface="+mn-ea"/>
            </a:endParaRPr>
          </a:p>
          <a:p>
            <a:pPr indent="266700">
              <a:lnSpc>
                <a:spcPct val="170000"/>
              </a:lnSpc>
            </a:pPr>
            <a:r>
              <a:rPr sz="1400">
                <a:ea typeface="宋体" panose="02010600030101010101" pitchFamily="2" charset="-122"/>
                <a:sym typeface="+mn-ea"/>
              </a:rPr>
              <a:t>3)色彩丰富、应用范围广泛，微晶石的制作工艺，可以根据使用需要生产出丰富多彩的色调系列（尤以水晶白、米黄、浅灰 白麻四个色系最为时尚、流行），同时，又能弥补天然石材色差大的缺陷，产品广泛用于宾馆、写字楼、车站机场等内外装饰，更适宜家庭的高级装修，如墙面、地面、饰板、家具、台盆面板等。</a:t>
            </a:r>
            <a:endParaRPr sz="1400">
              <a:ea typeface="宋体" panose="02010600030101010101" pitchFamily="2" charset="-122"/>
              <a:sym typeface="+mn-ea"/>
            </a:endParaRPr>
          </a:p>
          <a:p>
            <a:pPr indent="266700">
              <a:lnSpc>
                <a:spcPct val="170000"/>
              </a:lnSpc>
            </a:pPr>
            <a:r>
              <a:rPr sz="1400">
                <a:ea typeface="宋体" panose="02010600030101010101" pitchFamily="2" charset="-122"/>
                <a:sym typeface="+mn-ea"/>
              </a:rPr>
              <a:t>4)耐酸碱度佳：耐候性能优良，微晶石作为化学性能稳定的无机质晶化材料，又包含玻璃基质结构，其耐酸碱度、抗腐蚀性能都甚于天然石材，尤其是耐候性更为突出，经受长期风吹日晒也不会褪光，更不会降低强度。</a:t>
            </a:r>
            <a:endParaRPr sz="1400">
              <a:ea typeface="宋体" panose="02010600030101010101" pitchFamily="2" charset="-122"/>
              <a:sym typeface="+mn-ea"/>
            </a:endParaRPr>
          </a:p>
          <a:p>
            <a:pPr indent="266700">
              <a:lnSpc>
                <a:spcPct val="170000"/>
              </a:lnSpc>
            </a:pPr>
            <a:r>
              <a:rPr sz="1400">
                <a:ea typeface="宋体" panose="02010600030101010101" pitchFamily="2" charset="-122"/>
                <a:sym typeface="+mn-ea"/>
              </a:rPr>
              <a:t>5)卓越的抗污染性，方便清洁维护，微晶石的吸水率极低，几乎为零，多种污秽浆泥、染色溶液不易侵入渗透，依附于表面的污物也很容易清除擦净，特别方便于建筑物的清洁维护。</a:t>
            </a:r>
            <a:endParaRPr sz="1400">
              <a:ea typeface="宋体" panose="02010600030101010101" pitchFamily="2" charset="-122"/>
              <a:sym typeface="+mn-ea"/>
            </a:endParaRPr>
          </a:p>
        </p:txBody>
      </p:sp>
    </p:spTree>
    <p:custDataLst>
      <p:tags r:id="rId3"/>
    </p:custData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1136015" y="1140460"/>
            <a:ext cx="10890885" cy="4092575"/>
          </a:xfrm>
          <a:prstGeom prst="rect">
            <a:avLst/>
          </a:prstGeom>
          <a:noFill/>
          <a:ln w="9525">
            <a:noFill/>
          </a:ln>
        </p:spPr>
        <p:txBody>
          <a:bodyPr wrap="square">
            <a:spAutoFit/>
          </a:bodyPr>
          <a:p>
            <a:pPr indent="266700">
              <a:lnSpc>
                <a:spcPct val="130000"/>
              </a:lnSpc>
            </a:pPr>
            <a:r>
              <a:rPr sz="4000" b="0">
                <a:ea typeface="宋体" panose="02010600030101010101" pitchFamily="2" charset="-122"/>
              </a:rPr>
              <a:t>课后练习题</a:t>
            </a:r>
            <a:endParaRPr sz="4000" b="0">
              <a:ea typeface="宋体" panose="02010600030101010101" pitchFamily="2" charset="-122"/>
            </a:endParaRPr>
          </a:p>
          <a:p>
            <a:pPr indent="266700">
              <a:lnSpc>
                <a:spcPct val="130000"/>
              </a:lnSpc>
            </a:pPr>
            <a:r>
              <a:rPr sz="4000" b="0">
                <a:ea typeface="宋体" panose="02010600030101010101" pitchFamily="2" charset="-122"/>
              </a:rPr>
              <a:t>1)天然石材的分类和特性？</a:t>
            </a:r>
            <a:endParaRPr sz="4000" b="0">
              <a:ea typeface="宋体" panose="02010600030101010101" pitchFamily="2" charset="-122"/>
            </a:endParaRPr>
          </a:p>
          <a:p>
            <a:pPr indent="266700">
              <a:lnSpc>
                <a:spcPct val="130000"/>
              </a:lnSpc>
            </a:pPr>
            <a:r>
              <a:rPr sz="4000" b="0">
                <a:ea typeface="宋体" panose="02010600030101010101" pitchFamily="2" charset="-122"/>
              </a:rPr>
              <a:t>2)大理石、花岗岩特性？</a:t>
            </a:r>
            <a:endParaRPr sz="4000" b="0">
              <a:ea typeface="宋体" panose="02010600030101010101" pitchFamily="2" charset="-122"/>
            </a:endParaRPr>
          </a:p>
          <a:p>
            <a:pPr indent="266700">
              <a:lnSpc>
                <a:spcPct val="130000"/>
              </a:lnSpc>
            </a:pPr>
            <a:r>
              <a:rPr sz="4000" b="0">
                <a:ea typeface="宋体" panose="02010600030101010101" pitchFamily="2" charset="-122"/>
              </a:rPr>
              <a:t>3)人造石材的分类和应用？</a:t>
            </a:r>
            <a:endParaRPr sz="4000" b="0">
              <a:ea typeface="宋体" panose="02010600030101010101" pitchFamily="2" charset="-122"/>
            </a:endParaRPr>
          </a:p>
          <a:p>
            <a:pPr indent="266700">
              <a:lnSpc>
                <a:spcPct val="130000"/>
              </a:lnSpc>
            </a:pPr>
            <a:r>
              <a:rPr sz="4000" b="0">
                <a:ea typeface="宋体" panose="02010600030101010101" pitchFamily="2" charset="-122"/>
              </a:rPr>
              <a:t>4)人造石材和天然石材区别？</a:t>
            </a:r>
            <a:endParaRPr sz="4000" b="0">
              <a:ea typeface="宋体" panose="02010600030101010101" pitchFamily="2" charset="-122"/>
            </a:endParaRPr>
          </a:p>
        </p:txBody>
      </p:sp>
    </p:spTree>
    <p:custDataLst>
      <p:tags r:id="rId2"/>
    </p:custData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custDataLst>
              <p:tags r:id="rId2"/>
            </p:custDataLst>
          </p:nvPr>
        </p:nvSpPr>
        <p:spPr>
          <a:xfrm>
            <a:off x="2327910" y="289560"/>
            <a:ext cx="7971155" cy="801370"/>
          </a:xfrm>
          <a:prstGeom prst="rect">
            <a:avLst/>
          </a:prstGeom>
          <a:noFill/>
        </p:spPr>
        <p:txBody>
          <a:bodyPr wrap="square" lIns="90000" tIns="46800" rIns="90000" bIns="46800" rtlCol="0"/>
          <a:lstStyle>
            <a:defPPr>
              <a:defRPr lang="zh-CN"/>
            </a:defPPr>
            <a:lvl1pPr>
              <a:lnSpc>
                <a:spcPct val="130000"/>
              </a:lnSpc>
              <a:defRPr sz="2800">
                <a:solidFill>
                  <a:schemeClr val="tx2"/>
                </a:solidFill>
                <a:latin typeface="+mj-lt"/>
                <a:ea typeface="+mj-ea"/>
                <a:cs typeface="+mj-cs"/>
              </a:defRPr>
            </a:lvl1pPr>
          </a:lstStyle>
          <a:p>
            <a:r>
              <a:rPr lang="en-US" altLang="zh-CN" sz="3600">
                <a:sym typeface="+mn-ea"/>
              </a:rPr>
              <a:t>2.4.装饰陶瓷</a:t>
            </a:r>
            <a:endParaRPr lang="en-US" altLang="zh-CN" sz="3600">
              <a:sym typeface="+mn-ea"/>
            </a:endParaRPr>
          </a:p>
        </p:txBody>
      </p:sp>
      <p:sp>
        <p:nvSpPr>
          <p:cNvPr id="2" name="文本框 1"/>
          <p:cNvSpPr txBox="1"/>
          <p:nvPr/>
        </p:nvSpPr>
        <p:spPr>
          <a:xfrm>
            <a:off x="922655" y="1401445"/>
            <a:ext cx="9605010" cy="1814830"/>
          </a:xfrm>
          <a:prstGeom prst="rect">
            <a:avLst/>
          </a:prstGeom>
          <a:noFill/>
        </p:spPr>
        <p:txBody>
          <a:bodyPr wrap="square" rtlCol="0" anchor="t">
            <a:spAutoFit/>
          </a:bodyPr>
          <a:p>
            <a:pPr indent="266700" algn="l" fontAlgn="auto">
              <a:lnSpc>
                <a:spcPct val="200000"/>
              </a:lnSpc>
              <a:buNone/>
            </a:pPr>
            <a:r>
              <a:rPr lang="en-US" sz="1400">
                <a:ea typeface="宋体" panose="02010600030101010101" pitchFamily="2" charset="-122"/>
                <a:sym typeface="+mn-ea"/>
              </a:rPr>
              <a:t> </a:t>
            </a:r>
            <a:r>
              <a:rPr sz="1400">
                <a:ea typeface="宋体" panose="02010600030101010101" pitchFamily="2" charset="-122"/>
                <a:sym typeface="+mn-ea"/>
              </a:rPr>
              <a:t>陶是瓷的源，瓷是陶的流。陶瓷是华夏文明的起点，是最古老的装饰材料之一。随着现代科学技术的发展，陶瓷的品种和性能有了巨大的发展和变化，成为现代建筑装饰材料界的宠儿。随着科学技术和现代装饰学的发展，陶瓷正向着多品种、多性能方向发展，现代的建筑装饰中釉面砖和墙地砖应用的最多，他们的花色和种类繁多，而且还有很多新的品种还在不断涌现，如图2-4-1、2-4-2。</a:t>
            </a:r>
            <a:endParaRPr sz="1400">
              <a:ea typeface="宋体" panose="02010600030101010101" pitchFamily="2" charset="-122"/>
              <a:sym typeface="+mn-ea"/>
            </a:endParaRPr>
          </a:p>
        </p:txBody>
      </p:sp>
      <p:sp>
        <p:nvSpPr>
          <p:cNvPr id="4" name="文本框 3"/>
          <p:cNvSpPr txBox="1"/>
          <p:nvPr/>
        </p:nvSpPr>
        <p:spPr>
          <a:xfrm>
            <a:off x="3505835" y="6031230"/>
            <a:ext cx="1228725" cy="368300"/>
          </a:xfrm>
          <a:prstGeom prst="rect">
            <a:avLst/>
          </a:prstGeom>
          <a:noFill/>
        </p:spPr>
        <p:txBody>
          <a:bodyPr wrap="square" rtlCol="0">
            <a:spAutoFit/>
          </a:bodyPr>
          <a:p>
            <a:r>
              <a:rPr lang="zh-CN" altLang="en-US"/>
              <a:t>图</a:t>
            </a:r>
            <a:r>
              <a:rPr lang="en-US" altLang="zh-CN"/>
              <a:t>2-4-1</a:t>
            </a:r>
            <a:endParaRPr lang="en-US"/>
          </a:p>
        </p:txBody>
      </p:sp>
      <p:pic>
        <p:nvPicPr>
          <p:cNvPr id="47" name="图片 47" descr="MTQ1ODkzNDA1NTQyMC02MTg5NTk3MQ=="/>
          <p:cNvPicPr>
            <a:picLocks noChangeAspect="1"/>
          </p:cNvPicPr>
          <p:nvPr/>
        </p:nvPicPr>
        <p:blipFill>
          <a:blip r:embed="rId3"/>
          <a:stretch>
            <a:fillRect/>
          </a:stretch>
        </p:blipFill>
        <p:spPr>
          <a:xfrm>
            <a:off x="3051175" y="3509645"/>
            <a:ext cx="2344420" cy="2156460"/>
          </a:xfrm>
          <a:prstGeom prst="rect">
            <a:avLst/>
          </a:prstGeom>
        </p:spPr>
      </p:pic>
      <p:pic>
        <p:nvPicPr>
          <p:cNvPr id="49" name="图片 49" descr="1303791232_1153567527.310x310"/>
          <p:cNvPicPr>
            <a:picLocks noChangeAspect="1"/>
          </p:cNvPicPr>
          <p:nvPr/>
        </p:nvPicPr>
        <p:blipFill>
          <a:blip r:embed="rId4"/>
          <a:stretch>
            <a:fillRect/>
          </a:stretch>
        </p:blipFill>
        <p:spPr>
          <a:xfrm>
            <a:off x="6190615" y="3509645"/>
            <a:ext cx="2382520" cy="2175510"/>
          </a:xfrm>
          <a:prstGeom prst="rect">
            <a:avLst/>
          </a:prstGeom>
        </p:spPr>
      </p:pic>
      <p:sp>
        <p:nvSpPr>
          <p:cNvPr id="3" name="文本框 2"/>
          <p:cNvSpPr txBox="1"/>
          <p:nvPr/>
        </p:nvSpPr>
        <p:spPr>
          <a:xfrm>
            <a:off x="6852285" y="5962650"/>
            <a:ext cx="1228725" cy="368300"/>
          </a:xfrm>
          <a:prstGeom prst="rect">
            <a:avLst/>
          </a:prstGeom>
          <a:noFill/>
        </p:spPr>
        <p:txBody>
          <a:bodyPr wrap="square" rtlCol="0">
            <a:spAutoFit/>
          </a:bodyPr>
          <a:p>
            <a:r>
              <a:rPr lang="zh-CN" altLang="en-US"/>
              <a:t>图</a:t>
            </a:r>
            <a:r>
              <a:rPr lang="en-US" altLang="zh-CN"/>
              <a:t>2-4-2</a:t>
            </a:r>
            <a:endParaRPr lang="en-US"/>
          </a:p>
        </p:txBody>
      </p:sp>
    </p:spTree>
    <p:custDataLst>
      <p:tags r:id="rId5"/>
    </p:custData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2.4.1.陶瓷的性质和分类</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22655" y="1291590"/>
            <a:ext cx="10544175" cy="3386455"/>
          </a:xfrm>
          <a:prstGeom prst="rect">
            <a:avLst/>
          </a:prstGeom>
          <a:noFill/>
          <a:ln w="9525">
            <a:noFill/>
          </a:ln>
        </p:spPr>
        <p:txBody>
          <a:bodyPr wrap="square">
            <a:spAutoFit/>
          </a:bodyPr>
          <a:p>
            <a:pPr indent="266700">
              <a:lnSpc>
                <a:spcPct val="170000"/>
              </a:lnSpc>
            </a:pPr>
            <a:r>
              <a:rPr sz="1400">
                <a:ea typeface="宋体" panose="02010600030101010101" pitchFamily="2" charset="-122"/>
                <a:sym typeface="+mn-ea"/>
              </a:rPr>
              <a:t>广义的陶瓷概念是用陶瓷生产方法制造的无机非金属固体材料和制品。传统上用黏土和天然矿物质，经过粉碎混炼、成型、焙烧等过程而制成的制品即为陶瓷，也叫“普通陶瓷”。陶瓷硬度高物理性能稳定而且耐酸、耐碱、耐腐蚀、耐高温和很好的绝缘性。</a:t>
            </a:r>
            <a:endParaRPr sz="1400">
              <a:ea typeface="宋体" panose="02010600030101010101" pitchFamily="2" charset="-122"/>
              <a:sym typeface="+mn-ea"/>
            </a:endParaRPr>
          </a:p>
          <a:p>
            <a:pPr indent="266700">
              <a:lnSpc>
                <a:spcPct val="170000"/>
              </a:lnSpc>
            </a:pPr>
            <a:r>
              <a:rPr sz="1400">
                <a:ea typeface="宋体" panose="02010600030101010101" pitchFamily="2" charset="-122"/>
                <a:sym typeface="+mn-ea"/>
              </a:rPr>
              <a:t>1.按陶瓷的概念和用途来分类</a:t>
            </a:r>
            <a:endParaRPr sz="1400">
              <a:ea typeface="宋体" panose="02010600030101010101" pitchFamily="2" charset="-122"/>
              <a:sym typeface="+mn-ea"/>
            </a:endParaRPr>
          </a:p>
          <a:p>
            <a:pPr indent="266700">
              <a:lnSpc>
                <a:spcPct val="170000"/>
              </a:lnSpc>
            </a:pPr>
            <a:r>
              <a:rPr sz="1400">
                <a:ea typeface="宋体" panose="02010600030101010101" pitchFamily="2" charset="-122"/>
                <a:sym typeface="+mn-ea"/>
              </a:rPr>
              <a:t>陶瓷制品分为两大类，即普通陶瓷（传统陶瓷）和特种陶瓷（新型陶瓷）。</a:t>
            </a:r>
            <a:endParaRPr sz="1400">
              <a:ea typeface="宋体" panose="02010600030101010101" pitchFamily="2" charset="-122"/>
              <a:sym typeface="+mn-ea"/>
            </a:endParaRPr>
          </a:p>
          <a:p>
            <a:pPr indent="266700">
              <a:lnSpc>
                <a:spcPct val="170000"/>
              </a:lnSpc>
            </a:pPr>
            <a:r>
              <a:rPr sz="1400">
                <a:ea typeface="宋体" panose="02010600030101010101" pitchFamily="2" charset="-122"/>
                <a:sym typeface="+mn-ea"/>
              </a:rPr>
              <a:t>①　普通陶瓷根据其用途不同又可分为日用陶瓷、建筑卫生陶瓷、化工陶瓷、化学陶瓷、电瓷及其他工业用陶瓷。</a:t>
            </a:r>
            <a:endParaRPr sz="1400">
              <a:ea typeface="宋体" panose="02010600030101010101" pitchFamily="2" charset="-122"/>
              <a:sym typeface="+mn-ea"/>
            </a:endParaRPr>
          </a:p>
          <a:p>
            <a:pPr indent="266700">
              <a:lnSpc>
                <a:spcPct val="170000"/>
              </a:lnSpc>
            </a:pPr>
            <a:r>
              <a:rPr sz="1400">
                <a:ea typeface="宋体" panose="02010600030101010101" pitchFamily="2" charset="-122"/>
                <a:sym typeface="+mn-ea"/>
              </a:rPr>
              <a:t>②　特种瓷种类很多，多以各种氧化物为主体，如高铝质瓷，它是以氧化铝为主，镁质瓷，以氧化镁为主；滑石质瓷，以滑石为主；铍质瓷，以氧化铍或绿柱石为主；锆质瓷，以氧化锆为主；钛质瓷，以氧化钛为主。</a:t>
            </a:r>
            <a:endParaRPr sz="1400">
              <a:ea typeface="宋体" panose="02010600030101010101" pitchFamily="2" charset="-122"/>
              <a:sym typeface="+mn-ea"/>
            </a:endParaRPr>
          </a:p>
          <a:p>
            <a:pPr indent="266700">
              <a:lnSpc>
                <a:spcPct val="170000"/>
              </a:lnSpc>
            </a:pPr>
            <a:r>
              <a:rPr sz="1400">
                <a:ea typeface="宋体" panose="02010600030101010101" pitchFamily="2" charset="-122"/>
                <a:sym typeface="+mn-ea"/>
              </a:rPr>
              <a:t>2.按坯体的物理性质和特征分类</a:t>
            </a:r>
            <a:endParaRPr sz="1400">
              <a:ea typeface="宋体" panose="02010600030101010101" pitchFamily="2" charset="-122"/>
              <a:sym typeface="+mn-ea"/>
            </a:endParaRPr>
          </a:p>
          <a:p>
            <a:pPr indent="266700">
              <a:lnSpc>
                <a:spcPct val="170000"/>
              </a:lnSpc>
            </a:pPr>
            <a:r>
              <a:rPr sz="1400">
                <a:ea typeface="宋体" panose="02010600030101010101" pitchFamily="2" charset="-122"/>
                <a:sym typeface="+mn-ea"/>
              </a:rPr>
              <a:t>根据陶瓷的颜色和吸水率大小不同，普通陶瓷又可分为陶器、炻器、瓷器，具体内容详见表2-1。</a:t>
            </a:r>
            <a:endParaRPr sz="1400">
              <a:ea typeface="宋体" panose="02010600030101010101" pitchFamily="2" charset="-122"/>
              <a:sym typeface="+mn-ea"/>
            </a:endParaRPr>
          </a:p>
        </p:txBody>
      </p:sp>
    </p:spTree>
    <p:custDataLst>
      <p:tags r:id="rId3"/>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4405" y="240030"/>
            <a:ext cx="445706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rPr>
              <a:t>1.2.1.室内装饰材料种类</a:t>
            </a: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1132840"/>
            <a:ext cx="10890885" cy="1037590"/>
          </a:xfrm>
          <a:prstGeom prst="rect">
            <a:avLst/>
          </a:prstGeom>
          <a:noFill/>
          <a:ln w="9525">
            <a:noFill/>
          </a:ln>
        </p:spPr>
        <p:txBody>
          <a:bodyPr wrap="square">
            <a:spAutoFit/>
          </a:bodyPr>
          <a:p>
            <a:pPr indent="266700">
              <a:lnSpc>
                <a:spcPct val="110000"/>
              </a:lnSpc>
            </a:pPr>
            <a:r>
              <a:rPr sz="1400" b="0">
                <a:ea typeface="宋体" panose="02010600030101010101" pitchFamily="2" charset="-122"/>
              </a:rPr>
              <a:t>随着建筑行业的发展、材料生产技术的提升，室内装饰材料种类也越来越多，按照不同的标准，主要分为以下几类。</a:t>
            </a:r>
            <a:endParaRPr sz="1400" b="0">
              <a:ea typeface="宋体" panose="02010600030101010101" pitchFamily="2" charset="-122"/>
            </a:endParaRPr>
          </a:p>
          <a:p>
            <a:pPr indent="266700">
              <a:lnSpc>
                <a:spcPct val="110000"/>
              </a:lnSpc>
            </a:pPr>
            <a:r>
              <a:rPr sz="1400" b="0">
                <a:ea typeface="宋体" panose="02010600030101010101" pitchFamily="2" charset="-122"/>
              </a:rPr>
              <a:t>(1)按材质分：主要有木材、石材、塑料、玻璃、金属、涂料、纺织品、无机矿物等；</a:t>
            </a:r>
            <a:endParaRPr sz="1400" b="0">
              <a:ea typeface="宋体" panose="02010600030101010101" pitchFamily="2" charset="-122"/>
            </a:endParaRPr>
          </a:p>
          <a:p>
            <a:pPr indent="266700">
              <a:lnSpc>
                <a:spcPct val="110000"/>
              </a:lnSpc>
            </a:pPr>
            <a:r>
              <a:rPr sz="1400" b="0">
                <a:ea typeface="宋体" panose="02010600030101010101" pitchFamily="2" charset="-122"/>
              </a:rPr>
              <a:t>(2)按功能分：放水、防霉、防火、防潮、抗菌、杀菌、耐污、耐酸碱、吸音、保温、隔热等；</a:t>
            </a:r>
            <a:endParaRPr sz="1400" b="0">
              <a:ea typeface="宋体" panose="02010600030101010101" pitchFamily="2" charset="-122"/>
            </a:endParaRPr>
          </a:p>
          <a:p>
            <a:pPr indent="266700">
              <a:lnSpc>
                <a:spcPct val="110000"/>
              </a:lnSpc>
            </a:pPr>
            <a:r>
              <a:rPr sz="1400" b="0">
                <a:ea typeface="宋体" panose="02010600030101010101" pitchFamily="2" charset="-122"/>
              </a:rPr>
              <a:t>(3)按使用部位分：地面装饰材料、墙面装饰材料、柱面装饰材料、顶面装饰材料。</a:t>
            </a:r>
            <a:endParaRPr sz="1400" b="0">
              <a:ea typeface="宋体" panose="02010600030101010101" pitchFamily="2" charset="-122"/>
            </a:endParaRPr>
          </a:p>
        </p:txBody>
      </p:sp>
      <p:sp>
        <p:nvSpPr>
          <p:cNvPr id="3" name="文本框 2"/>
          <p:cNvSpPr txBox="1"/>
          <p:nvPr>
            <p:custDataLst>
              <p:tags r:id="rId3"/>
            </p:custDataLst>
          </p:nvPr>
        </p:nvSpPr>
        <p:spPr>
          <a:xfrm>
            <a:off x="955040" y="2250440"/>
            <a:ext cx="4457065" cy="801370"/>
          </a:xfrm>
          <a:prstGeom prst="rect">
            <a:avLst/>
          </a:prstGeom>
          <a:noFill/>
        </p:spPr>
        <p:txBody>
          <a:bodyPr wrap="square" rtlCol="0"/>
          <a:p>
            <a:pPr>
              <a:lnSpc>
                <a:spcPct val="130000"/>
              </a:lnSpc>
            </a:pPr>
            <a:r>
              <a:rPr lang="en-US" altLang="zh-CN">
                <a:solidFill>
                  <a:schemeClr val="tx2"/>
                </a:solidFill>
                <a:latin typeface="+mj-lt"/>
                <a:ea typeface="+mj-ea"/>
                <a:cs typeface="+mj-cs"/>
              </a:rPr>
              <a:t>1.2.2.室内装饰材料的基本特征</a:t>
            </a:r>
            <a:endParaRPr lang="en-US" altLang="zh-CN">
              <a:solidFill>
                <a:schemeClr val="tx2"/>
              </a:solidFill>
              <a:latin typeface="+mj-lt"/>
              <a:ea typeface="+mj-ea"/>
              <a:cs typeface="+mj-cs"/>
            </a:endParaRPr>
          </a:p>
        </p:txBody>
      </p:sp>
      <p:sp>
        <p:nvSpPr>
          <p:cNvPr id="6" name="文本框 5"/>
          <p:cNvSpPr txBox="1"/>
          <p:nvPr/>
        </p:nvSpPr>
        <p:spPr>
          <a:xfrm>
            <a:off x="922655" y="2691130"/>
            <a:ext cx="10544810" cy="3538220"/>
          </a:xfrm>
          <a:prstGeom prst="rect">
            <a:avLst/>
          </a:prstGeom>
          <a:noFill/>
          <a:ln w="9525">
            <a:noFill/>
          </a:ln>
        </p:spPr>
        <p:txBody>
          <a:bodyPr wrap="square">
            <a:spAutoFit/>
          </a:bodyPr>
          <a:p>
            <a:pPr marL="269875" indent="-269875"/>
            <a:r>
              <a:rPr lang="en-US" sz="1400" b="0">
                <a:ea typeface="宋体" panose="02010600030101010101" pitchFamily="2" charset="-122"/>
              </a:rPr>
              <a:t>     </a:t>
            </a:r>
            <a:r>
              <a:rPr sz="1400" b="0">
                <a:ea typeface="宋体" panose="02010600030101010101" pitchFamily="2" charset="-122"/>
              </a:rPr>
              <a:t>(1) 材料颜色。材料颜色是材料对可见光光谱选择吸收的视觉表现。例如：绿色给人一种清新、环保、生机的感觉；橙色、红色给人一种温暖、热烈、活跃的感觉。所以，在装饰过程中，应根据室内整体风格需求来选择使用相应颜色的材料,如图1-5。(2) 材料光泽。材料光泽是材料表面方向性反射光线的。材料表面不同的光泽度，可以表现材料表面不同的明暗程度、视野范围及造成不同的虚实对比效果，这在室内设计材料选用时，要注意的一个重要地方，如图1-6。(3) 材料透明度。材料透明度是利用特定材料不同的透明度，来隔断或调整光线的明暗，从而达到特殊的光学效果，或使物体朦胧或清晰，如图1-7。(4) 材料花纹材料表面往往具有不同花纹、不同的表面组织，例如：花纹图案、平整、光滑镜面、粗糙、凹凸等，从而给人一种综合的质感，如图1-8。(5) 材料肌理材料肌理是材料本身的凹凸、纹理、图案等，材料肌理美感是室内装饰效果的重要构成因素。材料肌理有自然形态的，例如各种天然模板、天然石料的纹理、织物、金属材料等；也有借助现代科学技术仿制的自然纹理，例如各种仿制木纹、石料纹等；还有使用现代工艺美术设计的纹理材料和借助现代技术加工的各种凹凸肌理材料等。不同材料的不同肌理，都会呈现出不同的肌理美观和质感，如图1-9。</a:t>
            </a:r>
            <a:endParaRPr sz="1400">
              <a:ea typeface="宋体" panose="02010600030101010101" pitchFamily="2" charset="-122"/>
            </a:endParaRPr>
          </a:p>
        </p:txBody>
      </p:sp>
    </p:spTree>
    <p:custDataLst>
      <p:tags r:id="rId4"/>
    </p:custData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2.4.1.陶瓷的性质和分类</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2" name="表格 1"/>
          <p:cNvGraphicFramePr/>
          <p:nvPr/>
        </p:nvGraphicFramePr>
        <p:xfrm>
          <a:off x="3559175" y="1041400"/>
          <a:ext cx="4970780" cy="5172710"/>
        </p:xfrm>
        <a:graphic>
          <a:graphicData uri="http://schemas.openxmlformats.org/drawingml/2006/table">
            <a:tbl>
              <a:tblPr firstRow="1" bandRow="1">
                <a:tableStyleId>{5940675A-B579-460E-94D1-54222C63F5DA}</a:tableStyleId>
              </a:tblPr>
              <a:tblGrid>
                <a:gridCol w="681990"/>
                <a:gridCol w="765810"/>
                <a:gridCol w="423545"/>
                <a:gridCol w="682625"/>
                <a:gridCol w="2416810"/>
              </a:tblGrid>
              <a:tr h="276225">
                <a:tc rowSpan="2" gridSpan="2">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名称</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tcPr>
                </a:tc>
                <a:tc gridSpan="2">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特点</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rowSpan="2">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主要制品</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57505">
                <a:tc vMerge="1" gridSpan="2">
                  <a:tcPr>
                    <a:lnL w="12700" cap="flat" cmpd="sng">
                      <a:solidFill>
                        <a:srgbClr val="080000"/>
                      </a:solidFill>
                      <a:prstDash val="solid"/>
                      <a:headEnd type="none" w="med" len="med"/>
                      <a:tailEnd type="none" w="med" len="med"/>
                    </a:lnL>
                    <a:lnB w="12700" cap="flat" cmpd="sng">
                      <a:solidFill>
                        <a:srgbClr val="080000"/>
                      </a:solidFill>
                      <a:prstDash val="solid"/>
                      <a:headEnd type="none" w="med" len="med"/>
                      <a:tailEnd type="none" w="med" len="med"/>
                    </a:lnB>
                  </a:tcPr>
                </a:tc>
                <a:tc vMerge="1" hMerge="1">
                  <a:tcPr>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颜色</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吸水率（%）</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r>
              <a:tr h="0">
                <a:tc gridSpan="2">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粗陶器</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带色</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&gt;10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日用缸器、砖、瓦</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44195">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精陶器</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石灰质长石质</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白色白色</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18∽229∽12</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日用器皿、彩陶日用器皿、卫生陶瓷、装饰釉砖面</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04215">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炻器</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粗炻器细炻器</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带色白/带色</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4∽8&lt;1</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缸器、建筑外墙砖、锦砖、地砖日用器皿、化工及电器工业用品、瓷质砖</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096645">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瓷器</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长石瓷绢云母瓷滑石瓷骨灰瓷</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白色白色白色白色</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&lt;0.5&lt;0.5&lt;0.5&lt;0.5</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日用餐茶具、陈设瓷、高低压电磁日用餐茶具、美术用品日用餐茶具、美术用品日用餐茶具、美术用品</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6860">
                <a:tc rowSpan="5">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锆质瓷</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高强度、高介电损失</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锆英石瓷</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3688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钛质瓷</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高电容率、铁电性、压电性</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钛酸钡瓷、钛酸锶瓷、金红石瓷</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4419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磁性瓷</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高电阻率、高磁致伸缩系</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铁淦氧瓷、镍锌磁性瓷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622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电子陶瓷</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有导电性、电光性</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铁、镍、钴金属陶瓷，如火箭喷嘴</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5308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金属陶瓷</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高强度、高熔点、高韧性、抗氧化</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氧化物、碳化物、硅化物瓷等</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3" name="文本框 2"/>
          <p:cNvSpPr txBox="1"/>
          <p:nvPr/>
        </p:nvSpPr>
        <p:spPr>
          <a:xfrm>
            <a:off x="955040" y="1569085"/>
            <a:ext cx="2538095" cy="368300"/>
          </a:xfrm>
          <a:prstGeom prst="rect">
            <a:avLst/>
          </a:prstGeom>
          <a:noFill/>
        </p:spPr>
        <p:txBody>
          <a:bodyPr wrap="square" rtlCol="0">
            <a:spAutoFit/>
          </a:bodyPr>
          <a:p>
            <a:r>
              <a:rPr>
                <a:ea typeface="宋体" panose="02010600030101010101" pitchFamily="2" charset="-122"/>
                <a:sym typeface="+mn-ea"/>
              </a:rPr>
              <a:t>表2-1陶瓷制品的分类</a:t>
            </a:r>
            <a:endParaRPr lang="zh-CN" altLang="en-US"/>
          </a:p>
        </p:txBody>
      </p:sp>
    </p:spTree>
    <p:custDataLst>
      <p:tags r:id="rId3"/>
    </p:custData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2.4.2.常用建筑装饰陶瓷</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882650"/>
            <a:ext cx="10544175" cy="1921510"/>
          </a:xfrm>
          <a:prstGeom prst="rect">
            <a:avLst/>
          </a:prstGeom>
          <a:noFill/>
          <a:ln w="9525">
            <a:noFill/>
          </a:ln>
        </p:spPr>
        <p:txBody>
          <a:bodyPr wrap="square">
            <a:spAutoFit/>
          </a:bodyPr>
          <a:p>
            <a:pPr indent="266700">
              <a:lnSpc>
                <a:spcPct val="170000"/>
              </a:lnSpc>
            </a:pPr>
            <a:r>
              <a:rPr sz="1400">
                <a:ea typeface="宋体" panose="02010600030101010101" pitchFamily="2" charset="-122"/>
                <a:sym typeface="+mn-ea"/>
              </a:rPr>
              <a:t>建筑陶瓷是用于装饰和保护建筑物、构筑物墙面及地面的陶瓷制品。建筑陶瓷主要品种有内外墙面砖、地砖、陶瓷锦砖、琉璃瓦、陶瓷壁画、陶瓷饰品和室内卫生陶瓷等。它属于精陶，炻质，粗、细瓷类。</a:t>
            </a:r>
            <a:endParaRPr sz="1400">
              <a:ea typeface="宋体" panose="02010600030101010101" pitchFamily="2" charset="-122"/>
              <a:sym typeface="+mn-ea"/>
            </a:endParaRPr>
          </a:p>
          <a:p>
            <a:pPr indent="266700">
              <a:lnSpc>
                <a:spcPct val="170000"/>
              </a:lnSpc>
            </a:pPr>
            <a:r>
              <a:rPr sz="1400">
                <a:ea typeface="宋体" panose="02010600030101010101" pitchFamily="2" charset="-122"/>
                <a:sym typeface="+mn-ea"/>
              </a:rPr>
              <a:t>陶瓷砖按使用部位不同分为内墙砖、外墙砖、室内地砖、室外地砖、广场地砖和配件砖（表2-2）；按期表面是否施釉可分为有釉砖和无釉砖。釉是覆盖在陶瓷坯体表面上的一层连续的薄薄的玻璃态物质，其作用在于改善陶瓷制品表面的性能，同时提高陶瓷制品的机械强度、电光性能、化学稳定性和热稳定性。釉也能对坯体起到装饰作用。釉的原料多种多样，常见种类及分类见表2-3。</a:t>
            </a:r>
            <a:endParaRPr sz="1400">
              <a:ea typeface="宋体" panose="02010600030101010101" pitchFamily="2" charset="-122"/>
              <a:sym typeface="+mn-ea"/>
            </a:endParaRPr>
          </a:p>
        </p:txBody>
      </p:sp>
      <p:graphicFrame>
        <p:nvGraphicFramePr>
          <p:cNvPr id="3" name="表格 2"/>
          <p:cNvGraphicFramePr/>
          <p:nvPr/>
        </p:nvGraphicFramePr>
        <p:xfrm>
          <a:off x="1501458" y="3418205"/>
          <a:ext cx="4535805" cy="1955800"/>
        </p:xfrm>
        <a:graphic>
          <a:graphicData uri="http://schemas.openxmlformats.org/drawingml/2006/table">
            <a:tbl>
              <a:tblPr firstRow="1" bandRow="1">
                <a:tableStyleId>{5940675A-B579-460E-94D1-54222C63F5DA}</a:tableStyleId>
              </a:tblPr>
              <a:tblGrid>
                <a:gridCol w="1114425"/>
                <a:gridCol w="3421380"/>
              </a:tblGrid>
              <a:tr h="279400">
                <a:tc>
                  <a:txBody>
                    <a:bodyPr/>
                    <a:p>
                      <a:pPr indent="0" algn="ctr">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名称</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定义</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9400">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内墙砖</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装饰和保护建筑物内墙的陶瓷砖</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9400">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外墙砖</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装饰和保护建筑物外墙的陶瓷砖</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9400">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室内地砖</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装饰和保护建筑物内部地面的陶瓷砖</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9400">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室外地砖</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装饰和保护建筑物外部地面的陶瓷砖</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9400">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广场地砖</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铺砌广场及道路的陶瓷砖</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9400">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配件砖</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铺砌建筑物墙角、拐角等特殊装饰部位的陶瓷砖</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4" name="文本框 3"/>
          <p:cNvSpPr txBox="1"/>
          <p:nvPr/>
        </p:nvSpPr>
        <p:spPr>
          <a:xfrm>
            <a:off x="3117215" y="5728335"/>
            <a:ext cx="741680" cy="368300"/>
          </a:xfrm>
          <a:prstGeom prst="rect">
            <a:avLst/>
          </a:prstGeom>
          <a:noFill/>
        </p:spPr>
        <p:txBody>
          <a:bodyPr wrap="none" rtlCol="0" anchor="t">
            <a:spAutoFit/>
          </a:bodyPr>
          <a:p>
            <a:pPr algn="l"/>
            <a:r>
              <a:rPr>
                <a:ea typeface="宋体" panose="02010600030101010101" pitchFamily="2" charset="-122"/>
                <a:sym typeface="+mn-ea"/>
              </a:rPr>
              <a:t>表2-</a:t>
            </a:r>
            <a:r>
              <a:rPr lang="en-US">
                <a:ea typeface="宋体" panose="02010600030101010101" pitchFamily="2" charset="-122"/>
                <a:sym typeface="+mn-ea"/>
              </a:rPr>
              <a:t>2</a:t>
            </a:r>
            <a:endParaRPr lang="en-US"/>
          </a:p>
        </p:txBody>
      </p:sp>
      <p:graphicFrame>
        <p:nvGraphicFramePr>
          <p:cNvPr id="6" name="表格 5"/>
          <p:cNvGraphicFramePr/>
          <p:nvPr/>
        </p:nvGraphicFramePr>
        <p:xfrm>
          <a:off x="6689725" y="3675380"/>
          <a:ext cx="4640580" cy="1117600"/>
        </p:xfrm>
        <a:graphic>
          <a:graphicData uri="http://schemas.openxmlformats.org/drawingml/2006/table">
            <a:tbl>
              <a:tblPr firstRow="1" bandRow="1">
                <a:tableStyleId>{5940675A-B579-460E-94D1-54222C63F5DA}</a:tableStyleId>
              </a:tblPr>
              <a:tblGrid>
                <a:gridCol w="925195"/>
                <a:gridCol w="3715385"/>
              </a:tblGrid>
              <a:tr h="279400">
                <a:tc>
                  <a:txBody>
                    <a:bodyPr/>
                    <a:p>
                      <a:pPr indent="0" algn="ctr">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种类</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solidFill>
                            <a:srgbClr val="000000"/>
                          </a:solidFill>
                          <a:latin typeface="宋体" panose="02010600030101010101" pitchFamily="2" charset="-122"/>
                          <a:ea typeface="宋体" panose="02010600030101010101" pitchFamily="2" charset="-122"/>
                          <a:cs typeface="宋体" panose="02010600030101010101" pitchFamily="2" charset="-122"/>
                        </a:rPr>
                        <a:t>原料</a:t>
                      </a:r>
                      <a:endParaRPr lang="en-US" altLang="en-US" sz="1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9400">
                <a:tc>
                  <a:txBody>
                    <a:bodyPr/>
                    <a:p>
                      <a:pPr indent="0" algn="l">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天然矿物原料</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长石、高岭土、滑石、石灰、含锂矿物、含硼矿物</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9400">
                <a:tc>
                  <a:txBody>
                    <a:bodyPr/>
                    <a:p>
                      <a:pPr indent="0" algn="l">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化工原料</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硼砂、硝酸钠、铅丹、碳酸钙、氟硅酸钠</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9400">
                <a:tc>
                  <a:txBody>
                    <a:bodyPr/>
                    <a:p>
                      <a:pPr indent="0" algn="l">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辅助原料</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有乳浊剂、着色剂和悬浮剂</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7" name="文本框 6"/>
          <p:cNvSpPr txBox="1"/>
          <p:nvPr/>
        </p:nvSpPr>
        <p:spPr>
          <a:xfrm>
            <a:off x="8775065" y="5728335"/>
            <a:ext cx="741680" cy="368300"/>
          </a:xfrm>
          <a:prstGeom prst="rect">
            <a:avLst/>
          </a:prstGeom>
          <a:noFill/>
        </p:spPr>
        <p:txBody>
          <a:bodyPr wrap="none" rtlCol="0" anchor="t">
            <a:spAutoFit/>
          </a:bodyPr>
          <a:p>
            <a:r>
              <a:rPr>
                <a:ea typeface="宋体" panose="02010600030101010101" pitchFamily="2" charset="-122"/>
                <a:sym typeface="+mn-ea"/>
              </a:rPr>
              <a:t>表2-</a:t>
            </a:r>
            <a:r>
              <a:rPr lang="en-US">
                <a:ea typeface="宋体" panose="02010600030101010101" pitchFamily="2" charset="-122"/>
                <a:sym typeface="+mn-ea"/>
              </a:rPr>
              <a:t>3</a:t>
            </a:r>
            <a:endParaRPr lang="en-US"/>
          </a:p>
        </p:txBody>
      </p:sp>
    </p:spTree>
    <p:custDataLst>
      <p:tags r:id="rId3"/>
    </p:custData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2.4.3.釉面砖</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882650"/>
            <a:ext cx="10544175" cy="1555750"/>
          </a:xfrm>
          <a:prstGeom prst="rect">
            <a:avLst/>
          </a:prstGeom>
          <a:noFill/>
          <a:ln w="9525">
            <a:noFill/>
          </a:ln>
        </p:spPr>
        <p:txBody>
          <a:bodyPr wrap="square">
            <a:spAutoFit/>
          </a:bodyPr>
          <a:p>
            <a:pPr indent="266700">
              <a:lnSpc>
                <a:spcPct val="170000"/>
              </a:lnSpc>
            </a:pPr>
            <a:r>
              <a:rPr sz="1400">
                <a:ea typeface="宋体" panose="02010600030101010101" pitchFamily="2" charset="-122"/>
                <a:sym typeface="+mn-ea"/>
              </a:rPr>
              <a:t>1.釉面砖的性质和分类</a:t>
            </a:r>
            <a:endParaRPr sz="1400">
              <a:ea typeface="宋体" panose="02010600030101010101" pitchFamily="2" charset="-122"/>
              <a:sym typeface="+mn-ea"/>
            </a:endParaRPr>
          </a:p>
          <a:p>
            <a:pPr indent="266700">
              <a:lnSpc>
                <a:spcPct val="170000"/>
              </a:lnSpc>
            </a:pPr>
            <a:r>
              <a:rPr sz="1400">
                <a:ea typeface="宋体" panose="02010600030101010101" pitchFamily="2" charset="-122"/>
                <a:sym typeface="+mn-ea"/>
              </a:rPr>
              <a:t>釉面砖的吸水率大于10%小于20%，正面施釉，大多被用在建筑物、构筑物的内墙面，所以也被称为釉面内墙砖。釉面砖采用瓷土或耐火黏土低温烧成，坯体成白色，表面施透明釉、乳浊釉、无光釉、花釉、结晶釉等艺术装饰釉。釉面砖花色和品种很多，按釉层颜色可分为单色、花色、和图案砖主要种类和特点见表2-4。</a:t>
            </a:r>
            <a:endParaRPr sz="1400">
              <a:ea typeface="宋体" panose="02010600030101010101" pitchFamily="2" charset="-122"/>
              <a:sym typeface="+mn-ea"/>
            </a:endParaRPr>
          </a:p>
        </p:txBody>
      </p:sp>
      <p:sp>
        <p:nvSpPr>
          <p:cNvPr id="7" name="文本框 6"/>
          <p:cNvSpPr txBox="1"/>
          <p:nvPr/>
        </p:nvSpPr>
        <p:spPr>
          <a:xfrm>
            <a:off x="10071100" y="3531870"/>
            <a:ext cx="1365885" cy="922020"/>
          </a:xfrm>
          <a:prstGeom prst="rect">
            <a:avLst/>
          </a:prstGeom>
          <a:noFill/>
        </p:spPr>
        <p:txBody>
          <a:bodyPr wrap="square" rtlCol="0" anchor="t">
            <a:spAutoFit/>
          </a:bodyPr>
          <a:p>
            <a:r>
              <a:rPr>
                <a:ea typeface="宋体" panose="02010600030101010101" pitchFamily="2" charset="-122"/>
                <a:sym typeface="+mn-ea"/>
              </a:rPr>
              <a:t>表2-</a:t>
            </a:r>
            <a:r>
              <a:rPr lang="en-US">
                <a:ea typeface="宋体" panose="02010600030101010101" pitchFamily="2" charset="-122"/>
                <a:sym typeface="+mn-ea"/>
              </a:rPr>
              <a:t>4  </a:t>
            </a:r>
            <a:endParaRPr lang="en-US">
              <a:ea typeface="宋体" panose="02010600030101010101" pitchFamily="2" charset="-122"/>
              <a:sym typeface="+mn-ea"/>
            </a:endParaRPr>
          </a:p>
          <a:p>
            <a:r>
              <a:rPr lang="en-US">
                <a:ea typeface="宋体" panose="02010600030101010101" pitchFamily="2" charset="-122"/>
                <a:sym typeface="+mn-ea"/>
              </a:rPr>
              <a:t>各部位陶瓷砖的定义</a:t>
            </a:r>
            <a:endParaRPr lang="en-US">
              <a:ea typeface="宋体" panose="02010600030101010101" pitchFamily="2" charset="-122"/>
              <a:sym typeface="+mn-ea"/>
            </a:endParaRPr>
          </a:p>
        </p:txBody>
      </p:sp>
      <p:graphicFrame>
        <p:nvGraphicFramePr>
          <p:cNvPr id="2" name="表格 1"/>
          <p:cNvGraphicFramePr/>
          <p:nvPr/>
        </p:nvGraphicFramePr>
        <p:xfrm>
          <a:off x="1375410" y="2438400"/>
          <a:ext cx="8413750" cy="3853180"/>
        </p:xfrm>
        <a:graphic>
          <a:graphicData uri="http://schemas.openxmlformats.org/drawingml/2006/table">
            <a:tbl>
              <a:tblPr firstRow="1" bandRow="1">
                <a:tableStyleId>{5940675A-B579-460E-94D1-54222C63F5DA}</a:tableStyleId>
              </a:tblPr>
              <a:tblGrid>
                <a:gridCol w="1290320"/>
                <a:gridCol w="1666875"/>
                <a:gridCol w="5456555"/>
              </a:tblGrid>
              <a:tr h="317500">
                <a:tc gridSpan="2">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种类</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特点说明</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04800">
                <a:tc gridSpan="2">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白色釉面砖</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色纯白，釉面光亮，粘贴于墙面清洁大方</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04800">
                <a:tc rowSpan="2">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彩色釉面砖</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有光彩色釉面砖</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釉面光亮晶莹，色彩丰富雅致</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0480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无光彩色釉面砖</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釉面半无光，不晃眼，色泽一致、柔和</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04800">
                <a:tc rowSpan="4">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装饰釉面砖</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花釉砖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系在同一砖上施以多种彩釉，经高温烧成，色釉互相渗透，花纹千姿百态，有良好的装饰效果</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0480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结晶釉砖</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晶花辉映，纹理多姿</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0480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斑纹釉砖</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斑纹釉面，丰富多彩</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0480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大理石釉砖</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具有天然大理石花纹，颜色丰富，美观大方</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04800">
                <a:tc rowSpan="2">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图案砖</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白地图案砖</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系在白色釉面砖上装饰各种图案，经高温烧成。纹样清晰，色彩明朗，清洁优美</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0480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色地图案砖</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系在有光（YG）或无光（SHG）彩色釉面砖上装饰各种图案，经高温烧成。产生浮雕、缎光、绒毛、彩漆等效果，做内墙饰面</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04800">
                <a:tc rowSpan="2">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瓷砖画及色釉陶瓷字砖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瓷砖画</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以各种釉面砖拼成各种瓷砖画，或根据已有画稿烧制成釉面砖，拼装成各种瓷砖画，清洁优美，永不褪色</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0480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色釉陶瓷字砖</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以各种色釉、瓷土烧制而成，色彩丰富，光亮美观，永不褪色</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ustDataLst>
      <p:tags r:id="rId3"/>
    </p:custData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2.4.3.釉面砖</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882650"/>
            <a:ext cx="10544175" cy="2287905"/>
          </a:xfrm>
          <a:prstGeom prst="rect">
            <a:avLst/>
          </a:prstGeom>
          <a:noFill/>
          <a:ln w="9525">
            <a:noFill/>
          </a:ln>
        </p:spPr>
        <p:txBody>
          <a:bodyPr wrap="square">
            <a:spAutoFit/>
          </a:bodyPr>
          <a:p>
            <a:pPr indent="266700">
              <a:lnSpc>
                <a:spcPct val="170000"/>
              </a:lnSpc>
            </a:pPr>
            <a:r>
              <a:rPr sz="1400">
                <a:ea typeface="宋体" panose="02010600030101010101" pitchFamily="2" charset="-122"/>
                <a:sym typeface="+mn-ea"/>
              </a:rPr>
              <a:t>2.釉面砖的技术要求</a:t>
            </a:r>
            <a:endParaRPr sz="1400">
              <a:ea typeface="宋体" panose="02010600030101010101" pitchFamily="2" charset="-122"/>
              <a:sym typeface="+mn-ea"/>
            </a:endParaRPr>
          </a:p>
          <a:p>
            <a:pPr indent="266700">
              <a:lnSpc>
                <a:spcPct val="170000"/>
              </a:lnSpc>
            </a:pPr>
            <a:r>
              <a:rPr sz="1400">
                <a:ea typeface="宋体" panose="02010600030101010101" pitchFamily="2" charset="-122"/>
                <a:sym typeface="+mn-ea"/>
              </a:rPr>
              <a:t>一、尺寸偏差</a:t>
            </a:r>
            <a:endParaRPr sz="1400">
              <a:ea typeface="宋体" panose="02010600030101010101" pitchFamily="2" charset="-122"/>
              <a:sym typeface="+mn-ea"/>
            </a:endParaRPr>
          </a:p>
          <a:p>
            <a:pPr indent="266700">
              <a:lnSpc>
                <a:spcPct val="170000"/>
              </a:lnSpc>
            </a:pPr>
            <a:r>
              <a:rPr sz="1400">
                <a:ea typeface="宋体" panose="02010600030101010101" pitchFamily="2" charset="-122"/>
                <a:sym typeface="+mn-ea"/>
              </a:rPr>
              <a:t>釉面砖主要规格尺寸分为模数化和非模数化两类。模数化规格的特点是考虑了灰缝间隔后的装配尺寸符合模数化，便于与建筑模数相匹配，因此产品实际尺寸小于装配尺寸；而非模数化规格的特点是砖的实际尺寸即为产品尺寸，两者是一致的。边直度、直角度和表面平整度应符合表2-5的规定。长度、宽度和厚度允许偏差应符合表2-6规定。 模数名义尺寸连接宽度为1.5～5mm，非模数砖工作尺寸与名义尺寸之间偏差不大于±2mm。  </a:t>
            </a:r>
            <a:endParaRPr sz="1400">
              <a:ea typeface="宋体" panose="02010600030101010101" pitchFamily="2" charset="-122"/>
              <a:sym typeface="+mn-ea"/>
            </a:endParaRPr>
          </a:p>
        </p:txBody>
      </p:sp>
      <p:pic>
        <p:nvPicPr>
          <p:cNvPr id="50" name="图片 50" descr="11-50-41-29-1"/>
          <p:cNvPicPr>
            <a:picLocks noChangeAspect="1"/>
          </p:cNvPicPr>
          <p:nvPr/>
        </p:nvPicPr>
        <p:blipFill>
          <a:blip r:embed="rId3"/>
          <a:srcRect r="185" b="11664"/>
          <a:stretch>
            <a:fillRect/>
          </a:stretch>
        </p:blipFill>
        <p:spPr>
          <a:xfrm>
            <a:off x="4420870" y="3293428"/>
            <a:ext cx="3877310" cy="2486025"/>
          </a:xfrm>
          <a:prstGeom prst="rect">
            <a:avLst/>
          </a:prstGeom>
        </p:spPr>
      </p:pic>
      <p:sp>
        <p:nvSpPr>
          <p:cNvPr id="3" name="文本框 2"/>
          <p:cNvSpPr txBox="1"/>
          <p:nvPr/>
        </p:nvSpPr>
        <p:spPr>
          <a:xfrm>
            <a:off x="8888730" y="5064760"/>
            <a:ext cx="1228725" cy="368300"/>
          </a:xfrm>
          <a:prstGeom prst="rect">
            <a:avLst/>
          </a:prstGeom>
          <a:noFill/>
        </p:spPr>
        <p:txBody>
          <a:bodyPr wrap="square" rtlCol="0">
            <a:spAutoFit/>
          </a:bodyPr>
          <a:p>
            <a:r>
              <a:rPr lang="zh-CN" altLang="en-US"/>
              <a:t>图</a:t>
            </a:r>
            <a:r>
              <a:rPr lang="en-US" altLang="zh-CN"/>
              <a:t>2-4-3</a:t>
            </a:r>
            <a:endParaRPr lang="en-US"/>
          </a:p>
        </p:txBody>
      </p:sp>
    </p:spTree>
    <p:custDataLst>
      <p:tags r:id="rId4"/>
    </p:custData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2.4.3.釉面砖</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2" name="表格 1"/>
          <p:cNvGraphicFramePr/>
          <p:nvPr/>
        </p:nvGraphicFramePr>
        <p:xfrm>
          <a:off x="1255078" y="2114550"/>
          <a:ext cx="4518660" cy="3383280"/>
        </p:xfrm>
        <a:graphic>
          <a:graphicData uri="http://schemas.openxmlformats.org/drawingml/2006/table">
            <a:tbl>
              <a:tblPr firstRow="1" bandRow="1">
                <a:tableStyleId>{5940675A-B579-460E-94D1-54222C63F5DA}</a:tableStyleId>
              </a:tblPr>
              <a:tblGrid>
                <a:gridCol w="831850"/>
                <a:gridCol w="872490"/>
                <a:gridCol w="633095"/>
                <a:gridCol w="654685"/>
                <a:gridCol w="785495"/>
                <a:gridCol w="741045"/>
              </a:tblGrid>
              <a:tr h="243840">
                <a:tc rowSpan="2" gridSpan="2">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尺寸允许偏差（%）</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tcPr>
                </a:tc>
                <a:tc gridSpan="2">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无间隔凸缘</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有间隔凸缘</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243840">
                <a:tc vMerge="1" gridSpan="2">
                  <a:tcPr>
                    <a:lnL w="12700" cap="flat" cmpd="sng">
                      <a:solidFill>
                        <a:srgbClr val="080000"/>
                      </a:solidFill>
                      <a:prstDash val="solid"/>
                      <a:headEnd type="none" w="med" len="med"/>
                      <a:tailEnd type="none" w="med" len="med"/>
                    </a:lnL>
                    <a:lnB w="12700" cap="flat" cmpd="sng">
                      <a:solidFill>
                        <a:srgbClr val="080000"/>
                      </a:solidFill>
                      <a:prstDash val="solid"/>
                      <a:headEnd type="none" w="med" len="med"/>
                      <a:tailEnd type="none" w="med" len="med"/>
                    </a:lnB>
                  </a:tcPr>
                </a:tc>
                <a:tc vMerge="1" hMerge="1">
                  <a:tcPr>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优等品</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合格品</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优等品</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合格品</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gridSpan="2">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边直度 (正面) （相对于工作尺寸的最大允许偏差）</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±0.20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±0.30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±0.20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±0.30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96240">
                <a:tc gridSpan="2">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直角度(正面) （相对于工作尺寸的最大允许偏差）</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±0.30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±0.50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±0.20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±0.30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rowSpan="3">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表面平整度（相对于工作尺寸的最大允许偏差）</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对于由工作尺寸计算的对角线的中心弯曲度</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－0.40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－0.50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－0.70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－0.80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对于由工作计算的边的弯曲度</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－0.20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－0.30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－0.10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－0.20 </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对于由工作尺寸计算的对角线的翘曲度</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－0.30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±0.50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S≤250cm2时为0.30S＞250cm2时为0.50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S≤250cm2时为0.50S＞250cm2时为0.75</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3" name="文本框 2"/>
          <p:cNvSpPr txBox="1"/>
          <p:nvPr/>
        </p:nvSpPr>
        <p:spPr>
          <a:xfrm>
            <a:off x="1400810" y="1347470"/>
            <a:ext cx="5080000" cy="368300"/>
          </a:xfrm>
          <a:prstGeom prst="rect">
            <a:avLst/>
          </a:prstGeom>
          <a:noFill/>
          <a:ln w="9525">
            <a:noFill/>
          </a:ln>
        </p:spPr>
        <p:txBody>
          <a:bodyPr>
            <a:spAutoFit/>
          </a:bodyPr>
          <a:p>
            <a:r>
              <a:rPr lang="en-US" b="0">
                <a:ea typeface="宋体" panose="02010600030101010101" pitchFamily="2" charset="-122"/>
              </a:rPr>
              <a:t>表2-5　边直度、直角度和表面平整度偏差</a:t>
            </a:r>
            <a:endParaRPr lang="en-US">
              <a:ea typeface="宋体" panose="02010600030101010101" pitchFamily="2" charset="-122"/>
            </a:endParaRPr>
          </a:p>
        </p:txBody>
      </p:sp>
      <p:graphicFrame>
        <p:nvGraphicFramePr>
          <p:cNvPr id="4" name="表格 3"/>
          <p:cNvGraphicFramePr/>
          <p:nvPr/>
        </p:nvGraphicFramePr>
        <p:xfrm>
          <a:off x="6480810" y="2114550"/>
          <a:ext cx="5047615" cy="3302000"/>
        </p:xfrm>
        <a:graphic>
          <a:graphicData uri="http://schemas.openxmlformats.org/drawingml/2006/table">
            <a:tbl>
              <a:tblPr firstRow="1" bandRow="1">
                <a:tableStyleId>{5940675A-B579-460E-94D1-54222C63F5DA}</a:tableStyleId>
              </a:tblPr>
              <a:tblGrid>
                <a:gridCol w="844550"/>
                <a:gridCol w="1912620"/>
                <a:gridCol w="1232535"/>
                <a:gridCol w="1057910"/>
              </a:tblGrid>
              <a:tr h="558800">
                <a:tc gridSpan="2">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尺寸允许偏差（%）</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无间隔凸缘</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有间隔凸缘</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104900">
                <a:tc rowSpan="2">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长宽度</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每块砖（2或4条边）的平均尺寸相对于工作尺寸的允许偏差</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L≤12cm时为±0.75L＞12cm时为±0.50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+0.60-0.30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2710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每块砖(2或4条边)的平均尺寸相对于10块试样(20或40条边)平均尺寸的允许偏差</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L≤12cm时为±0.50L＞12cm时为±0.30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±0.25</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11200">
                <a:tc>
                  <a:txBody>
                    <a:bodyPr/>
                    <a:p>
                      <a:pPr indent="0"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厚度</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每块砖厚度的平均值相对于工作尺寸厚度的最大允许偏差</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±10.0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±10.0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6" name="文本框 5"/>
          <p:cNvSpPr txBox="1"/>
          <p:nvPr/>
        </p:nvSpPr>
        <p:spPr>
          <a:xfrm>
            <a:off x="6480810" y="1347470"/>
            <a:ext cx="5080000" cy="368300"/>
          </a:xfrm>
          <a:prstGeom prst="rect">
            <a:avLst/>
          </a:prstGeom>
          <a:noFill/>
          <a:ln w="9525">
            <a:noFill/>
          </a:ln>
        </p:spPr>
        <p:txBody>
          <a:bodyPr>
            <a:spAutoFit/>
          </a:bodyPr>
          <a:p>
            <a:r>
              <a:rPr lang="en-US" b="0">
                <a:ea typeface="宋体" panose="02010600030101010101" pitchFamily="2" charset="-122"/>
              </a:rPr>
              <a:t>表2-6长度、宽度和厚度允许偏差（mm）</a:t>
            </a:r>
            <a:endParaRPr lang="en-US" b="0">
              <a:ea typeface="宋体" panose="02010600030101010101" pitchFamily="2" charset="-122"/>
            </a:endParaRPr>
          </a:p>
        </p:txBody>
      </p:sp>
    </p:spTree>
    <p:custDataLst>
      <p:tags r:id="rId3"/>
    </p:custData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2.4.3.釉面砖</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1925955" y="1231900"/>
            <a:ext cx="7964170" cy="4054475"/>
          </a:xfrm>
          <a:prstGeom prst="rect">
            <a:avLst/>
          </a:prstGeom>
          <a:noFill/>
          <a:ln w="9525">
            <a:noFill/>
          </a:ln>
        </p:spPr>
        <p:txBody>
          <a:bodyPr wrap="square">
            <a:spAutoFit/>
          </a:bodyPr>
          <a:p>
            <a:pPr indent="266700">
              <a:lnSpc>
                <a:spcPct val="230000"/>
              </a:lnSpc>
            </a:pPr>
            <a:r>
              <a:rPr sz="1600">
                <a:ea typeface="宋体" panose="02010600030101010101" pitchFamily="2" charset="-122"/>
                <a:sym typeface="+mn-ea"/>
              </a:rPr>
              <a:t>二、表面质量</a:t>
            </a:r>
            <a:endParaRPr sz="1600">
              <a:ea typeface="宋体" panose="02010600030101010101" pitchFamily="2" charset="-122"/>
              <a:sym typeface="+mn-ea"/>
            </a:endParaRPr>
          </a:p>
          <a:p>
            <a:pPr indent="266700">
              <a:lnSpc>
                <a:spcPct val="230000"/>
              </a:lnSpc>
            </a:pPr>
            <a:r>
              <a:rPr sz="1600">
                <a:ea typeface="宋体" panose="02010600030101010101" pitchFamily="2" charset="-122"/>
                <a:sym typeface="+mn-ea"/>
              </a:rPr>
              <a:t>釉面砖表面质量很高，至少有95%的砖距0.8mm远处垂直观察表面无缺陷，视为优等品；合格品要复核是少有95%的砖距1m远处垂直观察表面无缺陷的要求。</a:t>
            </a:r>
            <a:endParaRPr sz="1600">
              <a:ea typeface="宋体" panose="02010600030101010101" pitchFamily="2" charset="-122"/>
              <a:sym typeface="+mn-ea"/>
            </a:endParaRPr>
          </a:p>
          <a:p>
            <a:pPr indent="266700">
              <a:lnSpc>
                <a:spcPct val="230000"/>
              </a:lnSpc>
            </a:pPr>
            <a:r>
              <a:rPr sz="1600">
                <a:ea typeface="宋体" panose="02010600030101010101" pitchFamily="2" charset="-122"/>
                <a:sym typeface="+mn-ea"/>
              </a:rPr>
              <a:t>三、物理性质</a:t>
            </a:r>
            <a:endParaRPr sz="1600">
              <a:ea typeface="宋体" panose="02010600030101010101" pitchFamily="2" charset="-122"/>
              <a:sym typeface="+mn-ea"/>
            </a:endParaRPr>
          </a:p>
          <a:p>
            <a:pPr indent="266700">
              <a:lnSpc>
                <a:spcPct val="230000"/>
              </a:lnSpc>
            </a:pPr>
            <a:r>
              <a:rPr sz="1600">
                <a:ea typeface="宋体" panose="02010600030101010101" pitchFamily="2" charset="-122"/>
                <a:sym typeface="+mn-ea"/>
              </a:rPr>
              <a:t>釉面砖具有很多优良的性能，强度高、防潮、耐污、耐腐蚀、易清洗、变形小、具有一定的抗极冷极热性能，而且表面光滑细腻、色彩和图案也很丰富、风格典雅，所有具有很好的装饰性。被广泛的应用在浴室、厨房、厕所、医院、实验室、游泳馆的室内。</a:t>
            </a:r>
            <a:endParaRPr sz="1600">
              <a:ea typeface="宋体" panose="02010600030101010101" pitchFamily="2" charset="-122"/>
              <a:sym typeface="+mn-ea"/>
            </a:endParaRPr>
          </a:p>
        </p:txBody>
      </p:sp>
    </p:spTree>
    <p:custDataLst>
      <p:tags r:id="rId3"/>
    </p:custData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2.4.4.陶瓷墙地砖</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882650"/>
            <a:ext cx="10544175" cy="5107940"/>
          </a:xfrm>
          <a:prstGeom prst="rect">
            <a:avLst/>
          </a:prstGeom>
          <a:noFill/>
          <a:ln w="9525">
            <a:noFill/>
          </a:ln>
        </p:spPr>
        <p:txBody>
          <a:bodyPr wrap="square">
            <a:spAutoFit/>
          </a:bodyPr>
          <a:p>
            <a:pPr indent="266700">
              <a:lnSpc>
                <a:spcPct val="170000"/>
              </a:lnSpc>
            </a:pPr>
            <a:r>
              <a:rPr sz="1200">
                <a:ea typeface="宋体" panose="02010600030101010101" pitchFamily="2" charset="-122"/>
                <a:sym typeface="+mn-ea"/>
              </a:rPr>
              <a:t>陶瓷墙地砖具有强度高、致密坚实、耐磨、吸水率小（≤10%）、抗冻、耐污染、易清洗、耐腐蚀、经久耐用等特点。而且陶瓷墙地砖品种较多，按其表面是否施釉可分为彩釉墙地砖和无釉墙地砖。近年来墙地砖品种创新很快，劈离砖、渗花砖、玻化砖、仿古砖、大颗粒瓷质砖、广场砖等得到了广泛的应用。 </a:t>
            </a:r>
            <a:endParaRPr sz="1200">
              <a:ea typeface="宋体" panose="02010600030101010101" pitchFamily="2" charset="-122"/>
              <a:sym typeface="+mn-ea"/>
            </a:endParaRPr>
          </a:p>
          <a:p>
            <a:pPr indent="266700">
              <a:lnSpc>
                <a:spcPct val="170000"/>
              </a:lnSpc>
            </a:pPr>
            <a:r>
              <a:rPr sz="1200">
                <a:ea typeface="宋体" panose="02010600030101010101" pitchFamily="2" charset="-122"/>
                <a:sym typeface="+mn-ea"/>
              </a:rPr>
              <a:t>(1)彩釉砖：以陶土为主要原料，配料制浆后，经半干压成型、施釉、高温焙烧制成的饰面陶瓷砖。 彩釉砖的平面形状分正方形和长方形两种。彩釉砖的厚度一般为8～12mm，常见规格以正方形和长方形居多，尺寸大多在100-1000mm之间，也可以根据需要自己制定尺寸，如图2-4-4。</a:t>
            </a:r>
            <a:endParaRPr sz="1200">
              <a:ea typeface="宋体" panose="02010600030101010101" pitchFamily="2" charset="-122"/>
              <a:sym typeface="+mn-ea"/>
            </a:endParaRPr>
          </a:p>
          <a:p>
            <a:pPr indent="266700">
              <a:lnSpc>
                <a:spcPct val="170000"/>
              </a:lnSpc>
            </a:pPr>
            <a:r>
              <a:rPr sz="1200">
                <a:ea typeface="宋体" panose="02010600030101010101" pitchFamily="2" charset="-122"/>
                <a:sym typeface="+mn-ea"/>
              </a:rPr>
              <a:t>因为彩釉砖结构致密，抗压强度较高，易清洁，装饰效果好，所以被广泛应用于各类建筑物的外墙、柱的饰面和地面装饰，由于墙、地两用，又被称为彩色墙地砖。用于不同部位的墙地砖应考虑不同的要求；用于寒冷地区时，应选用吸水率尽可能小（E＜3%），抗冻性能好的墙地砖。</a:t>
            </a:r>
            <a:endParaRPr sz="1200">
              <a:ea typeface="宋体" panose="02010600030101010101" pitchFamily="2" charset="-122"/>
              <a:sym typeface="+mn-ea"/>
            </a:endParaRPr>
          </a:p>
          <a:p>
            <a:pPr indent="266700">
              <a:lnSpc>
                <a:spcPct val="170000"/>
              </a:lnSpc>
            </a:pPr>
            <a:r>
              <a:rPr sz="1200">
                <a:ea typeface="宋体" panose="02010600030101010101" pitchFamily="2" charset="-122"/>
                <a:sym typeface="+mn-ea"/>
              </a:rPr>
              <a:t>(2)无釉砖：是以优质瓷土为主要原料的基料喷雾料加一种或数种着色喷雾料（单色细颗粒）经混匀、冲压、烧成所得的制品。这种制品再加工后分抛光和不抛光两种。无釉砖吸水率较低，常为无釉瓷质砖、无釉炻瓷砖、无釉细炻砖范畴，如图2-4-5。</a:t>
            </a:r>
            <a:endParaRPr sz="1200">
              <a:ea typeface="宋体" panose="02010600030101010101" pitchFamily="2" charset="-122"/>
              <a:sym typeface="+mn-ea"/>
            </a:endParaRPr>
          </a:p>
          <a:p>
            <a:pPr indent="266700">
              <a:lnSpc>
                <a:spcPct val="170000"/>
              </a:lnSpc>
            </a:pPr>
            <a:r>
              <a:rPr sz="1200">
                <a:ea typeface="宋体" panose="02010600030101010101" pitchFamily="2" charset="-122"/>
                <a:sym typeface="+mn-ea"/>
              </a:rPr>
              <a:t>无釉砖的主要规格有300mm×300mm、400　mm×400mm、450mm×450mm、500mm×500　mm、600mm×600mm和800mm×800mm，厚度7~12mm。无釉瓷质砖抛光砖富丽堂皇，适用于商场、宾馆、饭店、游乐场、会议厅、展览馆等的室内外地面和墙面的装饰。无釉的细炻砖、炻质砖，是专用于铺地的耐磨砖。</a:t>
            </a:r>
            <a:endParaRPr sz="1200">
              <a:ea typeface="宋体" panose="02010600030101010101" pitchFamily="2" charset="-122"/>
              <a:sym typeface="+mn-ea"/>
            </a:endParaRPr>
          </a:p>
          <a:p>
            <a:pPr indent="266700">
              <a:lnSpc>
                <a:spcPct val="170000"/>
              </a:lnSpc>
            </a:pPr>
            <a:r>
              <a:rPr sz="1200">
                <a:ea typeface="宋体" panose="02010600030101010101" pitchFamily="2" charset="-122"/>
                <a:sym typeface="+mn-ea"/>
              </a:rPr>
              <a:t>(3)劈离砖：以软质粘土、页岩、耐火土和熟料为主要原料加入色料等，经配料、混合细碎、脱水练泥、真空挤压成型、干燥、高温焙烧而成。由于成型时为双砖背联坯体，烧成后劈离开两块砖，又称劈裂砖，如2-4-6。</a:t>
            </a:r>
            <a:endParaRPr sz="1200">
              <a:ea typeface="宋体" panose="02010600030101010101" pitchFamily="2" charset="-122"/>
              <a:sym typeface="+mn-ea"/>
            </a:endParaRPr>
          </a:p>
          <a:p>
            <a:pPr indent="266700">
              <a:lnSpc>
                <a:spcPct val="170000"/>
              </a:lnSpc>
            </a:pPr>
            <a:r>
              <a:rPr sz="1200">
                <a:ea typeface="宋体" panose="02010600030101010101" pitchFamily="2" charset="-122"/>
                <a:sym typeface="+mn-ea"/>
              </a:rPr>
              <a:t>劈离砖坯体密实、抗压强度高、吸水率小、耐酸碱、防滑防腐、表面硬度大、性能稳定，其砖背面呈楔形凹槽，铺贴时与砂浆层胶结坚固。劈离砖主要用于建筑内、外墙装饰，也适用作车站、机场、餐厅、楼堂馆所等室内地面的铺贴材料。厚型砖也可适用于甬道、花园、广场等露天地面的铺地用砖。</a:t>
            </a:r>
            <a:endParaRPr sz="1200">
              <a:ea typeface="宋体" panose="02010600030101010101" pitchFamily="2" charset="-122"/>
              <a:sym typeface="+mn-ea"/>
            </a:endParaRPr>
          </a:p>
        </p:txBody>
      </p:sp>
    </p:spTree>
    <p:custDataLst>
      <p:tags r:id="rId3"/>
    </p:custData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2.4.4.陶瓷墙地砖</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1" name="图片 51" descr="TB2cFnNXtknBKNjSZKPXXX6OFXa_!!42047676"/>
          <p:cNvPicPr>
            <a:picLocks noChangeAspect="1"/>
          </p:cNvPicPr>
          <p:nvPr/>
        </p:nvPicPr>
        <p:blipFill>
          <a:blip r:embed="rId3"/>
          <a:stretch>
            <a:fillRect/>
          </a:stretch>
        </p:blipFill>
        <p:spPr>
          <a:xfrm>
            <a:off x="1814195" y="2204720"/>
            <a:ext cx="2757170" cy="1849120"/>
          </a:xfrm>
          <a:prstGeom prst="rect">
            <a:avLst/>
          </a:prstGeom>
        </p:spPr>
      </p:pic>
      <p:pic>
        <p:nvPicPr>
          <p:cNvPr id="52" name="图片 52" descr="t01fa485c8e5aa4ad65"/>
          <p:cNvPicPr>
            <a:picLocks noChangeAspect="1"/>
          </p:cNvPicPr>
          <p:nvPr/>
        </p:nvPicPr>
        <p:blipFill>
          <a:blip r:embed="rId4"/>
          <a:stretch>
            <a:fillRect/>
          </a:stretch>
        </p:blipFill>
        <p:spPr>
          <a:xfrm>
            <a:off x="5271770" y="2191385"/>
            <a:ext cx="1824990" cy="1875790"/>
          </a:xfrm>
          <a:prstGeom prst="rect">
            <a:avLst/>
          </a:prstGeom>
        </p:spPr>
      </p:pic>
      <p:pic>
        <p:nvPicPr>
          <p:cNvPr id="53" name="图片 53" descr="11071416464012"/>
          <p:cNvPicPr>
            <a:picLocks noChangeAspect="1"/>
          </p:cNvPicPr>
          <p:nvPr/>
        </p:nvPicPr>
        <p:blipFill>
          <a:blip r:embed="rId5"/>
          <a:srcRect b="5890"/>
          <a:stretch>
            <a:fillRect/>
          </a:stretch>
        </p:blipFill>
        <p:spPr>
          <a:xfrm>
            <a:off x="7801610" y="2303780"/>
            <a:ext cx="2826385" cy="1750060"/>
          </a:xfrm>
          <a:prstGeom prst="rect">
            <a:avLst/>
          </a:prstGeom>
        </p:spPr>
      </p:pic>
      <p:sp>
        <p:nvSpPr>
          <p:cNvPr id="3" name="文本框 2"/>
          <p:cNvSpPr txBox="1"/>
          <p:nvPr/>
        </p:nvSpPr>
        <p:spPr>
          <a:xfrm>
            <a:off x="2237740" y="4919980"/>
            <a:ext cx="1228725" cy="368300"/>
          </a:xfrm>
          <a:prstGeom prst="rect">
            <a:avLst/>
          </a:prstGeom>
          <a:noFill/>
        </p:spPr>
        <p:txBody>
          <a:bodyPr wrap="square" rtlCol="0">
            <a:spAutoFit/>
          </a:bodyPr>
          <a:p>
            <a:r>
              <a:rPr lang="zh-CN" altLang="en-US"/>
              <a:t>图</a:t>
            </a:r>
            <a:r>
              <a:rPr lang="en-US" altLang="zh-CN"/>
              <a:t>2-4-4</a:t>
            </a:r>
            <a:endParaRPr lang="en-US"/>
          </a:p>
        </p:txBody>
      </p:sp>
      <p:sp>
        <p:nvSpPr>
          <p:cNvPr id="4" name="文本框 3"/>
          <p:cNvSpPr txBox="1"/>
          <p:nvPr/>
        </p:nvSpPr>
        <p:spPr>
          <a:xfrm>
            <a:off x="8600440" y="4919980"/>
            <a:ext cx="1228725" cy="368300"/>
          </a:xfrm>
          <a:prstGeom prst="rect">
            <a:avLst/>
          </a:prstGeom>
          <a:noFill/>
        </p:spPr>
        <p:txBody>
          <a:bodyPr wrap="square" rtlCol="0">
            <a:spAutoFit/>
          </a:bodyPr>
          <a:p>
            <a:r>
              <a:rPr lang="zh-CN" altLang="en-US"/>
              <a:t>图</a:t>
            </a:r>
            <a:r>
              <a:rPr lang="en-US" altLang="zh-CN"/>
              <a:t>2-4-6</a:t>
            </a:r>
            <a:endParaRPr lang="en-US"/>
          </a:p>
        </p:txBody>
      </p:sp>
      <p:sp>
        <p:nvSpPr>
          <p:cNvPr id="5" name="文本框 4"/>
          <p:cNvSpPr txBox="1"/>
          <p:nvPr/>
        </p:nvSpPr>
        <p:spPr>
          <a:xfrm>
            <a:off x="5570220" y="4919980"/>
            <a:ext cx="1228725" cy="368300"/>
          </a:xfrm>
          <a:prstGeom prst="rect">
            <a:avLst/>
          </a:prstGeom>
          <a:noFill/>
        </p:spPr>
        <p:txBody>
          <a:bodyPr wrap="square" rtlCol="0">
            <a:spAutoFit/>
          </a:bodyPr>
          <a:p>
            <a:r>
              <a:rPr lang="zh-CN" altLang="en-US"/>
              <a:t>图</a:t>
            </a:r>
            <a:r>
              <a:rPr lang="en-US" altLang="zh-CN"/>
              <a:t>2-4-5</a:t>
            </a:r>
            <a:endParaRPr lang="en-US"/>
          </a:p>
        </p:txBody>
      </p:sp>
    </p:spTree>
    <p:custDataLst>
      <p:tags r:id="rId6"/>
    </p:custData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2.4.4.陶瓷墙地砖</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5040" y="882650"/>
            <a:ext cx="10544175" cy="5262245"/>
          </a:xfrm>
          <a:prstGeom prst="rect">
            <a:avLst/>
          </a:prstGeom>
          <a:noFill/>
          <a:ln w="9525">
            <a:noFill/>
          </a:ln>
        </p:spPr>
        <p:txBody>
          <a:bodyPr wrap="square">
            <a:spAutoFit/>
          </a:bodyPr>
          <a:p>
            <a:pPr indent="266700">
              <a:lnSpc>
                <a:spcPct val="200000"/>
              </a:lnSpc>
            </a:pPr>
            <a:r>
              <a:rPr sz="1400">
                <a:ea typeface="宋体" panose="02010600030101010101" pitchFamily="2" charset="-122"/>
                <a:sym typeface="+mn-ea"/>
              </a:rPr>
              <a:t>(4)仿古砖：实质上是一种釉面装饰砖。其表面一般采用哑光釉或无光釉，产品不磨边，砖面采用凹凸模具，如图2-4-7。</a:t>
            </a:r>
            <a:endParaRPr sz="1400">
              <a:ea typeface="宋体" panose="02010600030101010101" pitchFamily="2" charset="-122"/>
              <a:sym typeface="+mn-ea"/>
            </a:endParaRPr>
          </a:p>
          <a:p>
            <a:pPr indent="266700">
              <a:lnSpc>
                <a:spcPct val="200000"/>
              </a:lnSpc>
            </a:pPr>
            <a:r>
              <a:rPr sz="1400">
                <a:ea typeface="宋体" panose="02010600030101010101" pitchFamily="2" charset="-122"/>
                <a:sym typeface="+mn-ea"/>
              </a:rPr>
              <a:t>其坯体有两种：一种是直接采用瓷质砖坯体原料，烧成后的吸水率在3%左右，即瓷质仿古砖；另一种是吸水率在8%左右，类似一次烧成水晶地板砖，即炻质仿古砖。适用于各类公共建筑室内外地面和墙面及现代住宅的室内地面和墙面的装饰。</a:t>
            </a:r>
            <a:endParaRPr sz="1400">
              <a:ea typeface="宋体" panose="02010600030101010101" pitchFamily="2" charset="-122"/>
              <a:sym typeface="+mn-ea"/>
            </a:endParaRPr>
          </a:p>
          <a:p>
            <a:pPr indent="266700">
              <a:lnSpc>
                <a:spcPct val="200000"/>
              </a:lnSpc>
            </a:pPr>
            <a:r>
              <a:rPr sz="1400">
                <a:ea typeface="宋体" panose="02010600030101010101" pitchFamily="2" charset="-122"/>
                <a:sym typeface="+mn-ea"/>
              </a:rPr>
              <a:t>(5)大颗粒瓷质砖：使用专用的造粒机，把部分喷雾干燥的粉料加工成1~7mm大的颗粒，用专门的布料设备布料，再机压成型，经干燥、焙烧而成。它具有花岗岩外观质感和陶瓷马赛克的色点装饰外观，有极好的耐磨、抗折、抗冻和防污等特性，适用于各类公共建筑室内外地面和墙面及现代住宅的室内地面和墙面的装饰，如图2-4-8。</a:t>
            </a:r>
            <a:endParaRPr sz="1400">
              <a:ea typeface="宋体" panose="02010600030101010101" pitchFamily="2" charset="-122"/>
              <a:sym typeface="+mn-ea"/>
            </a:endParaRPr>
          </a:p>
          <a:p>
            <a:pPr indent="266700">
              <a:lnSpc>
                <a:spcPct val="200000"/>
              </a:lnSpc>
            </a:pPr>
            <a:r>
              <a:rPr sz="1400">
                <a:ea typeface="宋体" panose="02010600030101010101" pitchFamily="2" charset="-122"/>
                <a:sym typeface="+mn-ea"/>
              </a:rPr>
              <a:t>(6)微晶玻璃陶瓷复合板:是将微晶玻璃熔块平铺于普通瓷质砖基板上，一起进行烧成处理，制备出表层为微晶玻璃、基底为普通陶瓷的复合材料,如图2-4-9。 </a:t>
            </a:r>
            <a:endParaRPr sz="1400">
              <a:ea typeface="宋体" panose="02010600030101010101" pitchFamily="2" charset="-122"/>
              <a:sym typeface="+mn-ea"/>
            </a:endParaRPr>
          </a:p>
          <a:p>
            <a:pPr indent="266700">
              <a:lnSpc>
                <a:spcPct val="200000"/>
              </a:lnSpc>
            </a:pPr>
            <a:r>
              <a:rPr sz="1400">
                <a:ea typeface="宋体" panose="02010600030101010101" pitchFamily="2" charset="-122"/>
                <a:sym typeface="+mn-ea"/>
              </a:rPr>
              <a:t>微晶玻璃陶瓷复合板生产工艺精细，产品具有强度高、防污、防碱等优点，适用于高级公共建筑的墙面和地面装饰材料。</a:t>
            </a:r>
            <a:endParaRPr sz="1400">
              <a:ea typeface="宋体" panose="02010600030101010101" pitchFamily="2" charset="-122"/>
              <a:sym typeface="+mn-ea"/>
            </a:endParaRPr>
          </a:p>
          <a:p>
            <a:pPr indent="266700">
              <a:lnSpc>
                <a:spcPct val="200000"/>
              </a:lnSpc>
            </a:pPr>
            <a:r>
              <a:rPr sz="1400">
                <a:ea typeface="宋体" panose="02010600030101010101" pitchFamily="2" charset="-122"/>
                <a:sym typeface="+mn-ea"/>
              </a:rPr>
              <a:t>(7)金属光泽釉面砖:采用一种新的彩饰方法，即釉面砖表面热喷涂着色工艺，使砖表面呈现金、银等金属光泽。金属光泽釉面砖是一种高级墙体饰面材料，可给人以清新绚丽、金碧辉煌的特殊效果。适用于高级宾馆、饭店以及酒吧、咖啡厅等娱乐场所的内墙饰面,如图2-4-10。</a:t>
            </a:r>
            <a:endParaRPr sz="1400">
              <a:ea typeface="宋体" panose="02010600030101010101" pitchFamily="2" charset="-122"/>
              <a:sym typeface="+mn-ea"/>
            </a:endParaRPr>
          </a:p>
        </p:txBody>
      </p:sp>
    </p:spTree>
    <p:custDataLst>
      <p:tags r:id="rId3"/>
    </p:custData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955040" y="240030"/>
            <a:ext cx="4744085" cy="801370"/>
          </a:xfrm>
          <a:prstGeom prst="rect">
            <a:avLst/>
          </a:prstGeom>
          <a:noFill/>
        </p:spPr>
        <p:txBody>
          <a:bodyPr wrap="square" rtlCol="0"/>
          <a:lstStyle/>
          <a:p>
            <a:pPr>
              <a:lnSpc>
                <a:spcPct val="130000"/>
              </a:lnSpc>
            </a:pPr>
            <a:r>
              <a:rPr lang="en-US" altLang="zh-CN">
                <a:solidFill>
                  <a:schemeClr val="tx2"/>
                </a:solidFill>
                <a:latin typeface="+mj-lt"/>
                <a:ea typeface="+mj-ea"/>
                <a:cs typeface="+mj-cs"/>
                <a:sym typeface="+mn-ea"/>
              </a:rPr>
              <a:t>2.4.4.陶瓷墙地砖</a:t>
            </a: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sym typeface="+mn-ea"/>
            </a:endParaRPr>
          </a:p>
          <a:p>
            <a:pPr>
              <a:lnSpc>
                <a:spcPct val="130000"/>
              </a:lnSpc>
            </a:pPr>
            <a:endParaRPr lang="en-US" altLang="zh-CN">
              <a:solidFill>
                <a:schemeClr val="tx2"/>
              </a:solidFill>
              <a:latin typeface="+mj-lt"/>
              <a:ea typeface="+mj-ea"/>
              <a:cs typeface="+mj-cs"/>
            </a:endParaRPr>
          </a:p>
        </p:txBody>
      </p:sp>
      <p:sp>
        <p:nvSpPr>
          <p:cNvPr id="41" name="矩形 40"/>
          <p:cNvSpPr/>
          <p:nvPr>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3665220" y="3348355"/>
            <a:ext cx="1228725" cy="368300"/>
          </a:xfrm>
          <a:prstGeom prst="rect">
            <a:avLst/>
          </a:prstGeom>
          <a:noFill/>
        </p:spPr>
        <p:txBody>
          <a:bodyPr wrap="square" rtlCol="0">
            <a:spAutoFit/>
          </a:bodyPr>
          <a:p>
            <a:r>
              <a:rPr lang="zh-CN" altLang="en-US"/>
              <a:t>图</a:t>
            </a:r>
            <a:r>
              <a:rPr lang="en-US" altLang="zh-CN"/>
              <a:t>2-4-7</a:t>
            </a:r>
            <a:endParaRPr lang="en-US"/>
          </a:p>
        </p:txBody>
      </p:sp>
      <p:sp>
        <p:nvSpPr>
          <p:cNvPr id="4" name="文本框 3"/>
          <p:cNvSpPr txBox="1"/>
          <p:nvPr/>
        </p:nvSpPr>
        <p:spPr>
          <a:xfrm>
            <a:off x="3573145" y="6068060"/>
            <a:ext cx="1228725" cy="368300"/>
          </a:xfrm>
          <a:prstGeom prst="rect">
            <a:avLst/>
          </a:prstGeom>
          <a:noFill/>
        </p:spPr>
        <p:txBody>
          <a:bodyPr wrap="square" rtlCol="0">
            <a:spAutoFit/>
          </a:bodyPr>
          <a:p>
            <a:r>
              <a:rPr lang="zh-CN" altLang="en-US"/>
              <a:t>图</a:t>
            </a:r>
            <a:r>
              <a:rPr lang="en-US" altLang="zh-CN"/>
              <a:t>2-4-9</a:t>
            </a:r>
            <a:endParaRPr lang="en-US"/>
          </a:p>
        </p:txBody>
      </p:sp>
      <p:sp>
        <p:nvSpPr>
          <p:cNvPr id="5" name="文本框 4"/>
          <p:cNvSpPr txBox="1"/>
          <p:nvPr/>
        </p:nvSpPr>
        <p:spPr>
          <a:xfrm>
            <a:off x="7565390" y="3348355"/>
            <a:ext cx="1228725" cy="368300"/>
          </a:xfrm>
          <a:prstGeom prst="rect">
            <a:avLst/>
          </a:prstGeom>
          <a:noFill/>
        </p:spPr>
        <p:txBody>
          <a:bodyPr wrap="square" rtlCol="0">
            <a:spAutoFit/>
          </a:bodyPr>
          <a:p>
            <a:r>
              <a:rPr lang="zh-CN" altLang="en-US"/>
              <a:t>图</a:t>
            </a:r>
            <a:r>
              <a:rPr lang="en-US" altLang="zh-CN"/>
              <a:t>2-4-8</a:t>
            </a:r>
            <a:endParaRPr lang="en-US"/>
          </a:p>
        </p:txBody>
      </p:sp>
      <p:pic>
        <p:nvPicPr>
          <p:cNvPr id="55" name="图片 55" descr="4748416"/>
          <p:cNvPicPr>
            <a:picLocks noChangeAspect="1"/>
          </p:cNvPicPr>
          <p:nvPr/>
        </p:nvPicPr>
        <p:blipFill>
          <a:blip r:embed="rId3"/>
          <a:stretch>
            <a:fillRect/>
          </a:stretch>
        </p:blipFill>
        <p:spPr>
          <a:xfrm>
            <a:off x="2860040" y="1066800"/>
            <a:ext cx="2839085" cy="2131060"/>
          </a:xfrm>
          <a:prstGeom prst="rect">
            <a:avLst/>
          </a:prstGeom>
        </p:spPr>
      </p:pic>
      <p:pic>
        <p:nvPicPr>
          <p:cNvPr id="56" name="图片 56" descr="t01e5039bb318ff5507"/>
          <p:cNvPicPr>
            <a:picLocks noChangeAspect="1"/>
          </p:cNvPicPr>
          <p:nvPr/>
        </p:nvPicPr>
        <p:blipFill>
          <a:blip r:embed="rId4"/>
          <a:srcRect r="3735" b="10698"/>
          <a:stretch>
            <a:fillRect/>
          </a:stretch>
        </p:blipFill>
        <p:spPr>
          <a:xfrm>
            <a:off x="7118985" y="1016000"/>
            <a:ext cx="2122170" cy="2181860"/>
          </a:xfrm>
          <a:prstGeom prst="rect">
            <a:avLst/>
          </a:prstGeom>
        </p:spPr>
      </p:pic>
      <p:pic>
        <p:nvPicPr>
          <p:cNvPr id="57" name="图片 57" descr="ed37bc11-a7e9-491c-8da4-bcf962ecac71"/>
          <p:cNvPicPr>
            <a:picLocks noChangeAspect="1"/>
          </p:cNvPicPr>
          <p:nvPr/>
        </p:nvPicPr>
        <p:blipFill>
          <a:blip r:embed="rId5"/>
          <a:srcRect b="7335"/>
          <a:stretch>
            <a:fillRect/>
          </a:stretch>
        </p:blipFill>
        <p:spPr>
          <a:xfrm>
            <a:off x="2860040" y="3916680"/>
            <a:ext cx="2786380" cy="1817370"/>
          </a:xfrm>
          <a:prstGeom prst="rect">
            <a:avLst/>
          </a:prstGeom>
        </p:spPr>
      </p:pic>
      <p:pic>
        <p:nvPicPr>
          <p:cNvPr id="58" name="图片 58" descr="o139420001266956158"/>
          <p:cNvPicPr>
            <a:picLocks noChangeAspect="1"/>
          </p:cNvPicPr>
          <p:nvPr/>
        </p:nvPicPr>
        <p:blipFill>
          <a:blip r:embed="rId6"/>
          <a:stretch>
            <a:fillRect/>
          </a:stretch>
        </p:blipFill>
        <p:spPr>
          <a:xfrm>
            <a:off x="7210108" y="3916680"/>
            <a:ext cx="1938655" cy="2020570"/>
          </a:xfrm>
          <a:prstGeom prst="rect">
            <a:avLst/>
          </a:prstGeom>
        </p:spPr>
      </p:pic>
      <p:sp>
        <p:nvSpPr>
          <p:cNvPr id="2" name="文本框 1"/>
          <p:cNvSpPr txBox="1"/>
          <p:nvPr/>
        </p:nvSpPr>
        <p:spPr>
          <a:xfrm>
            <a:off x="7566025" y="6068060"/>
            <a:ext cx="1228725" cy="368300"/>
          </a:xfrm>
          <a:prstGeom prst="rect">
            <a:avLst/>
          </a:prstGeom>
          <a:noFill/>
        </p:spPr>
        <p:txBody>
          <a:bodyPr wrap="square" rtlCol="0">
            <a:spAutoFit/>
          </a:bodyPr>
          <a:p>
            <a:r>
              <a:rPr lang="zh-CN" altLang="en-US"/>
              <a:t>图</a:t>
            </a:r>
            <a:r>
              <a:rPr lang="en-US" altLang="zh-CN"/>
              <a:t>2-4-10</a:t>
            </a:r>
            <a:endParaRPr lang="en-US"/>
          </a:p>
        </p:txBody>
      </p:sp>
    </p:spTree>
    <p:custDataLst>
      <p:tags r:id="rId7"/>
    </p:custDataLst>
  </p:cSld>
  <p:clrMapOvr>
    <a:masterClrMapping/>
  </p:clrMapOvr>
</p:sld>
</file>

<file path=ppt/tags/tag1.xml><?xml version="1.0" encoding="utf-8"?>
<p:tagLst xmlns:p="http://schemas.openxmlformats.org/presentationml/2006/main">
  <p:tag name="KSO_WM_TAG_VERSION" val="1.0"/>
  <p:tag name="KSO_WM_BEAUTIFY_FLAG" val="#wm#"/>
  <p:tag name="KSO_WM_UNIT_TYPE" val="i"/>
  <p:tag name="KSO_WM_UNIT_ID" val="custom20185073_1*i*0"/>
  <p:tag name="KSO_WM_TEMPLATE_CATEGORY" val="custom"/>
  <p:tag name="KSO_WM_TEMPLATE_INDEX" val="20185073"/>
  <p:tag name="KSO_WM_UNIT_INDEX" val="0"/>
</p:tagLst>
</file>

<file path=ppt/tags/tag10.xml><?xml version="1.0" encoding="utf-8"?>
<p:tagLst xmlns:p="http://schemas.openxmlformats.org/presentationml/2006/main">
  <p:tag name="KSO_WM_TAG_VERSION" val="1.0"/>
  <p:tag name="KSO_WM_SLIDE_ITEM_CNT" val="5"/>
  <p:tag name="KSO_WM_SLIDE_LAYOUT" val="a_b_l"/>
  <p:tag name="KSO_WM_SLIDE_LAYOUT_CNT" val="1_1_1"/>
  <p:tag name="KSO_WM_SLIDE_TYPE" val="contents"/>
  <p:tag name="KSO_WM_SLIDE_SUBTYPE" val="diag"/>
  <p:tag name="KSO_WM_BEAUTIFY_FLAG" val="#wm#"/>
  <p:tag name="KSO_WM_COMBINE_RELATE_SLIDE_ID" val="background20185107_2"/>
  <p:tag name="KSO_WM_TEMPLATE_CATEGORY" val="custom"/>
  <p:tag name="KSO_WM_TEMPLATE_INDEX" val="20188997"/>
  <p:tag name="KSO_WM_SLIDE_ID" val="custom20188997_2"/>
  <p:tag name="KSO_WM_SLIDE_INDEX" val="2"/>
  <p:tag name="KSO_WM_DIAGRAM_GROUP_CODE" val="l1-1"/>
  <p:tag name="KSO_WM_TEMPLATE_SUBCATEGORY" val="combine"/>
</p:tagLst>
</file>

<file path=ppt/tags/tag100.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101.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102.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103.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104.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105.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106.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107.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108.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109.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11.xml><?xml version="1.0" encoding="utf-8"?>
<p:tagLst xmlns:p="http://schemas.openxmlformats.org/presentationml/2006/main">
  <p:tag name="KSO_WM_TAG_VERSION" val="1.0"/>
  <p:tag name="KSO_WM_SLIDE_ITEM_CNT" val="5"/>
  <p:tag name="KSO_WM_SLIDE_LAYOUT" val="a_b_l"/>
  <p:tag name="KSO_WM_SLIDE_LAYOUT_CNT" val="1_1_1"/>
  <p:tag name="KSO_WM_SLIDE_TYPE" val="contents"/>
  <p:tag name="KSO_WM_SLIDE_SUBTYPE" val="diag"/>
  <p:tag name="KSO_WM_BEAUTIFY_FLAG" val="#wm#"/>
  <p:tag name="KSO_WM_COMBINE_RELATE_SLIDE_ID" val="background20185107_2"/>
  <p:tag name="KSO_WM_TEMPLATE_CATEGORY" val="custom"/>
  <p:tag name="KSO_WM_TEMPLATE_INDEX" val="20188997"/>
  <p:tag name="KSO_WM_SLIDE_ID" val="custom20188997_2"/>
  <p:tag name="KSO_WM_SLIDE_INDEX" val="2"/>
  <p:tag name="KSO_WM_DIAGRAM_GROUP_CODE" val="l1-1"/>
  <p:tag name="KSO_WM_TEMPLATE_SUBCATEGORY" val="combine"/>
</p:tagLst>
</file>

<file path=ppt/tags/tag110.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111.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112.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113.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114.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115.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116.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117.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118.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119.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12.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120.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121.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122.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123.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124.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125.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126.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127.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128.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129.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13.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l1_1"/>
  <p:tag name="KSO_WM_UNIT_ID" val="custom20188997_4*a*1"/>
  <p:tag name="KSO_WM_UNIT_PRESET_TEXT" val="1.1 选题背景"/>
</p:tagLst>
</file>

<file path=ppt/tags/tag130.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131.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l1_1"/>
  <p:tag name="KSO_WM_UNIT_ID" val="custom20188997_4*a*1"/>
  <p:tag name="KSO_WM_UNIT_PRESET_TEXT" val="1.1 选题背景"/>
</p:tagLst>
</file>

<file path=ppt/tags/tag132.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133.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134.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135.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136.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137.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138.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139.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14.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140.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141.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142.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143.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144.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145.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146.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147.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148.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149.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15.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150.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151.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152.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153.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154.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155.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156.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157.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158.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159.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16.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160.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161.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162.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163.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164.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165.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166.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167.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168.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169.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17.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170.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171.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172.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173.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174.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175.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176.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177.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178.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179.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18.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180.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181.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l1_1"/>
  <p:tag name="KSO_WM_UNIT_ID" val="custom20188997_4*a*1"/>
  <p:tag name="KSO_WM_UNIT_PRESET_TEXT" val="1.1 选题背景"/>
</p:tagLst>
</file>

<file path=ppt/tags/tag182.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183.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184.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185.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186.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187.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188.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189.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19.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190.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191.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192.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193.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194.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195.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196.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197.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198.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199.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2.xml><?xml version="1.0" encoding="utf-8"?>
<p:tagLst xmlns:p="http://schemas.openxmlformats.org/presentationml/2006/main">
  <p:tag name="KSO_WM_TAG_VERSION" val="1.0"/>
  <p:tag name="KSO_WM_TEMPLATE_CATEGORY" val="custom"/>
  <p:tag name="KSO_WM_TEMPLATE_INDEX" val="20188997"/>
</p:tagLst>
</file>

<file path=ppt/tags/tag20.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200.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201.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202.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203.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204.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205.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206.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207.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208.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209.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21.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210.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211.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212.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213.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214.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215.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216.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217.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218.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219.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22.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220.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221.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222.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223.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224.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225.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226.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227.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228.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229.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23.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230.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231.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232.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233.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234.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235.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236.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237.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238.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239.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24.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240.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241.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242.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243.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244.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245.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246.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247.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248.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249.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25.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l1_1"/>
  <p:tag name="KSO_WM_UNIT_ID" val="custom20188997_4*a*1"/>
  <p:tag name="KSO_WM_UNIT_PRESET_TEXT" val="1.1 选题背景"/>
</p:tagLst>
</file>

<file path=ppt/tags/tag250.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251.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252.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253.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254.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255.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256.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257.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258.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259.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26.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260.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261.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l1_1"/>
  <p:tag name="KSO_WM_UNIT_ID" val="custom20188997_4*a*1"/>
  <p:tag name="KSO_WM_UNIT_PRESET_TEXT" val="1.1 选题背景"/>
</p:tagLst>
</file>

<file path=ppt/tags/tag262.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263.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264.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265.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266.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267.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268.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269.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27.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270.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271.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272.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273.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274.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275.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276.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277.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278.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279.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28.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280.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281.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282.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283.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284.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285.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286.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287.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288.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289.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29.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290.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291.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292.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293.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294.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295.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296.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297.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298.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299.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3.xml><?xml version="1.0" encoding="utf-8"?>
<p:tagLst xmlns:p="http://schemas.openxmlformats.org/presentationml/2006/main">
  <p:tag name="KSO_WM_TAG_VERSION" val="1.0"/>
  <p:tag name="KSO_WM_TEMPLATE_CATEGORY" val="custom"/>
  <p:tag name="KSO_WM_TEMPLATE_INDEX" val="20188997"/>
</p:tagLst>
</file>

<file path=ppt/tags/tag30.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300.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301.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302.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303.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304.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305.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l1_1"/>
  <p:tag name="KSO_WM_UNIT_ID" val="custom20188997_4*a*1"/>
  <p:tag name="KSO_WM_UNIT_PRESET_TEXT" val="1.1 选题背景"/>
</p:tagLst>
</file>

<file path=ppt/tags/tag306.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307.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308.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309.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31.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310.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311.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312.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313.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314.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315.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316.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317.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318.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319.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32.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320.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321.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322.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323.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324.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325.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326.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327.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328.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329.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33.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330.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331.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332.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333.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334.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335.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336.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337.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338.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339.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34.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340.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341.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342.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343.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344.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l1_1"/>
  <p:tag name="KSO_WM_UNIT_ID" val="custom20188997_4*a*1"/>
  <p:tag name="KSO_WM_UNIT_PRESET_TEXT" val="1.1 选题背景"/>
</p:tagLst>
</file>

<file path=ppt/tags/tag345.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346.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347.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348.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349.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35.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350.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351.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352.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353.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354.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355.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356.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357.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358.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359.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36.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360.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361.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362.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363.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364.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365.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366.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367.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368.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369.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37.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370.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371.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372.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373.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374.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375.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376.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377.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378.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379.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38.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l1_1"/>
  <p:tag name="KSO_WM_UNIT_ID" val="custom20188997_4*a*1"/>
  <p:tag name="KSO_WM_UNIT_PRESET_TEXT" val="1.1 选题背景"/>
</p:tagLst>
</file>

<file path=ppt/tags/tag380.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381.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382.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383.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384.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385.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386.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387.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388.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389.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39.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390.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391.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392.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393.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394.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395.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396.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397.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398.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399.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4.xml><?xml version="1.0" encoding="utf-8"?>
<p:tagLst xmlns:p="http://schemas.openxmlformats.org/presentationml/2006/main">
  <p:tag name="KSO_WM_TAG_VERSION" val="1.0"/>
  <p:tag name="KSO_WM_BEAUTIFY_FLAG" val="#wm#"/>
  <p:tag name="KSO_WM_COMBINE_RELATE_SLIDE_ID" val="background20185107_1"/>
  <p:tag name="KSO_WM_TEMPLATE_CATEGORY" val="custom"/>
  <p:tag name="KSO_WM_TEMPLATE_INDEX" val="20188997"/>
  <p:tag name="KSO_WM_TEMPLATE_SUBCATEGORY" val="combine"/>
  <p:tag name="KSO_WM_TEMPLATE_THUMBS_INDEX" val="1、2、3、4、6、8、10、12、13、14"/>
</p:tagLst>
</file>

<file path=ppt/tags/tag40.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400.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401.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402.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403.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l1_1"/>
  <p:tag name="KSO_WM_UNIT_ID" val="custom20188997_4*a*1"/>
  <p:tag name="KSO_WM_UNIT_PRESET_TEXT" val="1.1 选题背景"/>
</p:tagLst>
</file>

<file path=ppt/tags/tag404.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405.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406.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407.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408.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409.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41.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410.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411.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412.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413.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414.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415.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416.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417.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418.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419.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42.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420.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421.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422.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423.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424.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425.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426.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427.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428.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429.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43.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430.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431.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432.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433.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434.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435.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436.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437.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438.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439.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44.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440.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441.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442.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443.xml><?xml version="1.0" encoding="utf-8"?>
<p:tagLst xmlns:p="http://schemas.openxmlformats.org/presentationml/2006/main">
  <p:tag name="KSO_WM_TAG_VERSION" val="1.0"/>
  <p:tag name="KSO_WM_SLIDE_ITEM_CNT" val="5"/>
  <p:tag name="KSO_WM_SLIDE_LAYOUT" val="a_b_l"/>
  <p:tag name="KSO_WM_SLIDE_LAYOUT_CNT" val="1_1_1"/>
  <p:tag name="KSO_WM_SLIDE_TYPE" val="contents"/>
  <p:tag name="KSO_WM_SLIDE_SUBTYPE" val="diag"/>
  <p:tag name="KSO_WM_BEAUTIFY_FLAG" val="#wm#"/>
  <p:tag name="KSO_WM_COMBINE_RELATE_SLIDE_ID" val="background20185107_2"/>
  <p:tag name="KSO_WM_TEMPLATE_CATEGORY" val="custom"/>
  <p:tag name="KSO_WM_TEMPLATE_INDEX" val="20188997"/>
  <p:tag name="KSO_WM_SLIDE_ID" val="custom20188997_2"/>
  <p:tag name="KSO_WM_SLIDE_INDEX" val="2"/>
  <p:tag name="KSO_WM_DIAGRAM_GROUP_CODE" val="l1-1"/>
  <p:tag name="KSO_WM_TEMPLATE_SUBCATEGORY" val="combine"/>
</p:tagLst>
</file>

<file path=ppt/tags/tag444.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445.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l1_1"/>
  <p:tag name="KSO_WM_UNIT_ID" val="custom20188997_4*a*1"/>
  <p:tag name="KSO_WM_UNIT_PRESET_TEXT" val="1.1 选题背景"/>
</p:tagLst>
</file>

<file path=ppt/tags/tag446.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447.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448.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449.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45.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l1_1"/>
  <p:tag name="KSO_WM_UNIT_ID" val="custom20188997_4*a*1"/>
  <p:tag name="KSO_WM_UNIT_PRESET_TEXT" val="1.1 选题背景"/>
</p:tagLst>
</file>

<file path=ppt/tags/tag450.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451.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452.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453.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454.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455.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456.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457.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458.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459.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46.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460.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461.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462.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463.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464.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465.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466.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467.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468.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469.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47.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470.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471.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472.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473.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474.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l1_1"/>
  <p:tag name="KSO_WM_UNIT_ID" val="custom20188997_4*a*1"/>
  <p:tag name="KSO_WM_UNIT_PRESET_TEXT" val="1.1 选题背景"/>
</p:tagLst>
</file>

<file path=ppt/tags/tag475.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476.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477.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478.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479.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48.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480.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481.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482.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483.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484.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485.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486.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487.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488.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489.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49.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490.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491.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492.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493.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494.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495.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496.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497.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498.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499.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5.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UNIT_ID" val="custom20188997_1*a*1"/>
  <p:tag name="KSO_WM_UNIT_PRESET_TEXT" val="毕业论文答辩模版"/>
</p:tagLst>
</file>

<file path=ppt/tags/tag50.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500.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501.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502.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503.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504.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505.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506.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507.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508.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509.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51.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510.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511.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512.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513.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514.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515.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516.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517.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518.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519.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52.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520.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521.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522.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523.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524.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525.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526.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527.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528.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529.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53.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530.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531.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532.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533.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534.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535.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536.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537.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538.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539.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54.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540.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541.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542.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543.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544.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545.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546.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l1_1"/>
  <p:tag name="KSO_WM_UNIT_ID" val="custom20188997_4*a*1"/>
  <p:tag name="KSO_WM_UNIT_PRESET_TEXT" val="1.1 选题背景"/>
</p:tagLst>
</file>

<file path=ppt/tags/tag547.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548.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549.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55.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550.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551.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552.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553.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554.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555.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556.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557.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558.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559.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56.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560.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561.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562.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l1_1"/>
  <p:tag name="KSO_WM_UNIT_ID" val="custom20188997_4*a*1"/>
  <p:tag name="KSO_WM_UNIT_PRESET_TEXT" val="1.1 选题背景"/>
</p:tagLst>
</file>

<file path=ppt/tags/tag563.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564.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565.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566.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567.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568.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569.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57.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570.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571.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572.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573.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574.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575.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576.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577.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578.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579.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58.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580.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581.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582.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583.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584.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585.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586.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587.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588.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589.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59.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590.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l1_1"/>
  <p:tag name="KSO_WM_UNIT_ID" val="custom20188997_4*a*1"/>
  <p:tag name="KSO_WM_UNIT_PRESET_TEXT" val="1.1 选题背景"/>
</p:tagLst>
</file>

<file path=ppt/tags/tag591.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592.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593.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594.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595.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596.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597.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598.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599.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6.xml><?xml version="1.0" encoding="utf-8"?>
<p:tagLst xmlns:p="http://schemas.openxmlformats.org/presentationml/2006/main">
  <p:tag name="KSO_WM_TAG_VERSION" val="1.0"/>
  <p:tag name="KSO_WM_SLIDE_ITEM_CNT" val="2"/>
  <p:tag name="KSO_WM_SLIDE_LAYOUT" val="a_b_j"/>
  <p:tag name="KSO_WM_SLIDE_LAYOUT_CNT" val="1_1_1"/>
  <p:tag name="KSO_WM_SLIDE_TYPE" val="title"/>
  <p:tag name="KSO_WM_SLIDE_SUBTYPE" val="pureTxt"/>
  <p:tag name="KSO_WM_BEAUTIFY_FLAG" val="#wm#"/>
  <p:tag name="KSO_WM_COMBINE_RELATE_SLIDE_ID" val="background20185107_1"/>
  <p:tag name="KSO_WM_TEMPLATE_CATEGORY" val="custom"/>
  <p:tag name="KSO_WM_TEMPLATE_INDEX" val="20188997"/>
  <p:tag name="KSO_WM_SLIDE_ID" val="custom20188997_1"/>
  <p:tag name="KSO_WM_SLIDE_INDEX" val="1"/>
  <p:tag name="KSO_WM_TEMPLATE_SUBCATEGORY" val="combine"/>
  <p:tag name="KSO_WM_TEMPLATE_THUMBS_INDEX" val="1、2、3、4、6、8、10、12、13、14、"/>
</p:tagLst>
</file>

<file path=ppt/tags/tag60.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600.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601.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602.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603.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604.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605.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606.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607.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608.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609.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61.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610.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611.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612.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613.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614.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615.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616.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617.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618.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619.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62.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620.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621.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622.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623.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l1_1"/>
  <p:tag name="KSO_WM_UNIT_ID" val="custom20188997_4*a*1"/>
  <p:tag name="KSO_WM_UNIT_PRESET_TEXT" val="1.1 选题背景"/>
</p:tagLst>
</file>

<file path=ppt/tags/tag624.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625.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626.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627.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628.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629.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63.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630.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631.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632.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633.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634.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635.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636.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637.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638.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639.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64.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640.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641.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642.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643.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644.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645.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646.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647.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648.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649.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65.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650.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651.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652.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653.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654.xml><?xml version="1.0" encoding="utf-8"?>
<p:tagLst xmlns:p="http://schemas.openxmlformats.org/presentationml/2006/main">
  <p:tag name="KSO_WM_TAG_VERSION" val="1.0"/>
  <p:tag name="KSO_WM_SLIDE_ITEM_CNT" val="5"/>
  <p:tag name="KSO_WM_SLIDE_LAYOUT" val="a_b_l"/>
  <p:tag name="KSO_WM_SLIDE_LAYOUT_CNT" val="1_1_1"/>
  <p:tag name="KSO_WM_SLIDE_TYPE" val="contents"/>
  <p:tag name="KSO_WM_SLIDE_SUBTYPE" val="diag"/>
  <p:tag name="KSO_WM_BEAUTIFY_FLAG" val="#wm#"/>
  <p:tag name="KSO_WM_COMBINE_RELATE_SLIDE_ID" val="background20185107_2"/>
  <p:tag name="KSO_WM_TEMPLATE_CATEGORY" val="custom"/>
  <p:tag name="KSO_WM_TEMPLATE_INDEX" val="20188997"/>
  <p:tag name="KSO_WM_SLIDE_ID" val="custom20188997_2"/>
  <p:tag name="KSO_WM_SLIDE_INDEX" val="2"/>
  <p:tag name="KSO_WM_DIAGRAM_GROUP_CODE" val="l1-1"/>
  <p:tag name="KSO_WM_TEMPLATE_SUBCATEGORY" val="combine"/>
</p:tagLst>
</file>

<file path=ppt/tags/tag655.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656.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l1_1"/>
  <p:tag name="KSO_WM_UNIT_ID" val="custom20188997_4*a*1"/>
  <p:tag name="KSO_WM_UNIT_PRESET_TEXT" val="1.1 选题背景"/>
</p:tagLst>
</file>

<file path=ppt/tags/tag657.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658.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659.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l1_1"/>
  <p:tag name="KSO_WM_UNIT_ID" val="custom20188997_4*a*1"/>
  <p:tag name="KSO_WM_UNIT_PRESET_TEXT" val="1.1 选题背景"/>
</p:tagLst>
</file>

<file path=ppt/tags/tag66.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660.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661.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662.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l1_1"/>
  <p:tag name="KSO_WM_UNIT_ID" val="custom20188997_4*a*1"/>
  <p:tag name="KSO_WM_UNIT_PRESET_TEXT" val="1.1 选题背景"/>
</p:tagLst>
</file>

<file path=ppt/tags/tag663.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664.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665.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l1_1"/>
  <p:tag name="KSO_WM_UNIT_ID" val="custom20188997_4*a*1"/>
  <p:tag name="KSO_WM_UNIT_PRESET_TEXT" val="1.1 选题背景"/>
</p:tagLst>
</file>

<file path=ppt/tags/tag666.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667.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668.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l1_1"/>
  <p:tag name="KSO_WM_UNIT_ID" val="custom20188997_4*a*1"/>
  <p:tag name="KSO_WM_UNIT_PRESET_TEXT" val="1.1 选题背景"/>
</p:tagLst>
</file>

<file path=ppt/tags/tag669.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67.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670.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671.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l1_1"/>
  <p:tag name="KSO_WM_UNIT_ID" val="custom20188997_4*a*1"/>
  <p:tag name="KSO_WM_UNIT_PRESET_TEXT" val="1.1 选题背景"/>
</p:tagLst>
</file>

<file path=ppt/tags/tag672.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673.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674.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l1_1"/>
  <p:tag name="KSO_WM_UNIT_ID" val="custom20188997_4*a*1"/>
  <p:tag name="KSO_WM_UNIT_PRESET_TEXT" val="1.1 选题背景"/>
</p:tagLst>
</file>

<file path=ppt/tags/tag675.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676.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677.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l1_1"/>
  <p:tag name="KSO_WM_UNIT_ID" val="custom20188997_4*a*1"/>
  <p:tag name="KSO_WM_UNIT_PRESET_TEXT" val="1.1 选题背景"/>
</p:tagLst>
</file>

<file path=ppt/tags/tag678.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679.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68.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680.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l1_1"/>
  <p:tag name="KSO_WM_UNIT_ID" val="custom20188997_4*a*1"/>
  <p:tag name="KSO_WM_UNIT_PRESET_TEXT" val="1.1 选题背景"/>
</p:tagLst>
</file>

<file path=ppt/tags/tag681.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682.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683.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l1_1"/>
  <p:tag name="KSO_WM_UNIT_ID" val="custom20188997_4*a*1"/>
  <p:tag name="KSO_WM_UNIT_PRESET_TEXT" val="1.1 选题背景"/>
</p:tagLst>
</file>

<file path=ppt/tags/tag684.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685.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686.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l1_1"/>
  <p:tag name="KSO_WM_UNIT_ID" val="custom20188997_4*a*1"/>
  <p:tag name="KSO_WM_UNIT_PRESET_TEXT" val="1.1 选题背景"/>
</p:tagLst>
</file>

<file path=ppt/tags/tag687.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688.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689.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l1_1"/>
  <p:tag name="KSO_WM_UNIT_ID" val="custom20188997_4*a*1"/>
  <p:tag name="KSO_WM_UNIT_PRESET_TEXT" val="1.1 选题背景"/>
</p:tagLst>
</file>

<file path=ppt/tags/tag69.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690.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691.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692.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l1_1"/>
  <p:tag name="KSO_WM_UNIT_ID" val="custom20188997_4*a*1"/>
  <p:tag name="KSO_WM_UNIT_PRESET_TEXT" val="1.1 选题背景"/>
</p:tagLst>
</file>

<file path=ppt/tags/tag693.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694.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695.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l1_1"/>
  <p:tag name="KSO_WM_UNIT_ID" val="custom20188997_4*a*1"/>
  <p:tag name="KSO_WM_UNIT_PRESET_TEXT" val="1.1 选题背景"/>
</p:tagLst>
</file>

<file path=ppt/tags/tag696.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697.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698.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l1_1"/>
  <p:tag name="KSO_WM_UNIT_ID" val="custom20188997_4*a*1"/>
  <p:tag name="KSO_WM_UNIT_PRESET_TEXT" val="1.1 选题背景"/>
</p:tagLst>
</file>

<file path=ppt/tags/tag699.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7.xml><?xml version="1.0" encoding="utf-8"?>
<p:tagLst xmlns:p="http://schemas.openxmlformats.org/presentationml/2006/main">
  <p:tag name="KSO_WM_TEMPLATE_CATEGORY" val="custom"/>
  <p:tag name="KSO_WM_TEMPLATE_INDEX" val="20188997"/>
  <p:tag name="KSO_WM_TAG_VERSION" val="1.0"/>
  <p:tag name="KSO_WM_UNIT_TYPE" val="b"/>
  <p:tag name="KSO_WM_UNIT_INDEX" val="1"/>
  <p:tag name="KSO_WM_UNIT_LAYERLEVEL" val="1"/>
  <p:tag name="KSO_WM_UNIT_VALUE" val="3"/>
  <p:tag name="KSO_WM_UNIT_ISCONTENTSTITLE" val="0"/>
  <p:tag name="KSO_WM_UNIT_HIGHLIGHT" val="0"/>
  <p:tag name="KSO_WM_UNIT_COMPATIBLE" val="0"/>
  <p:tag name="KSO_WM_UNIT_CLEAR" val="0"/>
  <p:tag name="KSO_WM_BEAUTIFY_FLAG" val="#wm#"/>
  <p:tag name="KSO_WM_DIAGRAM_GROUP_CODE" val="l1_1"/>
  <p:tag name="KSO_WM_UNIT_ID" val="custom20188997_2*b*1"/>
  <p:tag name="KSO_WM_UNIT_PRESET_TEXT" val="目 录"/>
</p:tagLst>
</file>

<file path=ppt/tags/tag70.xml><?xml version="1.0" encoding="utf-8"?>
<p:tagLst xmlns:p="http://schemas.openxmlformats.org/presentationml/2006/main">
  <p:tag name="KSO_WM_TAG_VERSION" val="1.0"/>
  <p:tag name="KSO_WM_SLIDE_ITEM_CNT" val="5"/>
  <p:tag name="KSO_WM_SLIDE_LAYOUT" val="a_b_l"/>
  <p:tag name="KSO_WM_SLIDE_LAYOUT_CNT" val="1_1_1"/>
  <p:tag name="KSO_WM_SLIDE_TYPE" val="contents"/>
  <p:tag name="KSO_WM_SLIDE_SUBTYPE" val="diag"/>
  <p:tag name="KSO_WM_BEAUTIFY_FLAG" val="#wm#"/>
  <p:tag name="KSO_WM_COMBINE_RELATE_SLIDE_ID" val="background20185107_2"/>
  <p:tag name="KSO_WM_TEMPLATE_CATEGORY" val="custom"/>
  <p:tag name="KSO_WM_TEMPLATE_INDEX" val="20188997"/>
  <p:tag name="KSO_WM_SLIDE_ID" val="custom20188997_2"/>
  <p:tag name="KSO_WM_SLIDE_INDEX" val="2"/>
  <p:tag name="KSO_WM_DIAGRAM_GROUP_CODE" val="l1-1"/>
  <p:tag name="KSO_WM_TEMPLATE_SUBCATEGORY" val="combine"/>
</p:tagLst>
</file>

<file path=ppt/tags/tag700.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701.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l1_1"/>
  <p:tag name="KSO_WM_UNIT_ID" val="custom20188997_4*a*1"/>
  <p:tag name="KSO_WM_UNIT_PRESET_TEXT" val="1.1 选题背景"/>
</p:tagLst>
</file>

<file path=ppt/tags/tag702.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703.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704.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l1_1"/>
  <p:tag name="KSO_WM_UNIT_ID" val="custom20188997_4*a*1"/>
  <p:tag name="KSO_WM_UNIT_PRESET_TEXT" val="1.1 选题背景"/>
</p:tagLst>
</file>

<file path=ppt/tags/tag705.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706.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707.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l1_1"/>
  <p:tag name="KSO_WM_UNIT_ID" val="custom20188997_4*a*1"/>
  <p:tag name="KSO_WM_UNIT_PRESET_TEXT" val="1.1 选题背景"/>
</p:tagLst>
</file>

<file path=ppt/tags/tag708.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709.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71.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710.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l1_1"/>
  <p:tag name="KSO_WM_UNIT_ID" val="custom20188997_4*a*1"/>
  <p:tag name="KSO_WM_UNIT_PRESET_TEXT" val="1.1 选题背景"/>
</p:tagLst>
</file>

<file path=ppt/tags/tag711.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712.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713.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l1_1"/>
  <p:tag name="KSO_WM_UNIT_ID" val="custom20188997_4*a*1"/>
  <p:tag name="KSO_WM_UNIT_PRESET_TEXT" val="1.1 选题背景"/>
</p:tagLst>
</file>

<file path=ppt/tags/tag714.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715.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716.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l1_1"/>
  <p:tag name="KSO_WM_UNIT_ID" val="custom20188997_4*a*1"/>
  <p:tag name="KSO_WM_UNIT_PRESET_TEXT" val="1.1 选题背景"/>
</p:tagLst>
</file>

<file path=ppt/tags/tag717.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718.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719.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l1_1"/>
  <p:tag name="KSO_WM_UNIT_ID" val="custom20188997_4*a*1"/>
  <p:tag name="KSO_WM_UNIT_PRESET_TEXT" val="1.1 选题背景"/>
</p:tagLst>
</file>

<file path=ppt/tags/tag72.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l1_1"/>
  <p:tag name="KSO_WM_UNIT_ID" val="custom20188997_4*a*1"/>
  <p:tag name="KSO_WM_UNIT_PRESET_TEXT" val="1.1 选题背景"/>
</p:tagLst>
</file>

<file path=ppt/tags/tag720.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721.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722.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l1_1"/>
  <p:tag name="KSO_WM_UNIT_ID" val="custom20188997_4*a*1"/>
  <p:tag name="KSO_WM_UNIT_PRESET_TEXT" val="1.1 选题背景"/>
</p:tagLst>
</file>

<file path=ppt/tags/tag723.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724.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725.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l1_1"/>
  <p:tag name="KSO_WM_UNIT_ID" val="custom20188997_4*a*1"/>
  <p:tag name="KSO_WM_UNIT_PRESET_TEXT" val="1.1 选题背景"/>
</p:tagLst>
</file>

<file path=ppt/tags/tag726.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727.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728.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l1_1"/>
  <p:tag name="KSO_WM_UNIT_ID" val="custom20188997_4*a*1"/>
  <p:tag name="KSO_WM_UNIT_PRESET_TEXT" val="1.1 选题背景"/>
</p:tagLst>
</file>

<file path=ppt/tags/tag729.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73.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730.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731.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l1_1"/>
  <p:tag name="KSO_WM_UNIT_ID" val="custom20188997_4*a*1"/>
  <p:tag name="KSO_WM_UNIT_PRESET_TEXT" val="1.1 选题背景"/>
</p:tagLst>
</file>

<file path=ppt/tags/tag732.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733.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734.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l1_1"/>
  <p:tag name="KSO_WM_UNIT_ID" val="custom20188997_4*a*1"/>
  <p:tag name="KSO_WM_UNIT_PRESET_TEXT" val="1.1 选题背景"/>
</p:tagLst>
</file>

<file path=ppt/tags/tag735.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736.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737.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l1_1"/>
  <p:tag name="KSO_WM_UNIT_ID" val="custom20188997_4*a*1"/>
  <p:tag name="KSO_WM_UNIT_PRESET_TEXT" val="1.1 选题背景"/>
</p:tagLst>
</file>

<file path=ppt/tags/tag738.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739.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74.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740.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l1_1"/>
  <p:tag name="KSO_WM_UNIT_ID" val="custom20188997_4*a*1"/>
  <p:tag name="KSO_WM_UNIT_PRESET_TEXT" val="1.1 选题背景"/>
</p:tagLst>
</file>

<file path=ppt/tags/tag741.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742.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4*i*3"/>
  <p:tag name="KSO_WM_TEMPLATE_CATEGORY" val="custom"/>
  <p:tag name="KSO_WM_TEMPLATE_INDEX" val="20188997"/>
  <p:tag name="KSO_WM_UNIT_INDEX" val="3"/>
</p:tagLst>
</file>

<file path=ppt/tags/tag743.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l1_1"/>
  <p:tag name="KSO_WM_UNIT_ID" val="custom20188997_4*a*1"/>
  <p:tag name="KSO_WM_UNIT_PRESET_TEXT" val="1.1 选题背景"/>
</p:tagLst>
</file>

<file path=ppt/tags/tag744.xml><?xml version="1.0" encoding="utf-8"?>
<p:tagLst xmlns:p="http://schemas.openxmlformats.org/presentationml/2006/main">
  <p:tag name="KSO_WM_TAG_VERSION" val="1.0"/>
  <p:tag name="KSO_WM_SLIDE_ITEM_CNT" val="2"/>
  <p:tag name="KSO_WM_SLIDE_LAYOUT" val="a_l_h"/>
  <p:tag name="KSO_WM_SLIDE_LAYOUT_CNT" val="1_1_1"/>
  <p:tag name="KSO_WM_SLIDE_TYPE" val="text"/>
  <p:tag name="KSO_WM_SLIDE_SUBTYPE" val="diag"/>
  <p:tag name="KSO_WM_BEAUTIFY_FLAG" val="#wm#"/>
  <p:tag name="KSO_WM_SLIDE_POSITION" val="50*160"/>
  <p:tag name="KSO_WM_SLIDE_SIZE" val="844*321"/>
  <p:tag name="KSO_WM_COMBINE_RELATE_SLIDE_ID" val="background20185107_4"/>
  <p:tag name="KSO_WM_TEMPLATE_CATEGORY" val="custom"/>
  <p:tag name="KSO_WM_TEMPLATE_INDEX" val="20188997"/>
  <p:tag name="KSO_WM_SLIDE_ID" val="custom20188997_4"/>
  <p:tag name="KSO_WM_SLIDE_INDEX" val="4"/>
  <p:tag name="KSO_WM_DIAGRAM_GROUP_CODE" val="l1-2"/>
  <p:tag name="KSO_WM_TEMPLATE_SUBCATEGORY" val="combine"/>
</p:tagLst>
</file>

<file path=ppt/tags/tag75.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76.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77.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78.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79.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8.xml><?xml version="1.0" encoding="utf-8"?>
<p:tagLst xmlns:p="http://schemas.openxmlformats.org/presentationml/2006/main">
  <p:tag name="KSO_WM_DIAGRAM_GROUP_CODE" val="l1_1"/>
  <p:tag name="KSO_WM_TAG_VERSION" val="1.0"/>
  <p:tag name="KSO_WM_BEAUTIFY_FLAG" val="#wm#"/>
  <p:tag name="KSO_WM_UNIT_TYPE" val="i"/>
  <p:tag name="KSO_WM_UNIT_ID" val="custom20188997_2*i*2"/>
  <p:tag name="KSO_WM_TEMPLATE_CATEGORY" val="custom"/>
  <p:tag name="KSO_WM_TEMPLATE_INDEX" val="20188997"/>
  <p:tag name="KSO_WM_UNIT_INDEX" val="2"/>
</p:tagLst>
</file>

<file path=ppt/tags/tag80.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81.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82.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83.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84.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85.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86.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87.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88.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89.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9.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ISCONTENTSTITLE" val="1"/>
  <p:tag name="KSO_WM_UNIT_VALUE" val="6"/>
  <p:tag name="KSO_WM_UNIT_HIGHLIGHT" val="0"/>
  <p:tag name="KSO_WM_UNIT_COMPATIBLE" val="0"/>
  <p:tag name="KSO_WM_UNIT_CLEAR" val="0"/>
  <p:tag name="KSO_WM_BEAUTIFY_FLAG" val="#wm#"/>
  <p:tag name="KSO_WM_DIAGRAM_GROUP_CODE" val="l1_1"/>
  <p:tag name="KSO_WM_UNIT_ID" val="custom20188997_2*a*1"/>
  <p:tag name="KSO_WM_UNIT_PRESET_TEXT" val="CONTENTS"/>
</p:tagLst>
</file>

<file path=ppt/tags/tag90.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91.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92.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93.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94.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95.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96.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ags/tag97.xml><?xml version="1.0" encoding="utf-8"?>
<p:tagLst xmlns:p="http://schemas.openxmlformats.org/presentationml/2006/main">
  <p:tag name="KSO_WM_TAG_VERSION" val="1.0"/>
  <p:tag name="KSO_WM_SLIDE_ITEM_CNT" val="5"/>
  <p:tag name="KSO_WM_SLIDE_LAYOUT" val="a_m"/>
  <p:tag name="KSO_WM_SLIDE_LAYOUT_CNT" val="1_1"/>
  <p:tag name="KSO_WM_SLIDE_TYPE" val="text"/>
  <p:tag name="KSO_WM_SLIDE_SUBTYPE" val="diag"/>
  <p:tag name="KSO_WM_BEAUTIFY_FLAG" val="#wm#"/>
  <p:tag name="KSO_WM_SLIDE_POSITION" val="34*154"/>
  <p:tag name="KSO_WM_SLIDE_SIZE" val="884*287"/>
  <p:tag name="KSO_WM_COMBINE_RELATE_SLIDE_ID" val="background20185107_6"/>
  <p:tag name="KSO_WM_TEMPLATE_CATEGORY" val="custom"/>
  <p:tag name="KSO_WM_TEMPLATE_INDEX" val="20188997"/>
  <p:tag name="KSO_WM_SLIDE_ID" val="custom20188997_6"/>
  <p:tag name="KSO_WM_SLIDE_INDEX" val="6"/>
  <p:tag name="KSO_WM_DIAGRAM_GROUP_CODE" val="m1-1"/>
  <p:tag name="KSO_WM_TEMPLATE_SUBCATEGORY" val="combine"/>
</p:tagLst>
</file>

<file path=ppt/tags/tag98.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DIAGRAM_GROUP_CODE" val="m1_1"/>
  <p:tag name="KSO_WM_UNIT_ID" val="custom20188997_6*a*1"/>
  <p:tag name="KSO_WM_UNIT_PRESET_TEXT" val="2.1 研究思路"/>
</p:tagLst>
</file>

<file path=ppt/tags/tag99.xml><?xml version="1.0" encoding="utf-8"?>
<p:tagLst xmlns:p="http://schemas.openxmlformats.org/presentationml/2006/main">
  <p:tag name="KSO_WM_DIAGRAM_GROUP_CODE" val="m1_1"/>
  <p:tag name="KSO_WM_TAG_VERSION" val="1.0"/>
  <p:tag name="KSO_WM_BEAUTIFY_FLAG" val="#wm#"/>
  <p:tag name="KSO_WM_UNIT_TYPE" val="i"/>
  <p:tag name="KSO_WM_UNIT_ID" val="custom20188997_6*i*3"/>
  <p:tag name="KSO_WM_TEMPLATE_CATEGORY" val="custom"/>
  <p:tag name="KSO_WM_TEMPLATE_INDEX" val="20188997"/>
  <p:tag name="KSO_WM_UNIT_INDEX" val="3"/>
</p:tagLst>
</file>

<file path=ppt/theme/theme1.xml><?xml version="1.0" encoding="utf-8"?>
<a:theme xmlns:a="http://schemas.openxmlformats.org/drawingml/2006/main" name="1_Office 主题​​">
  <a:themeElements>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fontScheme name="自定义 4">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10.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11.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12.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13.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14.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15.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16.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17.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18.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19.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2.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20.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21.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22.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23.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24.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25.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26.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27.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28.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29.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3.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30.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31.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32.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33.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34.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35.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36.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37.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38.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39.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4.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40.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41.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42.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43.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44.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45.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46.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47.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48.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49.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5.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50.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51.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52.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53.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54.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55.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56.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57.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58.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59.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6.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60.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61.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62.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63.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64.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65.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66.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67.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68.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69.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7.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70.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71.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72.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73.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74.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75.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76.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77.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78.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79.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8.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80.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81.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82.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ppt/theme/themeOverride9.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0</TotalTime>
  <Words>127431</Words>
  <Application>WPS 演示</Application>
  <PresentationFormat>宽屏</PresentationFormat>
  <Paragraphs>7404</Paragraphs>
  <Slides>251</Slides>
  <Notes>14</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251</vt:i4>
      </vt:variant>
    </vt:vector>
  </HeadingPairs>
  <TitlesOfParts>
    <vt:vector size="260" baseType="lpstr">
      <vt:lpstr>Arial</vt:lpstr>
      <vt:lpstr>宋体</vt:lpstr>
      <vt:lpstr>Wingdings</vt:lpstr>
      <vt:lpstr>Times New Roman</vt:lpstr>
      <vt:lpstr>微软雅黑</vt:lpstr>
      <vt:lpstr>Arial Unicode MS</vt:lpstr>
      <vt:lpstr>等线</vt:lpstr>
      <vt:lpstr>黑体</vt:lpstr>
      <vt:lpstr>1_Office 主题​​</vt:lpstr>
      <vt:lpstr>装饰材料与构造</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Administrator</cp:lastModifiedBy>
  <cp:revision>64</cp:revision>
  <dcterms:created xsi:type="dcterms:W3CDTF">2018-04-18T06:53:00Z</dcterms:created>
  <dcterms:modified xsi:type="dcterms:W3CDTF">2018-07-30T02:16:25Z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2052-10.1.0.7468</vt:lpwstr>
  </property>
</Properties>
</file>