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323" r:id="rId2"/>
    <p:sldId id="315" r:id="rId3"/>
    <p:sldId id="359" r:id="rId4"/>
    <p:sldId id="373" r:id="rId5"/>
    <p:sldId id="375" r:id="rId6"/>
    <p:sldId id="374" r:id="rId7"/>
    <p:sldId id="376" r:id="rId8"/>
    <p:sldId id="377" r:id="rId9"/>
    <p:sldId id="378" r:id="rId10"/>
    <p:sldId id="379" r:id="rId11"/>
    <p:sldId id="380" r:id="rId12"/>
    <p:sldId id="381" r:id="rId13"/>
    <p:sldId id="382" r:id="rId14"/>
    <p:sldId id="383" r:id="rId15"/>
    <p:sldId id="384" r:id="rId16"/>
    <p:sldId id="369" r:id="rId17"/>
    <p:sldId id="385" r:id="rId18"/>
    <p:sldId id="386" r:id="rId19"/>
    <p:sldId id="388" r:id="rId20"/>
    <p:sldId id="387" r:id="rId21"/>
    <p:sldId id="397" r:id="rId22"/>
    <p:sldId id="398" r:id="rId23"/>
    <p:sldId id="392" r:id="rId24"/>
    <p:sldId id="393" r:id="rId25"/>
    <p:sldId id="394" r:id="rId26"/>
    <p:sldId id="399" r:id="rId27"/>
    <p:sldId id="400" r:id="rId28"/>
    <p:sldId id="401" r:id="rId29"/>
    <p:sldId id="402" r:id="rId30"/>
    <p:sldId id="403" r:id="rId31"/>
    <p:sldId id="404" r:id="rId32"/>
    <p:sldId id="405" r:id="rId33"/>
    <p:sldId id="406" r:id="rId34"/>
    <p:sldId id="409" r:id="rId35"/>
    <p:sldId id="408" r:id="rId36"/>
    <p:sldId id="407" r:id="rId37"/>
    <p:sldId id="411" r:id="rId38"/>
    <p:sldId id="412" r:id="rId39"/>
    <p:sldId id="410" r:id="rId40"/>
    <p:sldId id="395"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A9F3"/>
    <a:srgbClr val="0067B0"/>
    <a:srgbClr val="EA0000"/>
    <a:srgbClr val="76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13" d="100"/>
          <a:sy n="113" d="100"/>
        </p:scale>
        <p:origin x="-533" y="-77"/>
      </p:cViewPr>
      <p:guideLst>
        <p:guide orient="horz" pos="1632"/>
        <p:guide pos="2880"/>
        <p:guide pos="559"/>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pPr/>
              <a:t>2017/10/23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40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a:solidFill>
                    <a:srgbClr val="005292"/>
                  </a:solidFill>
                  <a:latin typeface="Impact" panose="020B0806030902050204" pitchFamily="34" charset="0"/>
                </a:rPr>
                <a:t>5</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4399280" y="3305810"/>
            <a:ext cx="4763770" cy="1198245"/>
          </a:xfrm>
          <a:prstGeom prst="rect">
            <a:avLst/>
          </a:pr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p:cNvSpPr>
            <a:spLocks noChangeArrowheads="1"/>
          </p:cNvSpPr>
          <p:nvPr/>
        </p:nvSpPr>
        <p:spPr bwMode="auto">
          <a:xfrm>
            <a:off x="4909820" y="3387725"/>
            <a:ext cx="345503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defTabSz="685800" fontAlgn="base">
              <a:spcBef>
                <a:spcPct val="0"/>
              </a:spcBef>
              <a:spcAft>
                <a:spcPct val="0"/>
              </a:spcAft>
              <a:buFont typeface="Arial" panose="020B0604020202020204" pitchFamily="34" charset="0"/>
              <a:buNone/>
            </a:pPr>
            <a:r>
              <a:rPr lang="zh-CN" sz="4400" b="1" dirty="0">
                <a:solidFill>
                  <a:srgbClr val="FFFFFF"/>
                </a:solidFill>
                <a:latin typeface="Arial" panose="020B0604020202020204" pitchFamily="34" charset="0"/>
                <a:ea typeface="微软雅黑" panose="020B0503020204020204" pitchFamily="34" charset="-122"/>
                <a:sym typeface="Arial" panose="020B0604020202020204" pitchFamily="34" charset="0"/>
              </a:rPr>
              <a:t>设 计 素 描</a:t>
            </a:r>
          </a:p>
        </p:txBody>
      </p:sp>
      <p:sp>
        <p:nvSpPr>
          <p:cNvPr id="2" name="文本框 1"/>
          <p:cNvSpPr txBox="1"/>
          <p:nvPr/>
        </p:nvSpPr>
        <p:spPr>
          <a:xfrm>
            <a:off x="5581650" y="4043680"/>
            <a:ext cx="2663825" cy="460375"/>
          </a:xfrm>
          <a:prstGeom prst="rect">
            <a:avLst/>
          </a:prstGeom>
          <a:noFill/>
        </p:spPr>
        <p:txBody>
          <a:bodyPr wrap="square" rtlCol="0">
            <a:spAutoFit/>
          </a:bodyPr>
          <a:lstStyle/>
          <a:p>
            <a:pPr algn="dist"/>
            <a:r>
              <a:rPr lang="en-US" altLang="zh-CN" sz="2400">
                <a:solidFill>
                  <a:schemeClr val="bg1"/>
                </a:solidFill>
                <a:latin typeface="High Tower Text" panose="02040502050506030303" charset="0"/>
              </a:rPr>
              <a:t>Design sketch</a:t>
            </a:r>
          </a:p>
        </p:txBody>
      </p:sp>
      <p:sp>
        <p:nvSpPr>
          <p:cNvPr id="5" name="TextBox 18"/>
          <p:cNvSpPr>
            <a:spLocks noChangeArrowheads="1"/>
          </p:cNvSpPr>
          <p:nvPr/>
        </p:nvSpPr>
        <p:spPr bwMode="auto">
          <a:xfrm>
            <a:off x="4810527" y="4534588"/>
            <a:ext cx="4008120" cy="459105"/>
          </a:xfrm>
          <a:prstGeom prst="rect">
            <a:avLst/>
          </a:prstGeom>
          <a:noFill/>
          <a:ln w="9525">
            <a:noFill/>
            <a:bevel/>
          </a:ln>
        </p:spPr>
        <p:txBody>
          <a:bodyPr wrap="none" lIns="91419" tIns="45709" rIns="91419" bIns="45709">
            <a:spAutoFit/>
          </a:bodyPr>
          <a:lstStyle/>
          <a:p>
            <a:pPr defTabSz="913765" fontAlgn="auto">
              <a:spcBef>
                <a:spcPts val="0"/>
              </a:spcBef>
              <a:spcAft>
                <a:spcPts val="0"/>
              </a:spcAft>
              <a:defRPr/>
            </a:pPr>
            <a:r>
              <a:rPr lang="zh-CN" altLang="en-US" sz="24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第二章  设计素描的造型基础</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1644015" y="889000"/>
            <a:ext cx="1995170" cy="4036060"/>
          </a:xfrm>
          <a:prstGeom prst="rect">
            <a:avLst/>
          </a:prstGeom>
        </p:spPr>
      </p:pic>
      <p:pic>
        <p:nvPicPr>
          <p:cNvPr id="3" name="图片 2"/>
          <p:cNvPicPr>
            <a:picLocks noChangeAspect="1"/>
          </p:cNvPicPr>
          <p:nvPr/>
        </p:nvPicPr>
        <p:blipFill>
          <a:blip r:embed="rId5"/>
          <a:stretch>
            <a:fillRect/>
          </a:stretch>
        </p:blipFill>
        <p:spPr>
          <a:xfrm>
            <a:off x="4113530" y="889000"/>
            <a:ext cx="3447415" cy="4072255"/>
          </a:xfrm>
          <a:prstGeom prst="rect">
            <a:avLst/>
          </a:prstGeom>
        </p:spPr>
      </p:pic>
      <p:sp>
        <p:nvSpPr>
          <p:cNvPr id="7" name="文本框 6"/>
          <p:cNvSpPr txBox="1"/>
          <p:nvPr/>
        </p:nvSpPr>
        <p:spPr>
          <a:xfrm>
            <a:off x="7769225" y="1679575"/>
            <a:ext cx="1211580" cy="2030095"/>
          </a:xfrm>
          <a:prstGeom prst="rect">
            <a:avLst/>
          </a:prstGeom>
          <a:noFill/>
        </p:spPr>
        <p:txBody>
          <a:bodyPr wrap="square" rtlCol="0">
            <a:spAutoFit/>
          </a:bodyPr>
          <a:lstStyle/>
          <a:p>
            <a:r>
              <a:rPr lang="zh-CN" altLang="en-US">
                <a:sym typeface="+mn-ea"/>
              </a:rPr>
              <a:t>仰视会使物象“变高”，还会延伸出崇高伟大之感</a:t>
            </a:r>
            <a:endParaRPr lang="zh-CN" altLang="en-US"/>
          </a:p>
          <a:p>
            <a:endParaRPr lang="zh-CN" altLang="en-US"/>
          </a:p>
        </p:txBody>
      </p:sp>
      <p:sp>
        <p:nvSpPr>
          <p:cNvPr id="8" name="文本框 7"/>
          <p:cNvSpPr txBox="1"/>
          <p:nvPr/>
        </p:nvSpPr>
        <p:spPr>
          <a:xfrm>
            <a:off x="465455" y="1956435"/>
            <a:ext cx="1178560" cy="1753235"/>
          </a:xfrm>
          <a:prstGeom prst="rect">
            <a:avLst/>
          </a:prstGeom>
          <a:noFill/>
        </p:spPr>
        <p:txBody>
          <a:bodyPr wrap="square" rtlCol="0">
            <a:spAutoFit/>
          </a:bodyPr>
          <a:lstStyle/>
          <a:p>
            <a:r>
              <a:rPr dirty="0">
                <a:latin typeface="宋体" panose="02010600030101010101" pitchFamily="2" charset="-122"/>
                <a:ea typeface="宋体" panose="02010600030101010101" pitchFamily="2" charset="-122"/>
                <a:sym typeface="Arial" panose="020B0604020202020204" pitchFamily="34" charset="0"/>
              </a:rPr>
              <a:t>散点透视是一点透视形象的叠加</a:t>
            </a:r>
            <a:endParaRPr dirty="0">
              <a:solidFill>
                <a:schemeClr val="tx1"/>
              </a:solidFill>
              <a:latin typeface="宋体" panose="02010600030101010101" pitchFamily="2" charset="-122"/>
              <a:ea typeface="宋体" panose="02010600030101010101" pitchFamily="2" charset="-122"/>
              <a:sym typeface="Arial" panose="020B0604020202020204" pitchFamily="34" charset="0"/>
            </a:endParaRPr>
          </a:p>
          <a:p>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3954145" y="161925"/>
            <a:ext cx="3396615" cy="4822190"/>
          </a:xfrm>
          <a:prstGeom prst="rect">
            <a:avLst/>
          </a:prstGeom>
        </p:spPr>
      </p:pic>
      <p:sp>
        <p:nvSpPr>
          <p:cNvPr id="3" name="文本框 2"/>
          <p:cNvSpPr txBox="1"/>
          <p:nvPr/>
        </p:nvSpPr>
        <p:spPr>
          <a:xfrm>
            <a:off x="1528445" y="1130935"/>
            <a:ext cx="2160270" cy="1476375"/>
          </a:xfrm>
          <a:prstGeom prst="rect">
            <a:avLst/>
          </a:prstGeom>
          <a:noFill/>
        </p:spPr>
        <p:txBody>
          <a:bodyPr wrap="square" rtlCol="0">
            <a:spAutoFit/>
          </a:bodyPr>
          <a:lstStyle/>
          <a:p>
            <a:r>
              <a:rPr lang="zh-CN" altLang="en-US"/>
              <a:t>“中”视平线一般是把视平线的位置放在被画人物的眼睛部位，造成观众身临其境的感觉</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08990" y="536575"/>
            <a:ext cx="7656830" cy="1814830"/>
          </a:xfrm>
          <a:prstGeom prst="rect">
            <a:avLst/>
          </a:prstGeom>
          <a:noFill/>
        </p:spPr>
        <p:txBody>
          <a:bodyPr wrap="square" rtlCol="0">
            <a:spAutoFit/>
          </a:bodyPr>
          <a:lstStyle/>
          <a:p>
            <a:r>
              <a:rPr lang="zh-CN" altLang="en-US" sz="1400"/>
              <a:t>“矛盾空间”是真实世界中不存在的空间，又称为悖逆空间，相互矛盾、相互冲突而形成独特的视觉空间效果。</a:t>
            </a:r>
          </a:p>
          <a:p>
            <a:endParaRPr lang="zh-CN" altLang="en-US" sz="1400"/>
          </a:p>
          <a:p>
            <a:pPr marL="285750" indent="-285750">
              <a:buFont typeface="Arial" panose="020B0604020202020204" pitchFamily="34" charset="0"/>
              <a:buChar char="•"/>
            </a:pPr>
            <a:r>
              <a:rPr lang="zh-CN" altLang="en-US" sz="1400"/>
              <a:t>在同一透视点中出现多个透视且相互依赖，给人的感觉似是而非，自相矛盾，它不同于散点透视。（图</a:t>
            </a:r>
            <a:r>
              <a:rPr lang="en-US" altLang="zh-CN" sz="1400"/>
              <a:t>31</a:t>
            </a:r>
            <a:r>
              <a:rPr lang="zh-CN" altLang="en-US" sz="1400"/>
              <a:t>）</a:t>
            </a:r>
            <a:endParaRPr lang="zh-CN" altLang="en-US" sz="1400">
              <a:sym typeface="+mn-ea"/>
            </a:endParaRPr>
          </a:p>
          <a:p>
            <a:pPr marL="285750" indent="-285750">
              <a:buFont typeface="Arial" panose="020B0604020202020204" pitchFamily="34" charset="0"/>
              <a:buChar char="•"/>
            </a:pPr>
            <a:r>
              <a:rPr lang="zh-CN" altLang="en-US" sz="1400">
                <a:sym typeface="+mn-ea"/>
              </a:rPr>
              <a:t>按照“反透视”来营造空间，正透视是我们常说的近大远小的透视，而反透视恰恰与此相反，是近小远大，形成特殊的视觉效果。（图</a:t>
            </a:r>
            <a:r>
              <a:rPr lang="en-US" altLang="zh-CN" sz="1400">
                <a:sym typeface="+mn-ea"/>
              </a:rPr>
              <a:t>32</a:t>
            </a:r>
            <a:r>
              <a:rPr lang="zh-CN" altLang="en-US" sz="1400">
                <a:sym typeface="+mn-ea"/>
              </a:rPr>
              <a:t>）</a:t>
            </a:r>
          </a:p>
          <a:p>
            <a:pPr marL="285750" indent="-285750">
              <a:buFont typeface="Arial" panose="020B0604020202020204" pitchFamily="34" charset="0"/>
              <a:buChar char="•"/>
            </a:pPr>
            <a:endParaRPr lang="zh-CN" altLang="en-US" sz="1400"/>
          </a:p>
        </p:txBody>
      </p:sp>
      <p:pic>
        <p:nvPicPr>
          <p:cNvPr id="3" name="图片 2"/>
          <p:cNvPicPr>
            <a:picLocks noChangeAspect="1"/>
          </p:cNvPicPr>
          <p:nvPr/>
        </p:nvPicPr>
        <p:blipFill>
          <a:blip r:embed="rId4"/>
          <a:stretch>
            <a:fillRect/>
          </a:stretch>
        </p:blipFill>
        <p:spPr>
          <a:xfrm>
            <a:off x="1538605" y="2197735"/>
            <a:ext cx="6066790" cy="27139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299845" y="628015"/>
            <a:ext cx="6377940" cy="521970"/>
          </a:xfrm>
          <a:prstGeom prst="rect">
            <a:avLst/>
          </a:prstGeom>
          <a:noFill/>
        </p:spPr>
        <p:txBody>
          <a:bodyPr wrap="square" rtlCol="0">
            <a:spAutoFit/>
          </a:bodyPr>
          <a:lstStyle/>
          <a:p>
            <a:r>
              <a:rPr lang="zh-CN" altLang="en-US" sz="1400"/>
              <a:t>在现代主义绘画中出现很多矛盾空间画面，如塞尚的《静物》、契里柯的《忧郁和神秘的街道》（图33）等等。</a:t>
            </a:r>
          </a:p>
        </p:txBody>
      </p:sp>
      <p:pic>
        <p:nvPicPr>
          <p:cNvPr id="5" name="图片 4"/>
          <p:cNvPicPr>
            <a:picLocks noChangeAspect="1"/>
          </p:cNvPicPr>
          <p:nvPr/>
        </p:nvPicPr>
        <p:blipFill>
          <a:blip r:embed="rId4"/>
          <a:stretch>
            <a:fillRect/>
          </a:stretch>
        </p:blipFill>
        <p:spPr>
          <a:xfrm>
            <a:off x="1771650" y="1273175"/>
            <a:ext cx="5600065" cy="32092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99465" y="706120"/>
            <a:ext cx="3281680" cy="3707765"/>
          </a:xfrm>
          <a:prstGeom prst="rect">
            <a:avLst/>
          </a:prstGeom>
          <a:noFill/>
        </p:spPr>
        <p:txBody>
          <a:bodyPr wrap="square" rtlCol="0">
            <a:spAutoFit/>
          </a:bodyPr>
          <a:lstStyle/>
          <a:p>
            <a:r>
              <a:rPr lang="zh-CN" altLang="en-US" sz="1400" b="1"/>
              <a:t>（2）正空间与负空间</a:t>
            </a:r>
          </a:p>
          <a:p>
            <a:pPr fontAlgn="auto"/>
            <a:endParaRPr lang="zh-CN" altLang="en-US"/>
          </a:p>
          <a:p>
            <a:pPr fontAlgn="auto">
              <a:lnSpc>
                <a:spcPct val="150000"/>
              </a:lnSpc>
            </a:pPr>
            <a:r>
              <a:rPr lang="zh-CN" altLang="en-US" sz="1400"/>
              <a:t>     “正空间”是正面呈现的形象和形态空间，而“负空间”是指正面空间之间空余的部分，与“正空间”恰恰相反。</a:t>
            </a:r>
          </a:p>
          <a:p>
            <a:pPr fontAlgn="auto">
              <a:lnSpc>
                <a:spcPct val="100000"/>
              </a:lnSpc>
            </a:pPr>
            <a:endParaRPr lang="zh-CN" altLang="en-US" sz="1400"/>
          </a:p>
          <a:p>
            <a:pPr fontAlgn="auto">
              <a:lnSpc>
                <a:spcPct val="150000"/>
              </a:lnSpc>
            </a:pPr>
            <a:r>
              <a:rPr lang="zh-CN" altLang="en-US" sz="1400"/>
              <a:t>       比如一组静物，我们看到的静物本身的形态部分是正空间，而静物前后左右之间空隙的部分就是负空间。在设计素描中，我们尤其要关注负空间的形状和特点，利用负形素描技法去表现负空间。</a:t>
            </a:r>
          </a:p>
        </p:txBody>
      </p:sp>
      <p:pic>
        <p:nvPicPr>
          <p:cNvPr id="4" name="图片 3"/>
          <p:cNvPicPr>
            <a:picLocks noChangeAspect="1"/>
          </p:cNvPicPr>
          <p:nvPr/>
        </p:nvPicPr>
        <p:blipFill>
          <a:blip r:embed="rId4"/>
          <a:stretch>
            <a:fillRect/>
          </a:stretch>
        </p:blipFill>
        <p:spPr>
          <a:xfrm>
            <a:off x="3971290" y="740410"/>
            <a:ext cx="4702810" cy="36633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534035"/>
            <a:ext cx="4110355" cy="3815080"/>
          </a:xfrm>
          <a:prstGeom prst="rect">
            <a:avLst/>
          </a:prstGeom>
          <a:noFill/>
        </p:spPr>
        <p:txBody>
          <a:bodyPr wrap="square" rtlCol="0">
            <a:spAutoFit/>
          </a:bodyPr>
          <a:lstStyle/>
          <a:p>
            <a:r>
              <a:rPr lang="zh-CN" altLang="en-US" sz="1400">
                <a:solidFill>
                  <a:srgbClr val="03A9F3"/>
                </a:solidFill>
                <a:latin typeface="微软雅黑" panose="020B0503020204020204" pitchFamily="34" charset="-122"/>
                <a:ea typeface="微软雅黑" panose="020B0503020204020204" pitchFamily="34" charset="-122"/>
              </a:rPr>
              <a:t>2.2</a:t>
            </a:r>
            <a:r>
              <a:rPr lang="en-US" altLang="zh-CN" sz="1400">
                <a:solidFill>
                  <a:srgbClr val="03A9F3"/>
                </a:solidFill>
                <a:latin typeface="微软雅黑" panose="020B0503020204020204" pitchFamily="34" charset="-122"/>
                <a:ea typeface="微软雅黑" panose="020B0503020204020204" pitchFamily="34" charset="-122"/>
              </a:rPr>
              <a:t>.2  </a:t>
            </a:r>
            <a:r>
              <a:rPr lang="zh-CN" altLang="en-US" sz="1400">
                <a:solidFill>
                  <a:srgbClr val="03A9F3"/>
                </a:solidFill>
                <a:latin typeface="微软雅黑" panose="020B0503020204020204" pitchFamily="34" charset="-122"/>
                <a:ea typeface="微软雅黑" panose="020B0503020204020204" pitchFamily="34" charset="-122"/>
              </a:rPr>
              <a:t>空间表现</a:t>
            </a:r>
          </a:p>
          <a:p>
            <a:pPr fontAlgn="auto"/>
            <a:endParaRPr lang="zh-CN" altLang="en-US">
              <a:latin typeface="宋体" panose="02010600030101010101" pitchFamily="2" charset="-122"/>
              <a:ea typeface="宋体" panose="02010600030101010101" pitchFamily="2" charset="-122"/>
            </a:endParaRPr>
          </a:p>
          <a:p>
            <a:pPr fontAlgn="auto">
              <a:lnSpc>
                <a:spcPct val="150000"/>
              </a:lnSpc>
            </a:pPr>
            <a:r>
              <a:rPr lang="zh-CN" altLang="en-US" sz="1400"/>
              <a:t>        设计素描中空间的表现形式是多种多样的，而且具有相当大的灵活性。根据构思和画面氛围安排空间，归纳起来主要有以下几种表现形式：</a:t>
            </a:r>
          </a:p>
          <a:p>
            <a:endParaRPr lang="zh-CN" altLang="en-US" sz="1400"/>
          </a:p>
          <a:p>
            <a:r>
              <a:rPr lang="zh-CN" altLang="en-US" sz="1400" b="1"/>
              <a:t>（1）平视体式</a:t>
            </a:r>
          </a:p>
          <a:p>
            <a:pPr fontAlgn="auto"/>
            <a:endParaRPr lang="zh-CN" altLang="en-US" sz="1400"/>
          </a:p>
          <a:p>
            <a:pPr fontAlgn="auto">
              <a:lnSpc>
                <a:spcPct val="150000"/>
              </a:lnSpc>
            </a:pPr>
            <a:r>
              <a:rPr lang="zh-CN" altLang="en-US" sz="1400"/>
              <a:t>        这种空间构造对所画的物体没有设置固定的透视点，采取平行透视的方法，视线与物体平面垂直，省略顶面、侧面的描绘。</a:t>
            </a:r>
          </a:p>
          <a:p>
            <a:pPr fontAlgn="auto">
              <a:lnSpc>
                <a:spcPct val="150000"/>
              </a:lnSpc>
            </a:pPr>
            <a:r>
              <a:rPr lang="zh-CN" altLang="en-US" sz="1400"/>
              <a:t>         物体间各不遮挡，以剪影轮廓的形式出现，边缘清晰，平行构成画面，具有整齐的秩序感。</a:t>
            </a:r>
          </a:p>
        </p:txBody>
      </p:sp>
      <p:pic>
        <p:nvPicPr>
          <p:cNvPr id="2" name="图片 1"/>
          <p:cNvPicPr>
            <a:picLocks noChangeAspect="1"/>
          </p:cNvPicPr>
          <p:nvPr/>
        </p:nvPicPr>
        <p:blipFill>
          <a:blip r:embed="rId4"/>
          <a:stretch>
            <a:fillRect/>
          </a:stretch>
        </p:blipFill>
        <p:spPr>
          <a:xfrm>
            <a:off x="5064760" y="730250"/>
            <a:ext cx="3304540" cy="36188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8080" y="508000"/>
            <a:ext cx="6847840" cy="1229995"/>
          </a:xfrm>
          <a:prstGeom prst="rect">
            <a:avLst/>
          </a:prstGeom>
          <a:noFill/>
        </p:spPr>
        <p:txBody>
          <a:bodyPr wrap="square" rtlCol="0">
            <a:spAutoFit/>
          </a:bodyPr>
          <a:lstStyle/>
          <a:p>
            <a:r>
              <a:rPr lang="zh-CN" altLang="en-US" sz="1400" b="1"/>
              <a:t>（2）立视体式</a:t>
            </a:r>
          </a:p>
          <a:p>
            <a:pPr fontAlgn="auto"/>
            <a:endParaRPr lang="zh-CN" altLang="en-US"/>
          </a:p>
          <a:p>
            <a:pPr fontAlgn="auto">
              <a:lnSpc>
                <a:spcPct val="150000"/>
              </a:lnSpc>
            </a:pPr>
            <a:r>
              <a:rPr lang="zh-CN" altLang="en-US" sz="1400"/>
              <a:t>这种构造方法适合于表现一定的场景及空间的景象，如亭台楼阁、街市的建筑物等。画面仍然采取平行透视法，只是画出物体的顶面和侧面。如《清明上河图》。</a:t>
            </a:r>
          </a:p>
        </p:txBody>
      </p:sp>
      <p:pic>
        <p:nvPicPr>
          <p:cNvPr id="5" name="图片 4"/>
          <p:cNvPicPr>
            <a:picLocks noChangeAspect="1"/>
          </p:cNvPicPr>
          <p:nvPr/>
        </p:nvPicPr>
        <p:blipFill>
          <a:blip r:embed="rId4"/>
          <a:stretch>
            <a:fillRect/>
          </a:stretch>
        </p:blipFill>
        <p:spPr>
          <a:xfrm>
            <a:off x="1038225" y="1840230"/>
            <a:ext cx="7066915" cy="29273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085215" y="539115"/>
            <a:ext cx="7406005" cy="1491615"/>
          </a:xfrm>
          <a:prstGeom prst="rect">
            <a:avLst/>
          </a:prstGeom>
          <a:noFill/>
        </p:spPr>
        <p:txBody>
          <a:bodyPr wrap="square" rtlCol="0">
            <a:spAutoFit/>
          </a:bodyPr>
          <a:lstStyle/>
          <a:p>
            <a:r>
              <a:rPr lang="zh-CN" altLang="en-US" sz="1400" b="1"/>
              <a:t>（3）组合体式</a:t>
            </a:r>
            <a:endParaRPr lang="zh-CN" altLang="en-US"/>
          </a:p>
          <a:p>
            <a:pPr fontAlgn="auto">
              <a:lnSpc>
                <a:spcPct val="100000"/>
              </a:lnSpc>
            </a:pPr>
            <a:endParaRPr lang="zh-CN" altLang="en-US" sz="1400"/>
          </a:p>
          <a:p>
            <a:pPr fontAlgn="auto">
              <a:lnSpc>
                <a:spcPct val="150000"/>
              </a:lnSpc>
            </a:pPr>
            <a:r>
              <a:rPr lang="zh-CN" altLang="en-US" sz="1400"/>
              <a:t>在同一幅画面上同时出现几组不同时间、空间的物体，通过一定的直线或曲线分割画面，按照一定形式规律有机地连接组合在一起。画面有主要形象和次要形象之分，呈现相互渗透、叠加、连贯的装饰效果。</a:t>
            </a:r>
          </a:p>
        </p:txBody>
      </p:sp>
      <p:pic>
        <p:nvPicPr>
          <p:cNvPr id="4" name="图片 3"/>
          <p:cNvPicPr>
            <a:picLocks noChangeAspect="1"/>
          </p:cNvPicPr>
          <p:nvPr/>
        </p:nvPicPr>
        <p:blipFill>
          <a:blip r:embed="rId4"/>
          <a:stretch>
            <a:fillRect/>
          </a:stretch>
        </p:blipFill>
        <p:spPr>
          <a:xfrm>
            <a:off x="1361440" y="2040255"/>
            <a:ext cx="6650355" cy="26054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785495"/>
            <a:ext cx="2366645" cy="3169285"/>
          </a:xfrm>
          <a:prstGeom prst="rect">
            <a:avLst/>
          </a:prstGeom>
          <a:noFill/>
        </p:spPr>
        <p:txBody>
          <a:bodyPr wrap="square" rtlCol="0">
            <a:spAutoFit/>
          </a:bodyPr>
          <a:lstStyle/>
          <a:p>
            <a:r>
              <a:rPr lang="zh-CN" altLang="en-US" sz="1400" b="1"/>
              <a:t>（4）景物解体式</a:t>
            </a:r>
          </a:p>
          <a:p>
            <a:endParaRPr lang="zh-CN" altLang="en-US"/>
          </a:p>
          <a:p>
            <a:pPr fontAlgn="auto">
              <a:lnSpc>
                <a:spcPct val="150000"/>
              </a:lnSpc>
            </a:pPr>
            <a:r>
              <a:rPr lang="zh-CN" altLang="en-US" sz="1400"/>
              <a:t>         这种空间表现形式是将物体分解或打散，按照作者设置的形式框架进行有次序的组合构成，产生一种新的形态。</a:t>
            </a:r>
          </a:p>
          <a:p>
            <a:pPr fontAlgn="auto">
              <a:lnSpc>
                <a:spcPct val="150000"/>
              </a:lnSpc>
            </a:pPr>
            <a:r>
              <a:rPr lang="zh-CN" altLang="en-US" sz="1400"/>
              <a:t>          这种形式打破传统视觉欣赏的习惯，展现出一种新的视觉效果。</a:t>
            </a:r>
          </a:p>
        </p:txBody>
      </p:sp>
      <p:pic>
        <p:nvPicPr>
          <p:cNvPr id="4" name="图片 3"/>
          <p:cNvPicPr>
            <a:picLocks noChangeAspect="1"/>
          </p:cNvPicPr>
          <p:nvPr/>
        </p:nvPicPr>
        <p:blipFill>
          <a:blip r:embed="rId4"/>
          <a:stretch>
            <a:fillRect/>
          </a:stretch>
        </p:blipFill>
        <p:spPr>
          <a:xfrm>
            <a:off x="3312160" y="785495"/>
            <a:ext cx="5171440" cy="40855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986155" y="1267460"/>
            <a:ext cx="3065145" cy="2522855"/>
          </a:xfrm>
          <a:prstGeom prst="rect">
            <a:avLst/>
          </a:prstGeom>
          <a:noFill/>
        </p:spPr>
        <p:txBody>
          <a:bodyPr wrap="square" rtlCol="0">
            <a:spAutoFit/>
          </a:bodyPr>
          <a:lstStyle/>
          <a:p>
            <a:r>
              <a:rPr lang="zh-CN" altLang="en-US" sz="1400" b="1"/>
              <a:t>（5）框架添加式</a:t>
            </a:r>
          </a:p>
          <a:p>
            <a:endParaRPr lang="zh-CN" altLang="en-US"/>
          </a:p>
          <a:p>
            <a:pPr fontAlgn="auto">
              <a:lnSpc>
                <a:spcPct val="150000"/>
              </a:lnSpc>
            </a:pPr>
            <a:r>
              <a:rPr lang="zh-CN" altLang="en-US" sz="1400"/>
              <a:t>         在某些情况下，设计素描可以先设定形式框架（骨骼），而不考虑物体间的空间关系，然后再填充、添加内容。 </a:t>
            </a:r>
          </a:p>
          <a:p>
            <a:pPr fontAlgn="auto">
              <a:lnSpc>
                <a:spcPct val="150000"/>
              </a:lnSpc>
            </a:pPr>
            <a:r>
              <a:rPr lang="zh-CN" altLang="en-US" sz="1400"/>
              <a:t>         这种表现方法关键在于突出框架形式的美感并形成趣味。</a:t>
            </a:r>
          </a:p>
        </p:txBody>
      </p:sp>
      <p:pic>
        <p:nvPicPr>
          <p:cNvPr id="4" name="图片 3"/>
          <p:cNvPicPr>
            <a:picLocks noChangeAspect="1"/>
          </p:cNvPicPr>
          <p:nvPr/>
        </p:nvPicPr>
        <p:blipFill>
          <a:blip r:embed="rId4"/>
          <a:stretch>
            <a:fillRect/>
          </a:stretch>
        </p:blipFill>
        <p:spPr>
          <a:xfrm>
            <a:off x="4177030" y="977265"/>
            <a:ext cx="4218940" cy="34855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8"/>
          <p:cNvSpPr>
            <a:spLocks noChangeArrowheads="1"/>
          </p:cNvSpPr>
          <p:nvPr/>
        </p:nvSpPr>
        <p:spPr bwMode="auto">
          <a:xfrm>
            <a:off x="1067408" y="429655"/>
            <a:ext cx="4008120" cy="459105"/>
          </a:xfrm>
          <a:prstGeom prst="rect">
            <a:avLst/>
          </a:prstGeom>
          <a:noFill/>
          <a:ln w="9525">
            <a:noFill/>
            <a:bevel/>
          </a:ln>
        </p:spPr>
        <p:txBody>
          <a:bodyPr wrap="none" lIns="91419" tIns="45709" rIns="91419" bIns="45709">
            <a:spAutoFit/>
          </a:bodyPr>
          <a:lstStyle/>
          <a:p>
            <a:pPr defTabSz="913765" fontAlgn="auto">
              <a:spcBef>
                <a:spcPts val="0"/>
              </a:spcBef>
              <a:spcAft>
                <a:spcPts val="0"/>
              </a:spcAft>
              <a:defRPr/>
            </a:pPr>
            <a:r>
              <a:rPr lang="zh-CN" altLang="en-US" sz="24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第二章  设计素描的造型基础</a:t>
            </a:r>
          </a:p>
        </p:txBody>
      </p:sp>
      <p:sp>
        <p:nvSpPr>
          <p:cNvPr id="16" name="Rectangle 11"/>
          <p:cNvSpPr>
            <a:spLocks noChangeArrowheads="1"/>
          </p:cNvSpPr>
          <p:nvPr/>
        </p:nvSpPr>
        <p:spPr bwMode="auto">
          <a:xfrm>
            <a:off x="630555" y="1096645"/>
            <a:ext cx="4941570" cy="3903980"/>
          </a:xfrm>
          <a:prstGeom prst="rect">
            <a:avLst/>
          </a:prstGeom>
          <a:noFill/>
          <a:ln w="9525" cap="flat" cmpd="sng">
            <a:noFill/>
            <a:bevel/>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52" tIns="36276" rIns="72552" bIns="36276">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indent="0" eaLnBrk="0" hangingPunct="0">
              <a:lnSpc>
                <a:spcPct val="100000"/>
              </a:lnSpc>
            </a:pPr>
            <a:r>
              <a:rPr lang="en-US" sz="20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2.1.</a:t>
            </a:r>
            <a:r>
              <a:rPr lang="zh-CN" altLang="en-US" sz="20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结构的分析与表现</a:t>
            </a:r>
          </a:p>
          <a:p>
            <a:pPr indent="0" eaLnBrk="0" hangingPunct="0">
              <a:lnSpc>
                <a:spcPct val="100000"/>
              </a:lnSpc>
            </a:pPr>
            <a:endParaRPr lang="zh-CN" altLang="en-US" sz="20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endParaRPr>
          </a:p>
          <a:p>
            <a:pPr indent="0" eaLnBrk="0" hangingPunct="0">
              <a:lnSpc>
                <a:spcPct val="100000"/>
              </a:lnSpc>
            </a:pPr>
            <a:r>
              <a:rPr lang="en-US" altLang="zh-CN" sz="18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sz="16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  2.1.1</a:t>
            </a:r>
            <a:r>
              <a:rPr lang="zh-CN" altLang="en-US" sz="16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结构类型</a:t>
            </a:r>
          </a:p>
          <a:p>
            <a:pPr indent="0" eaLnBrk="0" hangingPunct="0">
              <a:lnSpc>
                <a:spcPct val="100000"/>
              </a:lnSpc>
            </a:pPr>
            <a:endParaRPr lang="zh-CN" altLang="en-US" sz="1800" b="0" dirty="0">
              <a:solidFill>
                <a:srgbClr val="03A9F3"/>
              </a:solidFill>
              <a:latin typeface="微软雅黑" panose="020B0503020204020204" pitchFamily="34" charset="-122"/>
              <a:ea typeface="微软雅黑" panose="020B0503020204020204" pitchFamily="34" charset="-122"/>
              <a:sym typeface="Arial" panose="020B0604020202020204" pitchFamily="34" charset="0"/>
            </a:endParaRPr>
          </a:p>
          <a:p>
            <a:pPr indent="0" eaLnBrk="0" hangingPunct="0">
              <a:lnSpc>
                <a:spcPct val="100000"/>
              </a:lnSpc>
            </a:pPr>
            <a:r>
              <a:rPr lang="zh-CN" altLang="en-US" sz="1400" b="0" dirty="0">
                <a:solidFill>
                  <a:schemeClr val="tx1">
                    <a:lumMod val="75000"/>
                    <a:lumOff val="25000"/>
                  </a:schemeClr>
                </a:solidFill>
                <a:latin typeface="宋体" panose="02010600030101010101" pitchFamily="2" charset="-122"/>
                <a:sym typeface="Arial" panose="020B0604020202020204" pitchFamily="34" charset="0"/>
              </a:rPr>
              <a:t>物体的结构一般可分为两种类型：</a:t>
            </a:r>
          </a:p>
          <a:p>
            <a:pPr indent="0" eaLnBrk="0" hangingPunct="0">
              <a:lnSpc>
                <a:spcPct val="100000"/>
              </a:lnSpc>
            </a:pPr>
            <a:endParaRPr lang="zh-CN" altLang="en-US" sz="1400" b="0" dirty="0">
              <a:solidFill>
                <a:schemeClr val="tx1">
                  <a:lumMod val="75000"/>
                  <a:lumOff val="25000"/>
                </a:schemeClr>
              </a:solidFill>
              <a:latin typeface="宋体" panose="02010600030101010101" pitchFamily="2" charset="-122"/>
              <a:sym typeface="Arial" panose="020B0604020202020204" pitchFamily="34" charset="0"/>
            </a:endParaRPr>
          </a:p>
          <a:p>
            <a:pPr indent="0" eaLnBrk="0" hangingPunct="0">
              <a:lnSpc>
                <a:spcPct val="150000"/>
              </a:lnSpc>
            </a:pPr>
            <a:r>
              <a:rPr lang="zh-CN" altLang="en-US" sz="1400" b="0" dirty="0">
                <a:solidFill>
                  <a:schemeClr val="tx1">
                    <a:lumMod val="75000"/>
                    <a:lumOff val="25000"/>
                  </a:schemeClr>
                </a:solidFill>
                <a:latin typeface="宋体" panose="02010600030101010101" pitchFamily="2" charset="-122"/>
                <a:sym typeface="Arial" panose="020B0604020202020204" pitchFamily="34" charset="0"/>
              </a:rPr>
              <a:t>第一种是</a:t>
            </a:r>
            <a:r>
              <a:rPr lang="zh-CN" altLang="en-US" sz="1400" b="1" dirty="0">
                <a:solidFill>
                  <a:schemeClr val="tx1">
                    <a:lumMod val="75000"/>
                    <a:lumOff val="25000"/>
                  </a:schemeClr>
                </a:solidFill>
                <a:latin typeface="宋体" panose="02010600030101010101" pitchFamily="2" charset="-122"/>
                <a:sym typeface="Arial" panose="020B0604020202020204" pitchFamily="34" charset="0"/>
              </a:rPr>
              <a:t>骨骼型</a:t>
            </a:r>
            <a:r>
              <a:rPr lang="zh-CN" altLang="en-US" sz="1400" b="0" dirty="0">
                <a:solidFill>
                  <a:schemeClr val="tx1">
                    <a:lumMod val="75000"/>
                    <a:lumOff val="25000"/>
                  </a:schemeClr>
                </a:solidFill>
                <a:latin typeface="宋体" panose="02010600030101010101" pitchFamily="2" charset="-122"/>
                <a:sym typeface="Arial" panose="020B0604020202020204" pitchFamily="34" charset="0"/>
              </a:rPr>
              <a:t>结构，如人体骨骼（图1），它的基本特征是：①它由主杆部分和支杆部分连接而成，支杆部分通过一连串的关节系统与主杆连接；②它的外在形状完全依赖于它的支杆的关节组织及运动倾向；③各结构部分的运动打破了它四周的空间，并形成了物体自身的空间结构。</a:t>
            </a:r>
          </a:p>
          <a:p>
            <a:pPr indent="0" eaLnBrk="0" hangingPunct="0">
              <a:lnSpc>
                <a:spcPct val="100000"/>
              </a:lnSpc>
            </a:pPr>
            <a:endParaRPr lang="zh-CN" altLang="en-US" sz="2000" b="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a:p>
            <a:pPr indent="0" eaLnBrk="0" hangingPunct="0">
              <a:lnSpc>
                <a:spcPct val="100000"/>
              </a:lnSpc>
            </a:pPr>
            <a:endParaRPr lang="zh-CN" altLang="en-US" sz="2000" b="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5572125" y="956945"/>
            <a:ext cx="2824480" cy="33756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729615" y="471805"/>
            <a:ext cx="3462020" cy="3646170"/>
          </a:xfrm>
          <a:prstGeom prst="rect">
            <a:avLst/>
          </a:prstGeom>
          <a:noFill/>
        </p:spPr>
        <p:txBody>
          <a:bodyPr wrap="square" rtlCol="0">
            <a:spAutoFit/>
          </a:bodyPr>
          <a:lstStyle/>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rPr>
              <a:t>2.2.</a:t>
            </a:r>
            <a:r>
              <a:rPr lang="zh-CN" altLang="en-US" sz="1600">
                <a:solidFill>
                  <a:srgbClr val="03A9F3"/>
                </a:solidFill>
                <a:latin typeface="微软雅黑" panose="020B0503020204020204" pitchFamily="34" charset="-122"/>
                <a:ea typeface="微软雅黑" panose="020B0503020204020204" pitchFamily="34" charset="-122"/>
              </a:rPr>
              <a:t>3  光影的分析与表现</a:t>
            </a:r>
          </a:p>
          <a:p>
            <a:pPr fontAlgn="auto">
              <a:lnSpc>
                <a:spcPct val="100000"/>
              </a:lnSpc>
            </a:pPr>
            <a:endParaRPr lang="zh-CN" altLang="en-US"/>
          </a:p>
          <a:p>
            <a:pPr fontAlgn="auto">
              <a:lnSpc>
                <a:spcPct val="150000"/>
              </a:lnSpc>
            </a:pPr>
            <a:r>
              <a:rPr lang="zh-CN" altLang="en-US" sz="1400">
                <a:latin typeface="宋体" panose="02010600030101010101" pitchFamily="2" charset="-122"/>
                <a:ea typeface="宋体" panose="02010600030101010101" pitchFamily="2" charset="-122"/>
              </a:rPr>
              <a:t>    阳光灿烂会使人感到兴奋；柔和的光线会使人感到温馨；昏暗的灯光会使人感到忧伤；漆黑无光的空间会使人感到恐惧。</a:t>
            </a:r>
          </a:p>
          <a:p>
            <a:pPr fontAlgn="auto">
              <a:lnSpc>
                <a:spcPct val="150000"/>
              </a:lnSpc>
            </a:pPr>
            <a:r>
              <a:rPr lang="en-US" altLang="zh-CN" sz="1400">
                <a:latin typeface="宋体" panose="02010600030101010101" pitchFamily="2" charset="-122"/>
                <a:ea typeface="宋体" panose="02010600030101010101" pitchFamily="2" charset="-122"/>
              </a:rPr>
              <a:t>    方的形体因转折明确，明暗对比强烈而延伸出刚硬之意；而圆的形体转折过渡缓慢，明暗变化柔和并延伸出温和之意。</a:t>
            </a:r>
          </a:p>
          <a:p>
            <a:pPr fontAlgn="auto">
              <a:lnSpc>
                <a:spcPct val="150000"/>
              </a:lnSpc>
            </a:pPr>
            <a:r>
              <a:rPr lang="en-US" altLang="zh-CN" sz="1400">
                <a:latin typeface="宋体" panose="02010600030101010101" pitchFamily="2" charset="-122"/>
                <a:ea typeface="宋体" panose="02010600030101010101" pitchFamily="2" charset="-122"/>
              </a:rPr>
              <a:t>    清楚为实，模糊为虚，物象模糊会显得柔弱，物象虚而模糊不清会使人产生猜测与想像。</a:t>
            </a:r>
          </a:p>
        </p:txBody>
      </p:sp>
      <p:pic>
        <p:nvPicPr>
          <p:cNvPr id="2" name="图片 1"/>
          <p:cNvPicPr>
            <a:picLocks noChangeAspect="1"/>
          </p:cNvPicPr>
          <p:nvPr/>
        </p:nvPicPr>
        <p:blipFill>
          <a:blip r:embed="rId4"/>
          <a:stretch>
            <a:fillRect/>
          </a:stretch>
        </p:blipFill>
        <p:spPr>
          <a:xfrm>
            <a:off x="4191635" y="236220"/>
            <a:ext cx="4314190" cy="45523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709295" y="225425"/>
            <a:ext cx="4856480" cy="2614930"/>
          </a:xfrm>
          <a:prstGeom prst="rect">
            <a:avLst/>
          </a:prstGeom>
          <a:noFill/>
        </p:spPr>
        <p:txBody>
          <a:bodyPr wrap="square" rtlCol="0">
            <a:spAutoFit/>
          </a:bodyPr>
          <a:lstStyle/>
          <a:p>
            <a:r>
              <a:rPr lang="en-US" sz="1600">
                <a:solidFill>
                  <a:srgbClr val="03A9F3"/>
                </a:solidFill>
              </a:rPr>
              <a:t>   2.</a:t>
            </a:r>
            <a:r>
              <a:rPr sz="1600">
                <a:solidFill>
                  <a:srgbClr val="03A9F3"/>
                </a:solidFill>
              </a:rPr>
              <a:t>3.1光影分析</a:t>
            </a:r>
          </a:p>
          <a:p>
            <a:endParaRPr sz="1400"/>
          </a:p>
          <a:p>
            <a:r>
              <a:rPr sz="1400"/>
              <a:t>       物体受光照射后，会出现“受光部”和“背光部”，也就是通常所说的明与暗，明与暗在这里统称为</a:t>
            </a:r>
            <a:r>
              <a:rPr sz="1400" b="1"/>
              <a:t>色调</a:t>
            </a:r>
            <a:r>
              <a:rPr sz="1400"/>
              <a:t>。</a:t>
            </a:r>
          </a:p>
          <a:p>
            <a:r>
              <a:rPr sz="1400"/>
              <a:t>       由于物体结构的各种起伏变化，使物体表面的色调变化趋于复杂和繁琐，但这种变化是有一定规律性的，归纳起来一般有</a:t>
            </a:r>
            <a:r>
              <a:rPr sz="1400" b="1"/>
              <a:t>明暗五调子，即高光、灰调（亮灰调、暗灰调）、明暗交界线、反光、投影</a:t>
            </a:r>
            <a:r>
              <a:rPr sz="1400"/>
              <a:t>。</a:t>
            </a:r>
          </a:p>
          <a:p>
            <a:r>
              <a:rPr sz="1400"/>
              <a:t>        </a:t>
            </a:r>
            <a:r>
              <a:rPr sz="1200"/>
              <a:t>一般物体受到光线照射的地方是亮部，完全接受不到光线照射的部分是暗部，介于两者之间的地方有比较重的色带，称为明暗交界线，反光的亮度不会超过高光，投影是物体投射在其他物象表面的较暗的色域。不管物体的起伏有多么复杂，也不会改变五调子的排列次序。</a:t>
            </a:r>
          </a:p>
        </p:txBody>
      </p:sp>
      <p:pic>
        <p:nvPicPr>
          <p:cNvPr id="2" name="图片 1"/>
          <p:cNvPicPr>
            <a:picLocks noChangeAspect="1"/>
          </p:cNvPicPr>
          <p:nvPr/>
        </p:nvPicPr>
        <p:blipFill>
          <a:blip r:embed="rId4"/>
          <a:stretch>
            <a:fillRect/>
          </a:stretch>
        </p:blipFill>
        <p:spPr>
          <a:xfrm>
            <a:off x="5565775" y="518160"/>
            <a:ext cx="3014980" cy="4503420"/>
          </a:xfrm>
          <a:prstGeom prst="rect">
            <a:avLst/>
          </a:prstGeom>
        </p:spPr>
      </p:pic>
      <p:pic>
        <p:nvPicPr>
          <p:cNvPr id="4" name="图片 3"/>
          <p:cNvPicPr>
            <a:picLocks noChangeAspect="1"/>
          </p:cNvPicPr>
          <p:nvPr/>
        </p:nvPicPr>
        <p:blipFill>
          <a:blip r:embed="rId5"/>
          <a:stretch>
            <a:fillRect/>
          </a:stretch>
        </p:blipFill>
        <p:spPr>
          <a:xfrm>
            <a:off x="1437005" y="2813685"/>
            <a:ext cx="2640330" cy="22072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261110" y="433070"/>
            <a:ext cx="6621780" cy="3969385"/>
          </a:xfrm>
          <a:prstGeom prst="rect">
            <a:avLst/>
          </a:prstGeom>
          <a:noFill/>
        </p:spPr>
        <p:txBody>
          <a:bodyPr wrap="square" rtlCol="0">
            <a:spAutoFit/>
          </a:bodyPr>
          <a:lstStyle/>
          <a:p>
            <a:pPr fontAlgn="auto">
              <a:lnSpc>
                <a:spcPct val="150000"/>
              </a:lnSpc>
            </a:pPr>
            <a:r>
              <a:rPr lang="en-US" sz="1400"/>
              <a:t>         </a:t>
            </a:r>
            <a:r>
              <a:rPr sz="1400"/>
              <a:t>根据接受光线的程度不同，色调又可分为</a:t>
            </a:r>
            <a:r>
              <a:rPr sz="1400" b="1"/>
              <a:t>亮面、灰面和暗面</a:t>
            </a:r>
            <a:r>
              <a:rPr sz="1400"/>
              <a:t>。</a:t>
            </a:r>
          </a:p>
          <a:p>
            <a:pPr fontAlgn="auto">
              <a:lnSpc>
                <a:spcPct val="150000"/>
              </a:lnSpc>
            </a:pPr>
            <a:r>
              <a:rPr sz="1400"/>
              <a:t>         亮面是接受到光线最强的地方，灰面是侧受光或接受反射光的地带，所以分为亮灰面和暗灰面，暗面是接受不到光线的地方。亮面（白）、灰面（灰）、暗面（黑）被称之为三大面，亮、灰、暗三大面的明暗值是不同的，在塑造形体的过程中要有意识地加强它们的比值，如果把这三个比值弱化或简单化了，明暗色调的表现就会显得苍白无力。</a:t>
            </a:r>
          </a:p>
          <a:p>
            <a:pPr fontAlgn="auto">
              <a:lnSpc>
                <a:spcPct val="150000"/>
              </a:lnSpc>
            </a:pPr>
            <a:r>
              <a:rPr sz="1400"/>
              <a:t>         在亮、灰、暗三大面中，其中灰面本身的层次变化是微妙而复杂的，也是难以表现的地方，能表现越多的灰色调，就能够越多层次地表现形体。</a:t>
            </a:r>
          </a:p>
          <a:p>
            <a:pPr fontAlgn="auto">
              <a:lnSpc>
                <a:spcPct val="150000"/>
              </a:lnSpc>
            </a:pPr>
            <a:r>
              <a:rPr sz="1400"/>
              <a:t>         在设计素描中对于光影、明暗的研究和掌握，一方面要学习对光影客观描述、分析的基本技能，了解光影投射的原理；另一方面要学会主观利用光影，通过光影明暗的主观化处理来强化设计意图。对于一名设计师来说，只会准确描述光影的明暗色调是远远不够的，务必要把明暗作为一种设计手段来表达我们的创意。</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745615" y="1014095"/>
            <a:ext cx="5977890" cy="922020"/>
          </a:xfrm>
          <a:prstGeom prst="rect">
            <a:avLst/>
          </a:prstGeom>
          <a:noFill/>
        </p:spPr>
        <p:txBody>
          <a:bodyPr wrap="square" rtlCol="0">
            <a:spAutoFit/>
          </a:bodyPr>
          <a:lstStyle/>
          <a:p>
            <a:pPr fontAlgn="auto">
              <a:lnSpc>
                <a:spcPct val="150000"/>
              </a:lnSpc>
            </a:pPr>
            <a:endParaRPr lang="zh-CN" altLang="en-US"/>
          </a:p>
          <a:p>
            <a:pPr fontAlgn="auto">
              <a:lnSpc>
                <a:spcPct val="150000"/>
              </a:lnSpc>
            </a:pPr>
            <a:endParaRPr lang="zh-CN" altLang="en-US"/>
          </a:p>
        </p:txBody>
      </p:sp>
      <p:pic>
        <p:nvPicPr>
          <p:cNvPr id="4" name="图片 3"/>
          <p:cNvPicPr>
            <a:picLocks noChangeAspect="1"/>
          </p:cNvPicPr>
          <p:nvPr/>
        </p:nvPicPr>
        <p:blipFill>
          <a:blip r:embed="rId4"/>
          <a:stretch>
            <a:fillRect/>
          </a:stretch>
        </p:blipFill>
        <p:spPr>
          <a:xfrm>
            <a:off x="1168400" y="2449830"/>
            <a:ext cx="6807200" cy="2552700"/>
          </a:xfrm>
          <a:prstGeom prst="rect">
            <a:avLst/>
          </a:prstGeom>
        </p:spPr>
      </p:pic>
      <p:pic>
        <p:nvPicPr>
          <p:cNvPr id="5" name="图片 4"/>
          <p:cNvPicPr>
            <a:picLocks noChangeAspect="1"/>
          </p:cNvPicPr>
          <p:nvPr/>
        </p:nvPicPr>
        <p:blipFill>
          <a:blip r:embed="rId5"/>
          <a:stretch>
            <a:fillRect/>
          </a:stretch>
        </p:blipFill>
        <p:spPr>
          <a:xfrm>
            <a:off x="2823845" y="66675"/>
            <a:ext cx="3347085" cy="24117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272540" y="889000"/>
            <a:ext cx="6411595" cy="2568575"/>
          </a:xfrm>
          <a:prstGeom prst="rect">
            <a:avLst/>
          </a:prstGeom>
          <a:noFill/>
        </p:spPr>
        <p:txBody>
          <a:bodyPr wrap="square" rtlCol="0">
            <a:spAutoFit/>
          </a:bodyPr>
          <a:lstStyle/>
          <a:p>
            <a:pPr fontAlgn="auto">
              <a:lnSpc>
                <a:spcPct val="150000"/>
              </a:lnSpc>
            </a:pPr>
            <a:r>
              <a:rPr lang="en-US" altLang="zh-CN" sz="1400" b="1">
                <a:solidFill>
                  <a:srgbClr val="03A9F3"/>
                </a:solidFill>
              </a:rPr>
              <a:t>2.</a:t>
            </a:r>
            <a:r>
              <a:rPr lang="zh-CN" altLang="en-US" sz="1400" b="1">
                <a:solidFill>
                  <a:srgbClr val="03A9F3"/>
                </a:solidFill>
              </a:rPr>
              <a:t>3.2  光影表现</a:t>
            </a:r>
          </a:p>
          <a:p>
            <a:pPr fontAlgn="auto">
              <a:lnSpc>
                <a:spcPct val="100000"/>
              </a:lnSpc>
            </a:pPr>
            <a:endParaRPr lang="zh-CN" altLang="en-US" sz="1400"/>
          </a:p>
          <a:p>
            <a:pPr fontAlgn="auto">
              <a:lnSpc>
                <a:spcPct val="150000"/>
              </a:lnSpc>
            </a:pPr>
            <a:r>
              <a:rPr lang="zh-CN" altLang="en-US" sz="1400"/>
              <a:t>设计素描要善于利用光影达到理想效果，一般对光影的处理可以采用两种方法：</a:t>
            </a:r>
          </a:p>
          <a:p>
            <a:pPr fontAlgn="auto">
              <a:lnSpc>
                <a:spcPct val="150000"/>
              </a:lnSpc>
            </a:pPr>
            <a:r>
              <a:rPr lang="zh-CN" altLang="en-US" sz="1400" b="1"/>
              <a:t>（1）利用明暗关系配置画面：</a:t>
            </a:r>
          </a:p>
          <a:p>
            <a:pPr fontAlgn="auto">
              <a:lnSpc>
                <a:spcPct val="150000"/>
              </a:lnSpc>
            </a:pPr>
            <a:r>
              <a:rPr lang="zh-CN" altLang="en-US" sz="1400"/>
              <a:t>①把深色调集中在一定范围之内，获得强烈、集中的视觉反应；②将深色调分散在周围，突出浅灰调或亮调的表现，具有鲜明的视觉效果；③深色调与浅色调没有明确的区域，相互融合，彼此囊括，显得活泼而生动；④深色调逐渐向浅色调变化，赋予秩序和宁静的效果。</a:t>
            </a:r>
            <a:endParaRPr lang="en-US" altLang="zh-CN" sz="1400"/>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810895" y="298450"/>
            <a:ext cx="3144520" cy="4419600"/>
          </a:xfrm>
          <a:prstGeom prst="rect">
            <a:avLst/>
          </a:prstGeom>
        </p:spPr>
      </p:pic>
      <p:pic>
        <p:nvPicPr>
          <p:cNvPr id="4" name="图片 3"/>
          <p:cNvPicPr>
            <a:picLocks noChangeAspect="1"/>
          </p:cNvPicPr>
          <p:nvPr/>
        </p:nvPicPr>
        <p:blipFill>
          <a:blip r:embed="rId5"/>
          <a:stretch>
            <a:fillRect/>
          </a:stretch>
        </p:blipFill>
        <p:spPr>
          <a:xfrm>
            <a:off x="4083685" y="889000"/>
            <a:ext cx="4429760" cy="34442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257935" y="706120"/>
            <a:ext cx="6336665" cy="3107690"/>
          </a:xfrm>
          <a:prstGeom prst="rect">
            <a:avLst/>
          </a:prstGeom>
          <a:noFill/>
        </p:spPr>
        <p:txBody>
          <a:bodyPr wrap="square" rtlCol="0">
            <a:spAutoFit/>
          </a:bodyPr>
          <a:lstStyle/>
          <a:p>
            <a:r>
              <a:rPr lang="zh-CN" altLang="en-US" sz="1400" b="1"/>
              <a:t>（2）巧用投影</a:t>
            </a:r>
          </a:p>
          <a:p>
            <a:endParaRPr lang="zh-CN" altLang="en-US" sz="1400"/>
          </a:p>
          <a:p>
            <a:pPr fontAlgn="auto">
              <a:lnSpc>
                <a:spcPct val="150000"/>
              </a:lnSpc>
            </a:pPr>
            <a:r>
              <a:rPr lang="zh-CN" altLang="en-US" sz="1400"/>
              <a:t>         漫画《影子的秘密》，画中描述一群人在主人家做客，正在听主人的小孩演奏乐器，小孩演奏的很糟糕，可画中这群客人还是耐心、投入地欣赏，可是他们投射在墙上的影子却真实告诉我们：有的捂住耳朵，有的表现痛苦状，更有甚者怒不可遏欲伸手夺下乐器摔得粉碎……这幅漫画巧借影子来点明主旨，让人耳目一新。</a:t>
            </a:r>
          </a:p>
          <a:p>
            <a:pPr fontAlgn="auto">
              <a:lnSpc>
                <a:spcPct val="150000"/>
              </a:lnSpc>
            </a:pPr>
            <a:r>
              <a:rPr lang="zh-CN" altLang="en-US" sz="1400"/>
              <a:t>         在设计素描中对于光影的表现，不必刻板地遵循客观投影，我们可以使用幽默的、夸张的、悬念的方式去塑造“影子”，通过影子告诉大家一个“秘密”，这样会给画面充满生机和吸引力。</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3201670" y="502285"/>
            <a:ext cx="5499100" cy="4370705"/>
          </a:xfrm>
          <a:prstGeom prst="rect">
            <a:avLst/>
          </a:prstGeom>
        </p:spPr>
      </p:pic>
      <p:pic>
        <p:nvPicPr>
          <p:cNvPr id="4" name="图片 3"/>
          <p:cNvPicPr>
            <a:picLocks noChangeAspect="1"/>
          </p:cNvPicPr>
          <p:nvPr/>
        </p:nvPicPr>
        <p:blipFill>
          <a:blip r:embed="rId5"/>
          <a:stretch>
            <a:fillRect/>
          </a:stretch>
        </p:blipFill>
        <p:spPr>
          <a:xfrm>
            <a:off x="354330" y="502285"/>
            <a:ext cx="2809240" cy="2133600"/>
          </a:xfrm>
          <a:prstGeom prst="rect">
            <a:avLst/>
          </a:prstGeom>
        </p:spPr>
      </p:pic>
      <p:pic>
        <p:nvPicPr>
          <p:cNvPr id="5" name="图片 4"/>
          <p:cNvPicPr>
            <a:picLocks noChangeAspect="1"/>
          </p:cNvPicPr>
          <p:nvPr/>
        </p:nvPicPr>
        <p:blipFill>
          <a:blip r:embed="rId6"/>
          <a:stretch>
            <a:fillRect/>
          </a:stretch>
        </p:blipFill>
        <p:spPr>
          <a:xfrm>
            <a:off x="354330" y="2729865"/>
            <a:ext cx="2847340" cy="19431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375410" y="730250"/>
            <a:ext cx="6209030" cy="3138170"/>
          </a:xfrm>
          <a:prstGeom prst="rect">
            <a:avLst/>
          </a:prstGeom>
          <a:noFill/>
        </p:spPr>
        <p:txBody>
          <a:bodyPr wrap="square" rtlCol="0">
            <a:spAutoFit/>
          </a:bodyPr>
          <a:lstStyle/>
          <a:p>
            <a:r>
              <a:rPr lang="en-US" altLang="zh-CN" sz="1600" b="1">
                <a:solidFill>
                  <a:srgbClr val="03A9F3"/>
                </a:solidFill>
              </a:rPr>
              <a:t>2.</a:t>
            </a:r>
            <a:r>
              <a:rPr lang="zh-CN" altLang="en-US" sz="1600" b="1">
                <a:solidFill>
                  <a:srgbClr val="03A9F3"/>
                </a:solidFill>
              </a:rPr>
              <a:t>4  材料的分析与表现</a:t>
            </a:r>
          </a:p>
          <a:p>
            <a:endParaRPr lang="zh-CN" altLang="en-US" sz="1400"/>
          </a:p>
          <a:p>
            <a:pPr fontAlgn="auto">
              <a:lnSpc>
                <a:spcPct val="150000"/>
              </a:lnSpc>
            </a:pPr>
            <a:r>
              <a:rPr lang="zh-CN" altLang="en-US" sz="1400"/>
              <a:t>         设计离不开材料，设计素描也是用材料来创作。材料属性包含表面肌理、内在特性以及象征意义三个方面。</a:t>
            </a:r>
          </a:p>
          <a:p>
            <a:pPr fontAlgn="auto">
              <a:lnSpc>
                <a:spcPct val="150000"/>
              </a:lnSpc>
            </a:pPr>
            <a:r>
              <a:rPr lang="zh-CN" altLang="en-US" sz="1400"/>
              <a:t>         材料的</a:t>
            </a:r>
            <a:r>
              <a:rPr lang="zh-CN" altLang="en-US" sz="1400" b="1"/>
              <a:t>表面肌理</a:t>
            </a:r>
            <a:r>
              <a:rPr lang="zh-CN" altLang="en-US" sz="1400"/>
              <a:t>是其外貌特征，最能引起视觉和触觉的第一感受，即所谓的美与不美、舒适不舒适、豪华与朴实等感觉；</a:t>
            </a:r>
          </a:p>
          <a:p>
            <a:pPr fontAlgn="auto">
              <a:lnSpc>
                <a:spcPct val="150000"/>
              </a:lnSpc>
            </a:pPr>
            <a:r>
              <a:rPr lang="zh-CN" altLang="en-US" sz="1400"/>
              <a:t>         材料的</a:t>
            </a:r>
            <a:r>
              <a:rPr lang="zh-CN" altLang="en-US" sz="1400" b="1"/>
              <a:t>内在特性</a:t>
            </a:r>
            <a:r>
              <a:rPr lang="zh-CN" altLang="en-US" sz="1400"/>
              <a:t>是它的基本属性，如钢铁的坚硬、棉花的柔软、塑料的轻盈等，这些差异都是由材料的基本属性决定的；</a:t>
            </a:r>
          </a:p>
          <a:p>
            <a:pPr fontAlgn="auto">
              <a:lnSpc>
                <a:spcPct val="150000"/>
              </a:lnSpc>
            </a:pPr>
            <a:r>
              <a:rPr lang="zh-CN" altLang="en-US" sz="1400"/>
              <a:t>         材料的</a:t>
            </a:r>
            <a:r>
              <a:rPr lang="zh-CN" altLang="en-US" sz="1400" b="1"/>
              <a:t>象征意义</a:t>
            </a:r>
            <a:r>
              <a:rPr lang="zh-CN" altLang="en-US" sz="1400"/>
              <a:t>从本质上说，这部分内容不是其本身固有的，它是人与材料接触后在感官上产生的生理或心理反应。</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95020" y="374650"/>
            <a:ext cx="4726940" cy="2199640"/>
          </a:xfrm>
          <a:prstGeom prst="rect">
            <a:avLst/>
          </a:prstGeom>
          <a:noFill/>
        </p:spPr>
        <p:txBody>
          <a:bodyPr wrap="square" rtlCol="0">
            <a:spAutoFit/>
          </a:bodyPr>
          <a:lstStyle/>
          <a:p>
            <a:r>
              <a:rPr lang="en-US" altLang="zh-CN" sz="1600" b="1">
                <a:solidFill>
                  <a:srgbClr val="03A9F3"/>
                </a:solidFill>
              </a:rPr>
              <a:t>2.</a:t>
            </a:r>
            <a:r>
              <a:rPr lang="zh-CN" altLang="en-US" sz="1600" b="1">
                <a:solidFill>
                  <a:srgbClr val="03A9F3"/>
                </a:solidFill>
              </a:rPr>
              <a:t>4.1  质感与肌理</a:t>
            </a:r>
          </a:p>
          <a:p>
            <a:pPr fontAlgn="auto"/>
            <a:endParaRPr lang="zh-CN" altLang="en-US" sz="1600" b="1">
              <a:solidFill>
                <a:srgbClr val="03A9F3"/>
              </a:solidFill>
            </a:endParaRPr>
          </a:p>
          <a:p>
            <a:pPr fontAlgn="auto">
              <a:lnSpc>
                <a:spcPct val="150000"/>
              </a:lnSpc>
            </a:pPr>
            <a:r>
              <a:rPr lang="zh-CN" altLang="en-US" sz="1400"/>
              <a:t>        质感是指人们对物体表面纹理的感觉。现实中不同的材料有不同的表面形态，物各有形、形各有态、态各有质，干燥的、湿润的、粗糙的、细腻的、柔软的、坚硬的等等。质感产生视觉美感主要体现在对物体加工之后的结果上，如金属的光亮、玻璃的透明、纤维的柔软等等视觉感受。</a:t>
            </a:r>
          </a:p>
        </p:txBody>
      </p:sp>
      <p:pic>
        <p:nvPicPr>
          <p:cNvPr id="3" name="图片 2"/>
          <p:cNvPicPr>
            <a:picLocks noChangeAspect="1"/>
          </p:cNvPicPr>
          <p:nvPr/>
        </p:nvPicPr>
        <p:blipFill>
          <a:blip r:embed="rId4"/>
          <a:stretch>
            <a:fillRect/>
          </a:stretch>
        </p:blipFill>
        <p:spPr>
          <a:xfrm>
            <a:off x="1591310" y="2792095"/>
            <a:ext cx="2644140" cy="2013585"/>
          </a:xfrm>
          <a:prstGeom prst="rect">
            <a:avLst/>
          </a:prstGeom>
        </p:spPr>
      </p:pic>
      <p:pic>
        <p:nvPicPr>
          <p:cNvPr id="4" name="图片 3"/>
          <p:cNvPicPr>
            <a:picLocks noChangeAspect="1"/>
          </p:cNvPicPr>
          <p:nvPr/>
        </p:nvPicPr>
        <p:blipFill>
          <a:blip r:embed="rId5"/>
          <a:stretch>
            <a:fillRect/>
          </a:stretch>
        </p:blipFill>
        <p:spPr>
          <a:xfrm>
            <a:off x="5521960" y="839470"/>
            <a:ext cx="3369945" cy="37026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91235" y="894080"/>
            <a:ext cx="3451860" cy="3322955"/>
          </a:xfrm>
          <a:prstGeom prst="rect">
            <a:avLst/>
          </a:prstGeom>
          <a:noFill/>
        </p:spPr>
        <p:txBody>
          <a:bodyPr wrap="square" rtlCol="0">
            <a:spAutoFit/>
          </a:bodyPr>
          <a:lstStyle/>
          <a:p>
            <a:pPr fontAlgn="auto">
              <a:lnSpc>
                <a:spcPct val="150000"/>
              </a:lnSpc>
            </a:pPr>
            <a:r>
              <a:rPr lang="zh-CN" altLang="en-US" sz="1400">
                <a:latin typeface="宋体" panose="02010600030101010101" pitchFamily="2" charset="-122"/>
                <a:ea typeface="宋体" panose="02010600030101010101" pitchFamily="2" charset="-122"/>
              </a:rPr>
              <a:t>第二种是</a:t>
            </a:r>
            <a:r>
              <a:rPr lang="zh-CN" altLang="en-US" sz="1400" b="1">
                <a:latin typeface="宋体" panose="02010600030101010101" pitchFamily="2" charset="-122"/>
                <a:ea typeface="宋体" panose="02010600030101010101" pitchFamily="2" charset="-122"/>
              </a:rPr>
              <a:t>积量型</a:t>
            </a:r>
            <a:r>
              <a:rPr lang="zh-CN" altLang="en-US" sz="1400">
                <a:latin typeface="宋体" panose="02010600030101010101" pitchFamily="2" charset="-122"/>
                <a:ea typeface="宋体" panose="02010600030101010101" pitchFamily="2" charset="-122"/>
              </a:rPr>
              <a:t>结构，如一块石头，一朵云彩，—个瓶子等，通常是静止的、稳定的，呈“块状”或“粗重饱满”的形态。积量型物体基本特征是由体积构成的，其共同特征是，它们的内部暗藏着一种几何构造关系并能通过轴线、剖面线、切线等来确定。我们将上述线条称为“结构线”，它能帮助我们辨别物体看不见的一面。这些结构线支撑着物体的表面，对物体表面和内在结构起到约束作用。</a:t>
            </a:r>
          </a:p>
        </p:txBody>
      </p:sp>
      <p:pic>
        <p:nvPicPr>
          <p:cNvPr id="6" name="图片 5"/>
          <p:cNvPicPr>
            <a:picLocks noChangeAspect="1"/>
          </p:cNvPicPr>
          <p:nvPr/>
        </p:nvPicPr>
        <p:blipFill>
          <a:blip r:embed="rId4"/>
          <a:stretch>
            <a:fillRect/>
          </a:stretch>
        </p:blipFill>
        <p:spPr>
          <a:xfrm>
            <a:off x="4443095" y="889000"/>
            <a:ext cx="4257040" cy="33331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730250" y="506730"/>
            <a:ext cx="4669155" cy="2353310"/>
          </a:xfrm>
          <a:prstGeom prst="rect">
            <a:avLst/>
          </a:prstGeom>
          <a:noFill/>
        </p:spPr>
        <p:txBody>
          <a:bodyPr wrap="square" rtlCol="0">
            <a:spAutoFit/>
          </a:bodyPr>
          <a:lstStyle/>
          <a:p>
            <a:pPr fontAlgn="auto">
              <a:lnSpc>
                <a:spcPct val="150000"/>
              </a:lnSpc>
            </a:pPr>
            <a:r>
              <a:rPr lang="en-US" altLang="zh-CN" sz="1400"/>
              <a:t>         </a:t>
            </a:r>
            <a:r>
              <a:rPr lang="zh-CN" altLang="en-US" sz="1400"/>
              <a:t>肌理是物体客观存在的一种表面形态。主要指物体的结构表面所形成的纹理现象，一般由细小的单位组成，以面的形式出现。它既可以具有一定深度的纹理变化，同时又可以是光滑的，如树木的年轮、树皮的皱纹、古墙的痕迹、人的指纹等等这些都属于肌理的范畴。</a:t>
            </a:r>
          </a:p>
          <a:p>
            <a:pPr fontAlgn="auto">
              <a:lnSpc>
                <a:spcPct val="150000"/>
              </a:lnSpc>
            </a:pPr>
            <a:r>
              <a:rPr lang="zh-CN" altLang="en-US" sz="1400"/>
              <a:t>         质感与肌理的美与其他形式的视觉美感相比较，除了是视觉的，还有触觉的。</a:t>
            </a:r>
          </a:p>
        </p:txBody>
      </p:sp>
      <p:pic>
        <p:nvPicPr>
          <p:cNvPr id="6" name="图片 5"/>
          <p:cNvPicPr>
            <a:picLocks noChangeAspect="1"/>
          </p:cNvPicPr>
          <p:nvPr/>
        </p:nvPicPr>
        <p:blipFill>
          <a:blip r:embed="rId4"/>
          <a:stretch>
            <a:fillRect/>
          </a:stretch>
        </p:blipFill>
        <p:spPr>
          <a:xfrm>
            <a:off x="1704975" y="2860040"/>
            <a:ext cx="2719705" cy="2042160"/>
          </a:xfrm>
          <a:prstGeom prst="rect">
            <a:avLst/>
          </a:prstGeom>
        </p:spPr>
      </p:pic>
      <p:pic>
        <p:nvPicPr>
          <p:cNvPr id="7" name="图片 6"/>
          <p:cNvPicPr>
            <a:picLocks noChangeAspect="1"/>
          </p:cNvPicPr>
          <p:nvPr/>
        </p:nvPicPr>
        <p:blipFill>
          <a:blip r:embed="rId5"/>
          <a:stretch>
            <a:fillRect/>
          </a:stretch>
        </p:blipFill>
        <p:spPr>
          <a:xfrm>
            <a:off x="5400040" y="528955"/>
            <a:ext cx="3175000" cy="42760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30555" y="538480"/>
            <a:ext cx="5064125" cy="3646170"/>
          </a:xfrm>
          <a:prstGeom prst="rect">
            <a:avLst/>
          </a:prstGeom>
          <a:noFill/>
        </p:spPr>
        <p:txBody>
          <a:bodyPr wrap="square" rtlCol="0">
            <a:spAutoFit/>
          </a:bodyPr>
          <a:lstStyle/>
          <a:p>
            <a:r>
              <a:rPr lang="en-US" altLang="zh-CN" sz="1400" b="1">
                <a:solidFill>
                  <a:srgbClr val="03A9F3"/>
                </a:solidFill>
              </a:rPr>
              <a:t>2.</a:t>
            </a:r>
            <a:r>
              <a:rPr lang="zh-CN" altLang="en-US" sz="1400" b="1">
                <a:solidFill>
                  <a:srgbClr val="03A9F3"/>
                </a:solidFill>
              </a:rPr>
              <a:t>4.2  材质的表现</a:t>
            </a:r>
          </a:p>
          <a:p>
            <a:endParaRPr lang="zh-CN" altLang="en-US" sz="1400" b="1">
              <a:solidFill>
                <a:srgbClr val="03A9F3"/>
              </a:solidFill>
            </a:endParaRPr>
          </a:p>
          <a:p>
            <a:r>
              <a:rPr lang="zh-CN" altLang="en-US" sz="1400" b="1"/>
              <a:t>（1）同一物体多种材质表现</a:t>
            </a:r>
          </a:p>
          <a:p>
            <a:pPr fontAlgn="auto">
              <a:lnSpc>
                <a:spcPct val="150000"/>
              </a:lnSpc>
            </a:pPr>
            <a:r>
              <a:rPr lang="zh-CN" altLang="en-US" sz="1400"/>
              <a:t>         我们可以选取某个物体，通过不同的材质去替代原有的材质，如一个罐子，首先在四开画纸上画出第一个罐子（原有材质不变），罐形保持不变，依次画出金属的罐子、石材的罐子、塑料的罐子、纸材的罐子、木头的罐子、搪瓷的罐子、毛绒绒的罐子等等。</a:t>
            </a:r>
          </a:p>
          <a:p>
            <a:pPr fontAlgn="auto">
              <a:lnSpc>
                <a:spcPct val="150000"/>
              </a:lnSpc>
            </a:pPr>
            <a:r>
              <a:rPr lang="zh-CN" altLang="en-US" sz="1400"/>
              <a:t>         该项训练的目的是尽可能多的借用不同材质去表现同一形体，得出与写生不同的形象，创造出新的视觉效果。通过训练既能打破固有思维的束缚重新认识材质，又能创造新的形象或形态。</a:t>
            </a:r>
          </a:p>
        </p:txBody>
      </p:sp>
      <p:pic>
        <p:nvPicPr>
          <p:cNvPr id="3" name="图片 2"/>
          <p:cNvPicPr>
            <a:picLocks noChangeAspect="1"/>
          </p:cNvPicPr>
          <p:nvPr/>
        </p:nvPicPr>
        <p:blipFill>
          <a:blip r:embed="rId4"/>
          <a:stretch>
            <a:fillRect/>
          </a:stretch>
        </p:blipFill>
        <p:spPr>
          <a:xfrm>
            <a:off x="5694680" y="99060"/>
            <a:ext cx="2807970" cy="4895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102360" y="889000"/>
            <a:ext cx="6939915" cy="2461260"/>
          </a:xfrm>
          <a:prstGeom prst="rect">
            <a:avLst/>
          </a:prstGeom>
          <a:noFill/>
        </p:spPr>
        <p:txBody>
          <a:bodyPr wrap="square" rtlCol="0">
            <a:spAutoFit/>
          </a:bodyPr>
          <a:lstStyle/>
          <a:p>
            <a:r>
              <a:rPr lang="zh-CN" altLang="en-US" sz="1400" b="1"/>
              <a:t>（2）多种材料并用</a:t>
            </a:r>
          </a:p>
          <a:p>
            <a:endParaRPr lang="zh-CN" altLang="en-US" sz="1400" b="1"/>
          </a:p>
          <a:p>
            <a:pPr fontAlgn="auto">
              <a:lnSpc>
                <a:spcPct val="150000"/>
              </a:lnSpc>
            </a:pPr>
            <a:r>
              <a:rPr lang="zh-CN" altLang="en-US" sz="1400"/>
              <a:t>         多种材料并用是指采用材料直接拼贴或者通过间接方式求得材料肌理效果，并将这些肌理效果按照形式美的原则进行组合。具体步骤是首先在八开或四开平面上构图，再将所采集的肌理效果一一拼贴粘合，也可以是实物直接应用，具体视构思和材质而定。其中的关键步骤是材料的采集与材料的运用，很多同学有好的想法，却由于材料运用不当或画面构图不好而失败；有的同学材料使用得当，那就会在原有的基础和效果上产生与传统素描完全不同地视觉效果，体现出设计和创新。</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440690" y="568325"/>
            <a:ext cx="5400040" cy="4323715"/>
          </a:xfrm>
          <a:prstGeom prst="rect">
            <a:avLst/>
          </a:prstGeom>
        </p:spPr>
      </p:pic>
      <p:pic>
        <p:nvPicPr>
          <p:cNvPr id="3" name="图片 2"/>
          <p:cNvPicPr>
            <a:picLocks noChangeAspect="1"/>
          </p:cNvPicPr>
          <p:nvPr/>
        </p:nvPicPr>
        <p:blipFill>
          <a:blip r:embed="rId5"/>
          <a:stretch>
            <a:fillRect/>
          </a:stretch>
        </p:blipFill>
        <p:spPr>
          <a:xfrm>
            <a:off x="5775325" y="554990"/>
            <a:ext cx="3232785" cy="41516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566545" y="889000"/>
            <a:ext cx="6367145" cy="2568575"/>
          </a:xfrm>
          <a:prstGeom prst="rect">
            <a:avLst/>
          </a:prstGeom>
          <a:noFill/>
        </p:spPr>
        <p:txBody>
          <a:bodyPr wrap="square" rtlCol="0">
            <a:spAutoFit/>
          </a:bodyPr>
          <a:lstStyle/>
          <a:p>
            <a:pPr fontAlgn="auto">
              <a:lnSpc>
                <a:spcPct val="150000"/>
              </a:lnSpc>
            </a:pPr>
            <a:r>
              <a:rPr lang="zh-CN" altLang="en-US" sz="1400" b="1"/>
              <a:t>材料的采集一般有以下一些方法：</a:t>
            </a:r>
          </a:p>
          <a:p>
            <a:pPr fontAlgn="auto">
              <a:lnSpc>
                <a:spcPct val="100000"/>
              </a:lnSpc>
            </a:pPr>
            <a:endParaRPr lang="zh-CN" altLang="en-US" sz="1400"/>
          </a:p>
          <a:p>
            <a:pPr fontAlgn="auto">
              <a:lnSpc>
                <a:spcPct val="150000"/>
              </a:lnSpc>
            </a:pPr>
            <a:r>
              <a:rPr lang="zh-CN" altLang="en-US" sz="1400"/>
              <a:t>         写实性素描获得、拓印、拍照后黑白打印。也可以使用描绘、喷洒、熏炙、擦刮、渍染等多种手法求得材料肌理效果。</a:t>
            </a:r>
          </a:p>
          <a:p>
            <a:pPr fontAlgn="auto">
              <a:lnSpc>
                <a:spcPct val="150000"/>
              </a:lnSpc>
            </a:pPr>
            <a:r>
              <a:rPr lang="zh-CN" altLang="en-US" sz="1400"/>
              <a:t>        具体制作手法有滴色、水色、水墨、吹色、蜡色、压印、干笔、拓印、转印、粘贴、撒盐、揉纸等。</a:t>
            </a:r>
          </a:p>
          <a:p>
            <a:pPr fontAlgn="auto">
              <a:lnSpc>
                <a:spcPct val="150000"/>
              </a:lnSpc>
            </a:pPr>
            <a:r>
              <a:rPr lang="zh-CN" altLang="en-US" sz="1400"/>
              <a:t>        我们可以根据自己所要表达的内容和情感运用不同的方法，注重平面形与肌理的结合，进而表现出新异的画面效果。</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426210" y="492125"/>
            <a:ext cx="6317615" cy="3861435"/>
          </a:xfrm>
          <a:prstGeom prst="rect">
            <a:avLst/>
          </a:prstGeom>
          <a:noFill/>
        </p:spPr>
        <p:txBody>
          <a:bodyPr wrap="square" rtlCol="0">
            <a:spAutoFit/>
          </a:bodyPr>
          <a:lstStyle/>
          <a:p>
            <a:pPr fontAlgn="auto">
              <a:lnSpc>
                <a:spcPct val="150000"/>
              </a:lnSpc>
            </a:pPr>
            <a:r>
              <a:rPr lang="en-US" altLang="zh-CN" sz="1400" b="1"/>
              <a:t>         </a:t>
            </a:r>
            <a:r>
              <a:rPr lang="zh-CN" altLang="en-US" sz="1400" b="1"/>
              <a:t>材料的运用一般遵循以下原则：</a:t>
            </a:r>
          </a:p>
          <a:p>
            <a:pPr fontAlgn="auto">
              <a:lnSpc>
                <a:spcPct val="100000"/>
              </a:lnSpc>
            </a:pPr>
            <a:endParaRPr lang="zh-CN" altLang="en-US" sz="1400"/>
          </a:p>
          <a:p>
            <a:pPr fontAlgn="auto">
              <a:lnSpc>
                <a:spcPct val="150000"/>
              </a:lnSpc>
            </a:pPr>
            <a:r>
              <a:rPr lang="zh-CN" altLang="en-US" sz="1400"/>
              <a:t>         一是</a:t>
            </a:r>
            <a:r>
              <a:rPr lang="zh-CN" altLang="en-US" sz="1400" b="1"/>
              <a:t>主次分明</a:t>
            </a:r>
            <a:r>
              <a:rPr lang="zh-CN" altLang="en-US" sz="1400"/>
              <a:t>，主体形态与次要形态泾渭分明，不能模棱两可，主体应当占有绝对优势，使画面明确；</a:t>
            </a:r>
          </a:p>
          <a:p>
            <a:pPr fontAlgn="auto">
              <a:lnSpc>
                <a:spcPct val="150000"/>
              </a:lnSpc>
            </a:pPr>
            <a:r>
              <a:rPr lang="zh-CN" altLang="en-US" sz="1400"/>
              <a:t>         二是</a:t>
            </a:r>
            <a:r>
              <a:rPr lang="zh-CN" altLang="en-US" sz="1400" b="1"/>
              <a:t>粗细结合</a:t>
            </a:r>
            <a:r>
              <a:rPr lang="zh-CN" altLang="en-US" sz="1400"/>
              <a:t>，肌理有粗糙和细腻之分，应区别对待，尽量将粗糙、细腻肌理分开放置，这样有助于主体突出，在保证这一前提下，再适当粗细穿插、调和；</a:t>
            </a:r>
          </a:p>
          <a:p>
            <a:pPr fontAlgn="auto">
              <a:lnSpc>
                <a:spcPct val="150000"/>
              </a:lnSpc>
            </a:pPr>
            <a:r>
              <a:rPr lang="zh-CN" altLang="en-US" sz="1400"/>
              <a:t>         三是</a:t>
            </a:r>
            <a:r>
              <a:rPr lang="zh-CN" altLang="en-US" sz="1400" b="1"/>
              <a:t>深浅结合</a:t>
            </a:r>
            <a:r>
              <a:rPr lang="zh-CN" altLang="en-US" sz="1400"/>
              <a:t>，深色与浅色分开放置；</a:t>
            </a:r>
          </a:p>
          <a:p>
            <a:pPr fontAlgn="auto">
              <a:lnSpc>
                <a:spcPct val="150000"/>
              </a:lnSpc>
            </a:pPr>
            <a:r>
              <a:rPr lang="zh-CN" altLang="en-US" sz="1400"/>
              <a:t>         四是</a:t>
            </a:r>
            <a:r>
              <a:rPr lang="zh-CN" altLang="en-US" sz="1400" b="1"/>
              <a:t>丰富层次</a:t>
            </a:r>
            <a:r>
              <a:rPr lang="zh-CN" altLang="en-US" sz="1400"/>
              <a:t>，拼贴不仅仅是贴一遍，重点部位可以反复拼贴、堆积；</a:t>
            </a:r>
          </a:p>
          <a:p>
            <a:pPr fontAlgn="auto">
              <a:lnSpc>
                <a:spcPct val="150000"/>
              </a:lnSpc>
            </a:pPr>
            <a:r>
              <a:rPr lang="zh-CN" altLang="en-US" sz="1400"/>
              <a:t>         五是通过</a:t>
            </a:r>
            <a:r>
              <a:rPr lang="zh-CN" altLang="en-US" sz="1400" b="1"/>
              <a:t>点、线、面</a:t>
            </a:r>
            <a:r>
              <a:rPr lang="zh-CN" altLang="en-US" sz="1400"/>
              <a:t>的应用来</a:t>
            </a:r>
            <a:r>
              <a:rPr lang="zh-CN" altLang="en-US" sz="1400" b="1"/>
              <a:t>丰富和规范画面</a:t>
            </a:r>
            <a:r>
              <a:rPr lang="zh-CN" altLang="en-US" sz="1400"/>
              <a:t>。</a:t>
            </a:r>
          </a:p>
          <a:p>
            <a:pPr fontAlgn="auto">
              <a:lnSpc>
                <a:spcPct val="150000"/>
              </a:lnSpc>
            </a:pPr>
            <a:r>
              <a:rPr lang="zh-CN" altLang="en-US" sz="1400"/>
              <a:t>         遵循以上原则，画面即可避免杂乱与单调，使之既有变化、对比，又能统一、协调。</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237615" y="340995"/>
            <a:ext cx="6840855" cy="4384675"/>
          </a:xfrm>
          <a:prstGeom prst="rect">
            <a:avLst/>
          </a:prstGeom>
          <a:noFill/>
        </p:spPr>
        <p:txBody>
          <a:bodyPr wrap="square" rtlCol="0">
            <a:spAutoFit/>
          </a:bodyPr>
          <a:lstStyle/>
          <a:p>
            <a:r>
              <a:rPr lang="en-US" altLang="zh-CN" sz="1600" b="1">
                <a:solidFill>
                  <a:srgbClr val="03A9F3"/>
                </a:solidFill>
              </a:rPr>
              <a:t>2.</a:t>
            </a:r>
            <a:r>
              <a:rPr lang="zh-CN" altLang="en-US" sz="1600" b="1">
                <a:solidFill>
                  <a:srgbClr val="03A9F3"/>
                </a:solidFill>
              </a:rPr>
              <a:t>5  体量的分析与表现</a:t>
            </a:r>
          </a:p>
          <a:p>
            <a:r>
              <a:rPr lang="zh-CN" altLang="en-US" sz="1400"/>
              <a:t>         </a:t>
            </a:r>
          </a:p>
          <a:p>
            <a:r>
              <a:rPr lang="zh-CN" altLang="en-US" sz="1400"/>
              <a:t>        </a:t>
            </a:r>
            <a:r>
              <a:rPr lang="zh-CN" altLang="en-US" sz="1200"/>
              <a:t>体和量是互为依存的，有体必有量，有量也必有体。</a:t>
            </a:r>
          </a:p>
          <a:p>
            <a:pPr fontAlgn="auto"/>
            <a:endParaRPr lang="zh-CN" altLang="en-US" sz="1400"/>
          </a:p>
          <a:p>
            <a:r>
              <a:rPr lang="en-US" altLang="zh-CN" sz="1400" b="1">
                <a:solidFill>
                  <a:srgbClr val="03A9F3"/>
                </a:solidFill>
              </a:rPr>
              <a:t>2.</a:t>
            </a:r>
            <a:r>
              <a:rPr lang="zh-CN" altLang="en-US" sz="1400" b="1">
                <a:solidFill>
                  <a:srgbClr val="03A9F3"/>
                </a:solidFill>
              </a:rPr>
              <a:t>5.1  体量认识</a:t>
            </a:r>
            <a:endParaRPr lang="zh-CN" altLang="en-US" sz="1200"/>
          </a:p>
          <a:p>
            <a:pPr fontAlgn="auto">
              <a:lnSpc>
                <a:spcPct val="150000"/>
              </a:lnSpc>
            </a:pPr>
            <a:r>
              <a:rPr lang="zh-CN" altLang="en-US" sz="1200"/>
              <a:t>         </a:t>
            </a:r>
            <a:r>
              <a:rPr lang="zh-CN" altLang="en-US" sz="1200" b="1"/>
              <a:t>体积</a:t>
            </a:r>
            <a:r>
              <a:rPr lang="zh-CN" altLang="en-US" sz="1200"/>
              <a:t>，是指物体所占有空间的长度、宽度和深度，给人视觉上的感受；</a:t>
            </a:r>
            <a:r>
              <a:rPr lang="zh-CN" altLang="en-US" sz="1200" b="1"/>
              <a:t>量感</a:t>
            </a:r>
            <a:r>
              <a:rPr lang="zh-CN" altLang="en-US" sz="1200"/>
              <a:t>，是指物体给人心理上的感受，即重量感。如相同体积的木块和铁块，人们会感受到铁块比木块份量重，这就是体积与量感二者的区别，</a:t>
            </a:r>
            <a:r>
              <a:rPr lang="zh-CN" altLang="en-US" sz="1200" b="1"/>
              <a:t>一个侧重视觉，一个侧重心理</a:t>
            </a:r>
            <a:r>
              <a:rPr lang="zh-CN" altLang="en-US" sz="1200"/>
              <a:t>。</a:t>
            </a:r>
          </a:p>
          <a:p>
            <a:pPr fontAlgn="auto">
              <a:lnSpc>
                <a:spcPct val="100000"/>
              </a:lnSpc>
            </a:pPr>
            <a:endParaRPr lang="zh-CN" altLang="en-US" sz="1200"/>
          </a:p>
          <a:p>
            <a:pPr fontAlgn="auto">
              <a:lnSpc>
                <a:spcPct val="150000"/>
              </a:lnSpc>
            </a:pPr>
            <a:r>
              <a:rPr lang="zh-CN" altLang="en-US" sz="1200"/>
              <a:t>         一个圆柱体，可以用线去造型，也可以用明暗去塑造，都能得到体积，但它们给人的量感却不同，我们会感觉到</a:t>
            </a:r>
            <a:r>
              <a:rPr lang="zh-CN" altLang="en-US" sz="1200" b="1"/>
              <a:t>明暗所塑造的圆柱体更有份量，更加厚重</a:t>
            </a:r>
            <a:r>
              <a:rPr lang="zh-CN" altLang="en-US" sz="1200"/>
              <a:t>。量感是设计素描中表现的一个重点，也是难点。</a:t>
            </a:r>
            <a:r>
              <a:rPr lang="zh-CN" altLang="en-US" sz="1200" b="1"/>
              <a:t>在平面上表现出物体量的感觉来，会加强物体的真实感</a:t>
            </a:r>
            <a:r>
              <a:rPr lang="zh-CN" altLang="en-US" sz="1200"/>
              <a:t>，从而也就使画面具有了更加感人的力量。</a:t>
            </a:r>
          </a:p>
          <a:p>
            <a:pPr fontAlgn="auto">
              <a:lnSpc>
                <a:spcPct val="100000"/>
              </a:lnSpc>
            </a:pPr>
            <a:endParaRPr lang="zh-CN" altLang="en-US" sz="1200"/>
          </a:p>
          <a:p>
            <a:pPr fontAlgn="auto">
              <a:lnSpc>
                <a:spcPct val="150000"/>
              </a:lnSpc>
            </a:pPr>
            <a:r>
              <a:rPr lang="zh-CN" altLang="en-US" sz="1200"/>
              <a:t>        另外，不同形状的体和不同程度的量给人的视觉感受是截然不同的。</a:t>
            </a:r>
            <a:r>
              <a:rPr lang="zh-CN" altLang="en-US" sz="1200" b="1"/>
              <a:t>棱角尖锐的体块给人以坚硬、冷漠、难以接近的视觉心理感受；反之，圆润柔和的体块给人以温柔、亲和、舒适的感觉。</a:t>
            </a:r>
            <a:r>
              <a:rPr lang="zh-CN" altLang="en-US" sz="1200"/>
              <a:t>除了形状之外，体块的质量也在视觉感受中起着重要的作用。</a:t>
            </a:r>
            <a:r>
              <a:rPr lang="zh-CN" altLang="en-US" sz="1400"/>
              <a:t>    </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1400175" y="454025"/>
            <a:ext cx="6343015" cy="45008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314450" y="427355"/>
            <a:ext cx="6849745" cy="3846195"/>
          </a:xfrm>
          <a:prstGeom prst="rect">
            <a:avLst/>
          </a:prstGeom>
          <a:noFill/>
        </p:spPr>
        <p:txBody>
          <a:bodyPr wrap="square" rtlCol="0">
            <a:spAutoFit/>
          </a:bodyPr>
          <a:lstStyle/>
          <a:p>
            <a:r>
              <a:rPr lang="en-US" altLang="zh-CN" sz="1400" b="1">
                <a:solidFill>
                  <a:srgbClr val="03A9F3"/>
                </a:solidFill>
              </a:rPr>
              <a:t>2.</a:t>
            </a:r>
            <a:r>
              <a:rPr lang="zh-CN" altLang="en-US" sz="1400" b="1">
                <a:solidFill>
                  <a:srgbClr val="03A9F3"/>
                </a:solidFill>
              </a:rPr>
              <a:t>5.2  体量表现</a:t>
            </a:r>
          </a:p>
          <a:p>
            <a:pPr fontAlgn="auto"/>
            <a:endParaRPr lang="zh-CN" altLang="en-US" sz="1400" b="1">
              <a:solidFill>
                <a:srgbClr val="03A9F3"/>
              </a:solidFill>
            </a:endParaRPr>
          </a:p>
          <a:p>
            <a:pPr fontAlgn="auto">
              <a:lnSpc>
                <a:spcPct val="150000"/>
              </a:lnSpc>
            </a:pPr>
            <a:r>
              <a:rPr lang="zh-CN" altLang="en-US" sz="1200"/>
              <a:t>        体积的产生方法很多，如用结构素描、光影素描技法等等均能产生体积，而产生量感的因素却很复杂。</a:t>
            </a:r>
          </a:p>
          <a:p>
            <a:pPr fontAlgn="auto">
              <a:lnSpc>
                <a:spcPct val="150000"/>
              </a:lnSpc>
            </a:pPr>
            <a:r>
              <a:rPr lang="zh-CN" altLang="en-US" sz="1200"/>
              <a:t>        首先在构图时应注意形象与空间的对比关系，</a:t>
            </a:r>
            <a:r>
              <a:rPr lang="zh-CN" altLang="en-US" sz="1200" b="1"/>
              <a:t>一般来说，物体在空间中所占的面积越大，量感也就越强</a:t>
            </a:r>
            <a:r>
              <a:rPr lang="zh-CN" altLang="en-US" sz="1200"/>
              <a:t>；其次是体积的塑造，如果是同样大小的物体，在空间中所处位置也相同时，</a:t>
            </a:r>
            <a:r>
              <a:rPr lang="zh-CN" altLang="en-US" sz="1200" b="1"/>
              <a:t>三维立体感表现越强的形象，量感就越强</a:t>
            </a:r>
            <a:r>
              <a:rPr lang="zh-CN" altLang="en-US" sz="1200"/>
              <a:t>；</a:t>
            </a:r>
          </a:p>
          <a:p>
            <a:pPr fontAlgn="auto">
              <a:lnSpc>
                <a:spcPct val="150000"/>
              </a:lnSpc>
            </a:pPr>
            <a:r>
              <a:rPr lang="zh-CN" altLang="en-US" sz="1200"/>
              <a:t>         再次是形态本身和造型的结实程度，</a:t>
            </a:r>
            <a:r>
              <a:rPr lang="zh-CN" altLang="en-US" sz="1200" b="1"/>
              <a:t>形态简朴、塑造完整的形象，量感更强</a:t>
            </a:r>
            <a:r>
              <a:rPr lang="zh-CN" altLang="en-US" sz="1200"/>
              <a:t>，反之，形态变化多、表现松散的形象，量感就弱；</a:t>
            </a:r>
          </a:p>
          <a:p>
            <a:pPr fontAlgn="auto">
              <a:lnSpc>
                <a:spcPct val="150000"/>
              </a:lnSpc>
            </a:pPr>
            <a:r>
              <a:rPr lang="zh-CN" altLang="en-US" sz="1200"/>
              <a:t>         最后还有描绘的方法问题，表面细节的处理方式也会影响量感的表现。此外，概括和较为粗犷的处理会产生更强的量感，</a:t>
            </a:r>
            <a:r>
              <a:rPr lang="zh-CN" altLang="en-US" sz="1200" b="1"/>
              <a:t>表面光洁、轮廓圆润的物体有较轻盈的量感</a:t>
            </a:r>
            <a:r>
              <a:rPr lang="zh-CN" altLang="en-US" sz="1200"/>
              <a:t>，反之则有凝重的量感，</a:t>
            </a:r>
            <a:r>
              <a:rPr lang="zh-CN" altLang="en-US" sz="1200" b="1"/>
              <a:t>透明体比非透明体轻快，有孔或洞的物体造型给人以轻快感</a:t>
            </a:r>
            <a:r>
              <a:rPr lang="zh-CN" altLang="en-US" sz="1200"/>
              <a:t>，孔或洞的数量越多，轻快感就越强，而</a:t>
            </a:r>
            <a:r>
              <a:rPr lang="zh-CN" altLang="en-US" sz="1200" b="1"/>
              <a:t>静止物体处于运动状态也会增加其轻盈的感觉，比如旋转、抛物线和不规则线性等运动</a:t>
            </a:r>
            <a:r>
              <a:rPr lang="zh-CN" altLang="en-US" sz="1200"/>
              <a:t>。雕塑素描技法是通过色调由深到浅再由浅到深的渐变形成体积。</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493395" y="706120"/>
            <a:ext cx="2542540" cy="3295015"/>
          </a:xfrm>
          <a:prstGeom prst="rect">
            <a:avLst/>
          </a:prstGeom>
        </p:spPr>
      </p:pic>
      <p:pic>
        <p:nvPicPr>
          <p:cNvPr id="3" name="图片 2"/>
          <p:cNvPicPr>
            <a:picLocks noChangeAspect="1"/>
          </p:cNvPicPr>
          <p:nvPr/>
        </p:nvPicPr>
        <p:blipFill>
          <a:blip r:embed="rId5"/>
          <a:stretch>
            <a:fillRect/>
          </a:stretch>
        </p:blipFill>
        <p:spPr>
          <a:xfrm>
            <a:off x="3208655" y="706120"/>
            <a:ext cx="2428875" cy="3514090"/>
          </a:xfrm>
          <a:prstGeom prst="rect">
            <a:avLst/>
          </a:prstGeom>
        </p:spPr>
      </p:pic>
      <p:pic>
        <p:nvPicPr>
          <p:cNvPr id="4" name="图片 3"/>
          <p:cNvPicPr>
            <a:picLocks noChangeAspect="1"/>
          </p:cNvPicPr>
          <p:nvPr/>
        </p:nvPicPr>
        <p:blipFill>
          <a:blip r:embed="rId6"/>
          <a:stretch>
            <a:fillRect/>
          </a:stretch>
        </p:blipFill>
        <p:spPr>
          <a:xfrm>
            <a:off x="5821045" y="706120"/>
            <a:ext cx="2675890" cy="36093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1143635" y="361950"/>
            <a:ext cx="2011680" cy="368300"/>
          </a:xfrm>
          <a:prstGeom prst="rect">
            <a:avLst/>
          </a:prstGeom>
          <a:noFill/>
        </p:spPr>
        <p:txBody>
          <a:bodyPr wrap="square" rtlCol="0">
            <a:spAutoFit/>
          </a:bodyPr>
          <a:lstStyle/>
          <a:p>
            <a:r>
              <a:rPr lang="en-US" altLang="zh-CN"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2.1.2  </a:t>
            </a:r>
            <a:r>
              <a:rPr lang="zh-CN" altLang="en-US"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结构分析</a:t>
            </a:r>
            <a:endParaRPr lang="zh-CN" altLang="en-US"/>
          </a:p>
        </p:txBody>
      </p:sp>
      <p:sp>
        <p:nvSpPr>
          <p:cNvPr id="2" name="文本框 1"/>
          <p:cNvSpPr txBox="1"/>
          <p:nvPr/>
        </p:nvSpPr>
        <p:spPr>
          <a:xfrm>
            <a:off x="1267460" y="630555"/>
            <a:ext cx="6857365" cy="1383665"/>
          </a:xfrm>
          <a:prstGeom prst="rect">
            <a:avLst/>
          </a:prstGeom>
          <a:noFill/>
        </p:spPr>
        <p:txBody>
          <a:bodyPr wrap="square" rtlCol="0">
            <a:spAutoFit/>
          </a:bodyPr>
          <a:lstStyle/>
          <a:p>
            <a:pPr fontAlgn="auto">
              <a:lnSpc>
                <a:spcPct val="150000"/>
              </a:lnSpc>
            </a:pPr>
            <a:r>
              <a:rPr lang="en-US" altLang="zh-CN" sz="1400"/>
              <a:t>         </a:t>
            </a:r>
            <a:r>
              <a:rPr lang="zh-CN" altLang="en-US" sz="1400"/>
              <a:t>在观察和表现时，应着重于物象整体关系中各部分的生长、方向、比例、运动以及空间性质的分析。</a:t>
            </a:r>
          </a:p>
          <a:p>
            <a:pPr fontAlgn="auto">
              <a:lnSpc>
                <a:spcPct val="150000"/>
              </a:lnSpc>
            </a:pPr>
            <a:r>
              <a:rPr lang="zh-CN" altLang="en-US" sz="1400"/>
              <a:t>         骨骼型、积量型结构分析方法都各自超越了自然物体的表象，体现了观察与分析的穿透性和概括性，将极大地启示我们对于造型本质的了解，开发我们创造的潜能。</a:t>
            </a:r>
          </a:p>
        </p:txBody>
      </p:sp>
      <p:pic>
        <p:nvPicPr>
          <p:cNvPr id="3" name="图片 2"/>
          <p:cNvPicPr>
            <a:picLocks noChangeAspect="1"/>
          </p:cNvPicPr>
          <p:nvPr/>
        </p:nvPicPr>
        <p:blipFill>
          <a:blip r:embed="rId4"/>
          <a:stretch>
            <a:fillRect/>
          </a:stretch>
        </p:blipFill>
        <p:spPr>
          <a:xfrm>
            <a:off x="970915" y="1958340"/>
            <a:ext cx="7450455" cy="29375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8"/>
          <p:cNvSpPr>
            <a:spLocks noChangeArrowheads="1"/>
          </p:cNvSpPr>
          <p:nvPr/>
        </p:nvSpPr>
        <p:spPr bwMode="auto">
          <a:xfrm>
            <a:off x="1443328" y="730010"/>
            <a:ext cx="1451610" cy="397510"/>
          </a:xfrm>
          <a:prstGeom prst="rect">
            <a:avLst/>
          </a:prstGeom>
          <a:noFill/>
          <a:ln w="9525">
            <a:noFill/>
            <a:bevel/>
          </a:ln>
        </p:spPr>
        <p:txBody>
          <a:bodyPr wrap="none" lIns="91419" tIns="45709" rIns="91419" bIns="45709">
            <a:spAutoFit/>
          </a:bodyPr>
          <a:lstStyle/>
          <a:p>
            <a:pPr algn="l" defTabSz="913765" fontAlgn="auto">
              <a:spcBef>
                <a:spcPts val="0"/>
              </a:spcBef>
              <a:spcAft>
                <a:spcPts val="0"/>
              </a:spcAft>
              <a:defRPr/>
            </a:pPr>
            <a:r>
              <a:rPr lang="zh-CN" altLang="en-US" sz="2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思考与练习</a:t>
            </a:r>
          </a:p>
        </p:txBody>
      </p:sp>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784924" y="1770612"/>
            <a:ext cx="5977890" cy="2122805"/>
          </a:xfrm>
          <a:prstGeom prst="rect">
            <a:avLst/>
          </a:prstGeom>
          <a:noFill/>
        </p:spPr>
        <p:txBody>
          <a:bodyPr wrap="square" rtlCol="0">
            <a:spAutoFit/>
          </a:bodyPr>
          <a:lstStyle/>
          <a:p>
            <a:pPr fontAlgn="auto">
              <a:lnSpc>
                <a:spcPct val="150000"/>
              </a:lnSpc>
            </a:pPr>
            <a:endParaRPr lang="zh-CN" altLang="en-US" dirty="0"/>
          </a:p>
          <a:p>
            <a:pPr fontAlgn="auto">
              <a:lnSpc>
                <a:spcPct val="150000"/>
              </a:lnSpc>
            </a:pPr>
            <a:r>
              <a:rPr lang="zh-CN" altLang="en-US" sz="1400" dirty="0"/>
              <a:t>1、选取静物进行多角度观察并记录在画纸上</a:t>
            </a:r>
          </a:p>
          <a:p>
            <a:pPr fontAlgn="auto">
              <a:lnSpc>
                <a:spcPct val="150000"/>
              </a:lnSpc>
            </a:pPr>
            <a:r>
              <a:rPr lang="zh-CN" altLang="en-US" sz="1400" dirty="0"/>
              <a:t>2、利用“正负空间”关系创作一幅负形素描</a:t>
            </a:r>
          </a:p>
          <a:p>
            <a:pPr fontAlgn="auto">
              <a:lnSpc>
                <a:spcPct val="150000"/>
              </a:lnSpc>
            </a:pPr>
            <a:r>
              <a:rPr lang="zh-CN" altLang="en-US" sz="1400" dirty="0"/>
              <a:t>3、借用物体投影营造奇特氛围</a:t>
            </a:r>
          </a:p>
          <a:p>
            <a:pPr fontAlgn="auto">
              <a:lnSpc>
                <a:spcPct val="150000"/>
              </a:lnSpc>
            </a:pPr>
            <a:r>
              <a:rPr lang="zh-CN" altLang="en-US" sz="1400" dirty="0"/>
              <a:t>4、同一物体进行多种材质表现</a:t>
            </a:r>
          </a:p>
          <a:p>
            <a:pPr fontAlgn="auto">
              <a:lnSpc>
                <a:spcPct val="150000"/>
              </a:lnSpc>
            </a:pPr>
            <a:r>
              <a:rPr lang="zh-CN" altLang="en-US" sz="1400" dirty="0"/>
              <a:t>5、如何表现物体的量感</a:t>
            </a:r>
          </a:p>
        </p:txBody>
      </p:sp>
      <p:sp>
        <p:nvSpPr>
          <p:cNvPr id="11"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31"/>
          <p:cNvSpPr>
            <a:spLocks noChangeArrowheads="1"/>
          </p:cNvSpPr>
          <p:nvPr/>
        </p:nvSpPr>
        <p:spPr bwMode="auto">
          <a:xfrm>
            <a:off x="1221963" y="2369373"/>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29"/>
          <p:cNvSpPr>
            <a:spLocks noChangeArrowheads="1"/>
          </p:cNvSpPr>
          <p:nvPr/>
        </p:nvSpPr>
        <p:spPr bwMode="auto">
          <a:xfrm>
            <a:off x="1794057" y="3711827"/>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32"/>
          <p:cNvSpPr>
            <a:spLocks noChangeArrowheads="1"/>
          </p:cNvSpPr>
          <p:nvPr/>
        </p:nvSpPr>
        <p:spPr bwMode="auto">
          <a:xfrm>
            <a:off x="338035" y="1839022"/>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8"/>
          <p:cNvSpPr>
            <a:spLocks noChangeArrowheads="1"/>
          </p:cNvSpPr>
          <p:nvPr/>
        </p:nvSpPr>
        <p:spPr bwMode="auto">
          <a:xfrm>
            <a:off x="3794431" y="1724513"/>
            <a:ext cx="1451610" cy="397510"/>
          </a:xfrm>
          <a:prstGeom prst="rect">
            <a:avLst/>
          </a:prstGeom>
          <a:noFill/>
          <a:ln w="9525">
            <a:noFill/>
            <a:bevel/>
          </a:ln>
        </p:spPr>
        <p:txBody>
          <a:bodyPr wrap="none" lIns="91419" tIns="45709" rIns="91419" bIns="45709">
            <a:spAutoFit/>
          </a:bodyPr>
          <a:lstStyle/>
          <a:p>
            <a:pPr algn="l" defTabSz="913765" fontAlgn="auto">
              <a:spcBef>
                <a:spcPts val="0"/>
              </a:spcBef>
              <a:spcAft>
                <a:spcPts val="0"/>
              </a:spcAft>
              <a:defRPr/>
            </a:pPr>
            <a:r>
              <a:rPr lang="zh-CN" altLang="en-US" sz="2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思考与练习</a:t>
            </a:r>
          </a:p>
        </p:txBody>
      </p:sp>
      <p:sp>
        <p:nvSpPr>
          <p:cNvPr id="44" name="任意多边形 35"/>
          <p:cNvSpPr>
            <a:spLocks noChangeArrowheads="1"/>
          </p:cNvSpPr>
          <p:nvPr/>
        </p:nvSpPr>
        <p:spPr bwMode="auto">
          <a:xfrm>
            <a:off x="1384975" y="1050446"/>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6"/>
          <p:cNvSpPr>
            <a:spLocks noChangeArrowheads="1"/>
          </p:cNvSpPr>
          <p:nvPr/>
        </p:nvSpPr>
        <p:spPr bwMode="auto">
          <a:xfrm>
            <a:off x="1618976" y="1803401"/>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3"/>
          <p:cNvSpPr>
            <a:spLocks noChangeArrowheads="1"/>
          </p:cNvSpPr>
          <p:nvPr/>
        </p:nvSpPr>
        <p:spPr bwMode="auto">
          <a:xfrm>
            <a:off x="2087665" y="2597573"/>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7"/>
          <p:cNvSpPr>
            <a:spLocks noChangeArrowheads="1"/>
          </p:cNvSpPr>
          <p:nvPr/>
        </p:nvSpPr>
        <p:spPr bwMode="auto">
          <a:xfrm>
            <a:off x="2253976" y="354013"/>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34"/>
          <p:cNvSpPr>
            <a:spLocks noChangeArrowheads="1"/>
          </p:cNvSpPr>
          <p:nvPr/>
        </p:nvSpPr>
        <p:spPr bwMode="auto">
          <a:xfrm>
            <a:off x="1744389" y="2076451"/>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3"/>
          <p:cNvSpPr>
            <a:spLocks noChangeArrowheads="1"/>
          </p:cNvSpPr>
          <p:nvPr/>
        </p:nvSpPr>
        <p:spPr bwMode="auto">
          <a:xfrm>
            <a:off x="1774551" y="11113"/>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4"/>
          <p:cNvSpPr>
            <a:spLocks noChangeArrowheads="1"/>
          </p:cNvSpPr>
          <p:nvPr/>
        </p:nvSpPr>
        <p:spPr bwMode="auto">
          <a:xfrm>
            <a:off x="1768201" y="0"/>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5"/>
          <p:cNvSpPr>
            <a:spLocks noChangeArrowheads="1"/>
          </p:cNvSpPr>
          <p:nvPr/>
        </p:nvSpPr>
        <p:spPr bwMode="auto">
          <a:xfrm>
            <a:off x="1631676" y="931863"/>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6"/>
          <p:cNvSpPr>
            <a:spLocks noChangeArrowheads="1"/>
          </p:cNvSpPr>
          <p:nvPr/>
        </p:nvSpPr>
        <p:spPr bwMode="auto">
          <a:xfrm>
            <a:off x="1625326" y="1509713"/>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a:off x="2315889" y="982663"/>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9"/>
          <p:cNvSpPr>
            <a:spLocks noChangeArrowheads="1"/>
          </p:cNvSpPr>
          <p:nvPr/>
        </p:nvSpPr>
        <p:spPr bwMode="auto">
          <a:xfrm>
            <a:off x="2322239" y="1062038"/>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0"/>
          <p:cNvSpPr>
            <a:spLocks noChangeArrowheads="1"/>
          </p:cNvSpPr>
          <p:nvPr/>
        </p:nvSpPr>
        <p:spPr bwMode="auto">
          <a:xfrm>
            <a:off x="2358751" y="1436688"/>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1"/>
          <p:cNvSpPr>
            <a:spLocks noChangeArrowheads="1"/>
          </p:cNvSpPr>
          <p:nvPr/>
        </p:nvSpPr>
        <p:spPr bwMode="auto">
          <a:xfrm>
            <a:off x="2403201" y="1262063"/>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3"/>
          <p:cNvSpPr>
            <a:spLocks noChangeArrowheads="1"/>
          </p:cNvSpPr>
          <p:nvPr/>
        </p:nvSpPr>
        <p:spPr bwMode="auto">
          <a:xfrm>
            <a:off x="2640379" y="4363603"/>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灯片编号占位符 5"/>
          <p:cNvSpPr txBox="1"/>
          <p:nvPr/>
        </p:nvSpPr>
        <p:spPr bwMode="auto">
          <a:xfrm>
            <a:off x="6457950" y="4767263"/>
            <a:ext cx="2057400"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t>40</a:t>
            </a:fld>
            <a:endParaRPr kumimoji="0" lang="zh-CN" altLang="en-US" sz="1800" b="0" i="0" u="none" strike="noStrike" kern="120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9" name="任意多边形 59"/>
          <p:cNvSpPr>
            <a:spLocks noChangeArrowheads="1"/>
          </p:cNvSpPr>
          <p:nvPr/>
        </p:nvSpPr>
        <p:spPr bwMode="auto">
          <a:xfrm>
            <a:off x="2799093" y="4133781"/>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73"/>
          <p:cNvSpPr>
            <a:spLocks noChangeArrowheads="1"/>
          </p:cNvSpPr>
          <p:nvPr/>
        </p:nvSpPr>
        <p:spPr bwMode="auto">
          <a:xfrm rot="5189374">
            <a:off x="3086346" y="4571377"/>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74"/>
          <p:cNvSpPr>
            <a:spLocks noChangeArrowheads="1"/>
          </p:cNvSpPr>
          <p:nvPr/>
        </p:nvSpPr>
        <p:spPr bwMode="auto">
          <a:xfrm rot="19199850">
            <a:off x="3852508" y="4661824"/>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18"/>
          <p:cNvSpPr>
            <a:spLocks noChangeArrowheads="1"/>
          </p:cNvSpPr>
          <p:nvPr/>
        </p:nvSpPr>
        <p:spPr bwMode="auto">
          <a:xfrm>
            <a:off x="3754921" y="1051791"/>
            <a:ext cx="4008120" cy="459105"/>
          </a:xfrm>
          <a:prstGeom prst="rect">
            <a:avLst/>
          </a:prstGeom>
          <a:noFill/>
          <a:ln w="9525">
            <a:noFill/>
            <a:bevel/>
          </a:ln>
        </p:spPr>
        <p:txBody>
          <a:bodyPr wrap="none" lIns="91419" tIns="45709" rIns="91419" bIns="45709">
            <a:spAutoFit/>
          </a:bodyPr>
          <a:lstStyle/>
          <a:p>
            <a:pPr defTabSz="913765" fontAlgn="auto">
              <a:spcBef>
                <a:spcPts val="0"/>
              </a:spcBef>
              <a:spcAft>
                <a:spcPts val="0"/>
              </a:spcAft>
              <a:defRPr/>
            </a:pPr>
            <a:r>
              <a:rPr lang="zh-CN" altLang="en-US" sz="24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第二章  设计素描的造型基础</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1047115" y="266065"/>
            <a:ext cx="2011680" cy="368300"/>
          </a:xfrm>
          <a:prstGeom prst="rect">
            <a:avLst/>
          </a:prstGeom>
          <a:noFill/>
        </p:spPr>
        <p:txBody>
          <a:bodyPr wrap="square" rtlCol="0">
            <a:spAutoFit/>
          </a:bodyPr>
          <a:lstStyle/>
          <a:p>
            <a:r>
              <a:rPr lang="en-US" altLang="zh-CN"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2.1.3  </a:t>
            </a:r>
            <a:r>
              <a:rPr lang="zh-CN" altLang="en-US"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结构表现</a:t>
            </a:r>
            <a:endParaRPr lang="en-US" altLang="zh-CN" dirty="0">
              <a:solidFill>
                <a:srgbClr val="03A9F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730250" y="531495"/>
            <a:ext cx="4934585" cy="2030095"/>
          </a:xfrm>
          <a:prstGeom prst="rect">
            <a:avLst/>
          </a:prstGeom>
          <a:noFill/>
        </p:spPr>
        <p:txBody>
          <a:bodyPr wrap="square" rtlCol="0">
            <a:spAutoFit/>
          </a:bodyPr>
          <a:lstStyle/>
          <a:p>
            <a:pPr fontAlgn="auto">
              <a:lnSpc>
                <a:spcPct val="150000"/>
              </a:lnSpc>
            </a:pPr>
            <a:r>
              <a:rPr lang="zh-CN" altLang="en-US" sz="1400" b="1"/>
              <a:t>（1）多角度观察</a:t>
            </a:r>
          </a:p>
          <a:p>
            <a:pPr fontAlgn="auto">
              <a:lnSpc>
                <a:spcPct val="150000"/>
              </a:lnSpc>
            </a:pPr>
            <a:r>
              <a:rPr lang="zh-CN" altLang="en-US" sz="1400"/>
              <a:t>         我们生活在三维空间之中，任何物质都以其立体的、复杂多变的结构关系存在，为了获得真实的结构关系，必须转换视角，多方位的对物体进行综合分析和深入研究，细心观察在视角移动时引起的结构和形体上的细微变化，加深对物体本质的理解。</a:t>
            </a:r>
          </a:p>
        </p:txBody>
      </p:sp>
      <p:pic>
        <p:nvPicPr>
          <p:cNvPr id="3" name="图片 2"/>
          <p:cNvPicPr>
            <a:picLocks noChangeAspect="1"/>
          </p:cNvPicPr>
          <p:nvPr/>
        </p:nvPicPr>
        <p:blipFill>
          <a:blip r:embed="rId4"/>
          <a:stretch>
            <a:fillRect/>
          </a:stretch>
        </p:blipFill>
        <p:spPr>
          <a:xfrm>
            <a:off x="1943735" y="2492375"/>
            <a:ext cx="3068320" cy="2531110"/>
          </a:xfrm>
          <a:prstGeom prst="rect">
            <a:avLst/>
          </a:prstGeom>
        </p:spPr>
      </p:pic>
      <p:pic>
        <p:nvPicPr>
          <p:cNvPr id="5" name="图片 4"/>
          <p:cNvPicPr>
            <a:picLocks noChangeAspect="1"/>
          </p:cNvPicPr>
          <p:nvPr/>
        </p:nvPicPr>
        <p:blipFill>
          <a:blip r:embed="rId5"/>
          <a:stretch>
            <a:fillRect/>
          </a:stretch>
        </p:blipFill>
        <p:spPr>
          <a:xfrm>
            <a:off x="5661025" y="889000"/>
            <a:ext cx="2642235" cy="39274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890905" y="436245"/>
            <a:ext cx="7646670" cy="1876425"/>
          </a:xfrm>
          <a:prstGeom prst="rect">
            <a:avLst/>
          </a:prstGeom>
          <a:noFill/>
        </p:spPr>
        <p:txBody>
          <a:bodyPr wrap="square" rtlCol="0">
            <a:spAutoFit/>
          </a:bodyPr>
          <a:lstStyle/>
          <a:p>
            <a:r>
              <a:rPr lang="zh-CN" altLang="en-US" sz="1400" b="1"/>
              <a:t>（2）由表及里观察</a:t>
            </a:r>
          </a:p>
          <a:p>
            <a:pPr fontAlgn="auto"/>
            <a:endParaRPr lang="zh-CN" altLang="en-US"/>
          </a:p>
          <a:p>
            <a:r>
              <a:rPr lang="zh-CN" altLang="en-US" sz="1400"/>
              <a:t>        在观察物体时不仅要看到物体表面的光影、轮廓的起伏，更重要的是要分析和了解物体外在和内部的有机联系，确认事物的结构是骨骼型还是积量型，亦或兼而有之。</a:t>
            </a:r>
          </a:p>
          <a:p>
            <a:endParaRPr lang="zh-CN" altLang="en-US" sz="1400"/>
          </a:p>
          <a:p>
            <a:r>
              <a:rPr lang="zh-CN" altLang="en-US" sz="1400"/>
              <a:t>         就像我们要表现瓶子，没有找到瓶子结构的参考点和线就画出瓶子的轮廓线，会使我们无法正确地认识瓶子的形体关系。反过来，如果先找出瓶子内部结构，如中轴线、横截面等等，这不仅能表现出正确的内部结构关系、空间关系，还能画出正确的外轮廓线。</a:t>
            </a:r>
          </a:p>
        </p:txBody>
      </p:sp>
      <p:pic>
        <p:nvPicPr>
          <p:cNvPr id="5" name="图片 4"/>
          <p:cNvPicPr>
            <a:picLocks noChangeAspect="1"/>
          </p:cNvPicPr>
          <p:nvPr/>
        </p:nvPicPr>
        <p:blipFill>
          <a:blip r:embed="rId4"/>
          <a:stretch>
            <a:fillRect/>
          </a:stretch>
        </p:blipFill>
        <p:spPr>
          <a:xfrm>
            <a:off x="1466850" y="2374265"/>
            <a:ext cx="2780665" cy="2343150"/>
          </a:xfrm>
          <a:prstGeom prst="rect">
            <a:avLst/>
          </a:prstGeom>
        </p:spPr>
      </p:pic>
      <p:pic>
        <p:nvPicPr>
          <p:cNvPr id="6" name="图片 5"/>
          <p:cNvPicPr>
            <a:picLocks noChangeAspect="1"/>
          </p:cNvPicPr>
          <p:nvPr/>
        </p:nvPicPr>
        <p:blipFill>
          <a:blip r:embed="rId5"/>
          <a:stretch>
            <a:fillRect/>
          </a:stretch>
        </p:blipFill>
        <p:spPr>
          <a:xfrm>
            <a:off x="4504690" y="2392045"/>
            <a:ext cx="2817495" cy="23253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1344930" y="730250"/>
            <a:ext cx="2816860" cy="398780"/>
          </a:xfrm>
          <a:prstGeom prst="rect">
            <a:avLst/>
          </a:prstGeom>
          <a:noFill/>
        </p:spPr>
        <p:txBody>
          <a:bodyPr wrap="square" rtlCol="0">
            <a:spAutoFit/>
          </a:bodyPr>
          <a:lstStyle/>
          <a:p>
            <a:r>
              <a:rPr lang="en-US" sz="200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2.2.</a:t>
            </a:r>
            <a:r>
              <a:rPr lang="zh-CN" altLang="en-US" sz="2000" dirty="0">
                <a:solidFill>
                  <a:srgbClr val="03A9F3"/>
                </a:solidFill>
                <a:latin typeface="微软雅黑" panose="020B0503020204020204" pitchFamily="34" charset="-122"/>
                <a:ea typeface="微软雅黑" panose="020B0503020204020204" pitchFamily="34" charset="-122"/>
                <a:sym typeface="Arial" panose="020B0604020202020204" pitchFamily="34" charset="0"/>
              </a:rPr>
              <a:t>空间的分析与表现</a:t>
            </a:r>
            <a:endParaRPr lang="zh-CN" altLang="en-US" sz="2000"/>
          </a:p>
        </p:txBody>
      </p:sp>
      <p:sp>
        <p:nvSpPr>
          <p:cNvPr id="2" name="文本框 1"/>
          <p:cNvSpPr txBox="1"/>
          <p:nvPr/>
        </p:nvSpPr>
        <p:spPr>
          <a:xfrm>
            <a:off x="1488440" y="1426845"/>
            <a:ext cx="6255385" cy="1938020"/>
          </a:xfrm>
          <a:prstGeom prst="rect">
            <a:avLst/>
          </a:prstGeom>
          <a:noFill/>
        </p:spPr>
        <p:txBody>
          <a:bodyPr wrap="square" rtlCol="0">
            <a:spAutoFit/>
          </a:bodyPr>
          <a:lstStyle/>
          <a:p>
            <a:r>
              <a:rPr lang="en-US" altLang="zh-CN">
                <a:solidFill>
                  <a:srgbClr val="03A9F3"/>
                </a:solidFill>
                <a:latin typeface="宋体" panose="02010600030101010101" pitchFamily="2" charset="-122"/>
                <a:ea typeface="宋体" panose="02010600030101010101" pitchFamily="2" charset="-122"/>
              </a:rPr>
              <a:t>2.2.1空间类型</a:t>
            </a:r>
          </a:p>
          <a:p>
            <a:endParaRPr lang="en-US" altLang="zh-CN">
              <a:latin typeface="宋体" panose="02010600030101010101" pitchFamily="2" charset="-122"/>
              <a:ea typeface="宋体" panose="02010600030101010101" pitchFamily="2" charset="-122"/>
            </a:endParaRPr>
          </a:p>
          <a:p>
            <a:r>
              <a:rPr lang="en-US" altLang="zh-CN" sz="1400">
                <a:latin typeface="宋体" panose="02010600030101010101" pitchFamily="2" charset="-122"/>
                <a:ea typeface="宋体" panose="02010600030101010101" pitchFamily="2" charset="-122"/>
              </a:rPr>
              <a:t>在设计素描中就是要运用空间感来形成不同的空间，无论画面的空间、体积感多么强烈，本质上还是在二维平面（画纸）上所营造的空间感受。</a:t>
            </a:r>
          </a:p>
          <a:p>
            <a:endParaRPr lang="en-US" altLang="zh-CN" sz="1400">
              <a:latin typeface="宋体" panose="02010600030101010101" pitchFamily="2" charset="-122"/>
              <a:ea typeface="宋体" panose="02010600030101010101" pitchFamily="2" charset="-122"/>
            </a:endParaRPr>
          </a:p>
          <a:p>
            <a:r>
              <a:rPr lang="zh-CN" altLang="en-US" sz="1400">
                <a:latin typeface="宋体" panose="02010600030101010101" pitchFamily="2" charset="-122"/>
                <a:ea typeface="宋体" panose="02010600030101010101" pitchFamily="2" charset="-122"/>
                <a:sym typeface="+mn-ea"/>
              </a:rPr>
              <a:t>根据空间感受，设计素描中空间大致分为两组：</a:t>
            </a:r>
          </a:p>
          <a:p>
            <a:r>
              <a:rPr lang="zh-CN" altLang="en-US" sz="1400" b="1">
                <a:latin typeface="宋体" panose="02010600030101010101" pitchFamily="2" charset="-122"/>
                <a:ea typeface="宋体" panose="02010600030101010101" pitchFamily="2" charset="-122"/>
                <a:sym typeface="+mn-ea"/>
              </a:rPr>
              <a:t>透视空间</a:t>
            </a:r>
            <a:r>
              <a:rPr lang="zh-CN" altLang="en-US" sz="1400">
                <a:latin typeface="宋体" panose="02010600030101010101" pitchFamily="2" charset="-122"/>
                <a:ea typeface="宋体" panose="02010600030101010101" pitchFamily="2" charset="-122"/>
                <a:sym typeface="+mn-ea"/>
              </a:rPr>
              <a:t>与</a:t>
            </a:r>
            <a:r>
              <a:rPr lang="zh-CN" altLang="en-US" sz="1400" b="1">
                <a:latin typeface="宋体" panose="02010600030101010101" pitchFamily="2" charset="-122"/>
                <a:ea typeface="宋体" panose="02010600030101010101" pitchFamily="2" charset="-122"/>
                <a:sym typeface="+mn-ea"/>
              </a:rPr>
              <a:t>矛盾空间</a:t>
            </a:r>
            <a:r>
              <a:rPr lang="zh-CN" altLang="en-US" sz="1400">
                <a:latin typeface="宋体" panose="02010600030101010101" pitchFamily="2" charset="-122"/>
                <a:ea typeface="宋体" panose="02010600030101010101" pitchFamily="2" charset="-122"/>
                <a:sym typeface="+mn-ea"/>
              </a:rPr>
              <a:t>，</a:t>
            </a:r>
          </a:p>
          <a:p>
            <a:r>
              <a:rPr lang="zh-CN" altLang="en-US" sz="1400" b="1">
                <a:latin typeface="宋体" panose="02010600030101010101" pitchFamily="2" charset="-122"/>
                <a:ea typeface="宋体" panose="02010600030101010101" pitchFamily="2" charset="-122"/>
                <a:sym typeface="+mn-ea"/>
              </a:rPr>
              <a:t>正空间</a:t>
            </a:r>
            <a:r>
              <a:rPr lang="zh-CN" altLang="en-US" sz="1400">
                <a:latin typeface="宋体" panose="02010600030101010101" pitchFamily="2" charset="-122"/>
                <a:ea typeface="宋体" panose="02010600030101010101" pitchFamily="2" charset="-122"/>
                <a:sym typeface="+mn-ea"/>
              </a:rPr>
              <a:t>与</a:t>
            </a:r>
            <a:r>
              <a:rPr lang="zh-CN" altLang="en-US" sz="1400" b="1">
                <a:latin typeface="宋体" panose="02010600030101010101" pitchFamily="2" charset="-122"/>
                <a:ea typeface="宋体" panose="02010600030101010101" pitchFamily="2" charset="-122"/>
                <a:sym typeface="+mn-ea"/>
              </a:rPr>
              <a:t>负空间</a:t>
            </a:r>
            <a:r>
              <a:rPr lang="zh-CN" altLang="en-US" sz="1400">
                <a:latin typeface="宋体" panose="02010600030101010101" pitchFamily="2" charset="-122"/>
                <a:ea typeface="宋体" panose="02010600030101010101" pitchFamily="2" charset="-122"/>
                <a:sym typeface="+mn-ea"/>
              </a:rPr>
              <a:t>（又称实、虚空间）。</a:t>
            </a:r>
            <a:endParaRPr lang="en-US" altLang="zh-CN" sz="14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968375" y="368935"/>
            <a:ext cx="7119620" cy="1168400"/>
          </a:xfrm>
          <a:prstGeom prst="rect">
            <a:avLst/>
          </a:prstGeom>
          <a:noFill/>
        </p:spPr>
        <p:txBody>
          <a:bodyPr wrap="square" rtlCol="0">
            <a:spAutoFit/>
          </a:bodyPr>
          <a:lstStyle/>
          <a:p>
            <a:endParaRPr lang="zh-CN" altLang="en-US" sz="1400"/>
          </a:p>
          <a:p>
            <a:r>
              <a:rPr lang="zh-CN" altLang="en-US" sz="1400" b="1"/>
              <a:t>（1）透视空间与矛盾空间</a:t>
            </a:r>
          </a:p>
          <a:p>
            <a:endParaRPr lang="zh-CN" altLang="en-US" sz="1400"/>
          </a:p>
          <a:p>
            <a:r>
              <a:rPr lang="zh-CN" altLang="en-US" sz="1400"/>
              <a:t>“透视空间”就是按照透视法则所形成的空间，一般有：一点透视，二点透视，散点透视，俯视、仰视、平视，视平线以上、视平线以下和多视平线透视。</a:t>
            </a:r>
          </a:p>
        </p:txBody>
      </p:sp>
      <p:pic>
        <p:nvPicPr>
          <p:cNvPr id="2" name="图片 1"/>
          <p:cNvPicPr>
            <a:picLocks noChangeAspect="1"/>
          </p:cNvPicPr>
          <p:nvPr/>
        </p:nvPicPr>
        <p:blipFill>
          <a:blip r:embed="rId4"/>
          <a:stretch>
            <a:fillRect/>
          </a:stretch>
        </p:blipFill>
        <p:spPr>
          <a:xfrm>
            <a:off x="1290955" y="1537335"/>
            <a:ext cx="6562725" cy="33127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1253490" y="520700"/>
            <a:ext cx="2011680" cy="368300"/>
          </a:xfrm>
          <a:prstGeom prst="rect">
            <a:avLst/>
          </a:prstGeom>
          <a:noFill/>
        </p:spPr>
        <p:txBody>
          <a:bodyPr wrap="square" rtlCol="0">
            <a:spAutoFit/>
          </a:bodyPr>
          <a:lstStyle/>
          <a:p>
            <a:r>
              <a:rPr lang="zh-CN" altLang="en-US"/>
              <a:t>一点透视有纵深感</a:t>
            </a:r>
          </a:p>
        </p:txBody>
      </p:sp>
      <p:pic>
        <p:nvPicPr>
          <p:cNvPr id="2" name="图片 1"/>
          <p:cNvPicPr>
            <a:picLocks noChangeAspect="1"/>
          </p:cNvPicPr>
          <p:nvPr/>
        </p:nvPicPr>
        <p:blipFill>
          <a:blip r:embed="rId4"/>
          <a:stretch>
            <a:fillRect/>
          </a:stretch>
        </p:blipFill>
        <p:spPr>
          <a:xfrm>
            <a:off x="926465" y="1179195"/>
            <a:ext cx="2666365" cy="3637915"/>
          </a:xfrm>
          <a:prstGeom prst="rect">
            <a:avLst/>
          </a:prstGeom>
        </p:spPr>
      </p:pic>
      <p:sp>
        <p:nvSpPr>
          <p:cNvPr id="3" name="文本框 2"/>
          <p:cNvSpPr txBox="1"/>
          <p:nvPr/>
        </p:nvSpPr>
        <p:spPr>
          <a:xfrm>
            <a:off x="4853305" y="520700"/>
            <a:ext cx="2593975" cy="368300"/>
          </a:xfrm>
          <a:prstGeom prst="rect">
            <a:avLst/>
          </a:prstGeom>
          <a:noFill/>
        </p:spPr>
        <p:txBody>
          <a:bodyPr wrap="square" rtlCol="0">
            <a:spAutoFit/>
          </a:bodyPr>
          <a:lstStyle/>
          <a:p>
            <a:r>
              <a:rPr lang="zh-CN" altLang="en-US"/>
              <a:t>二点透视有向外凸出感</a:t>
            </a:r>
          </a:p>
        </p:txBody>
      </p:sp>
      <p:pic>
        <p:nvPicPr>
          <p:cNvPr id="5" name="图片 4"/>
          <p:cNvPicPr>
            <a:picLocks noChangeAspect="1"/>
          </p:cNvPicPr>
          <p:nvPr/>
        </p:nvPicPr>
        <p:blipFill>
          <a:blip r:embed="rId5"/>
          <a:stretch>
            <a:fillRect/>
          </a:stretch>
        </p:blipFill>
        <p:spPr>
          <a:xfrm>
            <a:off x="4288155" y="1179195"/>
            <a:ext cx="4080510" cy="36379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3247</Words>
  <Application>WPS 演示</Application>
  <PresentationFormat>全屏显示(16:9)</PresentationFormat>
  <Paragraphs>193</Paragraphs>
  <Slides>40</Slides>
  <Notes>40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www.microsoft.com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Windows 用户</cp:lastModifiedBy>
  <cp:revision>103</cp:revision>
  <dcterms:created xsi:type="dcterms:W3CDTF">2015-01-22T11:01:00Z</dcterms:created>
  <dcterms:modified xsi:type="dcterms:W3CDTF">2017-10-23T00:33:53Z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