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9" r:id="rId3"/>
  </p:sldMasterIdLst>
  <p:notesMasterIdLst>
    <p:notesMasterId r:id="rId22"/>
  </p:notesMasterIdLst>
  <p:sldIdLst>
    <p:sldId id="257" r:id="rId4"/>
    <p:sldId id="258" r:id="rId5"/>
    <p:sldId id="260" r:id="rId6"/>
    <p:sldId id="261" r:id="rId7"/>
    <p:sldId id="262" r:id="rId8"/>
    <p:sldId id="263" r:id="rId9"/>
    <p:sldId id="264" r:id="rId10"/>
    <p:sldId id="265" r:id="rId11"/>
    <p:sldId id="266" r:id="rId12"/>
    <p:sldId id="267" r:id="rId13"/>
    <p:sldId id="269" r:id="rId14"/>
    <p:sldId id="268" r:id="rId15"/>
    <p:sldId id="270" r:id="rId16"/>
    <p:sldId id="271" r:id="rId17"/>
    <p:sldId id="272" r:id="rId18"/>
    <p:sldId id="273" r:id="rId19"/>
    <p:sldId id="274" r:id="rId20"/>
    <p:sldId id="275"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706967" y="1106488"/>
            <a:ext cx="5375635" cy="542131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302016" y="1106488"/>
            <a:ext cx="5375635" cy="542131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8" name="页脚占位符 7"/>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3" name="页脚占位符 2"/>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119063"/>
            <a:ext cx="2745317" cy="640873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706967" y="119063"/>
            <a:ext cx="8076801" cy="640873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3074" name="图片 10"/>
          <p:cNvPicPr>
            <a:picLocks noChangeAspect="1"/>
          </p:cNvPicPr>
          <p:nvPr/>
        </p:nvPicPr>
        <p:blipFill>
          <a:blip r:embed="rId12"/>
          <a:srcRect l="14024" t="16386" r="2811" b="534"/>
          <a:stretch>
            <a:fillRect/>
          </a:stretch>
        </p:blipFill>
        <p:spPr>
          <a:xfrm>
            <a:off x="14817" y="0"/>
            <a:ext cx="12177183" cy="6858000"/>
          </a:xfrm>
          <a:prstGeom prst="rect">
            <a:avLst/>
          </a:prstGeom>
          <a:noFill/>
          <a:ln w="9525">
            <a:noFill/>
          </a:ln>
        </p:spPr>
      </p:pic>
      <p:sp>
        <p:nvSpPr>
          <p:cNvPr id="3075" name="KSO_BC1"/>
          <p:cNvSpPr>
            <a:spLocks noGrp="1"/>
          </p:cNvSpPr>
          <p:nvPr>
            <p:ph type="body"/>
          </p:nvPr>
        </p:nvSpPr>
        <p:spPr>
          <a:xfrm>
            <a:off x="706967" y="1106488"/>
            <a:ext cx="10970684" cy="5421312"/>
          </a:xfrm>
          <a:prstGeom prst="rect">
            <a:avLst/>
          </a:prstGeom>
          <a:noFill/>
          <a:ln w="9525">
            <a:noFill/>
          </a:ln>
        </p:spPr>
        <p:txBody>
          <a:bodyPr anchor="t"/>
          <a:p>
            <a:pPr lvl="0" indent="-357505"/>
            <a:r>
              <a:rPr lang="zh-CN" altLang="en-US"/>
              <a:t>单击此处编辑母版文本样式</a:t>
            </a:r>
            <a:endParaRPr lang="zh-CN" altLang="en-US"/>
          </a:p>
          <a:p>
            <a:pPr lvl="1"/>
            <a:r>
              <a:rPr lang="zh-CN" altLang="en-US"/>
              <a:t>第二级</a:t>
            </a:r>
            <a:endParaRPr lang="zh-CN" altLang="en-US"/>
          </a:p>
        </p:txBody>
      </p:sp>
      <p:sp>
        <p:nvSpPr>
          <p:cNvPr id="3076" name="KSO_BT1"/>
          <p:cNvSpPr>
            <a:spLocks noGrp="1"/>
          </p:cNvSpPr>
          <p:nvPr>
            <p:ph type="title"/>
          </p:nvPr>
        </p:nvSpPr>
        <p:spPr>
          <a:xfrm>
            <a:off x="933451" y="119063"/>
            <a:ext cx="10754783" cy="698500"/>
          </a:xfrm>
          <a:prstGeom prst="rect">
            <a:avLst/>
          </a:prstGeom>
          <a:noFill/>
          <a:ln w="9525">
            <a:noFill/>
          </a:ln>
        </p:spPr>
        <p:txBody>
          <a:bodyPr anchor="b"/>
          <a:p>
            <a:pPr lvl="0" indent="0"/>
            <a:r>
              <a:rPr lang="zh-CN" altLang="en-US"/>
              <a:t>单击此处编辑母版标题样式</a:t>
            </a:r>
            <a:endParaRPr lang="zh-CN" altLang="en-US"/>
          </a:p>
        </p:txBody>
      </p:sp>
      <p:sp>
        <p:nvSpPr>
          <p:cNvPr id="3077" name="KSO_FD"/>
          <p:cNvSpPr>
            <a:spLocks noGrp="1"/>
          </p:cNvSpPr>
          <p:nvPr>
            <p:ph type="dt" sz="half" idx="2"/>
          </p:nvPr>
        </p:nvSpPr>
        <p:spPr>
          <a:xfrm>
            <a:off x="609600" y="6245225"/>
            <a:ext cx="2844800" cy="476250"/>
          </a:xfrm>
          <a:prstGeom prst="rect">
            <a:avLst/>
          </a:prstGeom>
          <a:noFill/>
          <a:ln w="9525">
            <a:noFill/>
          </a:ln>
        </p:spPr>
        <p:txBody>
          <a:bodyPr anchor="ctr"/>
          <a:lstStyle>
            <a:lvl1pPr>
              <a:defRPr sz="1200">
                <a:solidFill>
                  <a:srgbClr val="969697"/>
                </a:solidFill>
              </a:defRPr>
            </a:lvl1pPr>
          </a:lstStyle>
          <a:p>
            <a:pPr lvl="0" eaLnBrk="1" fontAlgn="base" hangingPunct="1"/>
            <a:endParaRPr lang="zh-CN" altLang="en-US" strike="noStrike" noProof="1" dirty="0">
              <a:latin typeface="Arial" panose="020B0604020202020204" pitchFamily="34" charset="0"/>
            </a:endParaRPr>
          </a:p>
        </p:txBody>
      </p:sp>
      <p:sp>
        <p:nvSpPr>
          <p:cNvPr id="3078" name="KSO_FT"/>
          <p:cNvSpPr>
            <a:spLocks noGrp="1"/>
          </p:cNvSpPr>
          <p:nvPr>
            <p:ph type="ftr" sz="quarter" idx="3"/>
          </p:nvPr>
        </p:nvSpPr>
        <p:spPr>
          <a:xfrm>
            <a:off x="4165600" y="6245225"/>
            <a:ext cx="3860800" cy="476250"/>
          </a:xfrm>
          <a:prstGeom prst="rect">
            <a:avLst/>
          </a:prstGeom>
          <a:noFill/>
          <a:ln w="9525">
            <a:noFill/>
          </a:ln>
        </p:spPr>
        <p:txBody>
          <a:bodyPr anchor="ctr"/>
          <a:lstStyle>
            <a:lvl1pPr algn="ctr">
              <a:defRPr sz="1200">
                <a:solidFill>
                  <a:srgbClr val="969697"/>
                </a:solidFill>
              </a:defRPr>
            </a:lvl1pPr>
          </a:lstStyle>
          <a:p>
            <a:pPr lvl="0" eaLnBrk="1" fontAlgn="base" hangingPunct="1"/>
            <a:endParaRPr lang="zh-CN" altLang="en-US" strike="noStrike" noProof="1" dirty="0">
              <a:latin typeface="Arial" panose="020B0604020202020204" pitchFamily="34" charset="0"/>
            </a:endParaRPr>
          </a:p>
        </p:txBody>
      </p:sp>
      <p:sp>
        <p:nvSpPr>
          <p:cNvPr id="3079" name="KSO_FN"/>
          <p:cNvSpPr>
            <a:spLocks noGrp="1"/>
          </p:cNvSpPr>
          <p:nvPr>
            <p:ph type="sldNum" sz="quarter" idx="4"/>
          </p:nvPr>
        </p:nvSpPr>
        <p:spPr>
          <a:xfrm>
            <a:off x="8737600" y="6245225"/>
            <a:ext cx="2844800" cy="476250"/>
          </a:xfrm>
          <a:prstGeom prst="rect">
            <a:avLst/>
          </a:prstGeom>
          <a:noFill/>
          <a:ln w="9525">
            <a:noFill/>
          </a:ln>
        </p:spPr>
        <p:txBody>
          <a:bodyPr anchor="ctr"/>
          <a:lstStyle>
            <a:lvl1pPr algn="r">
              <a:defRPr sz="1200">
                <a:solidFill>
                  <a:srgbClr val="969697"/>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lvl1pPr marL="0" lvl="0" indent="0" algn="l" defTabSz="914400" eaLnBrk="0" fontAlgn="base" latinLnBrk="0" hangingPunct="0">
        <a:lnSpc>
          <a:spcPct val="90000"/>
        </a:lnSpc>
        <a:spcBef>
          <a:spcPct val="0"/>
        </a:spcBef>
        <a:spcAft>
          <a:spcPct val="0"/>
        </a:spcAft>
        <a:buNone/>
        <a:defRPr sz="3000" b="1" i="0" u="none" kern="1200" baseline="0">
          <a:solidFill>
            <a:schemeClr val="accent2"/>
          </a:solidFill>
          <a:latin typeface="+mj-lt"/>
          <a:ea typeface="+mj-ea"/>
          <a:cs typeface="+mj-cs"/>
        </a:defRPr>
      </a:lvl1pPr>
    </p:titleStyle>
    <p:bodyStyle>
      <a:lvl1pPr marL="357505" lvl="0" indent="-357505" algn="just" defTabSz="914400" eaLnBrk="0" fontAlgn="base" latinLnBrk="0" hangingPunct="0">
        <a:lnSpc>
          <a:spcPct val="110000"/>
        </a:lnSpc>
        <a:spcBef>
          <a:spcPts val="1800"/>
        </a:spcBef>
        <a:spcAft>
          <a:spcPct val="0"/>
        </a:spcAft>
        <a:buClr>
          <a:srgbClr val="FAAA28"/>
        </a:buClr>
        <a:buSzPct val="60000"/>
        <a:buFont typeface="Webdings" panose="05030102010509060703" pitchFamily="2" charset="2"/>
        <a:buChar char=""/>
        <a:defRPr sz="2000" b="0" i="0" u="none" kern="1200" baseline="0">
          <a:solidFill>
            <a:srgbClr val="BC7605"/>
          </a:solidFill>
          <a:latin typeface="+mn-lt"/>
          <a:ea typeface="+mn-ea"/>
          <a:cs typeface="+mn-cs"/>
        </a:defRPr>
      </a:lvl1pPr>
      <a:lvl2pPr marL="357505" lvl="1" indent="-357505" algn="just" defTabSz="914400" eaLnBrk="0" fontAlgn="base" latinLnBrk="0" hangingPunct="0">
        <a:lnSpc>
          <a:spcPct val="130000"/>
        </a:lnSpc>
        <a:spcBef>
          <a:spcPct val="0"/>
        </a:spcBef>
        <a:spcAft>
          <a:spcPts val="600"/>
        </a:spcAft>
        <a:buClr>
          <a:srgbClr val="FAAA28"/>
        </a:buClr>
        <a:buFont typeface="幼圆" pitchFamily="1" charset="-122"/>
        <a:buChar char=" "/>
        <a:defRPr sz="1600" b="0" i="0" u="none" kern="1200" baseline="0">
          <a:solidFill>
            <a:srgbClr val="7D7D7D"/>
          </a:solidFill>
          <a:latin typeface="幼圆" pitchFamily="1" charset="-122"/>
          <a:ea typeface="幼圆" pitchFamily="1" charset="-122"/>
          <a:cs typeface="+mn-cs"/>
        </a:defRPr>
      </a:lvl2pPr>
      <a:lvl3pPr marL="1143000" lvl="2" indent="-228600" algn="l" defTabSz="914400" eaLnBrk="0" fontAlgn="base" latinLnBrk="0" hangingPunct="0">
        <a:lnSpc>
          <a:spcPct val="90000"/>
        </a:lnSpc>
        <a:spcBef>
          <a:spcPts val="5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cs typeface="+mn-cs"/>
        </a:defRPr>
      </a:lvl3pPr>
      <a:lvl4pPr marL="1600200" lvl="3"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cs typeface="+mn-cs"/>
        </a:defRPr>
      </a:lvl4pPr>
      <a:lvl5pPr marL="2057400" lvl="4"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cs typeface="+mn-cs"/>
        </a:defRPr>
      </a:lvl5pPr>
      <a:lvl6pPr marL="2514600" lvl="5"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cs typeface="+mn-cs"/>
        </a:defRPr>
      </a:lvl6pPr>
      <a:lvl7pPr marL="2971800" lvl="6"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cs typeface="+mn-cs"/>
        </a:defRPr>
      </a:lvl7pPr>
      <a:lvl8pPr marL="3429000" lvl="7"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cs typeface="+mn-cs"/>
        </a:defRPr>
      </a:lvl8pPr>
      <a:lvl9pPr marL="3886200" lvl="8"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2.jpeg"/><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2.jpeg"/><Relationship Id="rId1"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15.jpeg"/><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Rectangle 2"/>
          <p:cNvSpPr>
            <a:spLocks noGrp="1"/>
          </p:cNvSpPr>
          <p:nvPr>
            <p:ph type="ctrTitle"/>
          </p:nvPr>
        </p:nvSpPr>
        <p:spPr>
          <a:xfrm>
            <a:off x="1760855" y="1615440"/>
            <a:ext cx="7367270" cy="1536700"/>
          </a:xfrm>
        </p:spPr>
        <p:txBody>
          <a:bodyPr vert="horz" wrap="square" anchor="b"/>
          <a:lstStyle>
            <a:lvl1pPr lvl="0">
              <a:defRPr/>
            </a:lvl1pPr>
          </a:lstStyle>
          <a:p>
            <a:pPr lvl="0" indent="0" algn="ctr" eaLnBrk="1" hangingPunct="1"/>
            <a:r>
              <a:rPr lang="zh-CN" altLang="en-US" sz="4200" dirty="0"/>
              <a:t>第三章住宅空间规划设计</a:t>
            </a:r>
            <a:endParaRPr lang="zh-CN" altLang="en-US" sz="4200" dirty="0"/>
          </a:p>
        </p:txBody>
      </p:sp>
      <p:sp>
        <p:nvSpPr>
          <p:cNvPr id="6146" name="Rectangle 3"/>
          <p:cNvSpPr>
            <a:spLocks noGrp="1"/>
          </p:cNvSpPr>
          <p:nvPr>
            <p:ph type="subTitle"/>
          </p:nvPr>
        </p:nvSpPr>
        <p:spPr>
          <a:xfrm>
            <a:off x="1817688" y="4789488"/>
            <a:ext cx="5492750" cy="522287"/>
          </a:xfrm>
        </p:spPr>
        <p:txBody>
          <a:bodyPr vert="horz" wrap="square" anchor="ctr"/>
          <a:lstStyle>
            <a:lvl1pPr marL="0" lvl="0" indent="0" algn="ctr">
              <a:defRPr/>
            </a:lvl1pPr>
            <a:lvl2pPr marL="457200" lvl="1" indent="-457200" algn="ctr">
              <a:defRPr/>
            </a:lvl2pPr>
            <a:lvl3pPr marL="914400" lvl="2" indent="0" algn="ctr">
              <a:defRPr/>
            </a:lvl3pPr>
            <a:lvl4pPr marL="1371600" lvl="3" indent="0" algn="ctr">
              <a:defRPr/>
            </a:lvl4pPr>
            <a:lvl5pPr marL="1828800" lvl="4" indent="0" algn="ctr">
              <a:defRPr/>
            </a:lvl5pPr>
          </a:lstStyle>
          <a:p>
            <a:pPr marL="0" lvl="0" indent="0" algn="ctr" eaLnBrk="1" hangingPunct="1">
              <a:buNone/>
            </a:pPr>
            <a:endParaRPr lang="zh-CN" altLang="en-US" dirty="0">
              <a:solidFill>
                <a:schemeClr val="folHlink"/>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第三节、住宅空间的组织</a:t>
            </a:r>
            <a:endParaRPr lang="zh-CN" altLang="en-US"/>
          </a:p>
        </p:txBody>
      </p:sp>
      <p:sp>
        <p:nvSpPr>
          <p:cNvPr id="3" name="内容占位符 2"/>
          <p:cNvSpPr>
            <a:spLocks noGrp="1"/>
          </p:cNvSpPr>
          <p:nvPr>
            <p:ph idx="1"/>
          </p:nvPr>
        </p:nvSpPr>
        <p:spPr/>
        <p:txBody>
          <a:bodyPr/>
          <a:p>
            <a:r>
              <a:rPr lang="zh-CN" altLang="zh-CN"/>
              <a:t>人的居家生活包括了复杂的行为内容,各行为内容需要不同的空间去满足，各居住行为空间的组合构成了以户为单位的居住建筑空间。</a:t>
            </a:r>
            <a:endParaRPr lang="zh-CN" altLang="zh-CN"/>
          </a:p>
        </p:txBody>
      </p:sp>
      <p:pic>
        <p:nvPicPr>
          <p:cNvPr id="1073742866" name="图片 1073742865"/>
          <p:cNvPicPr>
            <a:picLocks noChangeAspect="1"/>
          </p:cNvPicPr>
          <p:nvPr/>
        </p:nvPicPr>
        <p:blipFill>
          <a:blip r:embed="rId1">
            <a:clrChange>
              <a:clrFrom>
                <a:srgbClr val="FFFFFF"/>
              </a:clrFrom>
              <a:clrTo>
                <a:srgbClr val="FFFFFF">
                  <a:alpha val="0"/>
                </a:srgbClr>
              </a:clrTo>
            </a:clrChange>
          </a:blip>
          <a:stretch>
            <a:fillRect/>
          </a:stretch>
        </p:blipFill>
        <p:spPr>
          <a:xfrm>
            <a:off x="856615" y="2322195"/>
            <a:ext cx="3265805" cy="3265805"/>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65810" y="1223010"/>
            <a:ext cx="4404360" cy="395605"/>
          </a:xfrm>
          <a:prstGeom prst="rect">
            <a:avLst/>
          </a:prstGeom>
          <a:noFill/>
        </p:spPr>
        <p:txBody>
          <a:bodyPr wrap="square" rtlCol="0" anchor="t">
            <a:spAutoFit/>
          </a:bodyPr>
          <a:p>
            <a:pPr indent="0" algn="just">
              <a:lnSpc>
                <a:spcPct val="110000"/>
              </a:lnSpc>
              <a:spcBef>
                <a:spcPts val="1800"/>
              </a:spcBef>
              <a:buClr>
                <a:srgbClr val="FAAA28"/>
              </a:buClr>
              <a:buSzPct val="60000"/>
              <a:buFont typeface="Webdings" panose="05030102010509060703" pitchFamily="2" charset="2"/>
              <a:buNone/>
            </a:pPr>
            <a:r>
              <a:rPr lang="zh-CN" altLang="en-US" dirty="0">
                <a:solidFill>
                  <a:srgbClr val="BC7605"/>
                </a:solidFill>
                <a:latin typeface="Arial" panose="020B0604020202020204" pitchFamily="34" charset="0"/>
                <a:ea typeface="微软雅黑" panose="020B0503020204020204" pitchFamily="34" charset="-122"/>
                <a:sym typeface="+mn-ea"/>
              </a:rPr>
              <a:t>一、住宅空间公私、动静分区的组织</a:t>
            </a:r>
            <a:endParaRPr lang="zh-CN" altLang="en-US" dirty="0">
              <a:solidFill>
                <a:srgbClr val="BC7605"/>
              </a:solidFill>
              <a:latin typeface="Arial" panose="020B0604020202020204" pitchFamily="34" charset="0"/>
              <a:ea typeface="微软雅黑" panose="020B0503020204020204" pitchFamily="34" charset="-122"/>
              <a:sym typeface="+mn-ea"/>
            </a:endParaRPr>
          </a:p>
        </p:txBody>
      </p:sp>
      <p:sp>
        <p:nvSpPr>
          <p:cNvPr id="104" name="文本框 103"/>
          <p:cNvSpPr txBox="1"/>
          <p:nvPr/>
        </p:nvSpPr>
        <p:spPr>
          <a:xfrm>
            <a:off x="544195" y="2467610"/>
            <a:ext cx="4848225" cy="2526665"/>
          </a:xfrm>
          <a:prstGeom prst="rect">
            <a:avLst/>
          </a:prstGeom>
          <a:noFill/>
          <a:ln w="9525">
            <a:noFill/>
          </a:ln>
        </p:spPr>
        <p:txBody>
          <a:bodyPr wrap="square">
            <a:spAutoFit/>
          </a:bodyPr>
          <a:p>
            <a:pPr marL="357505" indent="-357505" algn="just">
              <a:lnSpc>
                <a:spcPct val="110000"/>
              </a:lnSpc>
              <a:spcBef>
                <a:spcPts val="1800"/>
              </a:spcBef>
              <a:buClr>
                <a:srgbClr val="FAAA28"/>
              </a:buClr>
              <a:buSzPct val="60000"/>
              <a:buFont typeface="Webdings" panose="05030102010509060703" pitchFamily="2" charset="2"/>
              <a:buChar char=""/>
            </a:pPr>
            <a:r>
              <a:rPr lang="en-US" altLang="zh-CN" sz="1600" b="0" dirty="0">
                <a:solidFill>
                  <a:srgbClr val="BC7605"/>
                </a:solidFill>
                <a:latin typeface="Arial" panose="020B0604020202020204" pitchFamily="34" charset="0"/>
                <a:ea typeface="微软雅黑" panose="020B0503020204020204" pitchFamily="34" charset="-122"/>
              </a:rPr>
              <a:t>      </a:t>
            </a:r>
            <a:r>
              <a:rPr lang="zh-CN" altLang="en-US" sz="1600" b="0" dirty="0">
                <a:solidFill>
                  <a:srgbClr val="BC7605"/>
                </a:solidFill>
                <a:latin typeface="Arial" panose="020B0604020202020204" pitchFamily="34" charset="0"/>
                <a:ea typeface="微软雅黑" panose="020B0503020204020204" pitchFamily="34" charset="-122"/>
              </a:rPr>
              <a:t>人们的居家生活行为既有全家聚会、休闲娱乐，又有个人独处学习、睡眠的需要，两者缺一不可，形成了两大居住行为系统。一般情况,空间的私密程度取决于人与人之间的相互作用，作用的人越少，私密性就越强，如个人独处，需要的空间相对就小，私密性就强。属于个人自身作用的空间如单人卧室、书房、夫妻使用的主卧室，其行为内容为休息、睡眠、学习，故私密性最强，必须要保证其安静和不受其它行为干扰。</a:t>
            </a:r>
            <a:endParaRPr lang="zh-CN" altLang="en-US" sz="1600" b="0" dirty="0">
              <a:solidFill>
                <a:srgbClr val="BC7605"/>
              </a:solidFill>
              <a:latin typeface="Arial" panose="020B0604020202020204" pitchFamily="34" charset="0"/>
              <a:ea typeface="微软雅黑" panose="020B0503020204020204" pitchFamily="34" charset="-122"/>
            </a:endParaRPr>
          </a:p>
        </p:txBody>
      </p:sp>
      <p:pic>
        <p:nvPicPr>
          <p:cNvPr id="1073742870" name="图片 1073742869"/>
          <p:cNvPicPr>
            <a:picLocks noChangeAspect="1"/>
          </p:cNvPicPr>
          <p:nvPr/>
        </p:nvPicPr>
        <p:blipFill>
          <a:blip r:embed="rId1">
            <a:clrChange>
              <a:clrFrom>
                <a:srgbClr val="FFFFFF"/>
              </a:clrFrom>
              <a:clrTo>
                <a:srgbClr val="FFFFFF">
                  <a:alpha val="0"/>
                </a:srgbClr>
              </a:clrTo>
            </a:clrChange>
          </a:blip>
          <a:stretch>
            <a:fillRect/>
          </a:stretch>
        </p:blipFill>
        <p:spPr>
          <a:xfrm>
            <a:off x="6863715" y="822960"/>
            <a:ext cx="4789805" cy="2102485"/>
          </a:xfrm>
          <a:prstGeom prst="rect">
            <a:avLst/>
          </a:prstGeom>
          <a:noFill/>
          <a:ln w="9525">
            <a:noFill/>
          </a:ln>
        </p:spPr>
      </p:pic>
      <p:pic>
        <p:nvPicPr>
          <p:cNvPr id="1073742873" name="图片 1073742872"/>
          <p:cNvPicPr>
            <a:picLocks noChangeAspect="1"/>
          </p:cNvPicPr>
          <p:nvPr/>
        </p:nvPicPr>
        <p:blipFill>
          <a:blip r:embed="rId2">
            <a:clrChange>
              <a:clrFrom>
                <a:srgbClr val="FFFFFF"/>
              </a:clrFrom>
              <a:clrTo>
                <a:srgbClr val="FFFFFF">
                  <a:alpha val="0"/>
                </a:srgbClr>
              </a:clrTo>
            </a:clrChange>
          </a:blip>
          <a:stretch>
            <a:fillRect/>
          </a:stretch>
        </p:blipFill>
        <p:spPr>
          <a:xfrm>
            <a:off x="6280150" y="4177983"/>
            <a:ext cx="5373370" cy="815975"/>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65810" y="1223010"/>
            <a:ext cx="4404360" cy="395605"/>
          </a:xfrm>
          <a:prstGeom prst="rect">
            <a:avLst/>
          </a:prstGeom>
          <a:noFill/>
        </p:spPr>
        <p:txBody>
          <a:bodyPr wrap="square" rtlCol="0" anchor="t">
            <a:spAutoFit/>
          </a:bodyPr>
          <a:p>
            <a:pPr indent="0" algn="just">
              <a:lnSpc>
                <a:spcPct val="110000"/>
              </a:lnSpc>
              <a:spcBef>
                <a:spcPts val="1800"/>
              </a:spcBef>
              <a:buClr>
                <a:srgbClr val="FAAA28"/>
              </a:buClr>
              <a:buSzPct val="60000"/>
              <a:buFont typeface="Webdings" panose="05030102010509060703" pitchFamily="2" charset="2"/>
              <a:buNone/>
            </a:pPr>
            <a:r>
              <a:rPr lang="zh-CN" altLang="en-US" dirty="0">
                <a:solidFill>
                  <a:srgbClr val="BC7605"/>
                </a:solidFill>
                <a:latin typeface="Arial" panose="020B0604020202020204" pitchFamily="34" charset="0"/>
                <a:ea typeface="微软雅黑" panose="020B0503020204020204" pitchFamily="34" charset="-122"/>
                <a:sym typeface="+mn-ea"/>
              </a:rPr>
              <a:t>二、住宅空间序列</a:t>
            </a:r>
            <a:endParaRPr lang="zh-CN" altLang="en-US" dirty="0">
              <a:solidFill>
                <a:srgbClr val="BC7605"/>
              </a:solidFill>
              <a:latin typeface="Arial" panose="020B0604020202020204" pitchFamily="34" charset="0"/>
              <a:ea typeface="微软雅黑" panose="020B0503020204020204" pitchFamily="34" charset="-122"/>
              <a:sym typeface="+mn-ea"/>
            </a:endParaRPr>
          </a:p>
        </p:txBody>
      </p:sp>
      <p:pic>
        <p:nvPicPr>
          <p:cNvPr id="1073742875" name="图片 1073742874"/>
          <p:cNvPicPr>
            <a:picLocks noChangeAspect="1"/>
          </p:cNvPicPr>
          <p:nvPr/>
        </p:nvPicPr>
        <p:blipFill>
          <a:blip r:embed="rId1">
            <a:clrChange>
              <a:clrFrom>
                <a:srgbClr val="FFFFFF"/>
              </a:clrFrom>
              <a:clrTo>
                <a:srgbClr val="FFFFFF">
                  <a:alpha val="0"/>
                </a:srgbClr>
              </a:clrTo>
            </a:clrChange>
          </a:blip>
          <a:stretch>
            <a:fillRect/>
          </a:stretch>
        </p:blipFill>
        <p:spPr>
          <a:xfrm>
            <a:off x="2138045" y="1618615"/>
            <a:ext cx="6981825" cy="4456430"/>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zh-CN"/>
              <a:t>宅空间序列不只在于空间层次的渐次划分，还在于空间多层次的渗透与融合。例如起居厅与门厅、餐厅的融合，既分又隔，互相渗透,使得两种大小性质不同的空间互相借用、相得益彰，增加了空间的趣味性。</a:t>
            </a:r>
            <a:endParaRPr lang="zh-CN" altLang="zh-CN"/>
          </a:p>
          <a:p>
            <a:r>
              <a:rPr lang="zh-CN" altLang="zh-CN"/>
              <a:t>餐厅可作为起居厅的延伸，起居厅为餐厅的渗透，还有厨房与餐厅的融合，边加工、边烹调、边用餐，相互借用避免了面积狭小的不足，使之充满浓郁的、随便的家居生活气氛。</a:t>
            </a:r>
            <a:endParaRPr lang="zh-CN" altLang="zh-CN"/>
          </a:p>
          <a:p>
            <a:r>
              <a:rPr lang="zh-CN" altLang="zh-CN"/>
              <a:t>阳台与起居厅又是一种内部与外部的空间序列，可以采取外部空间内部化的手法，如地面一样平、落地窗等促使内部空间向外部延伸，把人的情感引向外部自然环境；</a:t>
            </a:r>
            <a:endParaRPr lang="zh-CN" altLang="zh-CN"/>
          </a:p>
          <a:p>
            <a:r>
              <a:rPr lang="zh-CN" altLang="zh-CN"/>
              <a:t>厕所与卫生间可认为是公共性的私密空间，它应和公共空间的走道、过厅相渗透并和卧室作情理上的联系，而不能将它和客厅、餐厅相渗透。</a:t>
            </a:r>
            <a:endParaRPr lang="zh-CN" altLang="zh-CN"/>
          </a:p>
        </p:txBody>
      </p:sp>
      <p:sp>
        <p:nvSpPr>
          <p:cNvPr id="4" name="标题 3"/>
          <p:cNvSpPr/>
          <p:nvPr>
            <p:ph type="title"/>
          </p:nvPr>
        </p:nvSpPr>
        <p:spPr/>
        <p:txBody>
          <a:bodyPr/>
          <a:p>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65810" y="1223010"/>
            <a:ext cx="4404360" cy="395605"/>
          </a:xfrm>
          <a:prstGeom prst="rect">
            <a:avLst/>
          </a:prstGeom>
          <a:noFill/>
        </p:spPr>
        <p:txBody>
          <a:bodyPr wrap="square" rtlCol="0" anchor="t">
            <a:spAutoFit/>
          </a:bodyPr>
          <a:p>
            <a:pPr indent="0" algn="just">
              <a:lnSpc>
                <a:spcPct val="110000"/>
              </a:lnSpc>
              <a:spcBef>
                <a:spcPts val="1800"/>
              </a:spcBef>
              <a:buClr>
                <a:srgbClr val="FAAA28"/>
              </a:buClr>
              <a:buSzPct val="60000"/>
              <a:buFont typeface="Webdings" panose="05030102010509060703" pitchFamily="2" charset="2"/>
              <a:buNone/>
            </a:pPr>
            <a:r>
              <a:rPr lang="zh-CN" altLang="en-US" dirty="0">
                <a:solidFill>
                  <a:srgbClr val="BC7605"/>
                </a:solidFill>
                <a:latin typeface="Arial" panose="020B0604020202020204" pitchFamily="34" charset="0"/>
                <a:ea typeface="微软雅黑" panose="020B0503020204020204" pitchFamily="34" charset="-122"/>
                <a:sym typeface="+mn-ea"/>
              </a:rPr>
              <a:t>一、住宅空间公私、动静分区的组织</a:t>
            </a:r>
            <a:endParaRPr lang="zh-CN" altLang="en-US" dirty="0">
              <a:solidFill>
                <a:srgbClr val="BC7605"/>
              </a:solidFill>
              <a:latin typeface="Arial" panose="020B0604020202020204" pitchFamily="34" charset="0"/>
              <a:ea typeface="微软雅黑" panose="020B0503020204020204" pitchFamily="34" charset="-122"/>
              <a:sym typeface="+mn-ea"/>
            </a:endParaRPr>
          </a:p>
        </p:txBody>
      </p:sp>
      <p:sp>
        <p:nvSpPr>
          <p:cNvPr id="104" name="文本框 103"/>
          <p:cNvSpPr txBox="1"/>
          <p:nvPr/>
        </p:nvSpPr>
        <p:spPr>
          <a:xfrm>
            <a:off x="544195" y="2467610"/>
            <a:ext cx="4848225" cy="2526665"/>
          </a:xfrm>
          <a:prstGeom prst="rect">
            <a:avLst/>
          </a:prstGeom>
          <a:noFill/>
          <a:ln w="9525">
            <a:noFill/>
          </a:ln>
        </p:spPr>
        <p:txBody>
          <a:bodyPr wrap="square">
            <a:spAutoFit/>
          </a:bodyPr>
          <a:p>
            <a:pPr marL="357505" indent="-357505" algn="just">
              <a:lnSpc>
                <a:spcPct val="110000"/>
              </a:lnSpc>
              <a:spcBef>
                <a:spcPts val="1800"/>
              </a:spcBef>
              <a:buClr>
                <a:srgbClr val="FAAA28"/>
              </a:buClr>
              <a:buSzPct val="60000"/>
              <a:buFont typeface="Webdings" panose="05030102010509060703" pitchFamily="2" charset="2"/>
              <a:buChar char=""/>
            </a:pPr>
            <a:r>
              <a:rPr lang="en-US" altLang="zh-CN" sz="1600" b="0" dirty="0">
                <a:solidFill>
                  <a:srgbClr val="BC7605"/>
                </a:solidFill>
                <a:latin typeface="Arial" panose="020B0604020202020204" pitchFamily="34" charset="0"/>
                <a:ea typeface="微软雅黑" panose="020B0503020204020204" pitchFamily="34" charset="-122"/>
              </a:rPr>
              <a:t>      </a:t>
            </a:r>
            <a:r>
              <a:rPr lang="zh-CN" altLang="en-US" sz="1600" b="0" dirty="0">
                <a:solidFill>
                  <a:srgbClr val="BC7605"/>
                </a:solidFill>
                <a:latin typeface="Arial" panose="020B0604020202020204" pitchFamily="34" charset="0"/>
                <a:ea typeface="微软雅黑" panose="020B0503020204020204" pitchFamily="34" charset="-122"/>
              </a:rPr>
              <a:t>人们的居家生活行为既有全家聚会、休闲娱乐，又有个人独处学习、睡眠的需要，两者缺一不可，形成了两大居住行为系统。一般情况,空间的私密程度取决于人与人之间的相互作用，作用的人越少，私密性就越强，如个人独处，需要的空间相对就小，私密性就强。属于个人自身作用的空间如单人卧室、书房、夫妻使用的主卧室，其行为内容为休息、睡眠、学习，故私密性最强，必须要保证其安静和不受其它行为干扰。</a:t>
            </a:r>
            <a:endParaRPr lang="zh-CN" altLang="en-US" sz="1600" b="0" dirty="0">
              <a:solidFill>
                <a:srgbClr val="BC7605"/>
              </a:solidFill>
              <a:latin typeface="Arial" panose="020B0604020202020204" pitchFamily="34" charset="0"/>
              <a:ea typeface="微软雅黑" panose="020B0503020204020204" pitchFamily="34" charset="-122"/>
            </a:endParaRPr>
          </a:p>
        </p:txBody>
      </p:sp>
      <p:pic>
        <p:nvPicPr>
          <p:cNvPr id="1073742870" name="图片 1073742869"/>
          <p:cNvPicPr>
            <a:picLocks noChangeAspect="1"/>
          </p:cNvPicPr>
          <p:nvPr/>
        </p:nvPicPr>
        <p:blipFill>
          <a:blip r:embed="rId1">
            <a:clrChange>
              <a:clrFrom>
                <a:srgbClr val="FFFFFF"/>
              </a:clrFrom>
              <a:clrTo>
                <a:srgbClr val="FFFFFF">
                  <a:alpha val="0"/>
                </a:srgbClr>
              </a:clrTo>
            </a:clrChange>
          </a:blip>
          <a:stretch>
            <a:fillRect/>
          </a:stretch>
        </p:blipFill>
        <p:spPr>
          <a:xfrm>
            <a:off x="6863715" y="822960"/>
            <a:ext cx="4789805" cy="2102485"/>
          </a:xfrm>
          <a:prstGeom prst="rect">
            <a:avLst/>
          </a:prstGeom>
          <a:noFill/>
          <a:ln w="9525">
            <a:noFill/>
          </a:ln>
        </p:spPr>
      </p:pic>
      <p:pic>
        <p:nvPicPr>
          <p:cNvPr id="1073742873" name="图片 1073742872"/>
          <p:cNvPicPr>
            <a:picLocks noChangeAspect="1"/>
          </p:cNvPicPr>
          <p:nvPr/>
        </p:nvPicPr>
        <p:blipFill>
          <a:blip r:embed="rId2">
            <a:clrChange>
              <a:clrFrom>
                <a:srgbClr val="FFFFFF"/>
              </a:clrFrom>
              <a:clrTo>
                <a:srgbClr val="FFFFFF">
                  <a:alpha val="0"/>
                </a:srgbClr>
              </a:clrTo>
            </a:clrChange>
          </a:blip>
          <a:stretch>
            <a:fillRect/>
          </a:stretch>
        </p:blipFill>
        <p:spPr>
          <a:xfrm>
            <a:off x="6280150" y="4177983"/>
            <a:ext cx="5373370" cy="815975"/>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65810" y="1223010"/>
            <a:ext cx="4404360" cy="395605"/>
          </a:xfrm>
          <a:prstGeom prst="rect">
            <a:avLst/>
          </a:prstGeom>
          <a:noFill/>
        </p:spPr>
        <p:txBody>
          <a:bodyPr wrap="square" rtlCol="0" anchor="t">
            <a:spAutoFit/>
          </a:bodyPr>
          <a:p>
            <a:pPr indent="0" algn="just">
              <a:lnSpc>
                <a:spcPct val="110000"/>
              </a:lnSpc>
              <a:spcBef>
                <a:spcPts val="1800"/>
              </a:spcBef>
              <a:buClr>
                <a:srgbClr val="FAAA28"/>
              </a:buClr>
              <a:buSzPct val="60000"/>
              <a:buFont typeface="Webdings" panose="05030102010509060703" pitchFamily="2" charset="2"/>
              <a:buNone/>
            </a:pPr>
            <a:r>
              <a:rPr lang="zh-CN" altLang="en-US" dirty="0">
                <a:solidFill>
                  <a:srgbClr val="BC7605"/>
                </a:solidFill>
                <a:latin typeface="Arial" panose="020B0604020202020204" pitchFamily="34" charset="0"/>
                <a:ea typeface="微软雅黑" panose="020B0503020204020204" pitchFamily="34" charset="-122"/>
                <a:sym typeface="+mn-ea"/>
              </a:rPr>
              <a:t>三、住宅空间的功能及行为关系</a:t>
            </a:r>
            <a:endParaRPr lang="zh-CN" altLang="en-US" dirty="0">
              <a:solidFill>
                <a:srgbClr val="BC7605"/>
              </a:solidFill>
              <a:latin typeface="Arial" panose="020B0604020202020204" pitchFamily="34" charset="0"/>
              <a:ea typeface="微软雅黑" panose="020B0503020204020204" pitchFamily="34" charset="-122"/>
              <a:sym typeface="+mn-ea"/>
            </a:endParaRPr>
          </a:p>
        </p:txBody>
      </p:sp>
      <p:sp>
        <p:nvSpPr>
          <p:cNvPr id="104" name="文本框 103"/>
          <p:cNvSpPr txBox="1"/>
          <p:nvPr/>
        </p:nvSpPr>
        <p:spPr>
          <a:xfrm>
            <a:off x="544195" y="2467610"/>
            <a:ext cx="4848225" cy="1985010"/>
          </a:xfrm>
          <a:prstGeom prst="rect">
            <a:avLst/>
          </a:prstGeom>
          <a:noFill/>
          <a:ln w="9525">
            <a:noFill/>
          </a:ln>
        </p:spPr>
        <p:txBody>
          <a:bodyPr wrap="square">
            <a:spAutoFit/>
          </a:bodyPr>
          <a:p>
            <a:pPr marL="357505" indent="-357505" algn="just">
              <a:lnSpc>
                <a:spcPct val="110000"/>
              </a:lnSpc>
              <a:spcBef>
                <a:spcPts val="1800"/>
              </a:spcBef>
              <a:buClr>
                <a:srgbClr val="FAAA28"/>
              </a:buClr>
              <a:buSzPct val="60000"/>
              <a:buFont typeface="Webdings" panose="05030102010509060703" pitchFamily="2" charset="2"/>
              <a:buChar char=""/>
            </a:pPr>
            <a:r>
              <a:rPr lang="en-US" altLang="zh-CN" sz="1600" b="0" dirty="0">
                <a:solidFill>
                  <a:srgbClr val="BC7605"/>
                </a:solidFill>
                <a:latin typeface="Arial" panose="020B0604020202020204" pitchFamily="34" charset="0"/>
                <a:ea typeface="微软雅黑" panose="020B0503020204020204" pitchFamily="34" charset="-122"/>
              </a:rPr>
              <a:t>   </a:t>
            </a:r>
            <a:r>
              <a:rPr lang="zh-CN" altLang="zh-CN" sz="1600" b="0" dirty="0">
                <a:solidFill>
                  <a:srgbClr val="BC7605"/>
                </a:solidFill>
                <a:latin typeface="Arial" panose="020B0604020202020204" pitchFamily="34" charset="0"/>
                <a:ea typeface="微软雅黑" panose="020B0503020204020204" pitchFamily="34" charset="-122"/>
              </a:rPr>
              <a:t>住户空间</a:t>
            </a:r>
            <a:r>
              <a:rPr sz="1600" b="0" dirty="0">
                <a:solidFill>
                  <a:srgbClr val="BC7605"/>
                </a:solidFill>
                <a:latin typeface="Arial" panose="020B0604020202020204" pitchFamily="34" charset="0"/>
                <a:ea typeface="微软雅黑" panose="020B0503020204020204" pitchFamily="34" charset="-122"/>
              </a:rPr>
              <a:t>各行为空间的相互关系可概括为的结家居生活的个人、公共和餐饮三大关系，它们相辅相成构成了完整的家居生活结构。以起居室为中心的公共圈是家庭成员集中活动、共同作用的场所，包括娱乐、休闲、交谈、会客等行为。理想状态下客厅可单设，使家庭成员的起居活动与社交活动的会客分开</a:t>
            </a:r>
            <a:r>
              <a:rPr lang="zh-CN" sz="1600" b="0" dirty="0">
                <a:solidFill>
                  <a:srgbClr val="BC7605"/>
                </a:solidFill>
                <a:latin typeface="Arial" panose="020B0604020202020204" pitchFamily="34" charset="0"/>
                <a:ea typeface="微软雅黑" panose="020B0503020204020204" pitchFamily="34" charset="-122"/>
              </a:rPr>
              <a:t>。</a:t>
            </a:r>
            <a:endParaRPr lang="zh-CN" sz="1600" b="0" dirty="0">
              <a:solidFill>
                <a:srgbClr val="BC7605"/>
              </a:solidFill>
              <a:latin typeface="Arial" panose="020B0604020202020204" pitchFamily="34" charset="0"/>
              <a:ea typeface="微软雅黑" panose="020B0503020204020204" pitchFamily="34" charset="-122"/>
            </a:endParaRPr>
          </a:p>
        </p:txBody>
      </p:sp>
      <p:pic>
        <p:nvPicPr>
          <p:cNvPr id="1073742877" name="图片 1073742876"/>
          <p:cNvPicPr>
            <a:picLocks noChangeAspect="1"/>
          </p:cNvPicPr>
          <p:nvPr/>
        </p:nvPicPr>
        <p:blipFill>
          <a:blip r:embed="rId1">
            <a:clrChange>
              <a:clrFrom>
                <a:srgbClr val="FFFFFF"/>
              </a:clrFrom>
              <a:clrTo>
                <a:srgbClr val="FFFFFF">
                  <a:alpha val="0"/>
                </a:srgbClr>
              </a:clrTo>
            </a:clrChange>
          </a:blip>
          <a:stretch>
            <a:fillRect/>
          </a:stretch>
        </p:blipFill>
        <p:spPr>
          <a:xfrm>
            <a:off x="7240270" y="297180"/>
            <a:ext cx="3590925" cy="2864485"/>
          </a:xfrm>
          <a:prstGeom prst="rect">
            <a:avLst/>
          </a:prstGeom>
          <a:noFill/>
          <a:ln w="9525">
            <a:noFill/>
          </a:ln>
        </p:spPr>
      </p:pic>
      <p:pic>
        <p:nvPicPr>
          <p:cNvPr id="1073742879" name="图片 1073742878"/>
          <p:cNvPicPr>
            <a:picLocks noChangeAspect="1"/>
          </p:cNvPicPr>
          <p:nvPr/>
        </p:nvPicPr>
        <p:blipFill>
          <a:blip r:embed="rId2">
            <a:clrChange>
              <a:clrFrom>
                <a:srgbClr val="FFFFFF"/>
              </a:clrFrom>
              <a:clrTo>
                <a:srgbClr val="FFFFFF">
                  <a:alpha val="0"/>
                </a:srgbClr>
              </a:clrTo>
            </a:clrChange>
          </a:blip>
          <a:stretch>
            <a:fillRect/>
          </a:stretch>
        </p:blipFill>
        <p:spPr>
          <a:xfrm>
            <a:off x="6224905" y="3325495"/>
            <a:ext cx="5502275" cy="3300095"/>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第四节、住宅空间的分隔手段</a:t>
            </a:r>
            <a:endParaRPr lang="zh-CN" altLang="en-US"/>
          </a:p>
        </p:txBody>
      </p:sp>
      <p:sp>
        <p:nvSpPr>
          <p:cNvPr id="3" name="内容占位符 2"/>
          <p:cNvSpPr>
            <a:spLocks noGrp="1"/>
          </p:cNvSpPr>
          <p:nvPr>
            <p:ph idx="1"/>
          </p:nvPr>
        </p:nvSpPr>
        <p:spPr/>
        <p:txBody>
          <a:bodyPr/>
          <a:p>
            <a:r>
              <a:rPr lang="zh-CN" altLang="zh-CN"/>
              <a:t>一、住宅空间分隔的意义</a:t>
            </a:r>
            <a:endParaRPr lang="zh-CN" altLang="zh-CN"/>
          </a:p>
          <a:p>
            <a:r>
              <a:rPr lang="zh-CN" altLang="zh-CN"/>
              <a:t>室内空间分隔是入们为了室内活动的需要而创造和组织理想生活空间,对室内空间所进行的一种设计组合。 在室内空间设计中,分隔和联系是相对的。 </a:t>
            </a:r>
            <a:endParaRPr lang="zh-CN" altLang="zh-CN"/>
          </a:p>
          <a:p>
            <a:r>
              <a:rPr lang="zh-CN" altLang="zh-CN"/>
              <a:t>二、住宅设计中常用的空间分隔手法</a:t>
            </a:r>
            <a:endParaRPr lang="zh-CN" altLang="zh-CN"/>
          </a:p>
          <a:p>
            <a:endParaRPr lang="zh-CN" altLang="zh-CN"/>
          </a:p>
        </p:txBody>
      </p:sp>
      <p:pic>
        <p:nvPicPr>
          <p:cNvPr id="1073742885" name="图片 1073742884" descr="1507772669966"/>
          <p:cNvPicPr>
            <a:picLocks noChangeAspect="1"/>
          </p:cNvPicPr>
          <p:nvPr/>
        </p:nvPicPr>
        <p:blipFill>
          <a:blip r:embed="rId1"/>
          <a:stretch>
            <a:fillRect/>
          </a:stretch>
        </p:blipFill>
        <p:spPr>
          <a:xfrm>
            <a:off x="839788" y="3592830"/>
            <a:ext cx="1768475" cy="2162810"/>
          </a:xfrm>
          <a:prstGeom prst="rect">
            <a:avLst/>
          </a:prstGeom>
          <a:noFill/>
          <a:ln w="9525">
            <a:noFill/>
          </a:ln>
        </p:spPr>
      </p:pic>
      <p:pic>
        <p:nvPicPr>
          <p:cNvPr id="1073742891" name="图片 1073742890" descr="15071397169"/>
          <p:cNvPicPr>
            <a:picLocks noChangeAspect="1"/>
          </p:cNvPicPr>
          <p:nvPr/>
        </p:nvPicPr>
        <p:blipFill>
          <a:blip r:embed="rId2"/>
          <a:stretch>
            <a:fillRect/>
          </a:stretch>
        </p:blipFill>
        <p:spPr>
          <a:xfrm>
            <a:off x="3927475" y="3592830"/>
            <a:ext cx="1768475" cy="2161540"/>
          </a:xfrm>
          <a:prstGeom prst="rect">
            <a:avLst/>
          </a:prstGeom>
          <a:noFill/>
          <a:ln w="9525">
            <a:noFill/>
          </a:ln>
        </p:spPr>
      </p:pic>
      <p:pic>
        <p:nvPicPr>
          <p:cNvPr id="1073742894" name="图片 1073742893" descr="7f49ef5e235011e7b52400163e00254c"/>
          <p:cNvPicPr>
            <a:picLocks noChangeAspect="1"/>
          </p:cNvPicPr>
          <p:nvPr/>
        </p:nvPicPr>
        <p:blipFill>
          <a:blip r:embed="rId3"/>
          <a:stretch>
            <a:fillRect/>
          </a:stretch>
        </p:blipFill>
        <p:spPr>
          <a:xfrm>
            <a:off x="7030085" y="3592830"/>
            <a:ext cx="4202430" cy="2163445"/>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zh-CN"/>
              <a:t>三、现代室内空间分隔的发展新趋势</a:t>
            </a:r>
            <a:endParaRPr lang="zh-CN" altLang="zh-CN"/>
          </a:p>
          <a:p>
            <a:r>
              <a:rPr lang="zh-CN" altLang="zh-CN"/>
              <a:t>1、回归自然化</a:t>
            </a:r>
            <a:endParaRPr lang="zh-CN" altLang="zh-CN"/>
          </a:p>
          <a:p>
            <a:r>
              <a:rPr lang="zh-CN" altLang="zh-CN"/>
              <a:t>2、追求个性化</a:t>
            </a:r>
            <a:endParaRPr lang="zh-CN" altLang="zh-CN"/>
          </a:p>
          <a:p>
            <a:r>
              <a:rPr lang="zh-CN" altLang="zh-CN"/>
              <a:t>3、设计人性化</a:t>
            </a:r>
            <a:endParaRPr lang="zh-CN" altLang="zh-CN"/>
          </a:p>
          <a:p>
            <a:r>
              <a:rPr lang="zh-CN" altLang="zh-CN"/>
              <a:t>4、整体艺术化</a:t>
            </a:r>
            <a:endParaRPr lang="zh-CN" altLang="zh-CN"/>
          </a:p>
        </p:txBody>
      </p:sp>
      <p:sp>
        <p:nvSpPr>
          <p:cNvPr id="4" name="标题 3"/>
          <p:cNvSpPr/>
          <p:nvPr>
            <p:ph type="title"/>
          </p:nvPr>
        </p:nvSpPr>
        <p:spPr/>
        <p:txBody>
          <a:bodyPr/>
          <a:p>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17762" y="1975168"/>
            <a:ext cx="10970684" cy="5421312"/>
          </a:xfrm>
        </p:spPr>
        <p:txBody>
          <a:bodyPr/>
          <a:p>
            <a:r>
              <a:rPr lang="zh-CN" altLang="zh-CN"/>
              <a:t>练习：</a:t>
            </a:r>
            <a:endParaRPr lang="zh-CN" altLang="zh-CN"/>
          </a:p>
          <a:p>
            <a:r>
              <a:rPr lang="zh-CN" altLang="zh-CN"/>
              <a:t>在限定空间内进行空间规划和功能序列组织的练习，要求功能安排合理，流线顺畅。</a:t>
            </a:r>
            <a:endParaRPr lang="zh-CN" altLang="zh-CN"/>
          </a:p>
        </p:txBody>
      </p:sp>
      <p:sp>
        <p:nvSpPr>
          <p:cNvPr id="4" name="标题 3"/>
          <p:cNvSpPr/>
          <p:nvPr>
            <p:ph type="title"/>
          </p:nvPr>
        </p:nvSpPr>
        <p:spPr/>
        <p:txBody>
          <a:bodyPr/>
          <a:p>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1524000" y="1681480"/>
            <a:ext cx="9144000" cy="2586990"/>
          </a:xfrm>
        </p:spPr>
        <p:txBody>
          <a:bodyPr/>
          <a:p>
            <a:pPr algn="l"/>
            <a:r>
              <a:rPr lang="zh-CN" altLang="en-US" sz="2400">
                <a:ln/>
                <a:solidFill>
                  <a:schemeClr val="accent1"/>
                </a:solidFill>
                <a:effectLst>
                  <a:outerShdw blurRad="38100" dist="25400" dir="5400000" algn="ctr" rotWithShape="0">
                    <a:srgbClr val="6E747A">
                      <a:alpha val="43000"/>
                    </a:srgbClr>
                  </a:outerShdw>
                </a:effectLst>
              </a:rPr>
              <a:t>学习要点及目标</a:t>
            </a:r>
            <a:endParaRPr lang="zh-CN" altLang="en-US" sz="2400"/>
          </a:p>
          <a:p>
            <a:pPr algn="l"/>
            <a:r>
              <a:rPr lang="zh-CN" altLang="en-US" sz="2400"/>
              <a:t>本章主要介绍住宅空间的形态与尺度、构成与功能、空间序列的组织与空间分隔的手段。。</a:t>
            </a:r>
            <a:endParaRPr lang="zh-CN" altLang="en-US" sz="2400"/>
          </a:p>
          <a:p>
            <a:pPr algn="l"/>
            <a:r>
              <a:rPr lang="zh-CN" altLang="en-US" sz="2400"/>
              <a:t>通过对本章的学习，要求学生掌握住宅空间的空间特点和空间组织方法以及住宅空间分隔的基本手段</a:t>
            </a:r>
            <a:endParaRPr lang="zh-CN" altLang="en-US" sz="24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2"/>
          <p:cNvSpPr>
            <a:spLocks noGrp="1"/>
          </p:cNvSpPr>
          <p:nvPr>
            <p:ph type="title"/>
          </p:nvPr>
        </p:nvSpPr>
        <p:spPr>
          <a:xfrm>
            <a:off x="2098675" y="304800"/>
            <a:ext cx="8001000" cy="1216025"/>
          </a:xfrm>
        </p:spPr>
        <p:txBody>
          <a:bodyPr vert="horz" wrap="square" anchor="b"/>
          <a:p>
            <a:pPr eaLnBrk="1" hangingPunct="1"/>
            <a:r>
              <a:rPr lang="zh-CN" altLang="en-US" sz="3500" dirty="0">
                <a:solidFill>
                  <a:schemeClr val="accent1"/>
                </a:solidFill>
                <a:effectLst>
                  <a:outerShdw blurRad="38100" dist="25400" dir="5400000" algn="ctr" rotWithShape="0">
                    <a:srgbClr val="6E747A">
                      <a:alpha val="43000"/>
                    </a:srgbClr>
                  </a:outerShdw>
                </a:effectLst>
                <a:latin typeface="华文细黑" pitchFamily="2" charset="-122"/>
                <a:ea typeface="华文细黑" pitchFamily="2" charset="-122"/>
              </a:rPr>
              <a:t>第一节 住宅空间的形态与尺度</a:t>
            </a:r>
            <a:endParaRPr lang="zh-CN" altLang="en-US" sz="3500" dirty="0">
              <a:solidFill>
                <a:schemeClr val="accent1"/>
              </a:solidFill>
              <a:effectLst>
                <a:outerShdw blurRad="38100" dist="25400" dir="5400000" algn="ctr" rotWithShape="0">
                  <a:srgbClr val="6E747A">
                    <a:alpha val="43000"/>
                  </a:srgbClr>
                </a:outerShdw>
              </a:effectLst>
              <a:latin typeface="华文细黑" pitchFamily="2" charset="-122"/>
              <a:ea typeface="华文细黑" pitchFamily="2" charset="-122"/>
            </a:endParaRPr>
          </a:p>
        </p:txBody>
      </p:sp>
      <p:sp>
        <p:nvSpPr>
          <p:cNvPr id="9218" name="Rectangle 3"/>
          <p:cNvSpPr/>
          <p:nvPr/>
        </p:nvSpPr>
        <p:spPr>
          <a:xfrm>
            <a:off x="2209800" y="2133600"/>
            <a:ext cx="8001000" cy="4267200"/>
          </a:xfrm>
          <a:prstGeom prst="rect">
            <a:avLst/>
          </a:prstGeom>
          <a:noFill/>
          <a:ln w="9525">
            <a:noFill/>
          </a:ln>
        </p:spPr>
        <p:txBody>
          <a:bodyPr anchor="t"/>
          <a:p>
            <a:pPr marL="357505" indent="-357505" algn="just">
              <a:lnSpc>
                <a:spcPct val="110000"/>
              </a:lnSpc>
              <a:spcBef>
                <a:spcPts val="1800"/>
              </a:spcBef>
              <a:buClr>
                <a:srgbClr val="FAAA28"/>
              </a:buClr>
              <a:buSzPct val="60000"/>
              <a:buFont typeface="Webdings" panose="05030102010509060703" pitchFamily="2" charset="2"/>
              <a:buChar char=""/>
            </a:pPr>
            <a:r>
              <a:rPr lang="zh-CN" altLang="en-US" sz="2000" dirty="0">
                <a:solidFill>
                  <a:srgbClr val="BC7605"/>
                </a:solidFill>
                <a:latin typeface="Arial" panose="020B0604020202020204" pitchFamily="34" charset="0"/>
                <a:ea typeface="微软雅黑" panose="020B0503020204020204" pitchFamily="34" charset="-122"/>
              </a:rPr>
              <a:t>一、尺度</a:t>
            </a:r>
            <a:endParaRPr lang="zh-CN" altLang="en-US" sz="2000" dirty="0">
              <a:solidFill>
                <a:srgbClr val="BC7605"/>
              </a:solidFill>
              <a:latin typeface="Arial" panose="020B0604020202020204" pitchFamily="34" charset="0"/>
              <a:ea typeface="微软雅黑" panose="020B0503020204020204" pitchFamily="34" charset="-122"/>
            </a:endParaRPr>
          </a:p>
          <a:p>
            <a:pPr marL="357505" indent="-357505" algn="just">
              <a:lnSpc>
                <a:spcPct val="110000"/>
              </a:lnSpc>
              <a:spcBef>
                <a:spcPts val="1800"/>
              </a:spcBef>
              <a:buClr>
                <a:srgbClr val="FAAA28"/>
              </a:buClr>
              <a:buSzPct val="60000"/>
              <a:buFont typeface="Webdings" panose="05030102010509060703" pitchFamily="2" charset="2"/>
              <a:buChar char=""/>
            </a:pPr>
            <a:r>
              <a:rPr lang="zh-CN" altLang="en-US" sz="2000" dirty="0">
                <a:solidFill>
                  <a:srgbClr val="BC7605"/>
                </a:solidFill>
                <a:latin typeface="Arial" panose="020B0604020202020204" pitchFamily="34" charset="0"/>
                <a:ea typeface="微软雅黑" panose="020B0503020204020204" pitchFamily="34" charset="-122"/>
              </a:rPr>
              <a:t>1、生理尺度</a:t>
            </a:r>
            <a:endParaRPr lang="zh-CN" altLang="en-US" sz="2000" dirty="0">
              <a:solidFill>
                <a:srgbClr val="BC7605"/>
              </a:solidFill>
              <a:latin typeface="Arial" panose="020B0604020202020204" pitchFamily="34" charset="0"/>
              <a:ea typeface="微软雅黑" panose="020B0503020204020204" pitchFamily="34" charset="-122"/>
            </a:endParaRPr>
          </a:p>
        </p:txBody>
      </p:sp>
      <p:pic>
        <p:nvPicPr>
          <p:cNvPr id="2" name="图片 1" descr="3-1"/>
          <p:cNvPicPr>
            <a:picLocks noChangeAspect="1"/>
          </p:cNvPicPr>
          <p:nvPr/>
        </p:nvPicPr>
        <p:blipFill>
          <a:blip r:embed="rId1"/>
          <a:stretch>
            <a:fillRect/>
          </a:stretch>
        </p:blipFill>
        <p:spPr>
          <a:xfrm>
            <a:off x="6631940" y="3894455"/>
            <a:ext cx="3994150" cy="2368550"/>
          </a:xfrm>
          <a:prstGeom prst="rect">
            <a:avLst/>
          </a:prstGeom>
        </p:spPr>
      </p:pic>
      <p:pic>
        <p:nvPicPr>
          <p:cNvPr id="3" name="图片 2" descr="3-2"/>
          <p:cNvPicPr>
            <a:picLocks noChangeAspect="1"/>
          </p:cNvPicPr>
          <p:nvPr/>
        </p:nvPicPr>
        <p:blipFill>
          <a:blip r:embed="rId2"/>
          <a:stretch>
            <a:fillRect/>
          </a:stretch>
        </p:blipFill>
        <p:spPr>
          <a:xfrm>
            <a:off x="6825615" y="3399790"/>
            <a:ext cx="4723765" cy="3242945"/>
          </a:xfrm>
          <a:prstGeom prst="rect">
            <a:avLst/>
          </a:prstGeom>
        </p:spPr>
      </p:pic>
      <p:pic>
        <p:nvPicPr>
          <p:cNvPr id="5" name="图片 4" descr="3-1"/>
          <p:cNvPicPr>
            <a:picLocks noChangeAspect="1"/>
          </p:cNvPicPr>
          <p:nvPr/>
        </p:nvPicPr>
        <p:blipFill>
          <a:blip r:embed="rId1"/>
          <a:stretch>
            <a:fillRect/>
          </a:stretch>
        </p:blipFill>
        <p:spPr>
          <a:xfrm>
            <a:off x="1628775" y="3503930"/>
            <a:ext cx="4653280" cy="2759075"/>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3"/>
          <p:cNvSpPr/>
          <p:nvPr/>
        </p:nvSpPr>
        <p:spPr>
          <a:xfrm>
            <a:off x="1762760" y="1077595"/>
            <a:ext cx="8001000" cy="4267200"/>
          </a:xfrm>
          <a:prstGeom prst="rect">
            <a:avLst/>
          </a:prstGeom>
          <a:noFill/>
          <a:ln w="9525">
            <a:noFill/>
          </a:ln>
        </p:spPr>
        <p:txBody>
          <a:bodyPr anchor="t"/>
          <a:p>
            <a:pPr indent="0" algn="just">
              <a:lnSpc>
                <a:spcPct val="110000"/>
              </a:lnSpc>
              <a:spcBef>
                <a:spcPts val="1800"/>
              </a:spcBef>
              <a:buClr>
                <a:srgbClr val="FAAA28"/>
              </a:buClr>
              <a:buSzPct val="60000"/>
              <a:buFont typeface="Webdings" panose="05030102010509060703" pitchFamily="2" charset="2"/>
              <a:buNone/>
            </a:pPr>
            <a:endParaRPr lang="zh-CN" altLang="en-US" sz="2000" dirty="0">
              <a:solidFill>
                <a:srgbClr val="BC7605"/>
              </a:solidFill>
              <a:latin typeface="Arial" panose="020B0604020202020204" pitchFamily="34" charset="0"/>
              <a:ea typeface="微软雅黑" panose="020B0503020204020204" pitchFamily="34" charset="-122"/>
            </a:endParaRPr>
          </a:p>
          <a:p>
            <a:pPr marL="357505" indent="-357505" algn="just">
              <a:lnSpc>
                <a:spcPct val="110000"/>
              </a:lnSpc>
              <a:spcBef>
                <a:spcPts val="1800"/>
              </a:spcBef>
              <a:buClr>
                <a:srgbClr val="FAAA28"/>
              </a:buClr>
              <a:buSzPct val="60000"/>
              <a:buFont typeface="Webdings" panose="05030102010509060703" pitchFamily="2" charset="2"/>
              <a:buChar char=""/>
            </a:pPr>
            <a:r>
              <a:rPr lang="en-US" altLang="zh-CN" sz="2000" dirty="0">
                <a:solidFill>
                  <a:srgbClr val="BC7605"/>
                </a:solidFill>
                <a:latin typeface="Arial" panose="020B0604020202020204" pitchFamily="34" charset="0"/>
                <a:ea typeface="微软雅黑" panose="020B0503020204020204" pitchFamily="34" charset="-122"/>
              </a:rPr>
              <a:t>2</a:t>
            </a:r>
            <a:r>
              <a:rPr lang="zh-CN" altLang="en-US" sz="2000" dirty="0">
                <a:solidFill>
                  <a:srgbClr val="BC7605"/>
                </a:solidFill>
                <a:latin typeface="Arial" panose="020B0604020202020204" pitchFamily="34" charset="0"/>
                <a:ea typeface="微软雅黑" panose="020B0503020204020204" pitchFamily="34" charset="-122"/>
              </a:rPr>
              <a:t>、心理尺度</a:t>
            </a:r>
            <a:endParaRPr lang="zh-CN" altLang="en-US" sz="2000" dirty="0">
              <a:solidFill>
                <a:srgbClr val="BC7605"/>
              </a:solidFill>
              <a:latin typeface="Arial" panose="020B0604020202020204" pitchFamily="34" charset="0"/>
              <a:ea typeface="微软雅黑" panose="020B0503020204020204" pitchFamily="34" charset="-122"/>
            </a:endParaRPr>
          </a:p>
        </p:txBody>
      </p:sp>
      <p:pic>
        <p:nvPicPr>
          <p:cNvPr id="1073742856" name="图片 1073742855"/>
          <p:cNvPicPr>
            <a:picLocks noChangeAspect="1"/>
          </p:cNvPicPr>
          <p:nvPr/>
        </p:nvPicPr>
        <p:blipFill>
          <a:blip r:embed="rId1"/>
          <a:stretch>
            <a:fillRect/>
          </a:stretch>
        </p:blipFill>
        <p:spPr>
          <a:xfrm>
            <a:off x="1508760" y="2672715"/>
            <a:ext cx="3202940" cy="2368550"/>
          </a:xfrm>
          <a:prstGeom prst="rect">
            <a:avLst/>
          </a:prstGeom>
          <a:noFill/>
          <a:ln w="9525">
            <a:noFill/>
          </a:ln>
        </p:spPr>
      </p:pic>
      <p:pic>
        <p:nvPicPr>
          <p:cNvPr id="1073742857" name="图片 1073742856"/>
          <p:cNvPicPr>
            <a:picLocks noChangeAspect="1"/>
          </p:cNvPicPr>
          <p:nvPr/>
        </p:nvPicPr>
        <p:blipFill>
          <a:blip r:embed="rId2"/>
          <a:stretch>
            <a:fillRect/>
          </a:stretch>
        </p:blipFill>
        <p:spPr>
          <a:xfrm>
            <a:off x="4770120" y="2672398"/>
            <a:ext cx="2423160" cy="2428875"/>
          </a:xfrm>
          <a:prstGeom prst="rect">
            <a:avLst/>
          </a:prstGeom>
          <a:noFill/>
          <a:ln w="9525">
            <a:noFill/>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3"/>
          <p:cNvSpPr/>
          <p:nvPr/>
        </p:nvSpPr>
        <p:spPr>
          <a:xfrm>
            <a:off x="1762760" y="1077595"/>
            <a:ext cx="8001000" cy="4267200"/>
          </a:xfrm>
          <a:prstGeom prst="rect">
            <a:avLst/>
          </a:prstGeom>
          <a:noFill/>
          <a:ln w="9525">
            <a:noFill/>
          </a:ln>
        </p:spPr>
        <p:txBody>
          <a:bodyPr anchor="t"/>
          <a:p>
            <a:pPr indent="0" algn="just">
              <a:lnSpc>
                <a:spcPct val="110000"/>
              </a:lnSpc>
              <a:spcBef>
                <a:spcPts val="1800"/>
              </a:spcBef>
              <a:buClr>
                <a:srgbClr val="FAAA28"/>
              </a:buClr>
              <a:buSzPct val="60000"/>
              <a:buFont typeface="Webdings" panose="05030102010509060703" pitchFamily="2" charset="2"/>
              <a:buNone/>
            </a:pPr>
            <a:endParaRPr lang="zh-CN" altLang="en-US" sz="2000" dirty="0">
              <a:solidFill>
                <a:srgbClr val="BC7605"/>
              </a:solidFill>
              <a:latin typeface="Arial" panose="020B0604020202020204" pitchFamily="34" charset="0"/>
              <a:ea typeface="微软雅黑" panose="020B0503020204020204" pitchFamily="34" charset="-122"/>
            </a:endParaRPr>
          </a:p>
          <a:p>
            <a:pPr marL="357505" indent="-357505" algn="just">
              <a:lnSpc>
                <a:spcPct val="110000"/>
              </a:lnSpc>
              <a:spcBef>
                <a:spcPts val="1800"/>
              </a:spcBef>
              <a:buClr>
                <a:srgbClr val="FAAA28"/>
              </a:buClr>
              <a:buSzPct val="60000"/>
              <a:buFont typeface="Webdings" panose="05030102010509060703" pitchFamily="2" charset="2"/>
              <a:buChar char=""/>
            </a:pPr>
            <a:r>
              <a:rPr lang="zh-CN" altLang="en-US" sz="2000" dirty="0">
                <a:solidFill>
                  <a:srgbClr val="BC7605"/>
                </a:solidFill>
                <a:latin typeface="Arial" panose="020B0604020202020204" pitchFamily="34" charset="0"/>
                <a:ea typeface="微软雅黑" panose="020B0503020204020204" pitchFamily="34" charset="-122"/>
              </a:rPr>
              <a:t>3、人与人的尺度关系</a:t>
            </a:r>
            <a:endParaRPr lang="zh-CN" altLang="en-US" sz="2000" dirty="0">
              <a:solidFill>
                <a:srgbClr val="BC7605"/>
              </a:solidFill>
              <a:latin typeface="Arial" panose="020B0604020202020204" pitchFamily="34" charset="0"/>
              <a:ea typeface="微软雅黑" panose="020B0503020204020204" pitchFamily="34" charset="-122"/>
            </a:endParaRPr>
          </a:p>
        </p:txBody>
      </p:sp>
      <p:pic>
        <p:nvPicPr>
          <p:cNvPr id="-2147482622" name="图片 16"/>
          <p:cNvPicPr>
            <a:picLocks noChangeAspect="1"/>
          </p:cNvPicPr>
          <p:nvPr/>
        </p:nvPicPr>
        <p:blipFill>
          <a:blip r:embed="rId1"/>
          <a:stretch>
            <a:fillRect/>
          </a:stretch>
        </p:blipFill>
        <p:spPr>
          <a:xfrm>
            <a:off x="1881505" y="2330450"/>
            <a:ext cx="6982460" cy="3490595"/>
          </a:xfrm>
          <a:prstGeom prst="rect">
            <a:avLst/>
          </a:prstGeom>
          <a:noFill/>
          <a:ln w="9525">
            <a:noFill/>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73742860" name="图片 1073742859"/>
          <p:cNvPicPr>
            <a:picLocks noChangeAspect="1"/>
          </p:cNvPicPr>
          <p:nvPr/>
        </p:nvPicPr>
        <p:blipFill>
          <a:blip r:embed="rId1"/>
          <a:stretch>
            <a:fillRect/>
          </a:stretch>
        </p:blipFill>
        <p:spPr>
          <a:xfrm>
            <a:off x="1424940" y="1166495"/>
            <a:ext cx="9825355" cy="4119245"/>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441450" y="1802130"/>
            <a:ext cx="4404360" cy="395605"/>
          </a:xfrm>
          <a:prstGeom prst="rect">
            <a:avLst/>
          </a:prstGeom>
          <a:noFill/>
        </p:spPr>
        <p:txBody>
          <a:bodyPr wrap="square" rtlCol="0" anchor="t">
            <a:spAutoFit/>
          </a:bodyPr>
          <a:p>
            <a:pPr marL="357505" indent="-357505" algn="just">
              <a:lnSpc>
                <a:spcPct val="110000"/>
              </a:lnSpc>
              <a:spcBef>
                <a:spcPts val="1800"/>
              </a:spcBef>
              <a:buClr>
                <a:srgbClr val="FAAA28"/>
              </a:buClr>
              <a:buSzPct val="60000"/>
              <a:buFont typeface="Webdings" panose="05030102010509060703" pitchFamily="2" charset="2"/>
              <a:buChar char=""/>
            </a:pPr>
            <a:r>
              <a:rPr lang="zh-CN" altLang="en-US" dirty="0">
                <a:solidFill>
                  <a:srgbClr val="BC7605"/>
                </a:solidFill>
                <a:latin typeface="Arial" panose="020B0604020202020204" pitchFamily="34" charset="0"/>
                <a:ea typeface="微软雅黑" panose="020B0503020204020204" pitchFamily="34" charset="-122"/>
                <a:sym typeface="+mn-ea"/>
              </a:rPr>
              <a:t>4、人和空间的尺度关系</a:t>
            </a:r>
            <a:endParaRPr lang="zh-CN" altLang="en-US" dirty="0">
              <a:solidFill>
                <a:srgbClr val="BC7605"/>
              </a:solidFill>
              <a:latin typeface="Arial" panose="020B0604020202020204" pitchFamily="34" charset="0"/>
              <a:ea typeface="微软雅黑" panose="020B0503020204020204" pitchFamily="34" charset="-122"/>
              <a:sym typeface="+mn-ea"/>
            </a:endParaRPr>
          </a:p>
        </p:txBody>
      </p:sp>
      <p:pic>
        <p:nvPicPr>
          <p:cNvPr id="1073742883" name="图片 1073742882"/>
          <p:cNvPicPr>
            <a:picLocks noChangeAspect="1"/>
          </p:cNvPicPr>
          <p:nvPr/>
        </p:nvPicPr>
        <p:blipFill>
          <a:blip r:embed="rId1"/>
          <a:stretch>
            <a:fillRect/>
          </a:stretch>
        </p:blipFill>
        <p:spPr>
          <a:xfrm>
            <a:off x="6840220" y="2467610"/>
            <a:ext cx="3755390" cy="2489835"/>
          </a:xfrm>
          <a:prstGeom prst="rect">
            <a:avLst/>
          </a:prstGeom>
          <a:noFill/>
          <a:ln w="9525">
            <a:noFill/>
          </a:ln>
        </p:spPr>
      </p:pic>
      <p:sp>
        <p:nvSpPr>
          <p:cNvPr id="104" name="文本框 103"/>
          <p:cNvSpPr txBox="1"/>
          <p:nvPr/>
        </p:nvSpPr>
        <p:spPr>
          <a:xfrm>
            <a:off x="544195" y="2467610"/>
            <a:ext cx="4848225" cy="1985010"/>
          </a:xfrm>
          <a:prstGeom prst="rect">
            <a:avLst/>
          </a:prstGeom>
          <a:noFill/>
          <a:ln w="9525">
            <a:noFill/>
          </a:ln>
        </p:spPr>
        <p:txBody>
          <a:bodyPr wrap="square">
            <a:spAutoFit/>
          </a:bodyPr>
          <a:p>
            <a:pPr marL="357505" indent="-357505" algn="just">
              <a:lnSpc>
                <a:spcPct val="110000"/>
              </a:lnSpc>
              <a:spcBef>
                <a:spcPts val="1800"/>
              </a:spcBef>
              <a:buClr>
                <a:srgbClr val="FAAA28"/>
              </a:buClr>
              <a:buSzPct val="60000"/>
              <a:buFont typeface="Webdings" panose="05030102010509060703" pitchFamily="2" charset="2"/>
              <a:buChar char=""/>
            </a:pPr>
            <a:r>
              <a:rPr lang="en-US" altLang="zh-CN" sz="1600" b="0" dirty="0">
                <a:solidFill>
                  <a:srgbClr val="BC7605"/>
                </a:solidFill>
                <a:latin typeface="Arial" panose="020B0604020202020204" pitchFamily="34" charset="0"/>
                <a:ea typeface="微软雅黑" panose="020B0503020204020204" pitchFamily="34" charset="-122"/>
              </a:rPr>
              <a:t>      </a:t>
            </a:r>
            <a:r>
              <a:rPr lang="zh-CN" altLang="en-US" sz="1600" b="0" dirty="0">
                <a:solidFill>
                  <a:srgbClr val="BC7605"/>
                </a:solidFill>
                <a:latin typeface="Arial" panose="020B0604020202020204" pitchFamily="34" charset="0"/>
                <a:ea typeface="微软雅黑" panose="020B0503020204020204" pitchFamily="34" charset="-122"/>
              </a:rPr>
              <a:t>在相同的容积下，空间高的房间给人感觉容积更大，右边的空间的人感觉上比实际容积大了10%,我们也得知，顶棚的高度就可以直接影响到人们对房间大小的感觉，我们在进行住宅建筑设计中同样可以应用此种感官的差别来营造大空间的效果。即使是较小面积的住宅，若顶棚较高、纵向进深较大，就具有可以消除空间狭小的效果。</a:t>
            </a:r>
            <a:endParaRPr lang="zh-CN" altLang="en-US" sz="1600" dirty="0">
              <a:solidFill>
                <a:srgbClr val="BC7605"/>
              </a:solidFill>
              <a:latin typeface="Arial" panose="020B0604020202020204" pitchFamily="34" charset="0"/>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zh-CN"/>
              <a:t>二、形态</a:t>
            </a:r>
            <a:endParaRPr lang="zh-CN" altLang="zh-CN"/>
          </a:p>
          <a:p>
            <a:r>
              <a:rPr lang="zh-CN" altLang="zh-CN"/>
              <a:t>住宅空间的大小和形状，是由人和人际的尺度以及活动范围，室内的家具，设施的布置和使用特点，构成空间的结构体系，以及对住宅设计相当重要的，即人们使用该空间应待具有的环境气氛和空间感受等多种因素确定的。</a:t>
            </a:r>
            <a:endParaRPr lang="zh-CN" altLang="zh-CN"/>
          </a:p>
          <a:p>
            <a:r>
              <a:rPr lang="zh-CN" altLang="zh-CN"/>
              <a:t>住宅空间的形状由顶面、墙面和底面等室内界面围合而成，不同形状会通过视觉给予人不同的心理感受</a:t>
            </a:r>
            <a:endParaRPr lang="zh-CN" altLang="zh-CN"/>
          </a:p>
        </p:txBody>
      </p:sp>
      <p:pic>
        <p:nvPicPr>
          <p:cNvPr id="1073742881" name="图片 2"/>
          <p:cNvPicPr>
            <a:picLocks noChangeAspect="1"/>
          </p:cNvPicPr>
          <p:nvPr/>
        </p:nvPicPr>
        <p:blipFill>
          <a:blip r:embed="rId1">
            <a:clrChange>
              <a:clrFrom>
                <a:srgbClr val="FFFFFF"/>
              </a:clrFrom>
              <a:clrTo>
                <a:srgbClr val="FFFFFF">
                  <a:alpha val="0"/>
                </a:srgbClr>
              </a:clrTo>
            </a:clrChange>
          </a:blip>
          <a:srcRect l="2393" t="69803" r="5859" b="6937"/>
          <a:stretch>
            <a:fillRect/>
          </a:stretch>
        </p:blipFill>
        <p:spPr>
          <a:xfrm>
            <a:off x="2564130" y="3780790"/>
            <a:ext cx="6795135" cy="2346325"/>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第二节、住宅空间的构成与功能</a:t>
            </a:r>
            <a:endParaRPr lang="zh-CN" altLang="en-US"/>
          </a:p>
        </p:txBody>
      </p:sp>
      <p:sp>
        <p:nvSpPr>
          <p:cNvPr id="3" name="内容占位符 2"/>
          <p:cNvSpPr>
            <a:spLocks noGrp="1"/>
          </p:cNvSpPr>
          <p:nvPr>
            <p:ph idx="1"/>
          </p:nvPr>
        </p:nvSpPr>
        <p:spPr/>
        <p:txBody>
          <a:bodyPr/>
          <a:p>
            <a:r>
              <a:rPr lang="zh-CN" altLang="zh-CN"/>
              <a:t>起居空间具有家庭团聚、娱乐（听音乐、看电视）、交往兼有就餐、学习的功能，这部分空间要求明亮、开放，其辅助绿化、家俱陈设、电器(家用电器可以根据室内空间和基调来选择其款式及色彩, 也可根据已有的家用电器来组织空间 , 决定室内的基调)。照明灯具格调、款式、色彩、材料相互间应协调 , 要能反映出主人的品味。</a:t>
            </a:r>
            <a:endParaRPr lang="zh-CN" altLang="zh-CN"/>
          </a:p>
          <a:p>
            <a:r>
              <a:rPr lang="zh-CN" altLang="zh-CN"/>
              <a:t>就餐区可单独设置, 也可放在起居室靠近厨房的一隅, 这个空间应考虑人的来往、服务等活动因素。书房的功能为读书、办公兼有私人客访，这部分空间要考虑家俱(工作台、椅、书架、沙发等)的合理安排。成人卧室的功能为睡眠、休息、化妆、贮藏、阅读。 儿童卧室的功能主要是玩耍、睡眠、学习 , 要充分考虑其趣味性及半公开性。</a:t>
            </a:r>
            <a:endParaRPr lang="zh-CN" altLang="zh-CN"/>
          </a:p>
          <a:p>
            <a:r>
              <a:rPr lang="zh-CN" altLang="zh-CN"/>
              <a:t>厨房的主要功能为烹调操作，设备及家俱应按操作顺序来布置，避免走动过多，带冰箱的操作台、带水池的洗涤台及带炉灶的烹调台是厨房的主要陈设。 卫生间功能是家务劳动、更衣、洗浴、洗脸、排便等，这部分空间里主要有浴盆、洗脸盆、坐便器、洗涤池、洗衣机等洁具与电器，卫生间的洗浴部分应与厕所部分分开，如果空间狭小也应在布置上有明显划分。</a:t>
            </a:r>
            <a:endParaRPr lang="zh-CN" altLang="zh-CN"/>
          </a:p>
        </p:txBody>
      </p:sp>
    </p:spTree>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4553"/>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53cd864ddf516">
  <a:themeElements>
    <a:clrScheme name="">
      <a:dk1>
        <a:srgbClr val="4B4D4F"/>
      </a:dk1>
      <a:lt1>
        <a:srgbClr val="FFFFFF"/>
      </a:lt1>
      <a:dk2>
        <a:srgbClr val="3D3F41"/>
      </a:dk2>
      <a:lt2>
        <a:srgbClr val="EEECE1"/>
      </a:lt2>
      <a:accent1>
        <a:srgbClr val="DC5C31"/>
      </a:accent1>
      <a:accent2>
        <a:srgbClr val="EA9B26"/>
      </a:accent2>
      <a:accent3>
        <a:srgbClr val="FFFFFF"/>
      </a:accent3>
      <a:accent4>
        <a:srgbClr val="3F4143"/>
      </a:accent4>
      <a:accent5>
        <a:srgbClr val="EAB6AD"/>
      </a:accent5>
      <a:accent6>
        <a:srgbClr val="D28B21"/>
      </a:accent6>
      <a:hlink>
        <a:srgbClr val="00B0F0"/>
      </a:hlink>
      <a:folHlink>
        <a:srgbClr val="AFB2B4"/>
      </a:folHlink>
    </a:clrScheme>
    <a:fontScheme name="">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4B4D4F"/>
        </a:dk1>
        <a:lt1>
          <a:srgbClr val="FFFFFF"/>
        </a:lt1>
        <a:dk2>
          <a:srgbClr val="3D3F41"/>
        </a:dk2>
        <a:lt2>
          <a:srgbClr val="EEECE1"/>
        </a:lt2>
        <a:accent1>
          <a:srgbClr val="DC5C31"/>
        </a:accent1>
        <a:accent2>
          <a:srgbClr val="EA9B26"/>
        </a:accent2>
        <a:accent3>
          <a:srgbClr val="FFFFFF"/>
        </a:accent3>
        <a:accent4>
          <a:srgbClr val="3F4143"/>
        </a:accent4>
        <a:accent5>
          <a:srgbClr val="EAB6AD"/>
        </a:accent5>
        <a:accent6>
          <a:srgbClr val="D28B21"/>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2080</Words>
  <Application>WPS 演示</Application>
  <PresentationFormat>宽屏</PresentationFormat>
  <Paragraphs>68</Paragraphs>
  <Slides>18</Slides>
  <Notes>31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18</vt:i4>
      </vt:variant>
    </vt:vector>
  </HeadingPairs>
  <TitlesOfParts>
    <vt:vector size="31" baseType="lpstr">
      <vt:lpstr>Arial</vt:lpstr>
      <vt:lpstr>宋体</vt:lpstr>
      <vt:lpstr>Wingdings</vt:lpstr>
      <vt:lpstr>黑体</vt:lpstr>
      <vt:lpstr>Calibri</vt:lpstr>
      <vt:lpstr>微软雅黑</vt:lpstr>
      <vt:lpstr>Arial Unicode MS</vt:lpstr>
      <vt:lpstr>Webdings</vt:lpstr>
      <vt:lpstr>幼圆</vt:lpstr>
      <vt:lpstr>Arial Black</vt:lpstr>
      <vt:lpstr>华文细黑</vt:lpstr>
      <vt:lpstr>Office 主题</vt:lpstr>
      <vt:lpstr>1_53cd864ddf516</vt:lpstr>
      <vt:lpstr>住宅空间设计</vt:lpstr>
      <vt:lpstr>PowerPoint 演示文稿</vt:lpstr>
      <vt:lpstr>第一节 住宅空间设计理论基础</vt:lpstr>
      <vt:lpstr>第一节 住宅空间的形态与尺度</vt:lpstr>
      <vt:lpstr>PowerPoint 演示文稿</vt:lpstr>
      <vt:lpstr>PowerPoint 演示文稿</vt:lpstr>
      <vt:lpstr>PowerPoint 演示文稿</vt:lpstr>
      <vt:lpstr>PowerPoint 演示文稿</vt:lpstr>
      <vt:lpstr>PowerPoint 演示文稿</vt:lpstr>
      <vt:lpstr>第二节、住宅空间的构成与功能</vt:lpstr>
      <vt:lpstr>PowerPoint 演示文稿</vt:lpstr>
      <vt:lpstr>PowerPoint 演示文稿</vt:lpstr>
      <vt:lpstr>第二节、住宅空间的构成与功能</vt:lpstr>
      <vt:lpstr>PowerPoint 演示文稿</vt:lpstr>
      <vt:lpstr>PowerPoint 演示文稿</vt:lpstr>
      <vt:lpstr>第三节、住宅空间的组织</vt:lpstr>
      <vt:lpstr>第四节、住宅空间的分隔手段</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WPS_1502861189</cp:lastModifiedBy>
  <cp:revision>5</cp:revision>
  <dcterms:created xsi:type="dcterms:W3CDTF">2018-03-01T02:03:00Z</dcterms:created>
  <dcterms:modified xsi:type="dcterms:W3CDTF">2018-06-24T03:22:24Z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