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27"/>
  </p:notesMasterIdLst>
  <p:sldIdLst>
    <p:sldId id="354" r:id="rId5"/>
    <p:sldId id="356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90" r:id="rId17"/>
    <p:sldId id="274" r:id="rId18"/>
    <p:sldId id="275" r:id="rId19"/>
    <p:sldId id="276" r:id="rId20"/>
    <p:sldId id="277" r:id="rId21"/>
    <p:sldId id="284" r:id="rId22"/>
    <p:sldId id="285" r:id="rId23"/>
    <p:sldId id="286" r:id="rId24"/>
    <p:sldId id="287" r:id="rId25"/>
    <p:sldId id="288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904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10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en-US" altLang="x-none" sz="1200" dirty="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8463" y="0"/>
            <a:ext cx="36655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4"/>
          <p:cNvSpPr>
            <a:spLocks noGrp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36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Rectangle 5"/>
          <p:cNvSpPr>
            <a:spLocks noGrp="1"/>
          </p:cNvSpPr>
          <p:nvPr>
            <p:ph type="subTitle" idx="1"/>
          </p:nvPr>
        </p:nvSpPr>
        <p:spPr>
          <a:xfrm>
            <a:off x="1368425" y="3897313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1800"/>
            </a:lvl1pPr>
            <a:lvl2pPr marL="457200" lvl="1" indent="0" algn="ctr">
              <a:buNone/>
              <a:defRPr sz="18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800"/>
            </a:lvl4pPr>
            <a:lvl5pPr marL="1828800" lvl="4" indent="0" algn="ctr">
              <a:buNone/>
              <a:defRPr sz="18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4213" y="1989138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137" y="1989138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3513" y="620713"/>
            <a:ext cx="1943100" cy="5483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4213" y="620713"/>
            <a:ext cx="5716657" cy="5483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0225" y="1106488"/>
            <a:ext cx="4031726" cy="54213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6512" y="1106488"/>
            <a:ext cx="4031726" cy="54213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119063"/>
            <a:ext cx="2058988" cy="64087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0225" y="119063"/>
            <a:ext cx="6057601" cy="64087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15238" y="0"/>
            <a:ext cx="1524000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20000" y="5757863"/>
            <a:ext cx="1524000" cy="1100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4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3" name="Rectangle 5"/>
          <p:cNvSpPr>
            <a:spLocks noGrp="1"/>
          </p:cNvSpPr>
          <p:nvPr>
            <p:ph type="body" idx="1"/>
          </p:nvPr>
        </p:nvSpPr>
        <p:spPr>
          <a:xfrm>
            <a:off x="684213" y="1989138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0"/>
          <p:cNvPicPr>
            <a:picLocks noChangeAspect="1"/>
          </p:cNvPicPr>
          <p:nvPr/>
        </p:nvPicPr>
        <p:blipFill>
          <a:blip r:embed="rId12"/>
          <a:srcRect l="14024" t="16386" r="2811" b="534"/>
          <a:stretch>
            <a:fillRect/>
          </a:stretch>
        </p:blipFill>
        <p:spPr>
          <a:xfrm>
            <a:off x="11113" y="0"/>
            <a:ext cx="91328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KSO_BC1"/>
          <p:cNvSpPr>
            <a:spLocks noGrp="1"/>
          </p:cNvSpPr>
          <p:nvPr>
            <p:ph type="body"/>
          </p:nvPr>
        </p:nvSpPr>
        <p:spPr>
          <a:xfrm>
            <a:off x="530225" y="1106488"/>
            <a:ext cx="8228013" cy="54213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5750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7505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076" name="KSO_BT1"/>
          <p:cNvSpPr>
            <a:spLocks noGrp="1"/>
          </p:cNvSpPr>
          <p:nvPr>
            <p:ph type="title"/>
          </p:nvPr>
        </p:nvSpPr>
        <p:spPr>
          <a:xfrm>
            <a:off x="700088" y="119063"/>
            <a:ext cx="8066087" cy="6985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7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969697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8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969697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79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969697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None/>
        <a:defRPr sz="3000" b="1" i="0" u="none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57505" lvl="0" indent="-357505" algn="just" defTabSz="914400" eaLnBrk="0" fontAlgn="base" latinLnBrk="0" hangingPunct="0">
        <a:lnSpc>
          <a:spcPct val="110000"/>
        </a:lnSpc>
        <a:spcBef>
          <a:spcPts val="1800"/>
        </a:spcBef>
        <a:spcAft>
          <a:spcPct val="0"/>
        </a:spcAft>
        <a:buClr>
          <a:srgbClr val="FAAA28"/>
        </a:buClr>
        <a:buSzPct val="60000"/>
        <a:buFont typeface="Webdings" panose="05030102010509060703" pitchFamily="2" charset="2"/>
        <a:buChar char=""/>
        <a:defRPr sz="2000" b="0" i="0" u="none" kern="1200" baseline="0">
          <a:solidFill>
            <a:srgbClr val="BC7605"/>
          </a:solidFill>
          <a:latin typeface="+mn-lt"/>
          <a:ea typeface="+mn-ea"/>
          <a:cs typeface="+mn-cs"/>
        </a:defRPr>
      </a:lvl1pPr>
      <a:lvl2pPr marL="357505" lvl="1" indent="-357505" algn="just" defTabSz="914400" eaLnBrk="0" fontAlgn="base" latinLnBrk="0" hangingPunct="0">
        <a:lnSpc>
          <a:spcPct val="130000"/>
        </a:lnSpc>
        <a:spcBef>
          <a:spcPct val="0"/>
        </a:spcBef>
        <a:spcAft>
          <a:spcPts val="600"/>
        </a:spcAft>
        <a:buClr>
          <a:srgbClr val="FAAA28"/>
        </a:buClr>
        <a:buFont typeface="幼圆" pitchFamily="1" charset="-122"/>
        <a:buChar char=" "/>
        <a:defRPr sz="1600" b="0" i="0" u="none" kern="1200" baseline="0">
          <a:solidFill>
            <a:srgbClr val="7D7D7D"/>
          </a:solidFill>
          <a:latin typeface="幼圆" pitchFamily="1" charset="-122"/>
          <a:ea typeface="幼圆" pitchFamily="1" charset="-122"/>
          <a:cs typeface="+mn-cs"/>
        </a:defRPr>
      </a:lvl2pPr>
      <a:lvl3pPr marL="1143000" lvl="2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3pPr>
      <a:lvl4pPr marL="1600200" lvl="3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4pPr>
      <a:lvl5pPr marL="2057400" lvl="4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Calibri" panose="020F0502020204030204" pitchFamily="2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第二章住宅空间设计的程序与表达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404813"/>
            <a:ext cx="4338637" cy="2708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3315" name="图片 13314" descr="CIMG0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068638"/>
            <a:ext cx="4716463" cy="35369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316" name="文本框 13315"/>
          <p:cNvSpPr txBox="1"/>
          <p:nvPr/>
        </p:nvSpPr>
        <p:spPr>
          <a:xfrm>
            <a:off x="5486400" y="3581400"/>
            <a:ext cx="2743200" cy="187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7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（在现场量房时，要注意标明上下水管、暖气、卫生间、厨房设施的准确位置，并向客户指明基底情况。）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900113" y="981075"/>
            <a:ext cx="7543800" cy="547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70000"/>
              </a:lnSpc>
            </a:pPr>
            <a:r>
              <a:rPr lang="zh-CN" altLang="en-US" sz="2400" b="1" dirty="0">
                <a:solidFill>
                  <a:srgbClr val="0099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二． 设计阶段</a:t>
            </a:r>
            <a:endParaRPr lang="zh-CN" altLang="en-US" sz="2400" dirty="0">
              <a:solidFill>
                <a:srgbClr val="0099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设计阶段的工作重点是根据第一阶段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1" charset="-122"/>
              </a:rPr>
              <a:t>——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分析阶段，所得的资料提出各种可行性的设计构思，选出最优方案，或综合数种构想的优点，重新拟定一种新的方案。然后进行空间、形式计划、材料计划。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．空间计划，以功能为主；</a:t>
            </a:r>
            <a:endParaRPr lang="zh-CN" altLang="en-US" sz="2000" b="1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．形式计划，以视觉表现为先；</a:t>
            </a:r>
            <a:endParaRPr lang="zh-CN" altLang="en-US" sz="2000" b="1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3. 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材料计划，兼顾功能与美观；</a:t>
            </a:r>
            <a:endParaRPr lang="zh-CN" altLang="en-US" sz="2000" b="1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．设计计划，定稿后绘制透视效果图和详细施工图；</a:t>
            </a:r>
            <a:endParaRPr lang="zh-CN" altLang="en-US" sz="2000" b="1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endParaRPr lang="zh-CN" altLang="en-US" sz="24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914400" y="609600"/>
            <a:ext cx="7543800" cy="216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7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1" charset="-122"/>
              </a:rPr>
              <a:t>       绘制透视效果图或制作模型，以加强构思表现并兼作施工的参考；详细施工图作为我们制作阶段遵循的依据。在设计、绘图、报价，与客户充分沟通，达到客户要求以后，与业主签定正式合同。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1" charset="-122"/>
            </a:endParaRPr>
          </a:p>
        </p:txBody>
      </p:sp>
      <p:pic>
        <p:nvPicPr>
          <p:cNvPr id="15363" name="图片 15362" descr="金之岛莫总委托[2] 拷贝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781300"/>
            <a:ext cx="3779837" cy="251936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5364" name="图片 15363" descr="客厅2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27432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1219200" y="5181600"/>
            <a:ext cx="7010400" cy="120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（在正式开工前，应做出全套施工图纸：包括</a:t>
            </a:r>
            <a:r>
              <a:rPr lang="zh-CN" altLang="en-US" dirty="0">
                <a:solidFill>
                  <a:schemeClr val="bg2"/>
                </a:solidFill>
                <a:latin typeface="Times New Roman" panose="02020603050405020304" charset="0"/>
              </a:rPr>
              <a:t>平面布置图、天花平面图、立面图、剖面图、节点大样、家具详图，标准门窗及大样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，且图纸上应该有设计师、客户审核签字。）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8"/>
          <p:cNvSpPr/>
          <p:nvPr/>
        </p:nvSpPr>
        <p:spPr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7" name="Rectangle 10"/>
          <p:cNvSpPr/>
          <p:nvPr/>
        </p:nvSpPr>
        <p:spPr>
          <a:xfrm>
            <a:off x="611188" y="549275"/>
            <a:ext cx="7561262" cy="39004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作为设计人员，必须确保施工图纸具备如下要求：</a:t>
            </a:r>
            <a:endParaRPr lang="en-US" altLang="zh-CN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、展开施工工作之前，所有图纸必须经过业主和设计单位各级人员的签署和审查；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、设计图纸与说明书必须齐全、明确，坐标、标高、尺寸、管线、道路等交叉连接必须相符：图纸内容、表达深度必须满足施工需要；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、施工图与设备、特殊材料的技术要求一致，并确认主要材料来源有无保证，能否代换；新技术、新材料的应用是否落实；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、土建结构布置与设计对应，符合抗震等强度设计要求；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、设计必须满足生产要求和检修需要；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、施工图纸必须满足防火、消防设计有关规程的要求。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tangle 11"/>
          <p:cNvSpPr/>
          <p:nvPr/>
        </p:nvSpPr>
        <p:spPr>
          <a:xfrm>
            <a:off x="-1741487" y="4514850"/>
            <a:ext cx="215900" cy="244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1000" dirty="0">
                <a:latin typeface="Times New Roman" panose="02020603050405020304" charset="0"/>
                <a:ea typeface="黑体" panose="02010609060101010101" pitchFamily="1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PICT4197"/>
          <p:cNvPicPr>
            <a:picLocks noChangeAspect="1"/>
          </p:cNvPicPr>
          <p:nvPr/>
        </p:nvPicPr>
        <p:blipFill>
          <a:blip r:embed="rId1">
            <a:lum bright="23999" contrast="84000"/>
          </a:blip>
          <a:stretch>
            <a:fillRect/>
          </a:stretch>
        </p:blipFill>
        <p:spPr>
          <a:xfrm>
            <a:off x="0" y="333375"/>
            <a:ext cx="9144000" cy="5903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838200" y="990600"/>
            <a:ext cx="7772400" cy="532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65000"/>
              </a:lnSpc>
            </a:pPr>
            <a:r>
              <a:rPr lang="zh-CN" altLang="en-US" sz="2400" b="1" dirty="0">
                <a:solidFill>
                  <a:srgbClr val="0099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三、制作阶段</a:t>
            </a:r>
            <a:endParaRPr lang="zh-CN" altLang="en-US" sz="2400" dirty="0">
              <a:solidFill>
                <a:srgbClr val="0099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制作阶段是使设计阶段的构思、设想变为现实，其工作重点是：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．根据设计计划，拟定具体制作说明，制作施工进度表。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．依据制作计划进料，雇工或招标发包，结合实际准备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制作作业。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一般在合同签定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日后进入施工阶段，开工当日，设计师、施工队、工长、（监理）和客户同时到现场进行协商洽谈、现场交底。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施工中，需随时严格监督工程进度、材料规格、制作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技法是否正确。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5000"/>
              </a:lnSpc>
            </a:pP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838200" y="-36512"/>
            <a:ext cx="7543800" cy="575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9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．如发现问题皆需随时纠正，涉及设计错误和制作困难的，应重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9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新检查方案，予以修正</a:t>
            </a: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必要的要进行设计变更。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9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．水、电等隐蔽工程在做完后，在木工、油漆工等进行作业之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9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前，应进行隐蔽工程验收。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90000"/>
              </a:lnSpc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6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．完工后根据合同验收。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 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4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9459" name="图片 19458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2997200"/>
            <a:ext cx="3252788" cy="353536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1143000" y="1314450"/>
            <a:ext cx="7162800" cy="3714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7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目前，国家并没有对家居工程保修有一个明确的规定，市场上也有承诺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1~5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年不等，但随着市场日益规范，服务体系越来越完善，这已逐渐成为必不可少的一个环节。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 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7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20483" name="图片 20482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3446463"/>
            <a:ext cx="4067175" cy="341153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484" name="矩形 20483"/>
          <p:cNvSpPr/>
          <p:nvPr/>
        </p:nvSpPr>
        <p:spPr>
          <a:xfrm>
            <a:off x="609600" y="914400"/>
            <a:ext cx="3536950" cy="5667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0099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四、工程保修和客户维护</a:t>
            </a:r>
            <a:endParaRPr lang="zh-CN" altLang="en-US" sz="2400" dirty="0">
              <a:solidFill>
                <a:srgbClr val="0099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4"/>
          <p:cNvSpPr/>
          <p:nvPr/>
        </p:nvSpPr>
        <p:spPr>
          <a:xfrm>
            <a:off x="428625" y="2389188"/>
            <a:ext cx="3571875" cy="28622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一、调查与信息采集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对空间设计来说，设计概念萌生的初始阶段，设计师必须进行足够的调查研究、掌握足够的信息资料后，才能明确所委托设计的范畴、明确甲方要什么，才能确立准确的设计方向，以求设计符合业主的需求，达到改善业主生活环境的目的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Rectangle 8"/>
          <p:cNvSpPr/>
          <p:nvPr/>
        </p:nvSpPr>
        <p:spPr>
          <a:xfrm>
            <a:off x="0" y="1633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8" name="Rectangle 11"/>
          <p:cNvSpPr/>
          <p:nvPr/>
        </p:nvSpPr>
        <p:spPr>
          <a:xfrm>
            <a:off x="0" y="22193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Rectangle 6"/>
          <p:cNvSpPr/>
          <p:nvPr/>
        </p:nvSpPr>
        <p:spPr>
          <a:xfrm>
            <a:off x="257175" y="1436053"/>
            <a:ext cx="6286500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第二节  家居空间</a:t>
            </a:r>
            <a:r>
              <a:rPr lang="zh-TW" altLang="en-US" sz="2800" b="1" dirty="0">
                <a:latin typeface="Times New Roman" panose="02020603050405020304" charset="0"/>
              </a:rPr>
              <a:t>设计</a:t>
            </a:r>
            <a:r>
              <a:rPr lang="zh-CN" altLang="en-US" sz="2800" b="1" dirty="0">
                <a:latin typeface="Times New Roman" panose="02020603050405020304" charset="0"/>
              </a:rPr>
              <a:t>的程序与表达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21510" name="图片 7" descr="2-14.客户定位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0" y="2476500"/>
            <a:ext cx="4357688" cy="323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14"/>
          <p:cNvSpPr/>
          <p:nvPr/>
        </p:nvSpPr>
        <p:spPr>
          <a:xfrm>
            <a:off x="500063" y="692150"/>
            <a:ext cx="3357562" cy="28622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二、</a:t>
            </a:r>
            <a:r>
              <a:rPr lang="zh-TW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设计定位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、根据空间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使用功能特点、使用性质要求的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功能定位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”；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设计任务和业主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期望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营造的环境氛围、造型格调的 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风格定位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”；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还有业主的整体资金投入和单方造价标准的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规模与标准定位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”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531" name="图片 2" descr="2-16.平面功能定位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5413" y="2643188"/>
            <a:ext cx="2424112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3" descr="2-19.造型、格调、风格定位2-欧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0" y="2643188"/>
            <a:ext cx="2562225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566738" y="1752600"/>
            <a:ext cx="8001000" cy="4267200"/>
          </a:xfrm>
        </p:spPr>
        <p:txBody>
          <a:bodyPr vert="horz" wrap="square" anchor="t"/>
          <a:p>
            <a:pPr marL="0" indent="0" eaLnBrk="1" fontAlgn="base" hangingPunct="1">
              <a:buNone/>
            </a:pPr>
            <a:endParaRPr lang="zh-CN" altLang="en-US" strike="noStrike" noProof="1" dirty="0"/>
          </a:p>
          <a:p>
            <a:pPr eaLnBrk="1" fontAlgn="base" hangingPunct="1"/>
            <a:r>
              <a:rPr lang="zh-CN" altLang="en-US" strike="noStrike" noProof="1" dirty="0"/>
              <a:t>学习要点及目标</a:t>
            </a:r>
            <a:endParaRPr lang="zh-CN" altLang="en-US" strike="noStrike" noProof="1" dirty="0"/>
          </a:p>
          <a:p>
            <a:pPr eaLnBrk="1" fontAlgn="base" hangingPunct="1"/>
            <a:r>
              <a:rPr lang="zh-CN" altLang="en-US" strike="noStrike" noProof="1" dirty="0"/>
              <a:t>本章主要介绍住宅空间设计的程序和表达方式，重点介绍了图解表达。。</a:t>
            </a:r>
            <a:endParaRPr lang="zh-CN" altLang="en-US" strike="noStrike" noProof="1" dirty="0"/>
          </a:p>
          <a:p>
            <a:pPr eaLnBrk="1" fontAlgn="base" hangingPunct="1"/>
            <a:r>
              <a:rPr lang="zh-CN" altLang="en-US" strike="noStrike" noProof="1" dirty="0"/>
              <a:t>通过对本章的学习，要求学生了解住宅设计各个阶段的工作内容，并能掌握住宅设计图解表达的方法。</a:t>
            </a:r>
            <a:endParaRPr lang="zh-CN" altLang="en-US" strike="noStrike" noProof="1" dirty="0"/>
          </a:p>
          <a:p>
            <a:pPr eaLnBrk="1" fontAlgn="base" hangingPunct="1">
              <a:buNone/>
            </a:pPr>
            <a:endParaRPr lang="zh-CN" altLang="en-US" strike="noStrike" noProof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2301875"/>
            <a:ext cx="6313488" cy="453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10"/>
          <p:cNvSpPr/>
          <p:nvPr/>
        </p:nvSpPr>
        <p:spPr>
          <a:xfrm>
            <a:off x="0" y="5048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6" name="Rectangle 11"/>
          <p:cNvSpPr/>
          <p:nvPr/>
        </p:nvSpPr>
        <p:spPr>
          <a:xfrm>
            <a:off x="71438" y="44291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7" name="Rectangle 16"/>
          <p:cNvSpPr/>
          <p:nvPr/>
        </p:nvSpPr>
        <p:spPr>
          <a:xfrm>
            <a:off x="3435350" y="5545138"/>
            <a:ext cx="222250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1200" dirty="0">
                <a:latin typeface="Times New Roman" panose="02020603050405020304" charset="0"/>
                <a:ea typeface="黑体" panose="02010609060101010101" pitchFamily="1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58" name="Rectangle 11"/>
          <p:cNvSpPr/>
          <p:nvPr/>
        </p:nvSpPr>
        <p:spPr>
          <a:xfrm>
            <a:off x="428625" y="512763"/>
            <a:ext cx="8072438" cy="22860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28600" defTabSz="0">
              <a:tabLst>
                <a:tab pos="238125" algn="l"/>
              </a:tabLst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三、</a:t>
            </a:r>
            <a:r>
              <a:rPr lang="zh-TW" altLang="en-US" b="1" dirty="0">
                <a:solidFill>
                  <a:srgbClr val="000000"/>
                </a:solidFill>
                <a:latin typeface="Times New Roman" panose="02020603050405020304" charset="0"/>
              </a:rPr>
              <a:t>相关工种协调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228600" defTabSz="0">
              <a:tabLst>
                <a:tab pos="238125" algn="l"/>
              </a:tabLst>
            </a:pPr>
            <a:endParaRPr lang="en-US" altLang="zh-CN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indent="228600" defTabSz="0">
              <a:tabLst>
                <a:tab pos="238125" algn="l"/>
              </a:tabLs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居住空间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设计工作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最终设计成果的优劣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设计意图是否具有可操作性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与室内设计和相关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的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空调、给排水、强弱电气等设施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、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设备的整体协调关系极为密切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。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例如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室内空调风口位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置、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水管、电线的布置等均与室内设计的整体功能效果密切相关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同时与室内声、光、热有关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的相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应设施、设备的配置与协调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也与风、水、电、设施、设备的配置与协调同等重要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这也是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现代</a:t>
            </a:r>
            <a:r>
              <a:rPr lang="zh-TW" altLang="en-US" dirty="0">
                <a:solidFill>
                  <a:srgbClr val="000000"/>
                </a:solidFill>
                <a:latin typeface="Times New Roman" panose="02020603050405020304" charset="0"/>
              </a:rPr>
              <a:t>室内设计的重要内涵之一。</a:t>
            </a:r>
            <a:endParaRPr lang="zh-TW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9" name="Rectangle 16"/>
          <p:cNvSpPr/>
          <p:nvPr/>
        </p:nvSpPr>
        <p:spPr>
          <a:xfrm>
            <a:off x="322263" y="4202113"/>
            <a:ext cx="8642350" cy="365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10"/>
          <p:cNvSpPr/>
          <p:nvPr/>
        </p:nvSpPr>
        <p:spPr>
          <a:xfrm>
            <a:off x="0" y="5048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79" name="Rectangle 11"/>
          <p:cNvSpPr/>
          <p:nvPr/>
        </p:nvSpPr>
        <p:spPr>
          <a:xfrm>
            <a:off x="71438" y="44291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Rectangle 16"/>
          <p:cNvSpPr/>
          <p:nvPr/>
        </p:nvSpPr>
        <p:spPr>
          <a:xfrm>
            <a:off x="3435350" y="5545138"/>
            <a:ext cx="222250" cy="2746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1200" dirty="0">
                <a:latin typeface="Times New Roman" panose="02020603050405020304" charset="0"/>
                <a:ea typeface="黑体" panose="02010609060101010101" pitchFamily="1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1" name="Rectangle 11"/>
          <p:cNvSpPr/>
          <p:nvPr/>
        </p:nvSpPr>
        <p:spPr>
          <a:xfrm>
            <a:off x="428625" y="1473200"/>
            <a:ext cx="8072438" cy="365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28600" defTabSz="0">
              <a:tabLst>
                <a:tab pos="238125" algn="l"/>
              </a:tabLst>
            </a:pPr>
            <a:endParaRPr lang="zh-TW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82" name="Rectangle 16"/>
          <p:cNvSpPr/>
          <p:nvPr/>
        </p:nvSpPr>
        <p:spPr>
          <a:xfrm>
            <a:off x="322263" y="3230563"/>
            <a:ext cx="864235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     四、</a:t>
            </a:r>
            <a:r>
              <a:rPr lang="zh-TW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与土建和装修施工的前后期衔接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       居住空间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室内设计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是在土建工程基础上进行的工程拓展，因此它受到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前期土建工程的制约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。我们经常讲到的装修与装饰，就是在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承重结构部位、管道设施布置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完成后，运用合理的工程技术、施工工艺和构造做法，对室内各个界面进行功能及装饰布置的过程。因此，作为室内设计，必须对清水和改造前的现场进行详细的勘测和记录，对于梁、管线、给排水等全面了解，然后根据土建提供的原始资料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为装修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施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工提供合理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、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方便、可操作的设计方案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4583" name="图片 24582" descr="img200702252124164"/>
          <p:cNvPicPr>
            <a:picLocks noChangeAspect="1"/>
          </p:cNvPicPr>
          <p:nvPr/>
        </p:nvPicPr>
        <p:blipFill>
          <a:blip r:embed="rId1"/>
          <a:srcRect l="8203" r="11746"/>
          <a:stretch>
            <a:fillRect/>
          </a:stretch>
        </p:blipFill>
        <p:spPr>
          <a:xfrm>
            <a:off x="863600" y="239713"/>
            <a:ext cx="3260725" cy="2992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24583" descr="img200702252124175"/>
          <p:cNvPicPr>
            <a:picLocks noChangeAspect="1"/>
          </p:cNvPicPr>
          <p:nvPr/>
        </p:nvPicPr>
        <p:blipFill>
          <a:blip r:embed="rId2"/>
          <a:srcRect t="20946"/>
          <a:stretch>
            <a:fillRect/>
          </a:stretch>
        </p:blipFill>
        <p:spPr>
          <a:xfrm>
            <a:off x="5257800" y="342900"/>
            <a:ext cx="3243263" cy="2990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8"/>
          <p:cNvSpPr/>
          <p:nvPr/>
        </p:nvSpPr>
        <p:spPr>
          <a:xfrm>
            <a:off x="1042988" y="3429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3" name="Rectangle 12"/>
          <p:cNvSpPr/>
          <p:nvPr/>
        </p:nvSpPr>
        <p:spPr>
          <a:xfrm>
            <a:off x="500063" y="620713"/>
            <a:ext cx="4214812" cy="2586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五、</a:t>
            </a:r>
            <a:r>
              <a:rPr lang="zh-TW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方案比较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     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住宅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室内设计从实际情况分析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往往具有多种应对设计任务的方案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它们总是各有长短和得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失，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只有通过不同方案的分析比较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才能得出优选的解答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因此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室内设计方案的比较不仅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是业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主选择最佳作品的需要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，</a:t>
            </a:r>
            <a:r>
              <a:rPr lang="zh-TW" altLang="en-US" dirty="0">
                <a:solidFill>
                  <a:srgbClr val="000000"/>
                </a:solidFill>
                <a:latin typeface="Arial" panose="020B0604020202020204" pitchFamily="34" charset="0"/>
              </a:rPr>
              <a:t>也是设计师自身重要的工作方法之一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Rectangle 13"/>
          <p:cNvSpPr/>
          <p:nvPr/>
        </p:nvSpPr>
        <p:spPr>
          <a:xfrm>
            <a:off x="2919413" y="5592763"/>
            <a:ext cx="22860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1400" dirty="0">
                <a:latin typeface="Times New Roman" panose="02020603050405020304" charset="0"/>
                <a:ea typeface="黑体" panose="02010609060101010101" pitchFamily="1" charset="-122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5605" name="图片 4" descr="2-20.某创意旅馆一层平面方案（一）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5038" y="1931988"/>
            <a:ext cx="3144837" cy="404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838200" y="1438275"/>
            <a:ext cx="7543800" cy="41694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75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BC7605"/>
                </a:solidFill>
                <a:latin typeface="+mn-lt"/>
                <a:ea typeface="+mn-ea"/>
              </a:rPr>
              <a:t>第一节 家居设计的程序</a:t>
            </a:r>
            <a:endParaRPr lang="zh-CN" altLang="en-US" sz="2000" dirty="0">
              <a:solidFill>
                <a:srgbClr val="BC7605"/>
              </a:solidFill>
              <a:latin typeface="+mn-lt"/>
              <a:ea typeface="+mn-ea"/>
            </a:endParaRPr>
          </a:p>
          <a:p>
            <a:pPr>
              <a:lnSpc>
                <a:spcPct val="175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BC7605"/>
                </a:solidFill>
                <a:latin typeface="+mn-lt"/>
                <a:ea typeface="+mn-ea"/>
              </a:rPr>
              <a:t>    家居空间设计是一种以满足需要为目标的理性创造行为。设计应充分地把握实质，只有彻底认识家居空间的特性方能采用正确有效的设计；从家居空间因素和条件综合分析，进行实际的空间计划和形式创造，才能达到一个理想的效果。居室空间作业程序可以分为以下三个阶段：分析阶段、设计阶段、制作阶段。</a:t>
            </a:r>
            <a:endParaRPr lang="zh-CN" altLang="en-US" sz="2000" dirty="0">
              <a:solidFill>
                <a:srgbClr val="BC7605"/>
              </a:solidFill>
              <a:latin typeface="+mn-lt"/>
              <a:ea typeface="+mn-ea"/>
            </a:endParaRPr>
          </a:p>
          <a:p>
            <a:pPr>
              <a:lnSpc>
                <a:spcPct val="175000"/>
              </a:lnSpc>
              <a:spcBef>
                <a:spcPct val="50000"/>
              </a:spcBef>
            </a:pP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79475"/>
            <a:ext cx="2311400" cy="163036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1" name="直接连接符 7170"/>
          <p:cNvSpPr/>
          <p:nvPr/>
        </p:nvSpPr>
        <p:spPr>
          <a:xfrm>
            <a:off x="2819400" y="3657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2" name="文本框 7171"/>
          <p:cNvSpPr txBox="1"/>
          <p:nvPr/>
        </p:nvSpPr>
        <p:spPr>
          <a:xfrm>
            <a:off x="914400" y="25908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（沟通分析）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pic>
        <p:nvPicPr>
          <p:cNvPr id="7173" name="图片 717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335088"/>
            <a:ext cx="1571625" cy="11747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4" name="文本框 7173"/>
          <p:cNvSpPr txBox="1"/>
          <p:nvPr/>
        </p:nvSpPr>
        <p:spPr>
          <a:xfrm>
            <a:off x="3124200" y="25908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（现场勘察）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7175" name="直接连接符 7174"/>
          <p:cNvSpPr/>
          <p:nvPr/>
        </p:nvSpPr>
        <p:spPr>
          <a:xfrm>
            <a:off x="4800600" y="3657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6" name="文本框 7175"/>
          <p:cNvSpPr txBox="1"/>
          <p:nvPr/>
        </p:nvSpPr>
        <p:spPr>
          <a:xfrm>
            <a:off x="8305800" y="4114800"/>
            <a:ext cx="8382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400" dirty="0">
                <a:latin typeface="Times New Roman" panose="02020603050405020304" charset="0"/>
              </a:rPr>
              <a:t>（签约）</a:t>
            </a:r>
            <a:endParaRPr lang="zh-CN" altLang="en-US" sz="1400" dirty="0">
              <a:latin typeface="Times New Roman" panose="02020603050405020304" charset="0"/>
            </a:endParaRPr>
          </a:p>
        </p:txBody>
      </p:sp>
      <p:sp>
        <p:nvSpPr>
          <p:cNvPr id="7177" name="直接连接符 7176"/>
          <p:cNvSpPr/>
          <p:nvPr/>
        </p:nvSpPr>
        <p:spPr>
          <a:xfrm>
            <a:off x="8458200" y="3657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pic>
        <p:nvPicPr>
          <p:cNvPr id="7178" name="图片 7177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404813"/>
            <a:ext cx="2028825" cy="244792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79" name="图片 7178" descr="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13" y="3657600"/>
            <a:ext cx="2030412" cy="20764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80" name="图片 7179" descr="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9400" y="3657600"/>
            <a:ext cx="1600200" cy="1600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81" name="图片 7180" descr="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0" y="3657600"/>
            <a:ext cx="1531938" cy="16002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82" name="图片 7181" descr="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64388" y="3429000"/>
            <a:ext cx="1935162" cy="216058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83" name="直接连接符 7182"/>
          <p:cNvSpPr/>
          <p:nvPr/>
        </p:nvSpPr>
        <p:spPr>
          <a:xfrm>
            <a:off x="6629400" y="5181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4" name="直接连接符 7183"/>
          <p:cNvSpPr/>
          <p:nvPr/>
        </p:nvSpPr>
        <p:spPr>
          <a:xfrm>
            <a:off x="4648200" y="5181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5" name="直接连接符 7184"/>
          <p:cNvSpPr/>
          <p:nvPr/>
        </p:nvSpPr>
        <p:spPr>
          <a:xfrm>
            <a:off x="2743200" y="5181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86" name="文本框 7185"/>
          <p:cNvSpPr txBox="1"/>
          <p:nvPr/>
        </p:nvSpPr>
        <p:spPr>
          <a:xfrm>
            <a:off x="755650" y="5805488"/>
            <a:ext cx="1219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（开工）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5486400" y="5334000"/>
            <a:ext cx="121920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（质量检查、竣工验收）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7188" name="文本框 7187"/>
          <p:cNvSpPr txBox="1"/>
          <p:nvPr/>
        </p:nvSpPr>
        <p:spPr>
          <a:xfrm>
            <a:off x="7451725" y="5734050"/>
            <a:ext cx="1219200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（工程保修、客户维护）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pic>
        <p:nvPicPr>
          <p:cNvPr id="7189" name="图片 7188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1335088"/>
            <a:ext cx="1573213" cy="118586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90" name="直接连接符 7189"/>
          <p:cNvSpPr/>
          <p:nvPr/>
        </p:nvSpPr>
        <p:spPr>
          <a:xfrm>
            <a:off x="6705600" y="3657600"/>
            <a:ext cx="5334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91" name="矩形 7190"/>
          <p:cNvSpPr/>
          <p:nvPr/>
        </p:nvSpPr>
        <p:spPr>
          <a:xfrm>
            <a:off x="5257800" y="2536825"/>
            <a:ext cx="15557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（方案设计）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7192" name="文本框 7191"/>
          <p:cNvSpPr txBox="1"/>
          <p:nvPr/>
        </p:nvSpPr>
        <p:spPr>
          <a:xfrm>
            <a:off x="7467600" y="28194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（签约）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7193" name="右箭头 7192"/>
          <p:cNvSpPr/>
          <p:nvPr/>
        </p:nvSpPr>
        <p:spPr>
          <a:xfrm>
            <a:off x="2362200" y="18288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chemeClr val="tx2"/>
              </a:solidFill>
              <a:latin typeface="Times New Roman" panose="02020603050405020304" charset="0"/>
            </a:endParaRPr>
          </a:p>
        </p:txBody>
      </p:sp>
      <p:sp>
        <p:nvSpPr>
          <p:cNvPr id="7194" name="右箭头 7193"/>
          <p:cNvSpPr/>
          <p:nvPr/>
        </p:nvSpPr>
        <p:spPr>
          <a:xfrm>
            <a:off x="4495800" y="18288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5" name="右箭头 7194"/>
          <p:cNvSpPr/>
          <p:nvPr/>
        </p:nvSpPr>
        <p:spPr>
          <a:xfrm>
            <a:off x="6553200" y="18288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6" name="右箭头 7195"/>
          <p:cNvSpPr/>
          <p:nvPr/>
        </p:nvSpPr>
        <p:spPr>
          <a:xfrm>
            <a:off x="2286000" y="43434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7" name="右箭头 7196"/>
          <p:cNvSpPr/>
          <p:nvPr/>
        </p:nvSpPr>
        <p:spPr>
          <a:xfrm>
            <a:off x="4572000" y="43434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8" name="右箭头 7197"/>
          <p:cNvSpPr/>
          <p:nvPr/>
        </p:nvSpPr>
        <p:spPr>
          <a:xfrm>
            <a:off x="6705600" y="43434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183E4A"/>
          </a:solidFill>
          <a:ln w="12700" cap="sq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99" name="文本框 7198"/>
          <p:cNvSpPr txBox="1"/>
          <p:nvPr/>
        </p:nvSpPr>
        <p:spPr>
          <a:xfrm>
            <a:off x="2771775" y="5373688"/>
            <a:ext cx="27384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（代购主材和家具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charset="0"/>
              </a:rPr>
              <a:t>）</a:t>
            </a:r>
            <a:endParaRPr lang="zh-CN" altLang="en-US" sz="14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857250" y="1143000"/>
            <a:ext cx="7543800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在深入分析业主的真正消费心理后，我们得出结论，他们最关心和担心的无非是以下三点：               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、质量；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、价格；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、设计效果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8195" name="图片 819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895600"/>
            <a:ext cx="3111500" cy="212883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196" name="文本框 8195"/>
          <p:cNvSpPr txBox="1"/>
          <p:nvPr/>
        </p:nvSpPr>
        <p:spPr>
          <a:xfrm>
            <a:off x="4787900" y="5229225"/>
            <a:ext cx="4114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charset="0"/>
              </a:rPr>
              <a:t>（仔细了解客户的真实想法，解答客户疑虑，与客户就居室设计做充分沟通，提出一些能够赢得客户认同和信任的设计意见。）</a:t>
            </a:r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228600" y="228600"/>
            <a:ext cx="4400550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BC7605"/>
                </a:solidFill>
                <a:latin typeface="+mn-lt"/>
                <a:ea typeface="+mn-ea"/>
              </a:rPr>
              <a:t>一、分析阶段        </a:t>
            </a:r>
            <a:endParaRPr lang="zh-CN" altLang="en-US" sz="2000" dirty="0">
              <a:solidFill>
                <a:srgbClr val="BC7605"/>
              </a:solidFill>
              <a:latin typeface="+mn-lt"/>
              <a:ea typeface="+mn-ea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rgbClr val="BC7605"/>
                </a:solidFill>
                <a:latin typeface="+mn-lt"/>
                <a:ea typeface="+mn-ea"/>
              </a:rPr>
              <a:t>1、客户消费心理分析</a:t>
            </a:r>
            <a:endParaRPr lang="zh-CN" altLang="en-US" sz="2000" dirty="0">
              <a:solidFill>
                <a:srgbClr val="BC7605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827088" y="812800"/>
            <a:ext cx="7543800" cy="604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在设计师与业主沟通的过程中，必须了解以下的一些基本资料，这样设计师才能够充分的了解业主的心理需求，制定出最合适的设计方案： 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1</a:t>
            </a: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）家庭结构形态、新生期、发展期、老年期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）家庭综合背景，籍贯、教育、信仰、职业 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）家庭性格类型，共同性，个别性格，偏爱、偏恶、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特长、缺少感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4</a:t>
            </a: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）家庭生活方式，群体生活，社交生活，私生活，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家务态度和习惯。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（</a:t>
            </a:r>
            <a:r>
              <a:rPr lang="en-US" altLang="zh-CN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5</a:t>
            </a:r>
            <a:r>
              <a:rPr lang="zh-CN" altLang="en-US" sz="2000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）家庭经济条件，高、中、低收入型。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838200" y="304800"/>
            <a:ext cx="754380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5000"/>
              </a:lnSpc>
              <a:spcBef>
                <a:spcPct val="50000"/>
              </a:spcBef>
            </a:pPr>
            <a:endParaRPr lang="zh-CN" altLang="en-US" sz="2000" dirty="0">
              <a:solidFill>
                <a:srgbClr val="000000"/>
              </a:solidFill>
              <a:latin typeface="Times New Roman" panose="02020603050405020304" charset="0"/>
            </a:endParaRPr>
          </a:p>
          <a:p>
            <a:pPr algn="just">
              <a:lnSpc>
                <a:spcPct val="145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2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、家庭因素分析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457200" y="533400"/>
            <a:ext cx="80010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6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</a:t>
            </a:r>
            <a:r>
              <a:rPr lang="en-US" altLang="zh-CN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3</a:t>
            </a:r>
            <a:r>
              <a:rPr lang="zh-CN" altLang="en-US" sz="2000" b="1" dirty="0">
                <a:solidFill>
                  <a:srgbClr val="CC3399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．居室条件分析</a:t>
            </a:r>
            <a:endParaRPr lang="zh-CN" altLang="en-US" sz="2000" dirty="0">
              <a:solidFill>
                <a:srgbClr val="CC3399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建筑形态，独栋，集体栋，古老或现代建筑。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6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建筑环境条件，四周景观，近邻情况和私密性、宁静性。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0243" name="图片 10242" descr="wd040712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2688" y="2362200"/>
            <a:ext cx="2551112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lsbs-0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362200"/>
            <a:ext cx="40386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755650" y="1484313"/>
            <a:ext cx="7696200" cy="3627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住宅结构方式，室内外的材料与结构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现在的商品房一般都是是由钢筋混凝土的柱梁框架组成，楼板由横直阵支撑，阵由柱支撑，柱由地基支撑。这种结构，通常在屋内可见柱阵。在柱阵间的墙身多数用空心砖或普通砖块充塞，这种墙身一般是可以拆的，拆后不影响楼房安全。 房屋不见柱阵，采用钢筋混凝土的墙身来承重，这样墙身一般较厚，这种墙绝对不能拆，拆了会影响全楼安全。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45000"/>
              </a:lnSpc>
            </a:pP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990600" y="1066800"/>
            <a:ext cx="7543800" cy="4505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5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自然要素，采光、通风、湿度、室温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目前，打出绿色生态旗号的住宅小区不断涌现，许多开发商也将此视为楼市新卖点，大打绿色生态牌。即将出台的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《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绿色生态住宅技术导则</a:t>
            </a:r>
            <a:r>
              <a:rPr lang="en-US" altLang="zh-CN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》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在</a:t>
            </a:r>
            <a:r>
              <a:rPr lang="zh-CN" altLang="en-US" sz="2000" dirty="0">
                <a:solidFill>
                  <a:schemeClr val="bg2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能源、水环境、气环境、声环境、光环境、热环境、绿化、废弃物管理与处置、绿色建筑材料九</a:t>
            </a: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个方面提出了相关要求。因此，我们在进行居室设计的同时，也应充分考虑居室的物理环境，合理调配资源。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algn="just">
              <a:lnSpc>
                <a:spcPct val="145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居室空间条件，平面空间划分与立面空间组织，室内外之间的空间关系，空间面积与造型关系。区域之间的联系、门窗、梁柱、天花高度变化，平面比例和门窗位置对空间机能的影响。</a:t>
            </a:r>
            <a:endParaRPr lang="zh-CN" altLang="en-US" sz="2000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4A12PWBG">
  <a:themeElements>
    <a:clrScheme name="">
      <a:dk1>
        <a:srgbClr val="CC0066"/>
      </a:dk1>
      <a:lt1>
        <a:srgbClr val="FFFFFF"/>
      </a:lt1>
      <a:dk2>
        <a:srgbClr val="CC0066"/>
      </a:dk2>
      <a:lt2>
        <a:srgbClr val="993366"/>
      </a:lt2>
      <a:accent1>
        <a:srgbClr val="FFFFCC"/>
      </a:accent1>
      <a:accent2>
        <a:srgbClr val="663366"/>
      </a:accent2>
      <a:accent3>
        <a:srgbClr val="FFFFFF"/>
      </a:accent3>
      <a:accent4>
        <a:srgbClr val="AF0057"/>
      </a:accent4>
      <a:accent5>
        <a:srgbClr val="FFFFE2"/>
      </a:accent5>
      <a:accent6>
        <a:srgbClr val="5B2D5B"/>
      </a:accent6>
      <a:hlink>
        <a:srgbClr val="CC0033"/>
      </a:hlink>
      <a:folHlink>
        <a:srgbClr val="FF018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713E39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BCAFAE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FFFF"/>
        </a:lt1>
        <a:dk2>
          <a:srgbClr val="CC0066"/>
        </a:dk2>
        <a:lt2>
          <a:srgbClr val="993366"/>
        </a:lt2>
        <a:accent1>
          <a:srgbClr val="FFFFCC"/>
        </a:accent1>
        <a:accent2>
          <a:srgbClr val="663366"/>
        </a:accent2>
        <a:accent3>
          <a:srgbClr val="FFFFFF"/>
        </a:accent3>
        <a:accent4>
          <a:srgbClr val="AF0057"/>
        </a:accent4>
        <a:accent5>
          <a:srgbClr val="FFFFE2"/>
        </a:accent5>
        <a:accent6>
          <a:srgbClr val="5B2D5B"/>
        </a:accent6>
        <a:hlink>
          <a:srgbClr val="CC0033"/>
        </a:hlink>
        <a:folHlink>
          <a:srgbClr val="CC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FFFF"/>
        </a:lt1>
        <a:dk2>
          <a:srgbClr val="CC0066"/>
        </a:dk2>
        <a:lt2>
          <a:srgbClr val="993366"/>
        </a:lt2>
        <a:accent1>
          <a:srgbClr val="FFFFCC"/>
        </a:accent1>
        <a:accent2>
          <a:srgbClr val="663366"/>
        </a:accent2>
        <a:accent3>
          <a:srgbClr val="FFFFFF"/>
        </a:accent3>
        <a:accent4>
          <a:srgbClr val="AF0057"/>
        </a:accent4>
        <a:accent5>
          <a:srgbClr val="FFFFE2"/>
        </a:accent5>
        <a:accent6>
          <a:srgbClr val="5B2D5B"/>
        </a:accent6>
        <a:hlink>
          <a:srgbClr val="CC0033"/>
        </a:hlink>
        <a:folHlink>
          <a:srgbClr val="FF01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53cd864ddf516">
  <a:themeElements>
    <a:clrScheme name="">
      <a:dk1>
        <a:srgbClr val="4B4D4F"/>
      </a:dk1>
      <a:lt1>
        <a:srgbClr val="FFFFFF"/>
      </a:lt1>
      <a:dk2>
        <a:srgbClr val="3D3F41"/>
      </a:dk2>
      <a:lt2>
        <a:srgbClr val="EEECE1"/>
      </a:lt2>
      <a:accent1>
        <a:srgbClr val="DC5C31"/>
      </a:accent1>
      <a:accent2>
        <a:srgbClr val="EA9B26"/>
      </a:accent2>
      <a:accent3>
        <a:srgbClr val="FFFFFF"/>
      </a:accent3>
      <a:accent4>
        <a:srgbClr val="3F4143"/>
      </a:accent4>
      <a:accent5>
        <a:srgbClr val="EAB6AD"/>
      </a:accent5>
      <a:accent6>
        <a:srgbClr val="D28B21"/>
      </a:accent6>
      <a:hlink>
        <a:srgbClr val="00B0F0"/>
      </a:hlink>
      <a:folHlink>
        <a:srgbClr val="AFB2B4"/>
      </a:folHlink>
    </a:clrScheme>
    <a:fontScheme name="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B4D4F"/>
        </a:dk1>
        <a:lt1>
          <a:srgbClr val="FFFFFF"/>
        </a:lt1>
        <a:dk2>
          <a:srgbClr val="3D3F41"/>
        </a:dk2>
        <a:lt2>
          <a:srgbClr val="EEECE1"/>
        </a:lt2>
        <a:accent1>
          <a:srgbClr val="DC5C31"/>
        </a:accent1>
        <a:accent2>
          <a:srgbClr val="EA9B26"/>
        </a:accent2>
        <a:accent3>
          <a:srgbClr val="FFFFFF"/>
        </a:accent3>
        <a:accent4>
          <a:srgbClr val="3F4143"/>
        </a:accent4>
        <a:accent5>
          <a:srgbClr val="EAB6AD"/>
        </a:accent5>
        <a:accent6>
          <a:srgbClr val="D28B21"/>
        </a:accent6>
        <a:hlink>
          <a:srgbClr val="00B0F0"/>
        </a:hlink>
        <a:folHlink>
          <a:srgbClr val="AFB2B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CC0066"/>
    </a:dk1>
    <a:lt1>
      <a:srgbClr val="FFFFFF"/>
    </a:lt1>
    <a:dk2>
      <a:srgbClr val="CC0066"/>
    </a:dk2>
    <a:lt2>
      <a:srgbClr val="993366"/>
    </a:lt2>
    <a:accent1>
      <a:srgbClr val="FFFFCC"/>
    </a:accent1>
    <a:accent2>
      <a:srgbClr val="663366"/>
    </a:accent2>
    <a:accent3>
      <a:srgbClr val="FFFFFF"/>
    </a:accent3>
    <a:accent4>
      <a:srgbClr val="AF0057"/>
    </a:accent4>
    <a:accent5>
      <a:srgbClr val="FFFFE2"/>
    </a:accent5>
    <a:accent6>
      <a:srgbClr val="5B2D5B"/>
    </a:accent6>
    <a:hlink>
      <a:srgbClr val="CC0033"/>
    </a:hlink>
    <a:folHlink>
      <a:srgbClr val="FF01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2963</Words>
  <Application>WPS 演示</Application>
  <PresentationFormat>在屏幕上显示</PresentationFormat>
  <Paragraphs>150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Webdings</vt:lpstr>
      <vt:lpstr>幼圆</vt:lpstr>
      <vt:lpstr>Calibri</vt:lpstr>
      <vt:lpstr>黑体</vt:lpstr>
      <vt:lpstr>Times New Roman</vt:lpstr>
      <vt:lpstr>微软雅黑</vt:lpstr>
      <vt:lpstr>Arial Black</vt:lpstr>
      <vt:lpstr>Arial Unicode MS</vt:lpstr>
      <vt:lpstr>默认设计模板</vt:lpstr>
      <vt:lpstr>A000120141114A12PWBG</vt:lpstr>
      <vt:lpstr>1_53cd864ddf516</vt:lpstr>
      <vt:lpstr>第二章住宅空间设计的程序与表达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WPS_1502861189</cp:lastModifiedBy>
  <cp:revision>6</cp:revision>
  <dcterms:created xsi:type="dcterms:W3CDTF">2013-01-25T01:44:00Z</dcterms:created>
  <dcterms:modified xsi:type="dcterms:W3CDTF">2018-06-24T03:23:57Z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