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58"/>
  </p:notesMasterIdLst>
  <p:sldIdLst>
    <p:sldId id="256" r:id="rId7"/>
    <p:sldId id="258" r:id="rId8"/>
    <p:sldId id="259" r:id="rId9"/>
    <p:sldId id="260" r:id="rId10"/>
    <p:sldId id="430" r:id="rId11"/>
    <p:sldId id="431" r:id="rId12"/>
    <p:sldId id="262" r:id="rId13"/>
    <p:sldId id="263" r:id="rId14"/>
    <p:sldId id="528" r:id="rId15"/>
    <p:sldId id="529" r:id="rId16"/>
    <p:sldId id="530" r:id="rId17"/>
    <p:sldId id="531" r:id="rId18"/>
    <p:sldId id="532" r:id="rId19"/>
    <p:sldId id="533" r:id="rId20"/>
    <p:sldId id="534" r:id="rId21"/>
    <p:sldId id="536" r:id="rId22"/>
    <p:sldId id="537" r:id="rId23"/>
    <p:sldId id="538" r:id="rId24"/>
    <p:sldId id="539" r:id="rId25"/>
    <p:sldId id="540" r:id="rId26"/>
    <p:sldId id="541" r:id="rId27"/>
    <p:sldId id="542" r:id="rId28"/>
    <p:sldId id="543" r:id="rId29"/>
    <p:sldId id="544" r:id="rId30"/>
    <p:sldId id="549" r:id="rId31"/>
    <p:sldId id="552" r:id="rId32"/>
    <p:sldId id="554" r:id="rId33"/>
    <p:sldId id="555" r:id="rId34"/>
    <p:sldId id="556" r:id="rId35"/>
    <p:sldId id="557" r:id="rId36"/>
    <p:sldId id="558" r:id="rId37"/>
    <p:sldId id="561" r:id="rId38"/>
    <p:sldId id="563" r:id="rId39"/>
    <p:sldId id="606" r:id="rId40"/>
    <p:sldId id="607" r:id="rId41"/>
    <p:sldId id="611" r:id="rId42"/>
    <p:sldId id="616" r:id="rId43"/>
    <p:sldId id="671" r:id="rId44"/>
    <p:sldId id="672" r:id="rId45"/>
    <p:sldId id="673" r:id="rId46"/>
    <p:sldId id="674" r:id="rId47"/>
    <p:sldId id="675" r:id="rId48"/>
    <p:sldId id="676" r:id="rId49"/>
    <p:sldId id="677" r:id="rId50"/>
    <p:sldId id="678" r:id="rId51"/>
    <p:sldId id="679" r:id="rId52"/>
    <p:sldId id="682" r:id="rId53"/>
    <p:sldId id="681" r:id="rId54"/>
    <p:sldId id="680" r:id="rId55"/>
    <p:sldId id="274" r:id="rId56"/>
    <p:sldId id="683" r:id="rId5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showGuides="1">
      <p:cViewPr varScale="1">
        <p:scale>
          <a:sx n="69" d="100"/>
          <a:sy n="69" d="100"/>
        </p:scale>
        <p:origin x="-138" y="-102"/>
      </p:cViewPr>
      <p:guideLst>
        <p:guide orient="horz" pos="2193"/>
        <p:guide pos="2880"/>
      </p:guideLst>
    </p:cSldViewPr>
  </p:slide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Master" Target="slideMasters/slideMaster5.xml"/><Relationship Id="rId59" Type="http://schemas.openxmlformats.org/officeDocument/2006/relationships/presProps" Target="presProps.xml"/><Relationship Id="rId58" Type="http://schemas.openxmlformats.org/officeDocument/2006/relationships/notesMaster" Target="notesMasters/notesMaster1.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p:cNvSpPr>
          <p:nvPr>
            <p:ph type="hdr" sz="quarter"/>
          </p:nvPr>
        </p:nvSpPr>
        <p:spPr>
          <a:xfrm>
            <a:off x="0" y="0"/>
            <a:ext cx="2971800" cy="457200"/>
          </a:xfrm>
          <a:prstGeom prst="rect">
            <a:avLst/>
          </a:prstGeom>
          <a:noFill/>
          <a:ln w="9525">
            <a:noFill/>
          </a:ln>
        </p:spPr>
        <p:txBody>
          <a:bodyPr/>
          <a:p>
            <a:pPr lvl="0" eaLnBrk="1" fontAlgn="base" hangingPunct="1"/>
            <a:endParaRPr lang="zh-CN" altLang="en-US" sz="1200" strike="noStrike" noProof="1" dirty="0"/>
          </a:p>
        </p:txBody>
      </p:sp>
      <p:sp>
        <p:nvSpPr>
          <p:cNvPr id="4099" name="Rectangle 3"/>
          <p:cNvSpPr>
            <a:spLocks noGrp="1"/>
          </p:cNvSpPr>
          <p:nvPr>
            <p:ph type="dt" idx="1"/>
          </p:nvPr>
        </p:nvSpPr>
        <p:spPr>
          <a:xfrm>
            <a:off x="3884613" y="0"/>
            <a:ext cx="2971800" cy="457200"/>
          </a:xfrm>
          <a:prstGeom prst="rect">
            <a:avLst/>
          </a:prstGeom>
          <a:noFill/>
          <a:ln w="9525">
            <a:noFill/>
          </a:ln>
        </p:spPr>
        <p:txBody>
          <a:bodyPr/>
          <a:p>
            <a:pPr lvl="0" algn="r" eaLnBrk="1" fontAlgn="base" hangingPunct="1"/>
            <a:endParaRPr lang="zh-CN" altLang="en-US" sz="1200" strike="noStrike" noProof="1" dirty="0"/>
          </a:p>
        </p:txBody>
      </p:sp>
      <p:sp>
        <p:nvSpPr>
          <p:cNvPr id="5124" name="Rectangle 4"/>
          <p:cNvSpPr>
            <a:spLocks noGrp="1"/>
          </p:cNvSpPr>
          <p:nvPr>
            <p:ph type="sldImg"/>
          </p:nvPr>
        </p:nvSpPr>
        <p:spPr>
          <a:xfrm>
            <a:off x="1143000" y="685800"/>
            <a:ext cx="4572000" cy="3429000"/>
          </a:xfrm>
          <a:prstGeom prst="rect">
            <a:avLst/>
          </a:prstGeom>
          <a:noFill/>
          <a:ln w="9525">
            <a:noFill/>
          </a:ln>
        </p:spPr>
      </p:sp>
      <p:sp>
        <p:nvSpPr>
          <p:cNvPr id="5125" name="Rectangle 5"/>
          <p:cNvSpPr>
            <a:spLocks noGrp="1"/>
          </p:cNvSpPr>
          <p:nvPr>
            <p:ph type="body" sz="quarter"/>
          </p:nvPr>
        </p:nvSpPr>
        <p:spPr>
          <a:xfrm>
            <a:off x="685800" y="4343400"/>
            <a:ext cx="5486400" cy="4114800"/>
          </a:xfrm>
          <a:prstGeom prst="rect">
            <a:avLst/>
          </a:prstGeom>
          <a:noFill/>
          <a:ln w="9525">
            <a:noFill/>
          </a:ln>
        </p:spPr>
        <p:txBody>
          <a:bodyPr anchor="ctr"/>
          <a:p>
            <a:pPr lvl="0" indent="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4102" name="Rectangle 6"/>
          <p:cNvSpPr>
            <a:spLocks noGrp="1"/>
          </p:cNvSpPr>
          <p:nvPr>
            <p:ph type="ftr" sz="quarter" idx="4"/>
          </p:nvPr>
        </p:nvSpPr>
        <p:spPr>
          <a:xfrm>
            <a:off x="0" y="8685213"/>
            <a:ext cx="2971800" cy="457200"/>
          </a:xfrm>
          <a:prstGeom prst="rect">
            <a:avLst/>
          </a:prstGeom>
          <a:noFill/>
          <a:ln w="9525">
            <a:noFill/>
          </a:ln>
        </p:spPr>
        <p:txBody>
          <a:bodyPr anchor="b"/>
          <a:p>
            <a:pPr lvl="0" eaLnBrk="1" fontAlgn="base" hangingPunct="1"/>
            <a:endParaRPr lang="en-US" altLang="x-none" sz="1200" strike="noStrike" noProof="1" dirty="0"/>
          </a:p>
        </p:txBody>
      </p:sp>
      <p:sp>
        <p:nvSpPr>
          <p:cNvPr id="4103"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0225"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26512"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119063"/>
            <a:ext cx="2058988" cy="64087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0225" y="119063"/>
            <a:ext cx="6057601" cy="64087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0225"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26512"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119063"/>
            <a:ext cx="2058988" cy="64087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0225" y="119063"/>
            <a:ext cx="6057601" cy="64087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0225"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26512"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119063"/>
            <a:ext cx="2058988" cy="64087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0225" y="119063"/>
            <a:ext cx="6057601" cy="64087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530225"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26512" y="1106488"/>
            <a:ext cx="4031726" cy="542131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119063"/>
            <a:ext cx="2058988" cy="640873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530225" y="119063"/>
            <a:ext cx="6057601" cy="640873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3.jpe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4.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5" Type="http://schemas.openxmlformats.org/officeDocument/2006/relationships/theme" Target="../theme/theme4.xml"/><Relationship Id="rId14" Type="http://schemas.openxmlformats.org/officeDocument/2006/relationships/image" Target="../media/image3.jpe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5" Type="http://schemas.openxmlformats.org/officeDocument/2006/relationships/theme" Target="../theme/theme5.xml"/><Relationship Id="rId14" Type="http://schemas.openxmlformats.org/officeDocument/2006/relationships/image" Target="../media/image3.jpe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a:t>单击此处编辑母版标题样式</a:t>
            </a:r>
            <a:endParaRPr lang="zh-CN" altLang="en-US"/>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fontAlgn="base" hangingPunct="1"/>
            <a:endParaRPr lang="zh-CN" altLang="en-US" strike="noStrike" noProof="1" dirty="0">
              <a:latin typeface="Arial" panose="020B0604020202020204" pitchFamily="34" charset="0"/>
            </a:endParaRPr>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fontAlgn="base" hangingPunct="1"/>
            <a:endParaRPr lang="en-US" altLang="x-none" strike="noStrike" noProof="1" dirty="0">
              <a:latin typeface="Arial" panose="020B0604020202020204" pitchFamily="34" charset="0"/>
            </a:endParaRPr>
          </a:p>
        </p:txBody>
      </p:sp>
      <p:sp>
        <p:nvSpPr>
          <p:cNvPr id="1030" name="Rectangle 6"/>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图片 9"/>
          <p:cNvPicPr>
            <a:picLocks noChangeAspect="1"/>
          </p:cNvPicPr>
          <p:nvPr/>
        </p:nvPicPr>
        <p:blipFill>
          <a:blip r:embed="rId12"/>
          <a:stretch>
            <a:fillRect/>
          </a:stretch>
        </p:blipFill>
        <p:spPr>
          <a:xfrm>
            <a:off x="3694113" y="0"/>
            <a:ext cx="5449887" cy="6856413"/>
          </a:xfrm>
          <a:prstGeom prst="rect">
            <a:avLst/>
          </a:prstGeom>
          <a:noFill/>
          <a:ln w="9525">
            <a:noFill/>
          </a:ln>
        </p:spPr>
      </p:pic>
      <p:grpSp>
        <p:nvGrpSpPr>
          <p:cNvPr id="2051" name="矩形 7"/>
          <p:cNvGrpSpPr/>
          <p:nvPr/>
        </p:nvGrpSpPr>
        <p:grpSpPr>
          <a:xfrm>
            <a:off x="0" y="0"/>
            <a:ext cx="9144000" cy="6858000"/>
            <a:chOff x="0" y="0"/>
            <a:chExt cx="5760" cy="4320"/>
          </a:xfrm>
        </p:grpSpPr>
        <p:pic>
          <p:nvPicPr>
            <p:cNvPr id="2052" name="矩形 7"/>
            <p:cNvPicPr/>
            <p:nvPr/>
          </p:nvPicPr>
          <p:blipFill>
            <a:blip r:embed="rId13"/>
            <a:stretch>
              <a:fillRect/>
            </a:stretch>
          </p:blipFill>
          <p:spPr>
            <a:xfrm>
              <a:off x="0" y="0"/>
              <a:ext cx="5760" cy="4320"/>
            </a:xfrm>
            <a:prstGeom prst="rect">
              <a:avLst/>
            </a:prstGeom>
            <a:noFill/>
            <a:ln w="9525">
              <a:noFill/>
            </a:ln>
          </p:spPr>
        </p:pic>
        <p:sp>
          <p:nvSpPr>
            <p:cNvPr id="2053" name="Text Box 5"/>
            <p:cNvSpPr txBox="1"/>
            <p:nvPr/>
          </p:nvSpPr>
          <p:spPr>
            <a:xfrm>
              <a:off x="0" y="0"/>
              <a:ext cx="5760" cy="4320"/>
            </a:xfrm>
            <a:prstGeom prst="rect">
              <a:avLst/>
            </a:prstGeom>
            <a:noFill/>
            <a:ln w="9525">
              <a:noFill/>
            </a:ln>
          </p:spPr>
          <p:txBody>
            <a:bodyPr anchor="ctr"/>
            <a:p>
              <a:pPr lvl="0" indent="0" algn="ctr"/>
              <a:endParaRPr lang="en-US" altLang="x-none" dirty="0">
                <a:solidFill>
                  <a:srgbClr val="FFFFFF"/>
                </a:solidFill>
                <a:latin typeface="Arial" panose="020B0604020202020204" pitchFamily="34" charset="0"/>
                <a:ea typeface="宋体" panose="02010600030101010101" pitchFamily="2" charset="-122"/>
              </a:endParaRPr>
            </a:p>
          </p:txBody>
        </p:sp>
      </p:grpSp>
      <p:sp>
        <p:nvSpPr>
          <p:cNvPr id="2054" name="KSO_BC1"/>
          <p:cNvSpPr>
            <a:spLocks noGrp="1"/>
          </p:cNvSpPr>
          <p:nvPr>
            <p:ph type="body"/>
          </p:nvPr>
        </p:nvSpPr>
        <p:spPr>
          <a:xfrm>
            <a:off x="530225" y="1106488"/>
            <a:ext cx="8228013" cy="5421312"/>
          </a:xfrm>
          <a:prstGeom prst="rect">
            <a:avLst/>
          </a:prstGeom>
          <a:noFill/>
          <a:ln w="9525">
            <a:noFill/>
          </a:ln>
        </p:spPr>
        <p:txBody>
          <a:bodyPr anchor="t"/>
          <a:p>
            <a:pPr lvl="0" indent="-357505"/>
            <a:r>
              <a:rPr lang="zh-CN" altLang="en-US"/>
              <a:t>单击此处编辑母版文本样式</a:t>
            </a:r>
            <a:endParaRPr lang="zh-CN" altLang="en-US"/>
          </a:p>
          <a:p>
            <a:pPr lvl="1"/>
            <a:r>
              <a:rPr lang="zh-CN" altLang="en-US"/>
              <a:t>第二级</a:t>
            </a:r>
            <a:endParaRPr lang="zh-CN" altLang="en-US"/>
          </a:p>
        </p:txBody>
      </p:sp>
      <p:sp>
        <p:nvSpPr>
          <p:cNvPr id="2055" name="KSO_FD"/>
          <p:cNvSpPr>
            <a:spLocks noGrp="1"/>
          </p:cNvSpPr>
          <p:nvPr>
            <p:ph type="dt" sz="half" idx="2"/>
          </p:nvPr>
        </p:nvSpPr>
        <p:spPr>
          <a:xfrm>
            <a:off x="628650" y="6356350"/>
            <a:ext cx="2057400" cy="365125"/>
          </a:xfrm>
          <a:prstGeom prst="rect">
            <a:avLst/>
          </a:prstGeom>
          <a:noFill/>
          <a:ln w="9525">
            <a:noFill/>
          </a:ln>
        </p:spPr>
        <p:txBody>
          <a:bodyPr anchor="ctr"/>
          <a:lstStyle>
            <a:lvl1pP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6" name="KSO_FT"/>
          <p:cNvSpPr>
            <a:spLocks noGrp="1"/>
          </p:cNvSpPr>
          <p:nvPr>
            <p:ph type="ftr" sz="quarter" idx="3"/>
          </p:nvPr>
        </p:nvSpPr>
        <p:spPr>
          <a:xfrm>
            <a:off x="3028950" y="6356350"/>
            <a:ext cx="3086100" cy="365125"/>
          </a:xfrm>
          <a:prstGeom prst="rect">
            <a:avLst/>
          </a:prstGeom>
          <a:noFill/>
          <a:ln w="9525">
            <a:noFill/>
          </a:ln>
        </p:spPr>
        <p:txBody>
          <a:bodyPr anchor="ctr"/>
          <a:lstStyle>
            <a:lvl1pPr algn="ct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7" name="KSO_FN"/>
          <p:cNvSpPr>
            <a:spLocks noGrp="1"/>
          </p:cNvSpPr>
          <p:nvPr>
            <p:ph type="sldNum" sz="quarter" idx="4"/>
          </p:nvPr>
        </p:nvSpPr>
        <p:spPr>
          <a:xfrm>
            <a:off x="6457950" y="6356350"/>
            <a:ext cx="2057400" cy="365125"/>
          </a:xfrm>
          <a:prstGeom prst="rect">
            <a:avLst/>
          </a:prstGeom>
          <a:noFill/>
          <a:ln w="9525">
            <a:noFill/>
          </a:ln>
        </p:spPr>
        <p:txBody>
          <a:bodyPr anchor="ctr"/>
          <a:lstStyle>
            <a:lvl1pPr algn="r">
              <a:defRPr sz="1200">
                <a:solidFill>
                  <a:srgbClr val="969697"/>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2058" name="图片 8"/>
          <p:cNvPicPr>
            <a:picLocks noChangeAspect="1"/>
          </p:cNvPicPr>
          <p:nvPr/>
        </p:nvPicPr>
        <p:blipFill>
          <a:blip r:embed="rId14"/>
          <a:srcRect l="11415" t="31708" r="14026" b="23776"/>
          <a:stretch>
            <a:fillRect/>
          </a:stretch>
        </p:blipFill>
        <p:spPr>
          <a:xfrm>
            <a:off x="0" y="303213"/>
            <a:ext cx="1104900" cy="512762"/>
          </a:xfrm>
          <a:prstGeom prst="rect">
            <a:avLst/>
          </a:prstGeom>
          <a:noFill/>
          <a:ln w="9525">
            <a:noFill/>
          </a:ln>
        </p:spPr>
      </p:pic>
      <p:sp>
        <p:nvSpPr>
          <p:cNvPr id="2059" name="KSO_BT1"/>
          <p:cNvSpPr>
            <a:spLocks noGrp="1"/>
          </p:cNvSpPr>
          <p:nvPr>
            <p:ph type="title"/>
          </p:nvPr>
        </p:nvSpPr>
        <p:spPr>
          <a:xfrm>
            <a:off x="700088" y="119063"/>
            <a:ext cx="8066087" cy="698500"/>
          </a:xfrm>
          <a:prstGeom prst="rect">
            <a:avLst/>
          </a:prstGeom>
          <a:noFill/>
          <a:ln w="9525">
            <a:noFill/>
          </a:ln>
        </p:spPr>
        <p:txBody>
          <a:bodyPr anchor="b"/>
          <a:p>
            <a:pPr lvl="0" indent="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0" fontAlgn="base" latinLnBrk="0" hangingPunct="0">
        <a:lnSpc>
          <a:spcPct val="90000"/>
        </a:lnSpc>
        <a:spcBef>
          <a:spcPct val="0"/>
        </a:spcBef>
        <a:spcAft>
          <a:spcPct val="0"/>
        </a:spcAft>
        <a:buNone/>
        <a:defRPr sz="3000" b="1" i="0" u="none" kern="1200" baseline="0">
          <a:solidFill>
            <a:schemeClr val="accent2"/>
          </a:solidFill>
          <a:latin typeface="+mj-lt"/>
          <a:ea typeface="+mj-ea"/>
          <a:cs typeface="+mj-cs"/>
        </a:defRPr>
      </a:lvl1pPr>
    </p:titleStyle>
    <p:bodyStyle>
      <a:lvl1pPr marL="357505" lvl="0" indent="-357505" algn="just" defTabSz="914400" eaLnBrk="0" fontAlgn="base" latinLnBrk="0" hangingPunct="0">
        <a:lnSpc>
          <a:spcPct val="110000"/>
        </a:lnSpc>
        <a:spcBef>
          <a:spcPts val="1800"/>
        </a:spcBef>
        <a:spcAft>
          <a:spcPct val="0"/>
        </a:spcAft>
        <a:buClr>
          <a:srgbClr val="FAAA28"/>
        </a:buClr>
        <a:buSzPct val="60000"/>
        <a:buFont typeface="Webdings" panose="05030102010509060703" pitchFamily="2" charset="2"/>
        <a:buChar char=""/>
        <a:defRPr sz="2000" b="0" i="0" u="none" kern="1200" baseline="0">
          <a:solidFill>
            <a:srgbClr val="BC7605"/>
          </a:solidFill>
          <a:latin typeface="+mn-lt"/>
          <a:ea typeface="+mn-ea"/>
          <a:cs typeface="+mn-cs"/>
        </a:defRPr>
      </a:lvl1pPr>
      <a:lvl2pPr marL="357505" lvl="1" indent="-357505" algn="just" defTabSz="914400" eaLnBrk="0" fontAlgn="base" latinLnBrk="0" hangingPunct="0">
        <a:lnSpc>
          <a:spcPct val="130000"/>
        </a:lnSpc>
        <a:spcBef>
          <a:spcPct val="0"/>
        </a:spcBef>
        <a:spcAft>
          <a:spcPts val="600"/>
        </a:spcAft>
        <a:buClr>
          <a:srgbClr val="FAAA28"/>
        </a:buClr>
        <a:buFont typeface="幼圆" pitchFamily="1" charset="-122"/>
        <a:buChar char=" "/>
        <a:defRPr sz="1600" b="0" i="0" u="none" kern="1200" baseline="0">
          <a:solidFill>
            <a:srgbClr val="7D7D7D"/>
          </a:solidFill>
          <a:latin typeface="幼圆" pitchFamily="1" charset="-122"/>
          <a:ea typeface="幼圆" pitchFamily="1" charset="-122"/>
          <a:cs typeface="+mn-cs"/>
        </a:defRPr>
      </a:lvl2pPr>
      <a:lvl3pPr marL="1143000" lvl="2"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Calibri" panose="020F0502020204030204" pitchFamily="2" charset="0"/>
          <a:ea typeface="宋体" panose="02010600030101010101" pitchFamily="2" charset="-122"/>
          <a:cs typeface="+mn-cs"/>
        </a:defRPr>
      </a:lvl3pPr>
      <a:lvl4pPr marL="1600200" lvl="3"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4pPr>
      <a:lvl5pPr marL="2057400" lvl="4"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3074" name="图片 10"/>
          <p:cNvPicPr>
            <a:picLocks noChangeAspect="1"/>
          </p:cNvPicPr>
          <p:nvPr/>
        </p:nvPicPr>
        <p:blipFill>
          <a:blip r:embed="rId12"/>
          <a:srcRect l="14024" t="16386" r="2811" b="534"/>
          <a:stretch>
            <a:fillRect/>
          </a:stretch>
        </p:blipFill>
        <p:spPr>
          <a:xfrm>
            <a:off x="11113" y="0"/>
            <a:ext cx="9132887" cy="6858000"/>
          </a:xfrm>
          <a:prstGeom prst="rect">
            <a:avLst/>
          </a:prstGeom>
          <a:noFill/>
          <a:ln w="9525">
            <a:noFill/>
          </a:ln>
        </p:spPr>
      </p:pic>
      <p:sp>
        <p:nvSpPr>
          <p:cNvPr id="3075" name="KSO_BC1"/>
          <p:cNvSpPr>
            <a:spLocks noGrp="1"/>
          </p:cNvSpPr>
          <p:nvPr>
            <p:ph type="body"/>
          </p:nvPr>
        </p:nvSpPr>
        <p:spPr>
          <a:xfrm>
            <a:off x="530225" y="1106488"/>
            <a:ext cx="8228013" cy="5421312"/>
          </a:xfrm>
          <a:prstGeom prst="rect">
            <a:avLst/>
          </a:prstGeom>
          <a:noFill/>
          <a:ln w="9525">
            <a:noFill/>
          </a:ln>
        </p:spPr>
        <p:txBody>
          <a:bodyPr anchor="t"/>
          <a:p>
            <a:pPr lvl="0" indent="-357505"/>
            <a:r>
              <a:rPr lang="zh-CN" altLang="en-US"/>
              <a:t>单击此处编辑母版文本样式</a:t>
            </a:r>
            <a:endParaRPr lang="zh-CN" altLang="en-US"/>
          </a:p>
          <a:p>
            <a:pPr lvl="1"/>
            <a:r>
              <a:rPr lang="zh-CN" altLang="en-US"/>
              <a:t>第二级</a:t>
            </a:r>
            <a:endParaRPr lang="zh-CN" altLang="en-US"/>
          </a:p>
        </p:txBody>
      </p:sp>
      <p:sp>
        <p:nvSpPr>
          <p:cNvPr id="3076" name="KSO_BT1"/>
          <p:cNvSpPr>
            <a:spLocks noGrp="1"/>
          </p:cNvSpPr>
          <p:nvPr>
            <p:ph type="title"/>
          </p:nvPr>
        </p:nvSpPr>
        <p:spPr>
          <a:xfrm>
            <a:off x="700088" y="119063"/>
            <a:ext cx="8066087" cy="698500"/>
          </a:xfrm>
          <a:prstGeom prst="rect">
            <a:avLst/>
          </a:prstGeom>
          <a:noFill/>
          <a:ln w="9525">
            <a:noFill/>
          </a:ln>
        </p:spPr>
        <p:txBody>
          <a:bodyPr anchor="b"/>
          <a:p>
            <a:pPr lvl="0" indent="0"/>
            <a:r>
              <a:rPr lang="zh-CN" altLang="en-US"/>
              <a:t>单击此处编辑母版标题样式</a:t>
            </a:r>
            <a:endParaRPr lang="zh-CN" altLang="en-US"/>
          </a:p>
        </p:txBody>
      </p:sp>
      <p:sp>
        <p:nvSpPr>
          <p:cNvPr id="3077" name="KSO_FD"/>
          <p:cNvSpPr>
            <a:spLocks noGrp="1"/>
          </p:cNvSpPr>
          <p:nvPr>
            <p:ph type="dt" sz="half" idx="2"/>
          </p:nvPr>
        </p:nvSpPr>
        <p:spPr>
          <a:xfrm>
            <a:off x="457200" y="6245225"/>
            <a:ext cx="2133600" cy="476250"/>
          </a:xfrm>
          <a:prstGeom prst="rect">
            <a:avLst/>
          </a:prstGeom>
          <a:noFill/>
          <a:ln w="9525">
            <a:noFill/>
          </a:ln>
        </p:spPr>
        <p:txBody>
          <a:bodyPr anchor="ctr"/>
          <a:lstStyle>
            <a:lvl1pP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3078" name="KSO_FT"/>
          <p:cNvSpPr>
            <a:spLocks noGrp="1"/>
          </p:cNvSpPr>
          <p:nvPr>
            <p:ph type="ftr" sz="quarter" idx="3"/>
          </p:nvPr>
        </p:nvSpPr>
        <p:spPr>
          <a:xfrm>
            <a:off x="3124200" y="6245225"/>
            <a:ext cx="2895600" cy="476250"/>
          </a:xfrm>
          <a:prstGeom prst="rect">
            <a:avLst/>
          </a:prstGeom>
          <a:noFill/>
          <a:ln w="9525">
            <a:noFill/>
          </a:ln>
        </p:spPr>
        <p:txBody>
          <a:bodyPr anchor="ctr"/>
          <a:lstStyle>
            <a:lvl1pPr algn="ct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3079" name="KSO_FN"/>
          <p:cNvSpPr>
            <a:spLocks noGrp="1"/>
          </p:cNvSpPr>
          <p:nvPr>
            <p:ph type="sldNum" sz="quarter" idx="4"/>
          </p:nvPr>
        </p:nvSpPr>
        <p:spPr>
          <a:xfrm>
            <a:off x="6553200" y="6245225"/>
            <a:ext cx="2133600" cy="476250"/>
          </a:xfrm>
          <a:prstGeom prst="rect">
            <a:avLst/>
          </a:prstGeom>
          <a:noFill/>
          <a:ln w="9525">
            <a:noFill/>
          </a:ln>
        </p:spPr>
        <p:txBody>
          <a:bodyPr anchor="ctr"/>
          <a:lstStyle>
            <a:lvl1pPr algn="r">
              <a:defRPr sz="1200">
                <a:solidFill>
                  <a:srgbClr val="969697"/>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l" defTabSz="914400" eaLnBrk="0" fontAlgn="base" latinLnBrk="0" hangingPunct="0">
        <a:lnSpc>
          <a:spcPct val="90000"/>
        </a:lnSpc>
        <a:spcBef>
          <a:spcPct val="0"/>
        </a:spcBef>
        <a:spcAft>
          <a:spcPct val="0"/>
        </a:spcAft>
        <a:buNone/>
        <a:defRPr sz="3000" b="1" i="0" u="none" kern="1200" baseline="0">
          <a:solidFill>
            <a:schemeClr val="accent2"/>
          </a:solidFill>
          <a:latin typeface="+mj-lt"/>
          <a:ea typeface="+mj-ea"/>
          <a:cs typeface="+mj-cs"/>
        </a:defRPr>
      </a:lvl1pPr>
    </p:titleStyle>
    <p:bodyStyle>
      <a:lvl1pPr marL="357505" lvl="0" indent="-357505" algn="just" defTabSz="914400" eaLnBrk="0" fontAlgn="base" latinLnBrk="0" hangingPunct="0">
        <a:lnSpc>
          <a:spcPct val="110000"/>
        </a:lnSpc>
        <a:spcBef>
          <a:spcPts val="1800"/>
        </a:spcBef>
        <a:spcAft>
          <a:spcPct val="0"/>
        </a:spcAft>
        <a:buClr>
          <a:srgbClr val="FAAA28"/>
        </a:buClr>
        <a:buSzPct val="60000"/>
        <a:buFont typeface="Webdings" panose="05030102010509060703" pitchFamily="2" charset="2"/>
        <a:buChar char=""/>
        <a:defRPr sz="2000" b="0" i="0" u="none" kern="1200" baseline="0">
          <a:solidFill>
            <a:srgbClr val="BC7605"/>
          </a:solidFill>
          <a:latin typeface="+mn-lt"/>
          <a:ea typeface="+mn-ea"/>
          <a:cs typeface="+mn-cs"/>
        </a:defRPr>
      </a:lvl1pPr>
      <a:lvl2pPr marL="357505" lvl="1" indent="-357505" algn="just" defTabSz="914400" eaLnBrk="0" fontAlgn="base" latinLnBrk="0" hangingPunct="0">
        <a:lnSpc>
          <a:spcPct val="130000"/>
        </a:lnSpc>
        <a:spcBef>
          <a:spcPct val="0"/>
        </a:spcBef>
        <a:spcAft>
          <a:spcPts val="600"/>
        </a:spcAft>
        <a:buClr>
          <a:srgbClr val="FAAA28"/>
        </a:buClr>
        <a:buFont typeface="幼圆" pitchFamily="1" charset="-122"/>
        <a:buChar char=" "/>
        <a:defRPr sz="1600" b="0" i="0" u="none" kern="1200" baseline="0">
          <a:solidFill>
            <a:srgbClr val="7D7D7D"/>
          </a:solidFill>
          <a:latin typeface="幼圆" pitchFamily="1" charset="-122"/>
          <a:ea typeface="幼圆" pitchFamily="1" charset="-122"/>
          <a:cs typeface="+mn-cs"/>
        </a:defRPr>
      </a:lvl2pPr>
      <a:lvl3pPr marL="1143000" lvl="2"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Calibri" panose="020F0502020204030204" pitchFamily="2" charset="0"/>
          <a:ea typeface="宋体" panose="02010600030101010101" pitchFamily="2" charset="-122"/>
          <a:cs typeface="+mn-cs"/>
        </a:defRPr>
      </a:lvl3pPr>
      <a:lvl4pPr marL="1600200" lvl="3"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4pPr>
      <a:lvl5pPr marL="2057400" lvl="4"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4098" name="图片 9"/>
          <p:cNvPicPr>
            <a:picLocks noChangeAspect="1"/>
          </p:cNvPicPr>
          <p:nvPr/>
        </p:nvPicPr>
        <p:blipFill>
          <a:blip r:embed="rId12"/>
          <a:stretch>
            <a:fillRect/>
          </a:stretch>
        </p:blipFill>
        <p:spPr>
          <a:xfrm>
            <a:off x="3694113" y="0"/>
            <a:ext cx="5449887" cy="6856413"/>
          </a:xfrm>
          <a:prstGeom prst="rect">
            <a:avLst/>
          </a:prstGeom>
          <a:noFill/>
          <a:ln w="9525">
            <a:noFill/>
          </a:ln>
        </p:spPr>
      </p:pic>
      <p:grpSp>
        <p:nvGrpSpPr>
          <p:cNvPr id="4099" name="矩形 7"/>
          <p:cNvGrpSpPr/>
          <p:nvPr/>
        </p:nvGrpSpPr>
        <p:grpSpPr>
          <a:xfrm>
            <a:off x="0" y="0"/>
            <a:ext cx="9144000" cy="6858000"/>
            <a:chOff x="0" y="0"/>
            <a:chExt cx="5760" cy="4320"/>
          </a:xfrm>
        </p:grpSpPr>
        <p:pic>
          <p:nvPicPr>
            <p:cNvPr id="4100" name="矩形 7"/>
            <p:cNvPicPr/>
            <p:nvPr/>
          </p:nvPicPr>
          <p:blipFill>
            <a:blip r:embed="rId13"/>
            <a:stretch>
              <a:fillRect/>
            </a:stretch>
          </p:blipFill>
          <p:spPr>
            <a:xfrm>
              <a:off x="0" y="0"/>
              <a:ext cx="5760" cy="4320"/>
            </a:xfrm>
            <a:prstGeom prst="rect">
              <a:avLst/>
            </a:prstGeom>
            <a:noFill/>
            <a:ln w="9525">
              <a:noFill/>
            </a:ln>
          </p:spPr>
        </p:pic>
        <p:sp>
          <p:nvSpPr>
            <p:cNvPr id="4101" name="Text Box 5"/>
            <p:cNvSpPr txBox="1"/>
            <p:nvPr/>
          </p:nvSpPr>
          <p:spPr>
            <a:xfrm>
              <a:off x="0" y="0"/>
              <a:ext cx="5760" cy="4320"/>
            </a:xfrm>
            <a:prstGeom prst="rect">
              <a:avLst/>
            </a:prstGeom>
            <a:noFill/>
            <a:ln w="9525">
              <a:noFill/>
            </a:ln>
          </p:spPr>
          <p:txBody>
            <a:bodyPr anchor="ctr"/>
            <a:p>
              <a:pPr lvl="0" indent="0" algn="ctr"/>
              <a:endParaRPr lang="en-US" altLang="x-none" dirty="0">
                <a:solidFill>
                  <a:srgbClr val="FFFFFF"/>
                </a:solidFill>
                <a:latin typeface="Arial" panose="020B0604020202020204" pitchFamily="34" charset="0"/>
                <a:ea typeface="宋体" panose="02010600030101010101" pitchFamily="2" charset="-122"/>
              </a:endParaRPr>
            </a:p>
          </p:txBody>
        </p:sp>
      </p:grpSp>
      <p:sp>
        <p:nvSpPr>
          <p:cNvPr id="4102" name="KSO_BC1"/>
          <p:cNvSpPr>
            <a:spLocks noGrp="1"/>
          </p:cNvSpPr>
          <p:nvPr>
            <p:ph type="body"/>
          </p:nvPr>
        </p:nvSpPr>
        <p:spPr>
          <a:xfrm>
            <a:off x="530225" y="1106488"/>
            <a:ext cx="8228013" cy="5421312"/>
          </a:xfrm>
          <a:prstGeom prst="rect">
            <a:avLst/>
          </a:prstGeom>
          <a:noFill/>
          <a:ln w="9525">
            <a:noFill/>
          </a:ln>
        </p:spPr>
        <p:txBody>
          <a:bodyPr anchor="t"/>
          <a:p>
            <a:pPr lvl="0" indent="-357505"/>
            <a:r>
              <a:rPr lang="zh-CN" altLang="en-US"/>
              <a:t>单击此处编辑母版文本样式</a:t>
            </a:r>
            <a:endParaRPr lang="zh-CN" altLang="en-US"/>
          </a:p>
          <a:p>
            <a:pPr lvl="1" indent="-357505"/>
            <a:r>
              <a:rPr lang="zh-CN" altLang="en-US"/>
              <a:t>第二级</a:t>
            </a:r>
            <a:endParaRPr lang="zh-CN" altLang="en-US"/>
          </a:p>
        </p:txBody>
      </p:sp>
      <p:sp>
        <p:nvSpPr>
          <p:cNvPr id="2055" name="KSO_FD"/>
          <p:cNvSpPr>
            <a:spLocks noGrp="1"/>
          </p:cNvSpPr>
          <p:nvPr>
            <p:ph type="dt" sz="half" idx="2"/>
          </p:nvPr>
        </p:nvSpPr>
        <p:spPr>
          <a:xfrm>
            <a:off x="628650" y="6356350"/>
            <a:ext cx="2057400" cy="365125"/>
          </a:xfrm>
          <a:prstGeom prst="rect">
            <a:avLst/>
          </a:prstGeom>
          <a:noFill/>
          <a:ln w="9525">
            <a:noFill/>
          </a:ln>
        </p:spPr>
        <p:txBody>
          <a:bodyPr anchor="ctr"/>
          <a:lstStyle>
            <a:lvl1pP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6" name="KSO_FT"/>
          <p:cNvSpPr>
            <a:spLocks noGrp="1"/>
          </p:cNvSpPr>
          <p:nvPr>
            <p:ph type="ftr" sz="quarter" idx="3"/>
          </p:nvPr>
        </p:nvSpPr>
        <p:spPr>
          <a:xfrm>
            <a:off x="3028950" y="6356350"/>
            <a:ext cx="3086100" cy="365125"/>
          </a:xfrm>
          <a:prstGeom prst="rect">
            <a:avLst/>
          </a:prstGeom>
          <a:noFill/>
          <a:ln w="9525">
            <a:noFill/>
          </a:ln>
        </p:spPr>
        <p:txBody>
          <a:bodyPr anchor="ctr"/>
          <a:lstStyle>
            <a:lvl1pPr algn="ct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7" name="KSO_FN"/>
          <p:cNvSpPr>
            <a:spLocks noGrp="1"/>
          </p:cNvSpPr>
          <p:nvPr>
            <p:ph type="sldNum" sz="quarter" idx="4"/>
          </p:nvPr>
        </p:nvSpPr>
        <p:spPr>
          <a:xfrm>
            <a:off x="6457950" y="6356350"/>
            <a:ext cx="2057400" cy="365125"/>
          </a:xfrm>
          <a:prstGeom prst="rect">
            <a:avLst/>
          </a:prstGeom>
          <a:noFill/>
          <a:ln w="9525">
            <a:noFill/>
          </a:ln>
        </p:spPr>
        <p:txBody>
          <a:bodyPr anchor="ctr"/>
          <a:lstStyle>
            <a:lvl1pPr algn="r">
              <a:defRPr sz="1200">
                <a:solidFill>
                  <a:srgbClr val="969697"/>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4106" name="图片 8"/>
          <p:cNvPicPr>
            <a:picLocks noChangeAspect="1"/>
          </p:cNvPicPr>
          <p:nvPr/>
        </p:nvPicPr>
        <p:blipFill>
          <a:blip r:embed="rId14"/>
          <a:srcRect l="11415" t="31708" r="14026" b="23776"/>
          <a:stretch>
            <a:fillRect/>
          </a:stretch>
        </p:blipFill>
        <p:spPr>
          <a:xfrm>
            <a:off x="0" y="303213"/>
            <a:ext cx="1104900" cy="512762"/>
          </a:xfrm>
          <a:prstGeom prst="rect">
            <a:avLst/>
          </a:prstGeom>
          <a:noFill/>
          <a:ln w="9525">
            <a:noFill/>
          </a:ln>
        </p:spPr>
      </p:pic>
      <p:sp>
        <p:nvSpPr>
          <p:cNvPr id="4107" name="KSO_BT1"/>
          <p:cNvSpPr>
            <a:spLocks noGrp="1"/>
          </p:cNvSpPr>
          <p:nvPr>
            <p:ph type="title"/>
          </p:nvPr>
        </p:nvSpPr>
        <p:spPr>
          <a:xfrm>
            <a:off x="700088" y="119063"/>
            <a:ext cx="8066087" cy="698500"/>
          </a:xfrm>
          <a:prstGeom prst="rect">
            <a:avLst/>
          </a:prstGeom>
          <a:noFill/>
          <a:ln w="9525">
            <a:noFill/>
          </a:ln>
        </p:spPr>
        <p:txBody>
          <a:bodyPr anchor="b"/>
          <a:p>
            <a:pPr lvl="0" indent="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defTabSz="914400" eaLnBrk="0" fontAlgn="base" latinLnBrk="0" hangingPunct="0">
        <a:lnSpc>
          <a:spcPct val="90000"/>
        </a:lnSpc>
        <a:spcBef>
          <a:spcPct val="0"/>
        </a:spcBef>
        <a:spcAft>
          <a:spcPct val="0"/>
        </a:spcAft>
        <a:buNone/>
        <a:defRPr sz="3000" b="1" i="0" u="none" kern="1200" baseline="0">
          <a:solidFill>
            <a:schemeClr val="accent2"/>
          </a:solidFill>
          <a:latin typeface="+mj-lt"/>
          <a:ea typeface="+mj-ea"/>
          <a:cs typeface="+mj-cs"/>
        </a:defRPr>
      </a:lvl1pPr>
    </p:titleStyle>
    <p:bodyStyle>
      <a:lvl1pPr marL="357505" lvl="0" indent="-357505" algn="just" defTabSz="914400" eaLnBrk="0" fontAlgn="base" latinLnBrk="0" hangingPunct="0">
        <a:lnSpc>
          <a:spcPct val="110000"/>
        </a:lnSpc>
        <a:spcBef>
          <a:spcPts val="1800"/>
        </a:spcBef>
        <a:spcAft>
          <a:spcPct val="0"/>
        </a:spcAft>
        <a:buClr>
          <a:srgbClr val="FAAA28"/>
        </a:buClr>
        <a:buSzPct val="60000"/>
        <a:buFont typeface="Webdings" panose="05030102010509060703" pitchFamily="2" charset="2"/>
        <a:buChar char=""/>
        <a:defRPr sz="2000" b="0" i="0" u="none" kern="1200" baseline="0">
          <a:solidFill>
            <a:srgbClr val="BC7605"/>
          </a:solidFill>
          <a:latin typeface="+mn-lt"/>
          <a:ea typeface="+mn-ea"/>
          <a:cs typeface="+mn-cs"/>
        </a:defRPr>
      </a:lvl1pPr>
      <a:lvl2pPr marL="357505" lvl="1" indent="-357505" algn="just" defTabSz="914400" eaLnBrk="0" fontAlgn="base" latinLnBrk="0" hangingPunct="0">
        <a:lnSpc>
          <a:spcPct val="130000"/>
        </a:lnSpc>
        <a:spcBef>
          <a:spcPct val="0"/>
        </a:spcBef>
        <a:spcAft>
          <a:spcPts val="600"/>
        </a:spcAft>
        <a:buClr>
          <a:srgbClr val="FAAA28"/>
        </a:buClr>
        <a:buFont typeface="幼圆" pitchFamily="1" charset="-122"/>
        <a:buChar char=" "/>
        <a:defRPr sz="1600" b="0" i="0" u="none" kern="1200" baseline="0">
          <a:solidFill>
            <a:srgbClr val="7D7D7D"/>
          </a:solidFill>
          <a:latin typeface="幼圆" pitchFamily="1" charset="-122"/>
          <a:ea typeface="幼圆" pitchFamily="1" charset="-122"/>
          <a:cs typeface="+mn-cs"/>
        </a:defRPr>
      </a:lvl2pPr>
      <a:lvl3pPr marL="1143000" lvl="2"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Calibri" panose="020F0502020204030204" pitchFamily="2" charset="0"/>
          <a:ea typeface="宋体" panose="02010600030101010101" pitchFamily="2" charset="-122"/>
          <a:cs typeface="+mn-cs"/>
        </a:defRPr>
      </a:lvl3pPr>
      <a:lvl4pPr marL="1600200" lvl="3"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4pPr>
      <a:lvl5pPr marL="2057400" lvl="4"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2050" name="图片 9"/>
          <p:cNvPicPr>
            <a:picLocks noChangeAspect="1"/>
          </p:cNvPicPr>
          <p:nvPr/>
        </p:nvPicPr>
        <p:blipFill>
          <a:blip r:embed="rId12"/>
          <a:stretch>
            <a:fillRect/>
          </a:stretch>
        </p:blipFill>
        <p:spPr>
          <a:xfrm>
            <a:off x="3694113" y="0"/>
            <a:ext cx="5449887" cy="6856413"/>
          </a:xfrm>
          <a:prstGeom prst="rect">
            <a:avLst/>
          </a:prstGeom>
          <a:noFill/>
          <a:ln w="9525">
            <a:noFill/>
          </a:ln>
        </p:spPr>
      </p:pic>
      <p:grpSp>
        <p:nvGrpSpPr>
          <p:cNvPr id="2051" name="矩形 7"/>
          <p:cNvGrpSpPr/>
          <p:nvPr/>
        </p:nvGrpSpPr>
        <p:grpSpPr>
          <a:xfrm>
            <a:off x="0" y="0"/>
            <a:ext cx="9144000" cy="6858000"/>
            <a:chOff x="0" y="0"/>
            <a:chExt cx="5760" cy="4320"/>
          </a:xfrm>
        </p:grpSpPr>
        <p:pic>
          <p:nvPicPr>
            <p:cNvPr id="2052" name="矩形 7"/>
            <p:cNvPicPr/>
            <p:nvPr/>
          </p:nvPicPr>
          <p:blipFill>
            <a:blip r:embed="rId13"/>
            <a:stretch>
              <a:fillRect/>
            </a:stretch>
          </p:blipFill>
          <p:spPr>
            <a:xfrm>
              <a:off x="0" y="0"/>
              <a:ext cx="5760" cy="4320"/>
            </a:xfrm>
            <a:prstGeom prst="rect">
              <a:avLst/>
            </a:prstGeom>
            <a:noFill/>
            <a:ln w="9525">
              <a:noFill/>
            </a:ln>
          </p:spPr>
        </p:pic>
        <p:sp>
          <p:nvSpPr>
            <p:cNvPr id="2053" name="Text Box 5"/>
            <p:cNvSpPr txBox="1"/>
            <p:nvPr/>
          </p:nvSpPr>
          <p:spPr>
            <a:xfrm>
              <a:off x="0" y="0"/>
              <a:ext cx="5760" cy="4320"/>
            </a:xfrm>
            <a:prstGeom prst="rect">
              <a:avLst/>
            </a:prstGeom>
            <a:noFill/>
            <a:ln w="9525">
              <a:noFill/>
            </a:ln>
          </p:spPr>
          <p:txBody>
            <a:bodyPr anchor="ctr"/>
            <a:p>
              <a:pPr lvl="0" indent="0" algn="ctr"/>
              <a:endParaRPr lang="en-US" altLang="x-none" dirty="0">
                <a:solidFill>
                  <a:srgbClr val="FFFFFF"/>
                </a:solidFill>
                <a:latin typeface="Arial" panose="020B0604020202020204" pitchFamily="34" charset="0"/>
                <a:ea typeface="宋体" panose="02010600030101010101" pitchFamily="2" charset="-122"/>
              </a:endParaRPr>
            </a:p>
          </p:txBody>
        </p:sp>
      </p:grpSp>
      <p:sp>
        <p:nvSpPr>
          <p:cNvPr id="2054" name="KSO_BC1"/>
          <p:cNvSpPr>
            <a:spLocks noGrp="1"/>
          </p:cNvSpPr>
          <p:nvPr>
            <p:ph type="body"/>
          </p:nvPr>
        </p:nvSpPr>
        <p:spPr>
          <a:xfrm>
            <a:off x="530225" y="1106488"/>
            <a:ext cx="8228013" cy="5421312"/>
          </a:xfrm>
          <a:prstGeom prst="rect">
            <a:avLst/>
          </a:prstGeom>
          <a:noFill/>
          <a:ln w="9525">
            <a:noFill/>
          </a:ln>
        </p:spPr>
        <p:txBody>
          <a:bodyPr anchor="t"/>
          <a:p>
            <a:pPr lvl="0" indent="-357505"/>
            <a:r>
              <a:rPr lang="zh-CN" altLang="en-US"/>
              <a:t>单击此处编辑母版文本样式</a:t>
            </a:r>
            <a:endParaRPr lang="zh-CN" altLang="en-US"/>
          </a:p>
          <a:p>
            <a:pPr lvl="1"/>
            <a:r>
              <a:rPr lang="zh-CN" altLang="en-US"/>
              <a:t>第二级</a:t>
            </a:r>
            <a:endParaRPr lang="zh-CN" altLang="en-US"/>
          </a:p>
        </p:txBody>
      </p:sp>
      <p:sp>
        <p:nvSpPr>
          <p:cNvPr id="2055" name="KSO_FD"/>
          <p:cNvSpPr>
            <a:spLocks noGrp="1"/>
          </p:cNvSpPr>
          <p:nvPr>
            <p:ph type="dt" sz="half" idx="2"/>
          </p:nvPr>
        </p:nvSpPr>
        <p:spPr>
          <a:xfrm>
            <a:off x="628650" y="6356350"/>
            <a:ext cx="2057400" cy="365125"/>
          </a:xfrm>
          <a:prstGeom prst="rect">
            <a:avLst/>
          </a:prstGeom>
          <a:noFill/>
          <a:ln w="9525">
            <a:noFill/>
          </a:ln>
        </p:spPr>
        <p:txBody>
          <a:bodyPr anchor="ctr"/>
          <a:lstStyle>
            <a:lvl1pP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6" name="KSO_FT"/>
          <p:cNvSpPr>
            <a:spLocks noGrp="1"/>
          </p:cNvSpPr>
          <p:nvPr>
            <p:ph type="ftr" sz="quarter" idx="3"/>
          </p:nvPr>
        </p:nvSpPr>
        <p:spPr>
          <a:xfrm>
            <a:off x="3028950" y="6356350"/>
            <a:ext cx="3086100" cy="365125"/>
          </a:xfrm>
          <a:prstGeom prst="rect">
            <a:avLst/>
          </a:prstGeom>
          <a:noFill/>
          <a:ln w="9525">
            <a:noFill/>
          </a:ln>
        </p:spPr>
        <p:txBody>
          <a:bodyPr anchor="ctr"/>
          <a:lstStyle>
            <a:lvl1pPr algn="ctr">
              <a:defRPr sz="1200">
                <a:solidFill>
                  <a:srgbClr val="969697"/>
                </a:solidFill>
              </a:defRPr>
            </a:lvl1pPr>
          </a:lstStyle>
          <a:p>
            <a:pPr lvl="0" eaLnBrk="1" fontAlgn="base" hangingPunct="1"/>
            <a:endParaRPr lang="zh-CN" altLang="en-US" strike="noStrike" noProof="1" dirty="0">
              <a:latin typeface="Arial" panose="020B0604020202020204" pitchFamily="34" charset="0"/>
            </a:endParaRPr>
          </a:p>
        </p:txBody>
      </p:sp>
      <p:sp>
        <p:nvSpPr>
          <p:cNvPr id="2057" name="KSO_FN"/>
          <p:cNvSpPr>
            <a:spLocks noGrp="1"/>
          </p:cNvSpPr>
          <p:nvPr>
            <p:ph type="sldNum" sz="quarter" idx="4"/>
          </p:nvPr>
        </p:nvSpPr>
        <p:spPr>
          <a:xfrm>
            <a:off x="6457950" y="6356350"/>
            <a:ext cx="2057400" cy="365125"/>
          </a:xfrm>
          <a:prstGeom prst="rect">
            <a:avLst/>
          </a:prstGeom>
          <a:noFill/>
          <a:ln w="9525">
            <a:noFill/>
          </a:ln>
        </p:spPr>
        <p:txBody>
          <a:bodyPr anchor="ctr"/>
          <a:lstStyle>
            <a:lvl1pPr algn="r">
              <a:defRPr sz="1200">
                <a:solidFill>
                  <a:srgbClr val="969697"/>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pic>
        <p:nvPicPr>
          <p:cNvPr id="2058" name="图片 8"/>
          <p:cNvPicPr>
            <a:picLocks noChangeAspect="1"/>
          </p:cNvPicPr>
          <p:nvPr/>
        </p:nvPicPr>
        <p:blipFill>
          <a:blip r:embed="rId14"/>
          <a:srcRect l="11415" t="31708" r="14026" b="23776"/>
          <a:stretch>
            <a:fillRect/>
          </a:stretch>
        </p:blipFill>
        <p:spPr>
          <a:xfrm>
            <a:off x="0" y="303213"/>
            <a:ext cx="1104900" cy="512762"/>
          </a:xfrm>
          <a:prstGeom prst="rect">
            <a:avLst/>
          </a:prstGeom>
          <a:noFill/>
          <a:ln w="9525">
            <a:noFill/>
          </a:ln>
        </p:spPr>
      </p:pic>
      <p:sp>
        <p:nvSpPr>
          <p:cNvPr id="2059" name="KSO_BT1"/>
          <p:cNvSpPr>
            <a:spLocks noGrp="1"/>
          </p:cNvSpPr>
          <p:nvPr>
            <p:ph type="title"/>
          </p:nvPr>
        </p:nvSpPr>
        <p:spPr>
          <a:xfrm>
            <a:off x="700088" y="119063"/>
            <a:ext cx="8066087" cy="698500"/>
          </a:xfrm>
          <a:prstGeom prst="rect">
            <a:avLst/>
          </a:prstGeom>
          <a:noFill/>
          <a:ln w="9525">
            <a:noFill/>
          </a:ln>
        </p:spPr>
        <p:txBody>
          <a:bodyPr anchor="b"/>
          <a:p>
            <a:pPr lvl="0" indent="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l" defTabSz="914400" eaLnBrk="0" fontAlgn="base" latinLnBrk="0" hangingPunct="0">
        <a:lnSpc>
          <a:spcPct val="90000"/>
        </a:lnSpc>
        <a:spcBef>
          <a:spcPct val="0"/>
        </a:spcBef>
        <a:spcAft>
          <a:spcPct val="0"/>
        </a:spcAft>
        <a:buNone/>
        <a:defRPr sz="3000" b="1" i="0" u="none" kern="1200" baseline="0">
          <a:solidFill>
            <a:schemeClr val="accent2"/>
          </a:solidFill>
          <a:latin typeface="+mj-lt"/>
          <a:ea typeface="+mj-ea"/>
          <a:cs typeface="+mj-cs"/>
        </a:defRPr>
      </a:lvl1pPr>
    </p:titleStyle>
    <p:bodyStyle>
      <a:lvl1pPr marL="357505" lvl="0" indent="-357505" algn="just" defTabSz="914400" eaLnBrk="0" fontAlgn="base" latinLnBrk="0" hangingPunct="0">
        <a:lnSpc>
          <a:spcPct val="110000"/>
        </a:lnSpc>
        <a:spcBef>
          <a:spcPts val="1800"/>
        </a:spcBef>
        <a:spcAft>
          <a:spcPct val="0"/>
        </a:spcAft>
        <a:buClr>
          <a:srgbClr val="FAAA28"/>
        </a:buClr>
        <a:buSzPct val="60000"/>
        <a:buFont typeface="Webdings" panose="05030102010509060703" pitchFamily="2" charset="2"/>
        <a:buChar char=""/>
        <a:defRPr sz="2000" b="0" i="0" u="none" kern="1200" baseline="0">
          <a:solidFill>
            <a:srgbClr val="BC7605"/>
          </a:solidFill>
          <a:latin typeface="+mn-lt"/>
          <a:ea typeface="+mn-ea"/>
          <a:cs typeface="+mn-cs"/>
        </a:defRPr>
      </a:lvl1pPr>
      <a:lvl2pPr marL="357505" lvl="1" indent="-357505" algn="just" defTabSz="914400" eaLnBrk="0" fontAlgn="base" latinLnBrk="0" hangingPunct="0">
        <a:lnSpc>
          <a:spcPct val="130000"/>
        </a:lnSpc>
        <a:spcBef>
          <a:spcPct val="0"/>
        </a:spcBef>
        <a:spcAft>
          <a:spcPts val="600"/>
        </a:spcAft>
        <a:buClr>
          <a:srgbClr val="FAAA28"/>
        </a:buClr>
        <a:buFont typeface="幼圆" pitchFamily="1" charset="-122"/>
        <a:buChar char=" "/>
        <a:defRPr sz="1600" b="0" i="0" u="none" kern="1200" baseline="0">
          <a:solidFill>
            <a:srgbClr val="7D7D7D"/>
          </a:solidFill>
          <a:latin typeface="幼圆" pitchFamily="1" charset="-122"/>
          <a:ea typeface="幼圆" pitchFamily="1" charset="-122"/>
          <a:cs typeface="+mn-cs"/>
        </a:defRPr>
      </a:lvl2pPr>
      <a:lvl3pPr marL="1143000" lvl="2" indent="-228600" algn="l" defTabSz="914400" eaLnBrk="0" fontAlgn="base" latinLnBrk="0" hangingPunct="0">
        <a:lnSpc>
          <a:spcPct val="90000"/>
        </a:lnSpc>
        <a:spcBef>
          <a:spcPts val="500"/>
        </a:spcBef>
        <a:spcAft>
          <a:spcPct val="0"/>
        </a:spcAft>
        <a:buFont typeface="Arial" panose="020B0604020202020204" pitchFamily="34" charset="0"/>
        <a:buChar char="•"/>
        <a:defRPr sz="2000" b="0" i="0" u="none" kern="1200" baseline="0">
          <a:solidFill>
            <a:schemeClr val="tx1"/>
          </a:solidFill>
          <a:latin typeface="Calibri" panose="020F0502020204030204" pitchFamily="2" charset="0"/>
          <a:ea typeface="宋体" panose="02010600030101010101" pitchFamily="2" charset="-122"/>
          <a:cs typeface="+mn-cs"/>
        </a:defRPr>
      </a:lvl3pPr>
      <a:lvl4pPr marL="1600200" lvl="3"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4pPr>
      <a:lvl5pPr marL="2057400" lvl="4"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5pPr>
      <a:lvl6pPr marL="2514600" lvl="5"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6pPr>
      <a:lvl7pPr marL="2971800" lvl="6"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7pPr>
      <a:lvl8pPr marL="3429000" lvl="7"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8pPr>
      <a:lvl9pPr marL="3886200" lvl="8" indent="-228600" algn="l" defTabSz="914400" eaLnBrk="0" fontAlgn="base" latinLnBrk="0" hangingPunct="0">
        <a:lnSpc>
          <a:spcPct val="90000"/>
        </a:lnSpc>
        <a:spcBef>
          <a:spcPts val="500"/>
        </a:spcBef>
        <a:spcAft>
          <a:spcPct val="0"/>
        </a:spcAft>
        <a:buFont typeface="Arial" panose="020B0604020202020204" pitchFamily="34" charset="0"/>
        <a:buChar char="•"/>
        <a:defRPr sz="1800" b="0" i="0" u="none" kern="1200" baseline="0">
          <a:solidFill>
            <a:schemeClr val="tx1"/>
          </a:solidFill>
          <a:latin typeface="Calibri" panose="020F0502020204030204" pitchFamily="2" charset="0"/>
          <a:ea typeface="宋体" panose="02010600030101010101" pitchFamily="2" charset="-122"/>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15.jpeg"/><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17.jpeg"/><Relationship Id="rId1"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46.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7.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30.png"/><Relationship Id="rId1"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32.jpeg"/><Relationship Id="rId1"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34.jpeg"/><Relationship Id="rId1" Type="http://schemas.openxmlformats.org/officeDocument/2006/relationships/image" Target="../media/image3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36.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42.jpeg"/><Relationship Id="rId1" Type="http://schemas.openxmlformats.org/officeDocument/2006/relationships/image" Target="../media/image4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43.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47.jpeg"/><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image" Target="../media/image44.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4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hemeOverride" Target="../theme/themeOverride1.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49.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52.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image" Target="../media/image53.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5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46.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62.jpeg"/><Relationship Id="rId1" Type="http://schemas.openxmlformats.org/officeDocument/2006/relationships/image" Target="../media/image6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image" Target="../media/image64.jpeg"/><Relationship Id="rId1" Type="http://schemas.openxmlformats.org/officeDocument/2006/relationships/image" Target="../media/image63.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65.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6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67.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68.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69.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0.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8.jpeg"/><Relationship Id="rId1" Type="http://schemas.openxmlformats.org/officeDocument/2006/relationships/image" Target="../media/image7.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hemeOverride" Target="../theme/themeOverride2.xml"/><Relationship Id="rId2" Type="http://schemas.openxmlformats.org/officeDocument/2006/relationships/image" Target="../media/image73.jpeg"/><Relationship Id="rId1" Type="http://schemas.openxmlformats.org/officeDocument/2006/relationships/image" Target="../media/image72.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ctrTitle"/>
          </p:nvPr>
        </p:nvSpPr>
        <p:spPr>
          <a:xfrm>
            <a:off x="293688" y="3232150"/>
            <a:ext cx="5494337" cy="1536700"/>
          </a:xfrm>
          <a:ln/>
        </p:spPr>
        <p:txBody>
          <a:bodyPr vert="horz" wrap="square" anchor="b"/>
          <a:lstStyle>
            <a:lvl1pPr lvl="0">
              <a:defRPr/>
            </a:lvl1pPr>
          </a:lstStyle>
          <a:p>
            <a:pPr lvl="0" indent="0" algn="ctr" eaLnBrk="1" hangingPunct="1"/>
            <a:r>
              <a:rPr lang="zh-CN" altLang="en-US" sz="4200" dirty="0"/>
              <a:t>住宅空间设计</a:t>
            </a:r>
            <a:endParaRPr lang="zh-CN" altLang="en-US" sz="4200" dirty="0"/>
          </a:p>
        </p:txBody>
      </p:sp>
      <p:sp>
        <p:nvSpPr>
          <p:cNvPr id="6146" name="Rectangle 3"/>
          <p:cNvSpPr>
            <a:spLocks noGrp="1"/>
          </p:cNvSpPr>
          <p:nvPr>
            <p:ph type="subTitle"/>
          </p:nvPr>
        </p:nvSpPr>
        <p:spPr>
          <a:xfrm>
            <a:off x="293688" y="4789488"/>
            <a:ext cx="5492750" cy="522287"/>
          </a:xfrm>
          <a:ln/>
        </p:spPr>
        <p:txBody>
          <a:bodyPr vert="horz" wrap="square" anchor="ctr"/>
          <a:lstStyle>
            <a:lvl1pPr marL="0" lvl="0" indent="0" algn="ctr">
              <a:defRPr/>
            </a:lvl1pPr>
            <a:lvl2pPr marL="457200" lvl="1" indent="-457200" algn="ctr">
              <a:defRPr/>
            </a:lvl2pPr>
            <a:lvl3pPr marL="914400" lvl="2" indent="0" algn="ctr">
              <a:defRPr/>
            </a:lvl3pPr>
            <a:lvl4pPr marL="1371600" lvl="3" indent="0" algn="ctr">
              <a:defRPr/>
            </a:lvl4pPr>
            <a:lvl5pPr marL="1828800" lvl="4" indent="0" algn="ctr">
              <a:defRPr/>
            </a:lvl5pPr>
          </a:lstStyle>
          <a:p>
            <a:pPr marL="0" lvl="0" indent="0" algn="ctr" eaLnBrk="1" hangingPunct="1">
              <a:buNone/>
            </a:pPr>
            <a:endParaRPr lang="zh-CN" altLang="en-US" dirty="0">
              <a:solidFill>
                <a:schemeClr val="folHlink"/>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
          <p:cNvSpPr txBox="1"/>
          <p:nvPr/>
        </p:nvSpPr>
        <p:spPr>
          <a:xfrm>
            <a:off x="299085" y="1377950"/>
            <a:ext cx="4509770" cy="4939030"/>
          </a:xfrm>
          <a:prstGeom prst="rect">
            <a:avLst/>
          </a:prstGeom>
          <a:noFill/>
          <a:ln w="9525">
            <a:noFill/>
          </a:ln>
        </p:spPr>
        <p:txBody>
          <a:bodyPr wrap="square" anchor="t">
            <a:spAutoFit/>
          </a:bodyPr>
          <a:p>
            <a:r>
              <a:rPr lang="zh-CN" altLang="en-US" dirty="0">
                <a:latin typeface="Arial" panose="020B0604020202020204" pitchFamily="34" charset="0"/>
                <a:ea typeface="宋体" panose="02010600030101010101" pitchFamily="2" charset="-122"/>
              </a:rPr>
              <a:t>   </a:t>
            </a:r>
            <a:r>
              <a:rPr sz="2100">
                <a:solidFill>
                  <a:srgbClr val="BC7605"/>
                </a:solidFill>
                <a:latin typeface="宋体" panose="02010600030101010101" pitchFamily="2" charset="-122"/>
                <a:ea typeface="微软雅黑" panose="020B0503020204020204" pitchFamily="2" charset="-122"/>
              </a:rPr>
              <a:t>（</a:t>
            </a:r>
            <a:r>
              <a:rPr lang="en-US" sz="2100">
                <a:solidFill>
                  <a:srgbClr val="BC7605"/>
                </a:solidFill>
                <a:latin typeface="宋体" panose="02010600030101010101" pitchFamily="2" charset="-122"/>
                <a:ea typeface="微软雅黑" panose="020B0503020204020204" pitchFamily="2" charset="-122"/>
              </a:rPr>
              <a:t>6</a:t>
            </a:r>
            <a:r>
              <a:rPr sz="2100">
                <a:solidFill>
                  <a:srgbClr val="BC7605"/>
                </a:solidFill>
                <a:latin typeface="宋体" panose="02010600030101010101" pitchFamily="2" charset="-122"/>
                <a:ea typeface="微软雅黑" panose="020B0503020204020204" pitchFamily="2" charset="-122"/>
              </a:rPr>
              <a:t>）明清时期</a:t>
            </a:r>
            <a:endParaRPr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顶棚装饰出现了井口天花、藻井、海墁天花和纸顶四种；墙柱装饰也更加丰富；空间分割物出现了新的形式——花罩；陈设和装饰纹样也更加成熟，四合院成为了这一时期居住空间典型代表。</a:t>
            </a:r>
            <a:endParaRPr lang="zh-CN" altLang="en-US" sz="2100">
              <a:solidFill>
                <a:srgbClr val="BC7605"/>
              </a:solidFill>
              <a:latin typeface="宋体" panose="02010600030101010101" pitchFamily="2" charset="-122"/>
              <a:ea typeface="微软雅黑" panose="020B0503020204020204" pitchFamily="2" charset="-122"/>
            </a:endParaRPr>
          </a:p>
          <a:p>
            <a:endParaRPr lang="zh-CN" altLang="en-US" sz="2100">
              <a:solidFill>
                <a:srgbClr val="BC7605"/>
              </a:solidFill>
              <a:latin typeface="宋体" panose="02010600030101010101" pitchFamily="2" charset="-122"/>
              <a:ea typeface="微软雅黑" panose="020B0503020204020204" pitchFamily="2" charset="-122"/>
            </a:endParaRPr>
          </a:p>
          <a:p>
            <a:r>
              <a:rPr sz="2100">
                <a:solidFill>
                  <a:srgbClr val="BC7605"/>
                </a:solidFill>
                <a:latin typeface="宋体" panose="02010600030101010101" pitchFamily="2" charset="-122"/>
                <a:ea typeface="微软雅黑" panose="020B0503020204020204" pitchFamily="2" charset="-122"/>
              </a:rPr>
              <a:t>辛亥革命之后的住宅空间表现为与西方新内容、新形式的结合；1949年新中国成立以后直到1978文化大革命结束之间，人民的生产生活基本处于停滞时期，这时期的住宅空间为满足日常生活所需要的基本功能，装饰装修发展缓慢。</a:t>
            </a:r>
            <a:r>
              <a:rPr lang="zh-CN" altLang="en-US" sz="2100">
                <a:solidFill>
                  <a:srgbClr val="BC7605"/>
                </a:solidFill>
                <a:latin typeface="宋体" panose="02010600030101010101" pitchFamily="2" charset="-122"/>
                <a:ea typeface="微软雅黑" panose="020B0503020204020204" pitchFamily="2" charset="-122"/>
              </a:rPr>
              <a:t>。</a:t>
            </a:r>
            <a:endParaRPr lang="zh-CN" altLang="en-US" sz="2100">
              <a:solidFill>
                <a:srgbClr val="BC7605"/>
              </a:solidFill>
              <a:latin typeface="宋体" panose="02010600030101010101" pitchFamily="2" charset="-122"/>
              <a:ea typeface="微软雅黑" panose="020B0503020204020204" pitchFamily="2" charset="-122"/>
            </a:endParaRPr>
          </a:p>
        </p:txBody>
      </p:sp>
      <p:pic>
        <p:nvPicPr>
          <p:cNvPr id="14" name="图片 14" descr="435390d29a8eb0012f024452138cb43c"/>
          <p:cNvPicPr>
            <a:picLocks noChangeAspect="1"/>
          </p:cNvPicPr>
          <p:nvPr/>
        </p:nvPicPr>
        <p:blipFill>
          <a:blip r:embed="rId1"/>
          <a:stretch>
            <a:fillRect/>
          </a:stretch>
        </p:blipFill>
        <p:spPr>
          <a:xfrm>
            <a:off x="5575935" y="2131378"/>
            <a:ext cx="2866390" cy="2280285"/>
          </a:xfrm>
          <a:prstGeom prst="rect">
            <a:avLst/>
          </a:prstGeom>
        </p:spPr>
      </p:pic>
      <p:sp>
        <p:nvSpPr>
          <p:cNvPr id="3" name="文本框 1"/>
          <p:cNvSpPr txBox="1"/>
          <p:nvPr/>
        </p:nvSpPr>
        <p:spPr>
          <a:xfrm>
            <a:off x="5606415" y="4926648"/>
            <a:ext cx="2828290" cy="333375"/>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明清时期的藻井</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574675" y="304800"/>
            <a:ext cx="8001000" cy="1216025"/>
          </a:xfrm>
        </p:spPr>
        <p:txBody>
          <a:bodyPr vert="horz" wrap="square" anchor="b"/>
          <a:p>
            <a:pPr eaLnBrk="1" hangingPunct="1"/>
            <a:r>
              <a:rPr lang="zh-CN" altLang="en-US" dirty="0"/>
              <a:t>（二） 历史与演变</a:t>
            </a:r>
            <a:endParaRPr lang="zh-CN" altLang="en-US" dirty="0"/>
          </a:p>
        </p:txBody>
      </p:sp>
      <p:sp>
        <p:nvSpPr>
          <p:cNvPr id="12290" name="Rectangle 3"/>
          <p:cNvSpPr/>
          <p:nvPr/>
        </p:nvSpPr>
        <p:spPr>
          <a:xfrm>
            <a:off x="719455" y="1905000"/>
            <a:ext cx="4859655" cy="4267200"/>
          </a:xfrm>
          <a:prstGeom prst="rect">
            <a:avLst/>
          </a:prstGeom>
          <a:noFill/>
          <a:ln w="9525">
            <a:noFill/>
          </a:ln>
        </p:spPr>
        <p:txBody>
          <a:bodyPr anchor="t"/>
          <a:p>
            <a:pPr marL="357505" indent="-357505" algn="just">
              <a:lnSpc>
                <a:spcPct val="120000"/>
              </a:lnSpc>
              <a:spcBef>
                <a:spcPts val="1800"/>
              </a:spcBef>
              <a:buClr>
                <a:srgbClr val="FAAA28"/>
              </a:buClr>
              <a:buSzPct val="60000"/>
              <a:buFont typeface="Webdings" panose="05030102010509060703" pitchFamily="2" charset="2"/>
              <a:buChar char=""/>
            </a:pPr>
            <a:r>
              <a:rPr lang="en-US" altLang="zh-CN" sz="2100">
                <a:solidFill>
                  <a:srgbClr val="BC7605"/>
                </a:solidFill>
                <a:latin typeface="宋体" panose="02010600030101010101" pitchFamily="2" charset="-122"/>
                <a:ea typeface="微软雅黑" panose="020B0503020204020204" pitchFamily="2" charset="-122"/>
              </a:rPr>
              <a:t>2</a:t>
            </a:r>
            <a:r>
              <a:rPr lang="zh-CN" altLang="en-US" sz="2100">
                <a:solidFill>
                  <a:srgbClr val="BC7605"/>
                </a:solidFill>
                <a:latin typeface="宋体" panose="02010600030101010101" pitchFamily="2" charset="-122"/>
                <a:ea typeface="微软雅黑" panose="020B0503020204020204" pitchFamily="2" charset="-122"/>
              </a:rPr>
              <a:t>、西方居住空间演化</a:t>
            </a:r>
            <a:endParaRPr lang="zh-CN" altLang="en-US" sz="2100">
              <a:solidFill>
                <a:srgbClr val="BC7605"/>
              </a:solidFill>
              <a:latin typeface="宋体" panose="02010600030101010101" pitchFamily="2" charset="-122"/>
              <a:ea typeface="微软雅黑" panose="020B0503020204020204" pitchFamily="2" charset="-122"/>
            </a:endParaRPr>
          </a:p>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（1）古罗马时期</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spcBef>
                <a:spcPts val="1800"/>
              </a:spcBef>
            </a:pPr>
            <a:r>
              <a:rPr lang="zh-CN" altLang="en-US" sz="2100">
                <a:solidFill>
                  <a:srgbClr val="BC7605"/>
                </a:solidFill>
                <a:latin typeface="宋体" panose="02010600030101010101" pitchFamily="2" charset="-122"/>
                <a:ea typeface="微软雅黑" panose="020B0503020204020204" pitchFamily="2" charset="-122"/>
              </a:rPr>
              <a:t>古罗马时期的以住宅为代表的世俗建筑</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spcBef>
                <a:spcPts val="1800"/>
              </a:spcBef>
            </a:pPr>
            <a:r>
              <a:rPr lang="zh-CN" altLang="en-US" sz="2100">
                <a:solidFill>
                  <a:srgbClr val="BC7605"/>
                </a:solidFill>
                <a:latin typeface="宋体" panose="02010600030101010101" pitchFamily="2" charset="-122"/>
                <a:ea typeface="微软雅黑" panose="020B0503020204020204" pitchFamily="2" charset="-122"/>
              </a:rPr>
              <a:t>都强调可供许多人活动的中央大厅，而</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spcBef>
                <a:spcPts val="1800"/>
              </a:spcBef>
            </a:pPr>
            <a:r>
              <a:rPr lang="zh-CN" altLang="en-US" sz="2100">
                <a:solidFill>
                  <a:srgbClr val="BC7605"/>
                </a:solidFill>
                <a:latin typeface="宋体" panose="02010600030101010101" pitchFamily="2" charset="-122"/>
                <a:ea typeface="微软雅黑" panose="020B0503020204020204" pitchFamily="2" charset="-122"/>
              </a:rPr>
              <a:t>两边则以拱券形式修建一些分开的侧廊</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spcBef>
                <a:spcPts val="1800"/>
              </a:spcBef>
            </a:pPr>
            <a:r>
              <a:rPr lang="zh-CN" altLang="en-US" sz="2100">
                <a:solidFill>
                  <a:srgbClr val="BC7605"/>
                </a:solidFill>
                <a:latin typeface="宋体" panose="02010600030101010101" pitchFamily="2" charset="-122"/>
                <a:ea typeface="微软雅黑" panose="020B0503020204020204" pitchFamily="2" charset="-122"/>
              </a:rPr>
              <a:t>，高出的中庭周边都开有高侧窗，室内</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spcBef>
                <a:spcPts val="1800"/>
              </a:spcBef>
            </a:pPr>
            <a:r>
              <a:rPr lang="zh-CN" altLang="en-US" sz="2100">
                <a:solidFill>
                  <a:srgbClr val="BC7605"/>
                </a:solidFill>
                <a:latin typeface="宋体" panose="02010600030101010101" pitchFamily="2" charset="-122"/>
                <a:ea typeface="微软雅黑" panose="020B0503020204020204" pitchFamily="2" charset="-122"/>
              </a:rPr>
              <a:t>光线明亮，有利于室内活动的开展</a:t>
            </a:r>
            <a:endParaRPr lang="zh-CN" altLang="en-US" sz="2100">
              <a:solidFill>
                <a:srgbClr val="BC7605"/>
              </a:solidFill>
              <a:latin typeface="宋体" panose="02010600030101010101" pitchFamily="2" charset="-122"/>
              <a:ea typeface="微软雅黑" panose="020B0503020204020204" pitchFamily="2" charset="-122"/>
            </a:endParaRPr>
          </a:p>
        </p:txBody>
      </p:sp>
      <p:pic>
        <p:nvPicPr>
          <p:cNvPr id="16" name="图片 16" descr="4e030ec64bc23669022552a9c03ab609"/>
          <p:cNvPicPr>
            <a:picLocks noChangeAspect="1"/>
          </p:cNvPicPr>
          <p:nvPr/>
        </p:nvPicPr>
        <p:blipFill>
          <a:blip r:embed="rId1"/>
          <a:stretch>
            <a:fillRect/>
          </a:stretch>
        </p:blipFill>
        <p:spPr>
          <a:xfrm>
            <a:off x="5579110" y="2279015"/>
            <a:ext cx="3103880" cy="2172970"/>
          </a:xfrm>
          <a:prstGeom prst="rect">
            <a:avLst/>
          </a:prstGeom>
        </p:spPr>
      </p:pic>
      <p:sp>
        <p:nvSpPr>
          <p:cNvPr id="17" name="文本框 17"/>
          <p:cNvSpPr txBox="1"/>
          <p:nvPr/>
        </p:nvSpPr>
        <p:spPr>
          <a:xfrm>
            <a:off x="5778500" y="4634230"/>
            <a:ext cx="2705100"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罗马巴西利卡</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transition advTm="100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
          <p:cNvSpPr txBox="1"/>
          <p:nvPr/>
        </p:nvSpPr>
        <p:spPr>
          <a:xfrm>
            <a:off x="299085" y="1377950"/>
            <a:ext cx="8692515" cy="1706880"/>
          </a:xfrm>
          <a:prstGeom prst="rect">
            <a:avLst/>
          </a:prstGeom>
          <a:noFill/>
          <a:ln w="9525">
            <a:noFill/>
          </a:ln>
        </p:spPr>
        <p:txBody>
          <a:bodyPr wrap="square" anchor="t">
            <a:spAutoFit/>
          </a:bodyPr>
          <a:p>
            <a:r>
              <a:rPr lang="zh-CN" altLang="en-US" dirty="0">
                <a:latin typeface="Arial" panose="020B0604020202020204" pitchFamily="34" charset="0"/>
                <a:ea typeface="宋体" panose="02010600030101010101" pitchFamily="2" charset="-122"/>
              </a:rPr>
              <a:t>   </a:t>
            </a:r>
            <a:r>
              <a:rPr sz="2100">
                <a:solidFill>
                  <a:srgbClr val="BC7605"/>
                </a:solidFill>
                <a:latin typeface="宋体" panose="02010600030101010101" pitchFamily="2" charset="-122"/>
                <a:ea typeface="微软雅黑" panose="020B0503020204020204" pitchFamily="2" charset="-122"/>
              </a:rPr>
              <a:t>（</a:t>
            </a:r>
            <a:r>
              <a:rPr lang="en-US" sz="2100">
                <a:solidFill>
                  <a:srgbClr val="BC7605"/>
                </a:solidFill>
                <a:latin typeface="宋体" panose="02010600030101010101" pitchFamily="2" charset="-122"/>
                <a:ea typeface="微软雅黑" panose="020B0503020204020204" pitchFamily="2" charset="-122"/>
              </a:rPr>
              <a:t>2</a:t>
            </a:r>
            <a:r>
              <a:rPr sz="2100">
                <a:solidFill>
                  <a:srgbClr val="BC7605"/>
                </a:solidFill>
                <a:latin typeface="宋体" panose="02010600030101010101" pitchFamily="2" charset="-122"/>
                <a:ea typeface="微软雅黑" panose="020B0503020204020204" pitchFamily="2" charset="-122"/>
              </a:rPr>
              <a:t>）欧洲中世纪</a:t>
            </a:r>
            <a:endParaRPr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欧洲中世纪具有代表性的住宅建筑是城堡。</a:t>
            </a:r>
            <a:endParaRPr lang="zh-CN" altLang="en-US" sz="2100">
              <a:solidFill>
                <a:srgbClr val="BC7605"/>
              </a:solidFill>
              <a:latin typeface="宋体" panose="02010600030101010101" pitchFamily="2" charset="-122"/>
              <a:ea typeface="微软雅黑" panose="020B0503020204020204" pitchFamily="2" charset="-122"/>
            </a:endParaRPr>
          </a:p>
          <a:p>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 （3）文艺复兴时期</a:t>
            </a:r>
            <a:endParaRPr lang="zh-CN" altLang="en-US" sz="2100">
              <a:solidFill>
                <a:srgbClr val="BC7605"/>
              </a:solidFill>
              <a:latin typeface="宋体" panose="02010600030101010101" pitchFamily="2" charset="-122"/>
              <a:ea typeface="微软雅黑" panose="020B0503020204020204" pitchFamily="2" charset="-122"/>
            </a:endParaRPr>
          </a:p>
          <a:p>
            <a:r>
              <a:rPr sz="2100">
                <a:solidFill>
                  <a:srgbClr val="BC7605"/>
                </a:solidFill>
                <a:latin typeface="宋体" panose="02010600030101010101" pitchFamily="2" charset="-122"/>
                <a:ea typeface="微软雅黑" panose="020B0503020204020204" pitchFamily="2" charset="-122"/>
              </a:rPr>
              <a:t>文艺复兴全盛时期的宅邸和别墅显示出了更多的古罗马语汇。</a:t>
            </a:r>
            <a:endParaRPr sz="2100">
              <a:solidFill>
                <a:srgbClr val="BC7605"/>
              </a:solidFill>
              <a:latin typeface="宋体" panose="02010600030101010101" pitchFamily="2" charset="-122"/>
              <a:ea typeface="微软雅黑" panose="020B0503020204020204" pitchFamily="2" charset="-122"/>
            </a:endParaRPr>
          </a:p>
        </p:txBody>
      </p:sp>
      <p:pic>
        <p:nvPicPr>
          <p:cNvPr id="19" name="图片 19" descr="timg"/>
          <p:cNvPicPr>
            <a:picLocks noChangeAspect="1"/>
          </p:cNvPicPr>
          <p:nvPr/>
        </p:nvPicPr>
        <p:blipFill>
          <a:blip r:embed="rId1"/>
          <a:stretch>
            <a:fillRect/>
          </a:stretch>
        </p:blipFill>
        <p:spPr>
          <a:xfrm>
            <a:off x="929640" y="3490913"/>
            <a:ext cx="2854960" cy="2319655"/>
          </a:xfrm>
          <a:prstGeom prst="rect">
            <a:avLst/>
          </a:prstGeom>
        </p:spPr>
      </p:pic>
      <p:pic>
        <p:nvPicPr>
          <p:cNvPr id="21" name="图片 21" descr="timg (1)"/>
          <p:cNvPicPr>
            <a:picLocks noChangeAspect="1"/>
          </p:cNvPicPr>
          <p:nvPr/>
        </p:nvPicPr>
        <p:blipFill>
          <a:blip r:embed="rId2"/>
          <a:srcRect b="5415"/>
          <a:stretch>
            <a:fillRect/>
          </a:stretch>
        </p:blipFill>
        <p:spPr>
          <a:xfrm>
            <a:off x="5236528" y="3753485"/>
            <a:ext cx="3033395" cy="1663700"/>
          </a:xfrm>
          <a:prstGeom prst="rect">
            <a:avLst/>
          </a:prstGeom>
        </p:spPr>
      </p:pic>
      <p:sp>
        <p:nvSpPr>
          <p:cNvPr id="20" name="文本框 20"/>
          <p:cNvSpPr txBox="1"/>
          <p:nvPr/>
        </p:nvSpPr>
        <p:spPr>
          <a:xfrm>
            <a:off x="1004570" y="6012180"/>
            <a:ext cx="2705100"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中世纪城堡</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2" name="文本框 22"/>
          <p:cNvSpPr txBox="1"/>
          <p:nvPr/>
        </p:nvSpPr>
        <p:spPr>
          <a:xfrm>
            <a:off x="5516245" y="5651500"/>
            <a:ext cx="2705100"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法尔尼斯宅邸立面</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
          <p:cNvSpPr txBox="1"/>
          <p:nvPr/>
        </p:nvSpPr>
        <p:spPr>
          <a:xfrm>
            <a:off x="299085" y="1377950"/>
            <a:ext cx="8692515" cy="2353310"/>
          </a:xfrm>
          <a:prstGeom prst="rect">
            <a:avLst/>
          </a:prstGeom>
          <a:noFill/>
          <a:ln w="9525">
            <a:noFill/>
          </a:ln>
        </p:spPr>
        <p:txBody>
          <a:bodyPr wrap="square" anchor="t">
            <a:spAutoFit/>
          </a:bodyPr>
          <a:p>
            <a:r>
              <a:rPr lang="zh-CN" altLang="en-US" dirty="0">
                <a:latin typeface="Arial" panose="020B0604020202020204" pitchFamily="34" charset="0"/>
                <a:ea typeface="宋体" panose="02010600030101010101" pitchFamily="2" charset="-122"/>
              </a:rPr>
              <a:t>   </a:t>
            </a:r>
            <a:r>
              <a:rPr sz="2100">
                <a:solidFill>
                  <a:srgbClr val="BC7605"/>
                </a:solidFill>
                <a:latin typeface="宋体" panose="02010600030101010101" pitchFamily="2" charset="-122"/>
                <a:ea typeface="微软雅黑" panose="020B0503020204020204" pitchFamily="2" charset="-122"/>
              </a:rPr>
              <a:t>（</a:t>
            </a:r>
            <a:r>
              <a:rPr lang="en-US" sz="2100">
                <a:solidFill>
                  <a:srgbClr val="BC7605"/>
                </a:solidFill>
                <a:latin typeface="宋体" panose="02010600030101010101" pitchFamily="2" charset="-122"/>
                <a:ea typeface="微软雅黑" panose="020B0503020204020204" pitchFamily="2" charset="-122"/>
              </a:rPr>
              <a:t>4</a:t>
            </a:r>
            <a:r>
              <a:rPr sz="2100">
                <a:solidFill>
                  <a:srgbClr val="BC7605"/>
                </a:solidFill>
                <a:latin typeface="宋体" panose="02010600030101010101" pitchFamily="2" charset="-122"/>
                <a:ea typeface="微软雅黑" panose="020B0503020204020204" pitchFamily="2" charset="-122"/>
              </a:rPr>
              <a:t>）巴洛克与洛可可时期</a:t>
            </a:r>
            <a:endParaRPr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这一时期的代表组品伦敦郊外的柏林顿府邸和西翁府邸。</a:t>
            </a:r>
            <a:endParaRPr lang="zh-CN" altLang="en-US" sz="2100">
              <a:solidFill>
                <a:srgbClr val="BC7605"/>
              </a:solidFill>
              <a:latin typeface="宋体" panose="02010600030101010101" pitchFamily="2" charset="-122"/>
              <a:ea typeface="微软雅黑" panose="020B0503020204020204" pitchFamily="2" charset="-122"/>
            </a:endParaRPr>
          </a:p>
          <a:p>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 （</a:t>
            </a:r>
            <a:r>
              <a:rPr lang="en-US" altLang="zh-CN" sz="2100">
                <a:solidFill>
                  <a:srgbClr val="BC7605"/>
                </a:solidFill>
                <a:latin typeface="宋体" panose="02010600030101010101" pitchFamily="2" charset="-122"/>
                <a:ea typeface="微软雅黑" panose="020B0503020204020204" pitchFamily="2" charset="-122"/>
              </a:rPr>
              <a:t>5</a:t>
            </a:r>
            <a:r>
              <a:rPr lang="zh-CN" altLang="en-US" sz="2100">
                <a:solidFill>
                  <a:srgbClr val="BC7605"/>
                </a:solidFill>
                <a:latin typeface="宋体" panose="02010600030101010101" pitchFamily="2" charset="-122"/>
                <a:ea typeface="微软雅黑" panose="020B0503020204020204" pitchFamily="2" charset="-122"/>
              </a:rPr>
              <a:t>）19世纪之后</a:t>
            </a:r>
            <a:r>
              <a:rPr sz="2100">
                <a:solidFill>
                  <a:srgbClr val="BC7605"/>
                </a:solidFill>
                <a:latin typeface="宋体" panose="02010600030101010101" pitchFamily="2" charset="-122"/>
                <a:ea typeface="微软雅黑" panose="020B0503020204020204" pitchFamily="2" charset="-122"/>
              </a:rPr>
              <a:t>文艺</a:t>
            </a:r>
            <a:endParaRPr sz="2100">
              <a:solidFill>
                <a:srgbClr val="BC7605"/>
              </a:solidFill>
              <a:latin typeface="宋体" panose="02010600030101010101" pitchFamily="2" charset="-122"/>
              <a:ea typeface="微软雅黑" panose="020B0503020204020204" pitchFamily="2" charset="-122"/>
            </a:endParaRPr>
          </a:p>
          <a:p>
            <a:r>
              <a:rPr sz="2100">
                <a:solidFill>
                  <a:srgbClr val="BC7605"/>
                </a:solidFill>
                <a:latin typeface="宋体" panose="02010600030101010101" pitchFamily="2" charset="-122"/>
                <a:ea typeface="微软雅黑" panose="020B0503020204020204" pitchFamily="2" charset="-122"/>
              </a:rPr>
              <a:t>19世纪中期，玻璃和钢铁的出现创造出了室内设计的新历史，也出现了一批现代主义设计风格的出现，比如包豪斯主义大大影响了现代住宅的装饰装修风格</a:t>
            </a:r>
            <a:endParaRPr sz="2100">
              <a:solidFill>
                <a:srgbClr val="BC7605"/>
              </a:solidFill>
              <a:latin typeface="宋体" panose="02010600030101010101" pitchFamily="2" charset="-122"/>
              <a:ea typeface="微软雅黑" panose="020B0503020204020204" pitchFamily="2" charset="-122"/>
            </a:endParaRPr>
          </a:p>
        </p:txBody>
      </p:sp>
      <p:pic>
        <p:nvPicPr>
          <p:cNvPr id="23" name="图片 23" descr="d08fa16fb7cfb731cb40e4b0b7da765f"/>
          <p:cNvPicPr>
            <a:picLocks noChangeAspect="1"/>
          </p:cNvPicPr>
          <p:nvPr/>
        </p:nvPicPr>
        <p:blipFill>
          <a:blip r:embed="rId1"/>
          <a:srcRect l="31442" r="24937"/>
          <a:stretch>
            <a:fillRect/>
          </a:stretch>
        </p:blipFill>
        <p:spPr>
          <a:xfrm>
            <a:off x="6048375" y="3358833"/>
            <a:ext cx="1918970" cy="2962275"/>
          </a:xfrm>
          <a:prstGeom prst="rect">
            <a:avLst/>
          </a:prstGeom>
        </p:spPr>
      </p:pic>
      <p:pic>
        <p:nvPicPr>
          <p:cNvPr id="25" name="图片 25" descr="c3967ceaaa4b89ac3daa5c9d9140951a"/>
          <p:cNvPicPr>
            <a:picLocks noChangeAspect="1"/>
          </p:cNvPicPr>
          <p:nvPr/>
        </p:nvPicPr>
        <p:blipFill>
          <a:blip r:embed="rId2"/>
          <a:stretch>
            <a:fillRect/>
          </a:stretch>
        </p:blipFill>
        <p:spPr>
          <a:xfrm>
            <a:off x="822008" y="4047173"/>
            <a:ext cx="2972435" cy="1685925"/>
          </a:xfrm>
          <a:prstGeom prst="rect">
            <a:avLst/>
          </a:prstGeom>
        </p:spPr>
      </p:pic>
      <p:sp>
        <p:nvSpPr>
          <p:cNvPr id="26" name="文本框 26"/>
          <p:cNvSpPr txBox="1"/>
          <p:nvPr/>
        </p:nvSpPr>
        <p:spPr>
          <a:xfrm>
            <a:off x="733425" y="6003925"/>
            <a:ext cx="2886710"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包豪斯校舍</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4" name="文本框 24"/>
          <p:cNvSpPr txBox="1"/>
          <p:nvPr/>
        </p:nvSpPr>
        <p:spPr>
          <a:xfrm>
            <a:off x="6002973" y="6193155"/>
            <a:ext cx="1964055"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巴洛克风格家具</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574675" y="304800"/>
            <a:ext cx="8001000" cy="1216025"/>
          </a:xfrm>
        </p:spPr>
        <p:txBody>
          <a:bodyPr vert="horz" wrap="square" anchor="b"/>
          <a:p>
            <a:pPr eaLnBrk="1" hangingPunct="1"/>
            <a:r>
              <a:rPr lang="zh-CN" altLang="en-US" dirty="0"/>
              <a:t>（三） 风格和趋势 </a:t>
            </a:r>
            <a:endParaRPr lang="zh-CN" altLang="en-US" dirty="0"/>
          </a:p>
        </p:txBody>
      </p:sp>
      <p:sp>
        <p:nvSpPr>
          <p:cNvPr id="12290" name="Rectangle 3"/>
          <p:cNvSpPr/>
          <p:nvPr/>
        </p:nvSpPr>
        <p:spPr>
          <a:xfrm>
            <a:off x="719455" y="1905000"/>
            <a:ext cx="7746365" cy="4267200"/>
          </a:xfrm>
          <a:prstGeom prst="rect">
            <a:avLst/>
          </a:prstGeom>
          <a:noFill/>
          <a:ln w="9525">
            <a:noFill/>
          </a:ln>
        </p:spPr>
        <p:txBody>
          <a:bodyPr anchor="t"/>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中国古典风格</a:t>
            </a:r>
            <a:endParaRPr lang="zh-CN" altLang="en-US" sz="2100">
              <a:solidFill>
                <a:srgbClr val="BC7605"/>
              </a:solidFill>
              <a:latin typeface="宋体" panose="02010600030101010101" pitchFamily="2" charset="-122"/>
              <a:ea typeface="微软雅黑" panose="020B0503020204020204" pitchFamily="2" charset="-122"/>
            </a:endParaRPr>
          </a:p>
          <a:p>
            <a:pPr>
              <a:lnSpc>
                <a:spcPct val="110000"/>
              </a:lnSpc>
            </a:pPr>
            <a:endParaRPr lang="zh-CN" altLang="en-US" sz="2100" dirty="0">
              <a:sym typeface="+mn-ea"/>
            </a:endParaRPr>
          </a:p>
          <a:p>
            <a:pPr algn="l">
              <a:lnSpc>
                <a:spcPct val="100000"/>
              </a:lnSpc>
            </a:pPr>
            <a:r>
              <a:rPr lang="zh-CN" altLang="en-US" sz="2100" dirty="0">
                <a:sym typeface="+mn-ea"/>
              </a:rPr>
              <a:t> </a:t>
            </a:r>
            <a:r>
              <a:rPr lang="zh-CN" altLang="en-US" sz="2100">
                <a:solidFill>
                  <a:srgbClr val="BC7605"/>
                </a:solidFill>
                <a:latin typeface="宋体" panose="02010600030101010101" pitchFamily="2" charset="-122"/>
                <a:ea typeface="微软雅黑" panose="020B0503020204020204" pitchFamily="2" charset="-122"/>
                <a:sym typeface="+mn-ea"/>
              </a:rPr>
              <a:t>      近年来，随着中国国力的日益强盛，中国文化的复兴也越来越受到世人瞩目；</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pPr>
            <a:r>
              <a:rPr lang="zh-CN" altLang="en-US" sz="2100">
                <a:solidFill>
                  <a:srgbClr val="BC7605"/>
                </a:solidFill>
                <a:latin typeface="宋体" panose="02010600030101010101" pitchFamily="2" charset="-122"/>
                <a:ea typeface="微软雅黑" panose="020B0503020204020204" pitchFamily="2" charset="-122"/>
                <a:sym typeface="+mn-ea"/>
              </a:rPr>
              <a:t>      那些根植于中式本土文化，而又加入了时尚现代元素的产品，已经出现在生活的各个领域，并得到了世界性的追捧。</a:t>
            </a:r>
            <a:endParaRPr lang="zh-CN" altLang="en-US" sz="2100">
              <a:solidFill>
                <a:srgbClr val="BC7605"/>
              </a:solidFill>
              <a:latin typeface="宋体" panose="02010600030101010101" pitchFamily="2" charset="-122"/>
              <a:ea typeface="微软雅黑" panose="020B0503020204020204" pitchFamily="2" charset="-122"/>
            </a:endParaRPr>
          </a:p>
        </p:txBody>
      </p:sp>
    </p:spTree>
  </p:cSld>
  <p:clrMapOvr>
    <a:masterClrMapping/>
  </p:clrMapOvr>
  <p:transition advTm="1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标题 122881"/>
          <p:cNvSpPr>
            <a:spLocks noGrp="1"/>
          </p:cNvSpPr>
          <p:nvPr>
            <p:ph type="title"/>
          </p:nvPr>
        </p:nvSpPr>
        <p:spPr>
          <a:xfrm>
            <a:off x="0" y="228600"/>
            <a:ext cx="4953000" cy="685800"/>
          </a:xfrm>
        </p:spPr>
        <p:txBody>
          <a:bodyPr anchor="ctr"/>
          <a:p>
            <a:r>
              <a:rPr lang="zh-CN" altLang="en-US" sz="4000" dirty="0"/>
              <a:t>无所不至的中国风</a:t>
            </a:r>
            <a:endParaRPr lang="zh-CN" altLang="en-US" sz="4000" dirty="0"/>
          </a:p>
        </p:txBody>
      </p:sp>
      <p:pic>
        <p:nvPicPr>
          <p:cNvPr id="122882" name="图片 122882"/>
          <p:cNvPicPr>
            <a:picLocks noChangeAspect="1"/>
          </p:cNvPicPr>
          <p:nvPr/>
        </p:nvPicPr>
        <p:blipFill>
          <a:blip r:embed="rId1"/>
          <a:srcRect l="25000"/>
          <a:stretch>
            <a:fillRect/>
          </a:stretch>
        </p:blipFill>
        <p:spPr>
          <a:xfrm>
            <a:off x="4953000" y="3568700"/>
            <a:ext cx="4191000" cy="3289300"/>
          </a:xfrm>
          <a:prstGeom prst="rect">
            <a:avLst/>
          </a:prstGeom>
          <a:noFill/>
          <a:ln w="9525">
            <a:noFill/>
          </a:ln>
        </p:spPr>
      </p:pic>
      <p:pic>
        <p:nvPicPr>
          <p:cNvPr id="122883" name="图片 122883"/>
          <p:cNvPicPr>
            <a:picLocks noChangeAspect="1"/>
          </p:cNvPicPr>
          <p:nvPr/>
        </p:nvPicPr>
        <p:blipFill>
          <a:blip r:embed="rId2"/>
          <a:srcRect l="4256" t="3850" r="61702" b="11467"/>
          <a:stretch>
            <a:fillRect/>
          </a:stretch>
        </p:blipFill>
        <p:spPr>
          <a:xfrm>
            <a:off x="0" y="4114800"/>
            <a:ext cx="1995488" cy="2743200"/>
          </a:xfrm>
          <a:prstGeom prst="rect">
            <a:avLst/>
          </a:prstGeom>
          <a:noFill/>
          <a:ln w="9525">
            <a:noFill/>
          </a:ln>
        </p:spPr>
      </p:pic>
      <p:pic>
        <p:nvPicPr>
          <p:cNvPr id="122884" name="图片 122884"/>
          <p:cNvPicPr>
            <a:picLocks noChangeAspect="1"/>
          </p:cNvPicPr>
          <p:nvPr/>
        </p:nvPicPr>
        <p:blipFill>
          <a:blip r:embed="rId3"/>
          <a:srcRect l="49254" t="8163" b="7483"/>
          <a:stretch>
            <a:fillRect/>
          </a:stretch>
        </p:blipFill>
        <p:spPr>
          <a:xfrm>
            <a:off x="990600" y="990600"/>
            <a:ext cx="3657600" cy="3333750"/>
          </a:xfrm>
          <a:prstGeom prst="rect">
            <a:avLst/>
          </a:prstGeom>
          <a:noFill/>
          <a:ln w="9525">
            <a:noFill/>
          </a:ln>
        </p:spPr>
      </p:pic>
      <p:pic>
        <p:nvPicPr>
          <p:cNvPr id="122885" name="图片 122885"/>
          <p:cNvPicPr>
            <a:picLocks noChangeAspect="1"/>
          </p:cNvPicPr>
          <p:nvPr/>
        </p:nvPicPr>
        <p:blipFill>
          <a:blip r:embed="rId4"/>
          <a:srcRect l="27792" t="5643" r="6735" b="14815"/>
          <a:stretch>
            <a:fillRect/>
          </a:stretch>
        </p:blipFill>
        <p:spPr>
          <a:xfrm>
            <a:off x="4648200" y="304800"/>
            <a:ext cx="2328863" cy="3124200"/>
          </a:xfrm>
          <a:prstGeom prst="rect">
            <a:avLst/>
          </a:prstGeom>
          <a:noFill/>
          <a:ln w="9525">
            <a:noFill/>
          </a:ln>
        </p:spPr>
      </p:pic>
      <p:sp>
        <p:nvSpPr>
          <p:cNvPr id="122886" name="文本框 122886"/>
          <p:cNvSpPr txBox="1"/>
          <p:nvPr/>
        </p:nvSpPr>
        <p:spPr>
          <a:xfrm>
            <a:off x="6934200" y="1066800"/>
            <a:ext cx="2057400" cy="682625"/>
          </a:xfrm>
          <a:prstGeom prst="rect">
            <a:avLst/>
          </a:prstGeom>
          <a:noFill/>
          <a:ln w="9525">
            <a:noFill/>
          </a:ln>
        </p:spPr>
        <p:txBody>
          <a:bodyPr anchor="t">
            <a:spAutoFit/>
          </a:bodyPr>
          <a:p>
            <a:pPr fontAlgn="b">
              <a:spcBef>
                <a:spcPct val="50000"/>
              </a:spcBef>
            </a:pPr>
            <a:r>
              <a:rPr lang="zh-CN" altLang="en-US" sz="2000" b="1" dirty="0">
                <a:latin typeface="Arial" panose="020B0604020202020204" pitchFamily="34" charset="0"/>
                <a:ea typeface="宋体" panose="02010600030101010101" pitchFamily="2" charset="-122"/>
              </a:rPr>
              <a:t>中国风的时尚家具、室内装修</a:t>
            </a:r>
            <a:endParaRPr lang="zh-CN" altLang="en-US" sz="2000" b="1" dirty="0">
              <a:latin typeface="Arial" panose="020B0604020202020204" pitchFamily="34" charset="0"/>
              <a:ea typeface="宋体" panose="02010600030101010101" pitchFamily="2" charset="-122"/>
            </a:endParaRPr>
          </a:p>
        </p:txBody>
      </p:sp>
      <p:sp>
        <p:nvSpPr>
          <p:cNvPr id="122887" name="文本框 122887"/>
          <p:cNvSpPr txBox="1"/>
          <p:nvPr/>
        </p:nvSpPr>
        <p:spPr>
          <a:xfrm>
            <a:off x="1981200" y="4572000"/>
            <a:ext cx="2590800" cy="682625"/>
          </a:xfrm>
          <a:prstGeom prst="rect">
            <a:avLst/>
          </a:prstGeom>
          <a:noFill/>
          <a:ln w="9525">
            <a:noFill/>
          </a:ln>
        </p:spPr>
        <p:txBody>
          <a:bodyPr anchor="t">
            <a:spAutoFit/>
          </a:bodyPr>
          <a:p>
            <a:pPr fontAlgn="b">
              <a:spcBef>
                <a:spcPct val="50000"/>
              </a:spcBef>
            </a:pPr>
            <a:r>
              <a:rPr lang="zh-CN" altLang="en-US" sz="2000" b="1" dirty="0">
                <a:latin typeface="Arial" panose="020B0604020202020204" pitchFamily="34" charset="0"/>
                <a:ea typeface="宋体" panose="02010600030101010101" pitchFamily="2" charset="-122"/>
              </a:rPr>
              <a:t>茶馆、餐饮、娱乐盛行中式风格</a:t>
            </a:r>
            <a:endParaRPr lang="zh-CN" altLang="en-US" sz="2000" b="1" dirty="0">
              <a:latin typeface="Arial" panose="020B0604020202020204" pitchFamily="3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标题 128002"/>
          <p:cNvSpPr>
            <a:spLocks noGrp="1"/>
          </p:cNvSpPr>
          <p:nvPr>
            <p:ph type="title"/>
          </p:nvPr>
        </p:nvSpPr>
        <p:spPr/>
        <p:txBody>
          <a:bodyPr anchor="ctr"/>
          <a:p>
            <a:r>
              <a:rPr lang="en-US" altLang="zh-CN" dirty="0"/>
              <a:t>(</a:t>
            </a:r>
            <a:r>
              <a:rPr lang="zh-CN" altLang="en-US" dirty="0"/>
              <a:t>一</a:t>
            </a:r>
            <a:r>
              <a:rPr lang="en-US" altLang="zh-CN" dirty="0"/>
              <a:t>)</a:t>
            </a:r>
            <a:r>
              <a:rPr lang="zh-CN" altLang="en-US" dirty="0"/>
              <a:t>中式风格特点</a:t>
            </a:r>
            <a:endParaRPr lang="zh-CN" altLang="en-US" dirty="0"/>
          </a:p>
        </p:txBody>
      </p:sp>
      <p:pic>
        <p:nvPicPr>
          <p:cNvPr id="124930" name="图片 130049" descr="91613acfe358cf53f9dc610e"/>
          <p:cNvPicPr>
            <a:picLocks noChangeAspect="1"/>
          </p:cNvPicPr>
          <p:nvPr/>
        </p:nvPicPr>
        <p:blipFill>
          <a:blip r:embed="rId1"/>
          <a:stretch>
            <a:fillRect/>
          </a:stretch>
        </p:blipFill>
        <p:spPr>
          <a:xfrm>
            <a:off x="1985963" y="1674813"/>
            <a:ext cx="5172075" cy="3898900"/>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Rectangle 3"/>
          <p:cNvSpPr>
            <a:spLocks noGrp="1"/>
          </p:cNvSpPr>
          <p:nvPr>
            <p:ph idx="4294967295"/>
          </p:nvPr>
        </p:nvSpPr>
        <p:spPr>
          <a:xfrm>
            <a:off x="381000" y="304800"/>
            <a:ext cx="8229600" cy="4525963"/>
          </a:xfrm>
        </p:spPr>
        <p:txBody>
          <a:bodyPr wrap="square" anchor="t"/>
          <a:p>
            <a:r>
              <a:rPr lang="en-US" altLang="zh-CN" sz="2400" dirty="0">
                <a:latin typeface="宋体" panose="02010600030101010101" pitchFamily="2" charset="-122"/>
              </a:rPr>
              <a:t>1</a:t>
            </a:r>
            <a:r>
              <a:rPr lang="zh-CN" altLang="en-US" sz="2400" dirty="0">
                <a:latin typeface="宋体" panose="02010600030101010101" pitchFamily="2" charset="-122"/>
              </a:rPr>
              <a:t>、气势恢弘、壮丽华贵、高空间、大进深、雕梁画栋、金壁辉煌，造型讲究对称，色彩讲究对比 </a:t>
            </a:r>
            <a:endParaRPr lang="zh-CN" altLang="en-US" sz="2400" dirty="0">
              <a:latin typeface="宋体" panose="02010600030101010101" pitchFamily="2" charset="-122"/>
            </a:endParaRPr>
          </a:p>
        </p:txBody>
      </p:sp>
      <p:pic>
        <p:nvPicPr>
          <p:cNvPr id="125954" name="图片 2"/>
          <p:cNvPicPr>
            <a:picLocks noChangeAspect="1"/>
          </p:cNvPicPr>
          <p:nvPr/>
        </p:nvPicPr>
        <p:blipFill>
          <a:blip r:embed="rId1"/>
          <a:stretch>
            <a:fillRect/>
          </a:stretch>
        </p:blipFill>
        <p:spPr>
          <a:xfrm>
            <a:off x="685800" y="1450975"/>
            <a:ext cx="7618413" cy="4286250"/>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Rectangle 3"/>
          <p:cNvSpPr>
            <a:spLocks noGrp="1"/>
          </p:cNvSpPr>
          <p:nvPr>
            <p:ph idx="4294967295"/>
          </p:nvPr>
        </p:nvSpPr>
        <p:spPr>
          <a:xfrm>
            <a:off x="914400" y="381000"/>
            <a:ext cx="8229600" cy="4525963"/>
          </a:xfrm>
        </p:spPr>
        <p:txBody>
          <a:bodyPr wrap="square" anchor="t"/>
          <a:p>
            <a:r>
              <a:rPr lang="en-US" altLang="zh-CN" sz="2400" dirty="0">
                <a:latin typeface="宋体" panose="02010600030101010101" pitchFamily="2" charset="-122"/>
              </a:rPr>
              <a:t>2</a:t>
            </a:r>
            <a:r>
              <a:rPr lang="zh-CN" altLang="en-US" sz="2400" dirty="0">
                <a:latin typeface="宋体" panose="02010600030101010101" pitchFamily="2" charset="-122"/>
              </a:rPr>
              <a:t>、装饰材料以木材为主 </a:t>
            </a:r>
            <a:endParaRPr lang="zh-CN" altLang="en-US" sz="2400" dirty="0">
              <a:latin typeface="宋体" panose="02010600030101010101" pitchFamily="2" charset="-122"/>
            </a:endParaRPr>
          </a:p>
        </p:txBody>
      </p:sp>
      <p:pic>
        <p:nvPicPr>
          <p:cNvPr id="126978" name="图片 2"/>
          <p:cNvPicPr>
            <a:picLocks noChangeAspect="1"/>
          </p:cNvPicPr>
          <p:nvPr/>
        </p:nvPicPr>
        <p:blipFill>
          <a:blip r:embed="rId1"/>
          <a:stretch>
            <a:fillRect/>
          </a:stretch>
        </p:blipFill>
        <p:spPr>
          <a:xfrm>
            <a:off x="1644650" y="1468438"/>
            <a:ext cx="5702300" cy="4562475"/>
          </a:xfrm>
          <a:prstGeom prst="rect">
            <a:avLst/>
          </a:prstGeom>
          <a:noFill/>
          <a:ln w="9525">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Rectangle 3"/>
          <p:cNvSpPr>
            <a:spLocks noGrp="1"/>
          </p:cNvSpPr>
          <p:nvPr>
            <p:ph idx="4294967295"/>
          </p:nvPr>
        </p:nvSpPr>
        <p:spPr>
          <a:xfrm>
            <a:off x="457200" y="838200"/>
            <a:ext cx="8229600" cy="4525963"/>
          </a:xfrm>
        </p:spPr>
        <p:txBody>
          <a:bodyPr wrap="square" anchor="t"/>
          <a:p>
            <a:r>
              <a:rPr lang="en-US" altLang="zh-CN" sz="2400" dirty="0">
                <a:latin typeface="宋体" panose="02010600030101010101" pitchFamily="2" charset="-122"/>
              </a:rPr>
              <a:t>3</a:t>
            </a:r>
            <a:r>
              <a:rPr lang="zh-CN" altLang="en-US" sz="2400" dirty="0">
                <a:latin typeface="宋体" panose="02010600030101010101" pitchFamily="2" charset="-122"/>
              </a:rPr>
              <a:t>、图案多龙、凤、莲等吉祥图案，精雕细琢、瑰丽奇巧 </a:t>
            </a:r>
            <a:endParaRPr lang="zh-CN" altLang="en-US" sz="2400" dirty="0">
              <a:latin typeface="宋体" panose="02010600030101010101" pitchFamily="2" charset="-122"/>
            </a:endParaRPr>
          </a:p>
        </p:txBody>
      </p:sp>
      <p:pic>
        <p:nvPicPr>
          <p:cNvPr id="128002" name="图片 1"/>
          <p:cNvPicPr>
            <a:picLocks noChangeAspect="1"/>
          </p:cNvPicPr>
          <p:nvPr/>
        </p:nvPicPr>
        <p:blipFill>
          <a:blip r:embed="rId1"/>
          <a:stretch>
            <a:fillRect/>
          </a:stretch>
        </p:blipFill>
        <p:spPr>
          <a:xfrm>
            <a:off x="1625600" y="1652588"/>
            <a:ext cx="6154738" cy="4614862"/>
          </a:xfrm>
          <a:prstGeom prst="rect">
            <a:avLst/>
          </a:prstGeom>
          <a:noFill/>
          <a:ln w="9525">
            <a:noFill/>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2"/>
          <p:cNvSpPr>
            <a:spLocks noGrp="1"/>
          </p:cNvSpPr>
          <p:nvPr>
            <p:ph type="title"/>
          </p:nvPr>
        </p:nvSpPr>
        <p:spPr>
          <a:xfrm>
            <a:off x="395288" y="549275"/>
            <a:ext cx="8001000" cy="1216025"/>
          </a:xfrm>
          <a:ln/>
        </p:spPr>
        <p:txBody>
          <a:bodyPr vert="horz" wrap="square" anchor="b"/>
          <a:p>
            <a:pPr eaLnBrk="1" hangingPunct="1"/>
            <a:r>
              <a:rPr lang="zh-CN" altLang="en-US"/>
              <a:t>第一章 住宅空间设计的理论基础</a:t>
            </a:r>
            <a:endParaRPr lang="zh-CN" altLang="en-US" sz="4200">
              <a:solidFill>
                <a:schemeClr val="folHlink"/>
              </a:solidFill>
              <a:latin typeface="隶书" pitchFamily="1" charset="-122"/>
              <a:ea typeface="隶书" pitchFamily="1" charset="-122"/>
            </a:endParaRPr>
          </a:p>
        </p:txBody>
      </p:sp>
      <p:pic>
        <p:nvPicPr>
          <p:cNvPr id="7170" name="Picture 3" descr="1"/>
          <p:cNvPicPr>
            <a:picLocks noChangeAspect="1"/>
          </p:cNvPicPr>
          <p:nvPr/>
        </p:nvPicPr>
        <p:blipFill>
          <a:blip r:embed="rId1"/>
          <a:stretch>
            <a:fillRect/>
          </a:stretch>
        </p:blipFill>
        <p:spPr>
          <a:xfrm>
            <a:off x="468313" y="2205038"/>
            <a:ext cx="3959225" cy="3436937"/>
          </a:xfrm>
          <a:prstGeom prst="rect">
            <a:avLst/>
          </a:prstGeom>
          <a:noFill/>
          <a:ln w="9525">
            <a:noFill/>
          </a:ln>
        </p:spPr>
      </p:pic>
      <p:pic>
        <p:nvPicPr>
          <p:cNvPr id="7171" name="Picture 4" descr="115"/>
          <p:cNvPicPr>
            <a:picLocks noChangeAspect="1"/>
          </p:cNvPicPr>
          <p:nvPr/>
        </p:nvPicPr>
        <p:blipFill>
          <a:blip r:embed="rId2"/>
          <a:stretch>
            <a:fillRect/>
          </a:stretch>
        </p:blipFill>
        <p:spPr>
          <a:xfrm>
            <a:off x="4572000" y="2205038"/>
            <a:ext cx="4321175" cy="3460750"/>
          </a:xfrm>
          <a:prstGeom prst="rect">
            <a:avLst/>
          </a:prstGeom>
          <a:noFill/>
          <a:ln w="9525">
            <a:no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5" name="Rectangle 3"/>
          <p:cNvSpPr>
            <a:spLocks noGrp="1"/>
          </p:cNvSpPr>
          <p:nvPr>
            <p:ph idx="4294967295"/>
          </p:nvPr>
        </p:nvSpPr>
        <p:spPr>
          <a:xfrm>
            <a:off x="381000" y="609600"/>
            <a:ext cx="8229600" cy="4525963"/>
          </a:xfrm>
        </p:spPr>
        <p:txBody>
          <a:bodyPr wrap="square" anchor="t"/>
          <a:p>
            <a:r>
              <a:rPr lang="zh-CN" altLang="en-US" sz="2800">
                <a:latin typeface="宋体" panose="02010600030101010101" pitchFamily="2" charset="-122"/>
              </a:rPr>
              <a:t>这种风格最能体现我们民族的家居风范与传统文化的审美意蕴。</a:t>
            </a:r>
            <a:endParaRPr lang="zh-CN" altLang="en-US" sz="2800">
              <a:latin typeface="宋体" panose="02010600030101010101" pitchFamily="2" charset="-122"/>
            </a:endParaRPr>
          </a:p>
        </p:txBody>
      </p:sp>
      <p:pic>
        <p:nvPicPr>
          <p:cNvPr id="129026" name="图片 1"/>
          <p:cNvPicPr>
            <a:picLocks noChangeAspect="1"/>
          </p:cNvPicPr>
          <p:nvPr/>
        </p:nvPicPr>
        <p:blipFill>
          <a:blip r:embed="rId1"/>
          <a:stretch>
            <a:fillRect/>
          </a:stretch>
        </p:blipFill>
        <p:spPr>
          <a:xfrm>
            <a:off x="3843338" y="1533525"/>
            <a:ext cx="3838575" cy="4392613"/>
          </a:xfrm>
          <a:prstGeom prst="rect">
            <a:avLst/>
          </a:prstGeom>
          <a:noFill/>
          <a:ln w="9525">
            <a:no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标题 134145"/>
          <p:cNvSpPr>
            <a:spLocks noGrp="1"/>
          </p:cNvSpPr>
          <p:nvPr>
            <p:ph type="title"/>
          </p:nvPr>
        </p:nvSpPr>
        <p:spPr/>
        <p:txBody>
          <a:bodyPr anchor="ctr"/>
          <a:p>
            <a:r>
              <a:rPr lang="zh-CN" altLang="en-US" dirty="0"/>
              <a:t>（二）中式风格的精神内涵</a:t>
            </a:r>
            <a:endParaRPr lang="zh-CN" altLang="en-US" dirty="0"/>
          </a:p>
        </p:txBody>
      </p:sp>
      <p:sp>
        <p:nvSpPr>
          <p:cNvPr id="130050" name="Rectangle 3"/>
          <p:cNvSpPr>
            <a:spLocks noGrp="1"/>
          </p:cNvSpPr>
          <p:nvPr>
            <p:ph idx="1"/>
          </p:nvPr>
        </p:nvSpPr>
        <p:spPr/>
        <p:txBody>
          <a:bodyPr wrap="square" anchor="t"/>
          <a:p>
            <a:r>
              <a:rPr lang="zh-CN" altLang="en-US" sz="2800" dirty="0">
                <a:latin typeface="宋体" panose="02010600030101010101" pitchFamily="2" charset="-122"/>
              </a:rPr>
              <a:t>中国传统的哲学思想和宗教思想文化是中式建筑文化发展的推动力和基石。在中国传统文化的发展脉络中，儒教是主导，道教和佛教是侧翼</a:t>
            </a:r>
            <a:endParaRPr lang="zh-CN" altLang="en-US" sz="2800" dirty="0">
              <a:latin typeface="宋体" panose="02010600030101010101" pitchFamily="2" charset="-122"/>
            </a:endParaRPr>
          </a:p>
          <a:p>
            <a:r>
              <a:rPr lang="zh-CN" altLang="en-US" sz="2800" dirty="0">
                <a:latin typeface="宋体" panose="02010600030101010101" pitchFamily="2" charset="-122"/>
              </a:rPr>
              <a:t>教化人伦、天人合一、书画境界、文学境界、风水</a:t>
            </a:r>
            <a:endParaRPr lang="zh-CN" altLang="en-US" sz="2800" dirty="0">
              <a:latin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0" name="Rectangle 3"/>
          <p:cNvSpPr>
            <a:spLocks noGrp="1"/>
          </p:cNvSpPr>
          <p:nvPr>
            <p:ph idx="4294967295"/>
          </p:nvPr>
        </p:nvSpPr>
        <p:spPr>
          <a:xfrm>
            <a:off x="500063" y="700088"/>
            <a:ext cx="8229600" cy="4525962"/>
          </a:xfrm>
        </p:spPr>
        <p:txBody>
          <a:bodyPr wrap="square" anchor="t"/>
          <a:p>
            <a:r>
              <a:rPr lang="zh-CN" altLang="en-US" sz="2400">
                <a:latin typeface="宋体" panose="02010600030101010101" pitchFamily="2" charset="-122"/>
              </a:rPr>
              <a:t>儒教和道教是中国专制社会长期形成的特殊形式的教派，代表人物分别是老子和孔子；</a:t>
            </a:r>
            <a:endParaRPr lang="zh-CN" altLang="en-US" sz="2400">
              <a:latin typeface="宋体" panose="02010600030101010101" pitchFamily="2" charset="-122"/>
            </a:endParaRPr>
          </a:p>
          <a:p>
            <a:r>
              <a:rPr lang="zh-CN" altLang="en-US" sz="2400">
                <a:latin typeface="宋体" panose="02010600030101010101" pitchFamily="2" charset="-122"/>
              </a:rPr>
              <a:t>佛教起源于古印度，教主为释迦摩尼</a:t>
            </a:r>
            <a:endParaRPr lang="zh-CN" altLang="en-US" sz="2400">
              <a:latin typeface="宋体" panose="02010600030101010101" pitchFamily="2" charset="-122"/>
            </a:endParaRPr>
          </a:p>
        </p:txBody>
      </p:sp>
      <p:pic>
        <p:nvPicPr>
          <p:cNvPr id="131074" name="图片 135170" descr="5234081_114017015796_2"/>
          <p:cNvPicPr>
            <a:picLocks noChangeAspect="1"/>
          </p:cNvPicPr>
          <p:nvPr/>
        </p:nvPicPr>
        <p:blipFill>
          <a:blip r:embed="rId1"/>
          <a:stretch>
            <a:fillRect/>
          </a:stretch>
        </p:blipFill>
        <p:spPr>
          <a:xfrm>
            <a:off x="2514600" y="2209800"/>
            <a:ext cx="3798888" cy="46482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5170">
                                            <p:txEl>
                                              <p:charRg st="0" end="39"/>
                                            </p:txEl>
                                          </p:spTgt>
                                        </p:tgtEl>
                                        <p:attrNameLst>
                                          <p:attrName>style.visibility</p:attrName>
                                        </p:attrNameLst>
                                      </p:cBhvr>
                                      <p:to>
                                        <p:strVal val="visible"/>
                                      </p:to>
                                    </p:set>
                                    <p:animEffect transition="in" filter="box(in)">
                                      <p:cBhvr>
                                        <p:cTn id="7" dur="500"/>
                                        <p:tgtEl>
                                          <p:spTgt spid="135170">
                                            <p:txEl>
                                              <p:charRg st="0" end="39"/>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35170">
                                            <p:txEl>
                                              <p:charRg st="39" end="56"/>
                                            </p:txEl>
                                          </p:spTgt>
                                        </p:tgtEl>
                                        <p:attrNameLst>
                                          <p:attrName>style.visibility</p:attrName>
                                        </p:attrNameLst>
                                      </p:cBhvr>
                                      <p:to>
                                        <p:strVal val="visible"/>
                                      </p:to>
                                    </p:set>
                                    <p:animEffect transition="in" filter="box(in)">
                                      <p:cBhvr>
                                        <p:cTn id="10" dur="500"/>
                                        <p:tgtEl>
                                          <p:spTgt spid="135170">
                                            <p:txEl>
                                              <p:charRg st="39"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Rectangle 3"/>
          <p:cNvSpPr>
            <a:spLocks noGrp="1"/>
          </p:cNvSpPr>
          <p:nvPr>
            <p:ph idx="4294967295"/>
          </p:nvPr>
        </p:nvSpPr>
        <p:spPr>
          <a:xfrm>
            <a:off x="381000" y="609600"/>
            <a:ext cx="8229600" cy="4525963"/>
          </a:xfrm>
        </p:spPr>
        <p:txBody>
          <a:bodyPr wrap="square" anchor="t"/>
          <a:p>
            <a:r>
              <a:rPr lang="zh-CN" altLang="en-US" sz="2400">
                <a:latin typeface="宋体" panose="02010600030101010101" pitchFamily="2" charset="-122"/>
              </a:rPr>
              <a:t>中国建筑的最基本精神就是和平与知足，最好的体现是私人的住宅和庭院建筑。这种建筑精神不像哥特式建筑的尖顶那样直指苍天，而是环抱大地，自得其乐，哥特式教堂暗示的是精神的崇高，而中国庙宇宫殿则暗示着精神的安详和宁静。</a:t>
            </a:r>
            <a:endParaRPr lang="zh-CN" altLang="en-US" sz="2400">
              <a:latin typeface="宋体" panose="02010600030101010101" pitchFamily="2" charset="-122"/>
            </a:endParaRPr>
          </a:p>
        </p:txBody>
      </p:sp>
      <p:pic>
        <p:nvPicPr>
          <p:cNvPr id="132098" name="图片 136194" descr="427047_211257009364_2"/>
          <p:cNvPicPr>
            <a:picLocks noChangeAspect="1"/>
          </p:cNvPicPr>
          <p:nvPr/>
        </p:nvPicPr>
        <p:blipFill>
          <a:blip r:embed="rId1"/>
          <a:srcRect b="6433"/>
          <a:stretch>
            <a:fillRect/>
          </a:stretch>
        </p:blipFill>
        <p:spPr>
          <a:xfrm>
            <a:off x="1752600" y="2743200"/>
            <a:ext cx="6276975" cy="3694430"/>
          </a:xfrm>
          <a:prstGeom prst="rect">
            <a:avLst/>
          </a:prstGeom>
          <a:noFill/>
          <a:ln w="9525">
            <a:noFill/>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Rectangle 3"/>
          <p:cNvSpPr>
            <a:spLocks noGrp="1"/>
          </p:cNvSpPr>
          <p:nvPr>
            <p:ph idx="4294967295"/>
          </p:nvPr>
        </p:nvSpPr>
        <p:spPr>
          <a:xfrm>
            <a:off x="381000" y="762000"/>
            <a:ext cx="8229600" cy="4525963"/>
          </a:xfrm>
        </p:spPr>
        <p:txBody>
          <a:bodyPr wrap="square" anchor="t"/>
          <a:p>
            <a:r>
              <a:rPr lang="zh-CN" altLang="en-US" sz="2400">
                <a:latin typeface="宋体" panose="02010600030101010101" pitchFamily="2" charset="-122"/>
              </a:rPr>
              <a:t>中式风格参插着中国人内在的宗教信仰，在一些细节的地方完美的勾勒出儒教和佛教的意境</a:t>
            </a:r>
            <a:endParaRPr lang="zh-CN" altLang="en-US" sz="2400">
              <a:latin typeface="宋体" panose="02010600030101010101" pitchFamily="2" charset="-122"/>
            </a:endParaRPr>
          </a:p>
        </p:txBody>
      </p:sp>
      <p:pic>
        <p:nvPicPr>
          <p:cNvPr id="133122" name="图片 137218" descr="home_201111514464115"/>
          <p:cNvPicPr>
            <a:picLocks noChangeAspect="1"/>
          </p:cNvPicPr>
          <p:nvPr/>
        </p:nvPicPr>
        <p:blipFill>
          <a:blip r:embed="rId1"/>
          <a:stretch>
            <a:fillRect/>
          </a:stretch>
        </p:blipFill>
        <p:spPr>
          <a:xfrm>
            <a:off x="557213" y="1860550"/>
            <a:ext cx="2894012" cy="4133850"/>
          </a:xfrm>
          <a:prstGeom prst="rect">
            <a:avLst/>
          </a:prstGeom>
          <a:noFill/>
          <a:ln w="9525">
            <a:noFill/>
          </a:ln>
        </p:spPr>
      </p:pic>
      <p:pic>
        <p:nvPicPr>
          <p:cNvPr id="133123" name="图片 1"/>
          <p:cNvPicPr>
            <a:picLocks noChangeAspect="1"/>
          </p:cNvPicPr>
          <p:nvPr/>
        </p:nvPicPr>
        <p:blipFill>
          <a:blip r:embed="rId2"/>
          <a:stretch>
            <a:fillRect/>
          </a:stretch>
        </p:blipFill>
        <p:spPr>
          <a:xfrm>
            <a:off x="4043363" y="2216150"/>
            <a:ext cx="4567237" cy="3425825"/>
          </a:xfrm>
          <a:prstGeom prst="rect">
            <a:avLst/>
          </a:prstGeom>
          <a:noFill/>
          <a:ln w="9525">
            <a:noFill/>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文本框 142339"/>
          <p:cNvSpPr txBox="1"/>
          <p:nvPr/>
        </p:nvSpPr>
        <p:spPr>
          <a:xfrm>
            <a:off x="5638800" y="2438400"/>
            <a:ext cx="2317750" cy="519113"/>
          </a:xfrm>
          <a:prstGeom prst="rect">
            <a:avLst/>
          </a:prstGeom>
          <a:noFill/>
          <a:ln w="9525">
            <a:noFill/>
          </a:ln>
        </p:spPr>
        <p:txBody>
          <a:bodyPr wrap="none" anchor="t">
            <a:spAutoFit/>
          </a:bodyPr>
          <a:p>
            <a:r>
              <a:rPr lang="zh-CN" altLang="en-US" sz="2800" dirty="0">
                <a:latin typeface="Arial" panose="020B0604020202020204" pitchFamily="34" charset="0"/>
                <a:ea typeface="华文行楷" pitchFamily="2" charset="-122"/>
              </a:rPr>
              <a:t>中国古典风味</a:t>
            </a:r>
            <a:endParaRPr lang="zh-CN" altLang="en-US" sz="2800" dirty="0">
              <a:latin typeface="Arial" panose="020B0604020202020204" pitchFamily="34" charset="0"/>
              <a:ea typeface="华文行楷" pitchFamily="2" charset="-122"/>
            </a:endParaRPr>
          </a:p>
        </p:txBody>
      </p:sp>
      <p:pic>
        <p:nvPicPr>
          <p:cNvPr id="138242" name="图片 143361" descr="5260440_180131028161_2"/>
          <p:cNvPicPr>
            <a:picLocks noChangeAspect="1"/>
          </p:cNvPicPr>
          <p:nvPr/>
        </p:nvPicPr>
        <p:blipFill>
          <a:blip r:embed="rId1"/>
          <a:stretch>
            <a:fillRect/>
          </a:stretch>
        </p:blipFill>
        <p:spPr>
          <a:xfrm>
            <a:off x="446088" y="252413"/>
            <a:ext cx="4303712" cy="3227387"/>
          </a:xfrm>
          <a:prstGeom prst="rect">
            <a:avLst/>
          </a:prstGeom>
          <a:noFill/>
          <a:ln w="9525">
            <a:noFill/>
          </a:ln>
        </p:spPr>
      </p:pic>
      <p:pic>
        <p:nvPicPr>
          <p:cNvPr id="138243" name="图片 144385" descr="5260440_180131015228_2"/>
          <p:cNvPicPr>
            <a:picLocks noChangeAspect="1"/>
          </p:cNvPicPr>
          <p:nvPr/>
        </p:nvPicPr>
        <p:blipFill>
          <a:blip r:embed="rId2"/>
          <a:stretch>
            <a:fillRect/>
          </a:stretch>
        </p:blipFill>
        <p:spPr>
          <a:xfrm>
            <a:off x="4124325" y="3105150"/>
            <a:ext cx="4787900" cy="3589338"/>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标题 149505"/>
          <p:cNvSpPr>
            <a:spLocks noGrp="1"/>
          </p:cNvSpPr>
          <p:nvPr>
            <p:ph type="title"/>
          </p:nvPr>
        </p:nvSpPr>
        <p:spPr/>
        <p:txBody>
          <a:bodyPr anchor="ctr"/>
          <a:p>
            <a:endParaRPr lang="zh-CN" altLang="en-US" dirty="0"/>
          </a:p>
        </p:txBody>
      </p:sp>
      <p:sp>
        <p:nvSpPr>
          <p:cNvPr id="141314" name="文本占位符 149506"/>
          <p:cNvSpPr>
            <a:spLocks noGrp="1"/>
          </p:cNvSpPr>
          <p:nvPr>
            <p:ph idx="1"/>
          </p:nvPr>
        </p:nvSpPr>
        <p:spPr/>
        <p:txBody>
          <a:bodyPr anchor="t"/>
          <a:p>
            <a:endParaRPr lang="zh-CN" altLang="en-US" dirty="0"/>
          </a:p>
        </p:txBody>
      </p:sp>
      <p:pic>
        <p:nvPicPr>
          <p:cNvPr id="141315" name="图片 149507" descr="201108101716181"/>
          <p:cNvPicPr>
            <a:picLocks noChangeAspect="1"/>
          </p:cNvPicPr>
          <p:nvPr/>
        </p:nvPicPr>
        <p:blipFill>
          <a:blip r:embed="rId1"/>
          <a:stretch>
            <a:fillRect/>
          </a:stretch>
        </p:blipFill>
        <p:spPr>
          <a:xfrm>
            <a:off x="0" y="0"/>
            <a:ext cx="4648200" cy="4624388"/>
          </a:xfrm>
          <a:prstGeom prst="rect">
            <a:avLst/>
          </a:prstGeom>
          <a:noFill/>
          <a:ln w="9525">
            <a:noFill/>
          </a:ln>
        </p:spPr>
      </p:pic>
      <p:sp>
        <p:nvSpPr>
          <p:cNvPr id="141316" name="文本框 149508"/>
          <p:cNvSpPr txBox="1"/>
          <p:nvPr/>
        </p:nvSpPr>
        <p:spPr>
          <a:xfrm>
            <a:off x="381000" y="4953000"/>
            <a:ext cx="2514600" cy="457200"/>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古老的材质</a:t>
            </a:r>
            <a:endParaRPr lang="zh-CN" altLang="en-US" sz="2400" dirty="0">
              <a:latin typeface="Arial" panose="020B0604020202020204" pitchFamily="34" charset="0"/>
              <a:ea typeface="宋体" panose="02010600030101010101" pitchFamily="2" charset="-122"/>
            </a:endParaRPr>
          </a:p>
        </p:txBody>
      </p:sp>
      <p:pic>
        <p:nvPicPr>
          <p:cNvPr id="141317" name="图片 149509" descr="1103251109019308"/>
          <p:cNvPicPr>
            <a:picLocks noChangeAspect="1"/>
          </p:cNvPicPr>
          <p:nvPr/>
        </p:nvPicPr>
        <p:blipFill>
          <a:blip r:embed="rId2"/>
          <a:stretch>
            <a:fillRect/>
          </a:stretch>
        </p:blipFill>
        <p:spPr>
          <a:xfrm>
            <a:off x="4191000" y="3416300"/>
            <a:ext cx="4953000" cy="3441700"/>
          </a:xfrm>
          <a:prstGeom prst="rect">
            <a:avLst/>
          </a:prstGeom>
          <a:noFill/>
          <a:ln w="9525">
            <a:noFill/>
          </a:ln>
        </p:spPr>
      </p:pic>
      <p:sp>
        <p:nvSpPr>
          <p:cNvPr id="141318" name="文本框 149510"/>
          <p:cNvSpPr txBox="1"/>
          <p:nvPr/>
        </p:nvSpPr>
        <p:spPr>
          <a:xfrm>
            <a:off x="5562600" y="2514600"/>
            <a:ext cx="2590800" cy="457200"/>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古老的装饰</a:t>
            </a:r>
            <a:endParaRPr lang="zh-CN" altLang="en-US" sz="2400" dirty="0">
              <a:latin typeface="Arial" panose="020B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1" name="标题 152577"/>
          <p:cNvSpPr>
            <a:spLocks noGrp="1"/>
          </p:cNvSpPr>
          <p:nvPr>
            <p:ph type="title"/>
          </p:nvPr>
        </p:nvSpPr>
        <p:spPr/>
        <p:txBody>
          <a:bodyPr anchor="ctr"/>
          <a:p>
            <a:r>
              <a:rPr lang="zh-CN" altLang="en-US" dirty="0"/>
              <a:t>（三）、常用要素</a:t>
            </a:r>
            <a:endParaRPr lang="zh-CN" altLang="en-US" dirty="0"/>
          </a:p>
        </p:txBody>
      </p:sp>
      <p:sp>
        <p:nvSpPr>
          <p:cNvPr id="143362" name="文本占位符 152578"/>
          <p:cNvSpPr>
            <a:spLocks noGrp="1"/>
          </p:cNvSpPr>
          <p:nvPr>
            <p:ph idx="1"/>
          </p:nvPr>
        </p:nvSpPr>
        <p:spPr>
          <a:xfrm>
            <a:off x="4648200" y="1600200"/>
            <a:ext cx="4038600" cy="4525963"/>
          </a:xfrm>
        </p:spPr>
        <p:txBody>
          <a:bodyPr anchor="t"/>
          <a:p>
            <a:pPr marL="0" indent="0">
              <a:buNone/>
            </a:pPr>
            <a:endParaRPr lang="zh-CN" altLang="en-US" dirty="0"/>
          </a:p>
          <a:p>
            <a:r>
              <a:rPr lang="zh-CN" altLang="en-US" dirty="0"/>
              <a:t>露明顶棚</a:t>
            </a:r>
            <a:endParaRPr lang="zh-CN" altLang="en-US" dirty="0"/>
          </a:p>
          <a:p>
            <a:r>
              <a:rPr lang="zh-CN" altLang="en-US" dirty="0"/>
              <a:t>梁、枋、檩、椽暴露与室内，把屋顶层的内部空间并入内里空间，使室内大为高敞</a:t>
            </a:r>
            <a:endParaRPr lang="zh-CN" altLang="en-US" dirty="0"/>
          </a:p>
        </p:txBody>
      </p:sp>
      <p:pic>
        <p:nvPicPr>
          <p:cNvPr id="143363" name="图片 152579" descr="2009080809472145110"/>
          <p:cNvPicPr>
            <a:picLocks noChangeAspect="1"/>
          </p:cNvPicPr>
          <p:nvPr/>
        </p:nvPicPr>
        <p:blipFill>
          <a:blip r:embed="rId1"/>
          <a:stretch>
            <a:fillRect/>
          </a:stretch>
        </p:blipFill>
        <p:spPr>
          <a:xfrm>
            <a:off x="381000" y="1295400"/>
            <a:ext cx="4124325" cy="49530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385" name="图片 153601" descr="fd428c45cd9a4a76879473f8"/>
          <p:cNvPicPr>
            <a:picLocks noChangeAspect="1"/>
          </p:cNvPicPr>
          <p:nvPr/>
        </p:nvPicPr>
        <p:blipFill>
          <a:blip r:embed="rId1"/>
          <a:stretch>
            <a:fillRect/>
          </a:stretch>
        </p:blipFill>
        <p:spPr>
          <a:xfrm>
            <a:off x="304800" y="609600"/>
            <a:ext cx="6248400" cy="5395913"/>
          </a:xfrm>
          <a:prstGeom prst="rect">
            <a:avLst/>
          </a:prstGeom>
          <a:noFill/>
          <a:ln w="9525">
            <a:noFill/>
          </a:ln>
        </p:spPr>
      </p:pic>
      <p:sp>
        <p:nvSpPr>
          <p:cNvPr id="144386" name="文本框 153602"/>
          <p:cNvSpPr txBox="1"/>
          <p:nvPr/>
        </p:nvSpPr>
        <p:spPr>
          <a:xfrm>
            <a:off x="6781800" y="2514600"/>
            <a:ext cx="1676400" cy="1370013"/>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藻井</a:t>
            </a:r>
            <a:endParaRPr lang="zh-CN" altLang="en-US" sz="2400" dirty="0">
              <a:latin typeface="Arial" panose="020B0604020202020204" pitchFamily="34" charset="0"/>
              <a:ea typeface="宋体" panose="02010600030101010101" pitchFamily="2" charset="-122"/>
            </a:endParaRPr>
          </a:p>
          <a:p>
            <a:pPr>
              <a:spcBef>
                <a:spcPct val="50000"/>
              </a:spcBef>
            </a:pPr>
            <a:r>
              <a:rPr lang="zh-CN" altLang="en-US" sz="2400" dirty="0">
                <a:latin typeface="Arial" panose="020B0604020202020204" pitchFamily="34" charset="0"/>
                <a:ea typeface="宋体" panose="02010600030101010101" pitchFamily="2" charset="-122"/>
              </a:rPr>
              <a:t>天花中的最高等级</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09" name="图片 154625" descr="1286417056613_000"/>
          <p:cNvPicPr>
            <a:picLocks noChangeAspect="1"/>
          </p:cNvPicPr>
          <p:nvPr/>
        </p:nvPicPr>
        <p:blipFill>
          <a:blip r:embed="rId1"/>
          <a:stretch>
            <a:fillRect/>
          </a:stretch>
        </p:blipFill>
        <p:spPr>
          <a:xfrm>
            <a:off x="0" y="0"/>
            <a:ext cx="4419600" cy="3208338"/>
          </a:xfrm>
          <a:prstGeom prst="rect">
            <a:avLst/>
          </a:prstGeom>
          <a:noFill/>
          <a:ln w="9525">
            <a:noFill/>
          </a:ln>
        </p:spPr>
      </p:pic>
      <p:sp>
        <p:nvSpPr>
          <p:cNvPr id="145410" name="文本框 154626"/>
          <p:cNvSpPr txBox="1"/>
          <p:nvPr/>
        </p:nvSpPr>
        <p:spPr>
          <a:xfrm>
            <a:off x="914400" y="3276600"/>
            <a:ext cx="2133600" cy="366713"/>
          </a:xfrm>
          <a:prstGeom prst="rect">
            <a:avLst/>
          </a:prstGeom>
          <a:noFill/>
          <a:ln w="9525">
            <a:noFill/>
          </a:ln>
        </p:spPr>
        <p:txBody>
          <a:bodyPr anchor="t">
            <a:spAutoFit/>
          </a:bodyPr>
          <a:p>
            <a:pPr>
              <a:spcBef>
                <a:spcPct val="50000"/>
              </a:spcBef>
            </a:pPr>
            <a:r>
              <a:rPr lang="zh-CN" altLang="en-US" dirty="0">
                <a:latin typeface="Arial" panose="020B0604020202020204" pitchFamily="34" charset="0"/>
                <a:ea typeface="宋体" panose="02010600030101010101" pitchFamily="2" charset="-122"/>
              </a:rPr>
              <a:t>雀替         台基</a:t>
            </a:r>
            <a:endParaRPr lang="zh-CN" altLang="en-US" dirty="0">
              <a:latin typeface="Arial" panose="020B0604020202020204" pitchFamily="34" charset="0"/>
              <a:ea typeface="宋体" panose="02010600030101010101" pitchFamily="2" charset="-122"/>
            </a:endParaRPr>
          </a:p>
        </p:txBody>
      </p:sp>
      <p:pic>
        <p:nvPicPr>
          <p:cNvPr id="145411" name="图片 154627" descr="3691129_143819059595_2"/>
          <p:cNvPicPr>
            <a:picLocks noChangeAspect="1"/>
          </p:cNvPicPr>
          <p:nvPr/>
        </p:nvPicPr>
        <p:blipFill>
          <a:blip r:embed="rId2"/>
          <a:stretch>
            <a:fillRect/>
          </a:stretch>
        </p:blipFill>
        <p:spPr>
          <a:xfrm>
            <a:off x="4495800" y="0"/>
            <a:ext cx="4648200" cy="3227388"/>
          </a:xfrm>
          <a:prstGeom prst="rect">
            <a:avLst/>
          </a:prstGeom>
          <a:noFill/>
          <a:ln w="9525">
            <a:noFill/>
          </a:ln>
        </p:spPr>
      </p:pic>
      <p:sp>
        <p:nvSpPr>
          <p:cNvPr id="145412" name="文本框 154628"/>
          <p:cNvSpPr txBox="1"/>
          <p:nvPr/>
        </p:nvSpPr>
        <p:spPr>
          <a:xfrm>
            <a:off x="5334000" y="3352800"/>
            <a:ext cx="1676400" cy="366713"/>
          </a:xfrm>
          <a:prstGeom prst="rect">
            <a:avLst/>
          </a:prstGeom>
          <a:noFill/>
          <a:ln w="9525">
            <a:noFill/>
          </a:ln>
        </p:spPr>
        <p:txBody>
          <a:bodyPr anchor="t">
            <a:spAutoFit/>
          </a:bodyPr>
          <a:p>
            <a:pPr>
              <a:spcBef>
                <a:spcPct val="50000"/>
              </a:spcBef>
            </a:pPr>
            <a:r>
              <a:rPr lang="zh-CN" altLang="en-US" dirty="0">
                <a:latin typeface="Arial" panose="020B0604020202020204" pitchFamily="34" charset="0"/>
                <a:ea typeface="宋体" panose="02010600030101010101" pitchFamily="2" charset="-122"/>
              </a:rPr>
              <a:t>斗拱         屋顶</a:t>
            </a:r>
            <a:endParaRPr lang="zh-CN" altLang="en-US" dirty="0">
              <a:latin typeface="Arial" panose="020B0604020202020204" pitchFamily="34" charset="0"/>
              <a:ea typeface="宋体" panose="02010600030101010101" pitchFamily="2" charset="-122"/>
            </a:endParaRPr>
          </a:p>
        </p:txBody>
      </p:sp>
      <p:pic>
        <p:nvPicPr>
          <p:cNvPr id="145413" name="图片 154629" descr="7670880"/>
          <p:cNvPicPr>
            <a:picLocks noChangeAspect="1"/>
          </p:cNvPicPr>
          <p:nvPr/>
        </p:nvPicPr>
        <p:blipFill>
          <a:blip r:embed="rId3"/>
          <a:stretch>
            <a:fillRect/>
          </a:stretch>
        </p:blipFill>
        <p:spPr>
          <a:xfrm>
            <a:off x="0" y="3832225"/>
            <a:ext cx="3962400" cy="3025775"/>
          </a:xfrm>
          <a:prstGeom prst="rect">
            <a:avLst/>
          </a:prstGeom>
          <a:noFill/>
          <a:ln w="9525">
            <a:noFill/>
          </a:ln>
        </p:spPr>
      </p:pic>
      <p:pic>
        <p:nvPicPr>
          <p:cNvPr id="145414" name="图片 154630" descr="3577762_143710947761_2"/>
          <p:cNvPicPr>
            <a:picLocks noChangeAspect="1"/>
          </p:cNvPicPr>
          <p:nvPr/>
        </p:nvPicPr>
        <p:blipFill>
          <a:blip r:embed="rId4"/>
          <a:stretch>
            <a:fillRect/>
          </a:stretch>
        </p:blipFill>
        <p:spPr>
          <a:xfrm>
            <a:off x="4724400" y="3810000"/>
            <a:ext cx="3810000" cy="3055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p:cNvSpPr>
          <p:nvPr>
            <p:ph type="title"/>
          </p:nvPr>
        </p:nvSpPr>
        <p:spPr>
          <a:xfrm>
            <a:off x="574675" y="304800"/>
            <a:ext cx="8001000" cy="1216025"/>
          </a:xfrm>
          <a:ln/>
        </p:spPr>
        <p:txBody>
          <a:bodyPr vert="horz" wrap="square" anchor="b"/>
          <a:p>
            <a:pPr eaLnBrk="1" hangingPunct="1"/>
            <a:r>
              <a:rPr lang="zh-CN" altLang="en-US" dirty="0"/>
              <a:t>学习要点及目标</a:t>
            </a:r>
            <a:endParaRPr lang="zh-CN" altLang="en-US" dirty="0"/>
          </a:p>
        </p:txBody>
      </p:sp>
      <p:sp>
        <p:nvSpPr>
          <p:cNvPr id="7171" name="Rectangle 3"/>
          <p:cNvSpPr>
            <a:spLocks noGrp="1"/>
          </p:cNvSpPr>
          <p:nvPr>
            <p:ph type="body"/>
          </p:nvPr>
        </p:nvSpPr>
        <p:spPr>
          <a:xfrm>
            <a:off x="566738" y="1752600"/>
            <a:ext cx="8001000" cy="4267200"/>
          </a:xfrm>
        </p:spPr>
        <p:txBody>
          <a:bodyPr vert="horz" wrap="square" anchor="t"/>
          <a:p>
            <a:pPr marL="0" indent="0" eaLnBrk="1" fontAlgn="base" hangingPunct="1">
              <a:buNone/>
            </a:pPr>
            <a:endParaRPr lang="zh-CN" altLang="en-US" strike="noStrike" noProof="1" dirty="0"/>
          </a:p>
          <a:p>
            <a:pPr eaLnBrk="1" fontAlgn="base" hangingPunct="1"/>
            <a:r>
              <a:rPr lang="zh-CN" altLang="en-US" strike="noStrike" noProof="1" dirty="0"/>
              <a:t>本章主要介绍住宅空间的概念、发展历史，以及风格流派和设计原则。</a:t>
            </a:r>
            <a:endParaRPr lang="zh-CN" altLang="en-US" strike="noStrike" noProof="1" dirty="0"/>
          </a:p>
          <a:p>
            <a:pPr eaLnBrk="1" fontAlgn="base" hangingPunct="1"/>
            <a:r>
              <a:rPr lang="zh-CN" altLang="en-US" strike="noStrike" noProof="1" dirty="0"/>
              <a:t>通过对本章的学习，要求学生掌握各个时期住宅的特点，运用住宅空间的设计原则作为设计标准。</a:t>
            </a:r>
            <a:endParaRPr lang="zh-CN" altLang="en-US" strike="noStrike" noProof="1" dirty="0"/>
          </a:p>
          <a:p>
            <a:pPr eaLnBrk="1" fontAlgn="base" hangingPunct="1">
              <a:buNone/>
            </a:pPr>
            <a:endParaRPr lang="zh-CN" altLang="en-US" strike="noStrike" noProof="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6433" name="图片 155649" descr="2010030621113676351"/>
          <p:cNvPicPr>
            <a:picLocks noChangeAspect="1"/>
          </p:cNvPicPr>
          <p:nvPr/>
        </p:nvPicPr>
        <p:blipFill>
          <a:blip r:embed="rId1"/>
          <a:srcRect b="10934"/>
          <a:stretch>
            <a:fillRect/>
          </a:stretch>
        </p:blipFill>
        <p:spPr>
          <a:xfrm>
            <a:off x="0" y="426720"/>
            <a:ext cx="3771900" cy="4479290"/>
          </a:xfrm>
          <a:prstGeom prst="rect">
            <a:avLst/>
          </a:prstGeom>
          <a:noFill/>
          <a:ln w="9525">
            <a:noFill/>
          </a:ln>
        </p:spPr>
      </p:pic>
      <p:sp>
        <p:nvSpPr>
          <p:cNvPr id="146434" name="文本框 155650"/>
          <p:cNvSpPr txBox="1"/>
          <p:nvPr/>
        </p:nvSpPr>
        <p:spPr>
          <a:xfrm>
            <a:off x="762000" y="5486400"/>
            <a:ext cx="2514600" cy="457200"/>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版门</a:t>
            </a:r>
            <a:endParaRPr lang="zh-CN" altLang="en-US" sz="2400" dirty="0">
              <a:latin typeface="Arial" panose="020B0604020202020204" pitchFamily="34" charset="0"/>
              <a:ea typeface="宋体" panose="02010600030101010101" pitchFamily="2" charset="-122"/>
            </a:endParaRPr>
          </a:p>
        </p:txBody>
      </p:sp>
      <p:sp>
        <p:nvSpPr>
          <p:cNvPr id="146435" name="文本框 155651"/>
          <p:cNvSpPr txBox="1"/>
          <p:nvPr/>
        </p:nvSpPr>
        <p:spPr>
          <a:xfrm>
            <a:off x="5029200" y="5334000"/>
            <a:ext cx="3276600" cy="1004888"/>
          </a:xfrm>
          <a:prstGeom prst="rect">
            <a:avLst/>
          </a:prstGeom>
          <a:noFill/>
          <a:ln w="9525">
            <a:noFill/>
          </a:ln>
        </p:spPr>
        <p:txBody>
          <a:bodyPr anchor="t">
            <a:spAutoFit/>
          </a:bodyPr>
          <a:p>
            <a:pPr>
              <a:spcBef>
                <a:spcPct val="50000"/>
              </a:spcBef>
            </a:pPr>
            <a:r>
              <a:rPr lang="zh-CN" altLang="en-US" sz="2400" dirty="0">
                <a:latin typeface="Arial" panose="020B0604020202020204" pitchFamily="34" charset="0"/>
                <a:ea typeface="宋体" panose="02010600030101010101" pitchFamily="2" charset="-122"/>
              </a:rPr>
              <a:t>隔扇门</a:t>
            </a:r>
            <a:endParaRPr lang="zh-CN" altLang="en-US" sz="2400" dirty="0">
              <a:latin typeface="Arial" panose="020B0604020202020204" pitchFamily="34" charset="0"/>
              <a:ea typeface="宋体" panose="02010600030101010101" pitchFamily="2" charset="-122"/>
            </a:endParaRPr>
          </a:p>
          <a:p>
            <a:pPr>
              <a:spcBef>
                <a:spcPct val="50000"/>
              </a:spcBef>
            </a:pPr>
            <a:r>
              <a:rPr lang="zh-CN" altLang="en-US" sz="2400" dirty="0">
                <a:latin typeface="Arial" panose="020B0604020202020204" pitchFamily="34" charset="0"/>
                <a:ea typeface="宋体" panose="02010600030101010101" pitchFamily="2" charset="-122"/>
              </a:rPr>
              <a:t>上为花心，下为裙版</a:t>
            </a:r>
            <a:endParaRPr lang="zh-CN" altLang="en-US" sz="2400" dirty="0">
              <a:latin typeface="Arial" panose="020B0604020202020204" pitchFamily="34" charset="0"/>
              <a:ea typeface="宋体" panose="02010600030101010101" pitchFamily="2" charset="-122"/>
            </a:endParaRPr>
          </a:p>
        </p:txBody>
      </p:sp>
      <p:pic>
        <p:nvPicPr>
          <p:cNvPr id="146436" name="图片 155652" descr="10-111214162543235"/>
          <p:cNvPicPr>
            <a:picLocks noChangeAspect="1"/>
          </p:cNvPicPr>
          <p:nvPr/>
        </p:nvPicPr>
        <p:blipFill>
          <a:blip r:embed="rId2"/>
          <a:srcRect l="765" t="8520" r="-765" b="8507"/>
          <a:stretch>
            <a:fillRect/>
          </a:stretch>
        </p:blipFill>
        <p:spPr>
          <a:xfrm>
            <a:off x="5029200" y="497840"/>
            <a:ext cx="3235325" cy="4236085"/>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7" name="标题 156673"/>
          <p:cNvSpPr>
            <a:spLocks noGrp="1"/>
          </p:cNvSpPr>
          <p:nvPr>
            <p:ph type="title"/>
          </p:nvPr>
        </p:nvSpPr>
        <p:spPr/>
        <p:txBody>
          <a:bodyPr anchor="ctr"/>
          <a:p>
            <a:endParaRPr lang="zh-CN" altLang="en-US" dirty="0"/>
          </a:p>
        </p:txBody>
      </p:sp>
      <p:sp>
        <p:nvSpPr>
          <p:cNvPr id="147458" name="文本占位符 156674"/>
          <p:cNvSpPr>
            <a:spLocks noGrp="1"/>
          </p:cNvSpPr>
          <p:nvPr>
            <p:ph idx="1"/>
          </p:nvPr>
        </p:nvSpPr>
        <p:spPr>
          <a:xfrm>
            <a:off x="457200" y="4953000"/>
            <a:ext cx="8229600" cy="1173163"/>
          </a:xfrm>
        </p:spPr>
        <p:txBody>
          <a:bodyPr anchor="t"/>
          <a:p>
            <a:r>
              <a:rPr lang="zh-CN" altLang="en-US" sz="2800" dirty="0"/>
              <a:t>罩</a:t>
            </a:r>
            <a:endParaRPr lang="zh-CN" altLang="en-US" sz="2800" dirty="0"/>
          </a:p>
          <a:p>
            <a:r>
              <a:rPr lang="zh-CN" altLang="en-US" sz="2800" dirty="0"/>
              <a:t>硬木制成的镂空隔断，分隔空间和装饰作用</a:t>
            </a:r>
            <a:endParaRPr lang="zh-CN" altLang="en-US" sz="2800" dirty="0"/>
          </a:p>
        </p:txBody>
      </p:sp>
      <p:pic>
        <p:nvPicPr>
          <p:cNvPr id="147459" name="图片 156675" descr="2010926134212"/>
          <p:cNvPicPr>
            <a:picLocks noChangeAspect="1"/>
          </p:cNvPicPr>
          <p:nvPr/>
        </p:nvPicPr>
        <p:blipFill>
          <a:blip r:embed="rId1"/>
          <a:srcRect l="-433" t="983" r="433" b="7556"/>
          <a:stretch>
            <a:fillRect/>
          </a:stretch>
        </p:blipFill>
        <p:spPr>
          <a:xfrm>
            <a:off x="1548765" y="951865"/>
            <a:ext cx="5715000" cy="378142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0529" name="图片 159745" descr="2008123115166"/>
          <p:cNvPicPr>
            <a:picLocks noChangeAspect="1"/>
          </p:cNvPicPr>
          <p:nvPr/>
        </p:nvPicPr>
        <p:blipFill>
          <a:blip r:embed="rId1"/>
          <a:stretch>
            <a:fillRect/>
          </a:stretch>
        </p:blipFill>
        <p:spPr>
          <a:xfrm>
            <a:off x="0" y="0"/>
            <a:ext cx="2900363" cy="3886200"/>
          </a:xfrm>
          <a:prstGeom prst="rect">
            <a:avLst/>
          </a:prstGeom>
          <a:noFill/>
          <a:ln w="9525">
            <a:noFill/>
          </a:ln>
        </p:spPr>
      </p:pic>
      <p:sp>
        <p:nvSpPr>
          <p:cNvPr id="150530" name="文本框 159746"/>
          <p:cNvSpPr txBox="1"/>
          <p:nvPr/>
        </p:nvSpPr>
        <p:spPr>
          <a:xfrm>
            <a:off x="2895600" y="381000"/>
            <a:ext cx="1981200" cy="396875"/>
          </a:xfrm>
          <a:prstGeom prst="rect">
            <a:avLst/>
          </a:prstGeom>
          <a:noFill/>
          <a:ln w="9525">
            <a:noFill/>
          </a:ln>
        </p:spPr>
        <p:txBody>
          <a:bodyPr anchor="t">
            <a:spAutoFit/>
          </a:bodyPr>
          <a:p>
            <a:pPr>
              <a:spcBef>
                <a:spcPct val="50000"/>
              </a:spcBef>
            </a:pPr>
            <a:r>
              <a:rPr lang="zh-CN" altLang="en-US" sz="2000" dirty="0">
                <a:latin typeface="Arial" panose="020B0604020202020204" pitchFamily="34" charset="0"/>
                <a:ea typeface="宋体" panose="02010600030101010101" pitchFamily="2" charset="-122"/>
              </a:rPr>
              <a:t>槛窗</a:t>
            </a:r>
            <a:endParaRPr lang="zh-CN" altLang="en-US" sz="2000" dirty="0">
              <a:latin typeface="Arial" panose="020B0604020202020204" pitchFamily="34" charset="0"/>
              <a:ea typeface="宋体" panose="02010600030101010101" pitchFamily="2" charset="-122"/>
            </a:endParaRPr>
          </a:p>
        </p:txBody>
      </p:sp>
      <p:pic>
        <p:nvPicPr>
          <p:cNvPr id="150531" name="图片 159747" descr="20090908055134839507"/>
          <p:cNvPicPr>
            <a:picLocks noChangeAspect="1"/>
          </p:cNvPicPr>
          <p:nvPr/>
        </p:nvPicPr>
        <p:blipFill>
          <a:blip r:embed="rId2"/>
          <a:stretch>
            <a:fillRect/>
          </a:stretch>
        </p:blipFill>
        <p:spPr>
          <a:xfrm>
            <a:off x="2514600" y="3937000"/>
            <a:ext cx="4114800" cy="2743200"/>
          </a:xfrm>
          <a:prstGeom prst="rect">
            <a:avLst/>
          </a:prstGeom>
          <a:noFill/>
          <a:ln w="9525">
            <a:noFill/>
          </a:ln>
        </p:spPr>
      </p:pic>
      <p:sp>
        <p:nvSpPr>
          <p:cNvPr id="150532" name="文本框 159748"/>
          <p:cNvSpPr txBox="1"/>
          <p:nvPr/>
        </p:nvSpPr>
        <p:spPr>
          <a:xfrm>
            <a:off x="228600" y="4724400"/>
            <a:ext cx="2362200" cy="1158875"/>
          </a:xfrm>
          <a:prstGeom prst="rect">
            <a:avLst/>
          </a:prstGeom>
          <a:noFill/>
          <a:ln w="9525">
            <a:noFill/>
          </a:ln>
        </p:spPr>
        <p:txBody>
          <a:bodyPr anchor="t">
            <a:spAutoFit/>
          </a:bodyPr>
          <a:p>
            <a:pPr>
              <a:spcBef>
                <a:spcPct val="50000"/>
              </a:spcBef>
            </a:pPr>
            <a:r>
              <a:rPr lang="zh-CN" altLang="en-US" sz="2000" dirty="0">
                <a:latin typeface="Arial" panose="020B0604020202020204" pitchFamily="34" charset="0"/>
                <a:ea typeface="宋体" panose="02010600030101010101" pitchFamily="2" charset="-122"/>
              </a:rPr>
              <a:t>直棂窗</a:t>
            </a:r>
            <a:endParaRPr lang="zh-CN" altLang="en-US" sz="2000" dirty="0">
              <a:latin typeface="Arial" panose="020B0604020202020204" pitchFamily="34" charset="0"/>
              <a:ea typeface="宋体" panose="02010600030101010101" pitchFamily="2" charset="-122"/>
            </a:endParaRPr>
          </a:p>
          <a:p>
            <a:pPr>
              <a:spcBef>
                <a:spcPct val="50000"/>
              </a:spcBef>
            </a:pPr>
            <a:r>
              <a:rPr lang="zh-CN" altLang="en-US" sz="2000" dirty="0">
                <a:latin typeface="Arial" panose="020B0604020202020204" pitchFamily="34" charset="0"/>
                <a:ea typeface="宋体" panose="02010600030101010101" pitchFamily="2" charset="-122"/>
              </a:rPr>
              <a:t>唐及唐以前的窗格多用形式</a:t>
            </a:r>
            <a:endParaRPr lang="zh-CN" altLang="en-US" sz="2000" dirty="0">
              <a:latin typeface="Arial" panose="020B0604020202020204" pitchFamily="34" charset="0"/>
              <a:ea typeface="宋体" panose="02010600030101010101" pitchFamily="2" charset="-122"/>
            </a:endParaRPr>
          </a:p>
        </p:txBody>
      </p:sp>
      <p:pic>
        <p:nvPicPr>
          <p:cNvPr id="150533" name="图片 159749" descr="143052preview2"/>
          <p:cNvPicPr>
            <a:picLocks noChangeAspect="1"/>
          </p:cNvPicPr>
          <p:nvPr/>
        </p:nvPicPr>
        <p:blipFill>
          <a:blip r:embed="rId3"/>
          <a:stretch>
            <a:fillRect/>
          </a:stretch>
        </p:blipFill>
        <p:spPr>
          <a:xfrm>
            <a:off x="3581400" y="0"/>
            <a:ext cx="2628900" cy="3505200"/>
          </a:xfrm>
          <a:prstGeom prst="rect">
            <a:avLst/>
          </a:prstGeom>
          <a:noFill/>
          <a:ln w="9525">
            <a:noFill/>
          </a:ln>
        </p:spPr>
      </p:pic>
      <p:sp>
        <p:nvSpPr>
          <p:cNvPr id="150534" name="文本框 159750"/>
          <p:cNvSpPr txBox="1"/>
          <p:nvPr/>
        </p:nvSpPr>
        <p:spPr>
          <a:xfrm>
            <a:off x="6248400" y="914400"/>
            <a:ext cx="1295400" cy="396875"/>
          </a:xfrm>
          <a:prstGeom prst="rect">
            <a:avLst/>
          </a:prstGeom>
          <a:noFill/>
          <a:ln w="9525">
            <a:noFill/>
          </a:ln>
        </p:spPr>
        <p:txBody>
          <a:bodyPr anchor="t">
            <a:spAutoFit/>
          </a:bodyPr>
          <a:p>
            <a:pPr>
              <a:spcBef>
                <a:spcPct val="50000"/>
              </a:spcBef>
            </a:pPr>
            <a:r>
              <a:rPr lang="zh-CN" altLang="en-US" sz="2000" dirty="0">
                <a:latin typeface="Arial" panose="020B0604020202020204" pitchFamily="34" charset="0"/>
                <a:ea typeface="宋体" panose="02010600030101010101" pitchFamily="2" charset="-122"/>
              </a:rPr>
              <a:t>漏窗</a:t>
            </a:r>
            <a:endParaRPr lang="zh-CN" altLang="en-US" sz="2000" dirty="0">
              <a:latin typeface="Arial" panose="020B0604020202020204" pitchFamily="34" charset="0"/>
              <a:ea typeface="宋体" panose="02010600030101010101" pitchFamily="2" charset="-122"/>
            </a:endParaRPr>
          </a:p>
        </p:txBody>
      </p:sp>
      <p:pic>
        <p:nvPicPr>
          <p:cNvPr id="150535" name="图片 159751" descr="P738"/>
          <p:cNvPicPr>
            <a:picLocks noChangeAspect="1"/>
          </p:cNvPicPr>
          <p:nvPr/>
        </p:nvPicPr>
        <p:blipFill>
          <a:blip r:embed="rId4"/>
          <a:stretch>
            <a:fillRect/>
          </a:stretch>
        </p:blipFill>
        <p:spPr>
          <a:xfrm>
            <a:off x="6172200" y="1752600"/>
            <a:ext cx="3543300" cy="2254250"/>
          </a:xfrm>
          <a:prstGeom prst="rect">
            <a:avLst/>
          </a:prstGeom>
          <a:noFill/>
          <a:ln w="9525">
            <a:noFill/>
          </a:ln>
        </p:spPr>
      </p:pic>
      <p:sp>
        <p:nvSpPr>
          <p:cNvPr id="150536" name="文本框 159752"/>
          <p:cNvSpPr txBox="1"/>
          <p:nvPr/>
        </p:nvSpPr>
        <p:spPr>
          <a:xfrm>
            <a:off x="7239000" y="4191000"/>
            <a:ext cx="1600200" cy="396875"/>
          </a:xfrm>
          <a:prstGeom prst="rect">
            <a:avLst/>
          </a:prstGeom>
          <a:noFill/>
          <a:ln w="9525">
            <a:noFill/>
          </a:ln>
        </p:spPr>
        <p:txBody>
          <a:bodyPr anchor="t">
            <a:spAutoFit/>
          </a:bodyPr>
          <a:p>
            <a:pPr>
              <a:spcBef>
                <a:spcPct val="50000"/>
              </a:spcBef>
            </a:pPr>
            <a:r>
              <a:rPr lang="zh-CN" altLang="en-US" sz="2000" dirty="0">
                <a:latin typeface="Arial" panose="020B0604020202020204" pitchFamily="34" charset="0"/>
                <a:ea typeface="宋体" panose="02010600030101010101" pitchFamily="2" charset="-122"/>
              </a:rPr>
              <a:t>支摘窗</a:t>
            </a:r>
            <a:endParaRPr lang="zh-CN" altLang="en-US" sz="2000" dirty="0">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2577" name="图片 161793" descr="1111181354464775"/>
          <p:cNvPicPr>
            <a:picLocks noChangeAspect="1"/>
          </p:cNvPicPr>
          <p:nvPr/>
        </p:nvPicPr>
        <p:blipFill>
          <a:blip r:embed="rId1"/>
          <a:srcRect b="3094"/>
          <a:stretch>
            <a:fillRect/>
          </a:stretch>
        </p:blipFill>
        <p:spPr>
          <a:xfrm>
            <a:off x="1295400" y="457200"/>
            <a:ext cx="4235450" cy="5907405"/>
          </a:xfrm>
          <a:prstGeom prst="rect">
            <a:avLst/>
          </a:prstGeom>
          <a:noFill/>
          <a:ln w="9525">
            <a:noFill/>
          </a:ln>
        </p:spPr>
      </p:pic>
      <p:sp>
        <p:nvSpPr>
          <p:cNvPr id="152578" name="文本框 161794"/>
          <p:cNvSpPr txBox="1"/>
          <p:nvPr/>
        </p:nvSpPr>
        <p:spPr>
          <a:xfrm>
            <a:off x="6781800" y="838200"/>
            <a:ext cx="611188" cy="5127625"/>
          </a:xfrm>
          <a:prstGeom prst="rect">
            <a:avLst/>
          </a:prstGeom>
          <a:noFill/>
          <a:ln w="9525">
            <a:noFill/>
          </a:ln>
        </p:spPr>
        <p:txBody>
          <a:bodyPr vert="eaVert" wrap="none" anchor="t">
            <a:spAutoFit/>
          </a:bodyPr>
          <a:p>
            <a:r>
              <a:rPr lang="zh-CN" altLang="en-US" sz="2800" dirty="0">
                <a:latin typeface="Arial" panose="020B0604020202020204" pitchFamily="34" charset="0"/>
                <a:ea typeface="华文行楷" pitchFamily="2" charset="-122"/>
              </a:rPr>
              <a:t>用隔窗、屏风来分割室内空间</a:t>
            </a:r>
            <a:endParaRPr lang="zh-CN" altLang="en-US" sz="2800" dirty="0">
              <a:latin typeface="Arial" panose="020B0604020202020204" pitchFamily="34" charset="0"/>
              <a:ea typeface="华文行楷" pitchFamily="2"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574675" y="304800"/>
            <a:ext cx="8001000" cy="1216025"/>
          </a:xfrm>
        </p:spPr>
        <p:txBody>
          <a:bodyPr vert="horz" wrap="square" anchor="b"/>
          <a:p>
            <a:pPr eaLnBrk="1" hangingPunct="1"/>
            <a:r>
              <a:rPr lang="zh-CN" altLang="en-US" dirty="0"/>
              <a:t>（三） 风格和趋势 </a:t>
            </a:r>
            <a:endParaRPr lang="zh-CN" altLang="en-US" dirty="0"/>
          </a:p>
        </p:txBody>
      </p:sp>
      <p:sp>
        <p:nvSpPr>
          <p:cNvPr id="12290" name="Rectangle 3"/>
          <p:cNvSpPr/>
          <p:nvPr/>
        </p:nvSpPr>
        <p:spPr>
          <a:xfrm>
            <a:off x="719455" y="1905000"/>
            <a:ext cx="7746365" cy="4267200"/>
          </a:xfrm>
          <a:prstGeom prst="rect">
            <a:avLst/>
          </a:prstGeom>
          <a:noFill/>
          <a:ln w="9525">
            <a:noFill/>
          </a:ln>
        </p:spPr>
        <p:txBody>
          <a:bodyPr anchor="t"/>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巴洛克风格</a:t>
            </a:r>
            <a:endParaRPr lang="zh-CN" altLang="en-US" sz="2100">
              <a:solidFill>
                <a:srgbClr val="BC7605"/>
              </a:solidFill>
              <a:latin typeface="宋体" panose="02010600030101010101" pitchFamily="2" charset="-122"/>
              <a:ea typeface="微软雅黑" panose="020B0503020204020204" pitchFamily="2" charset="-122"/>
            </a:endParaRPr>
          </a:p>
          <a:p>
            <a:pPr>
              <a:lnSpc>
                <a:spcPct val="110000"/>
              </a:lnSpc>
            </a:pPr>
            <a:endParaRPr lang="zh-CN" altLang="en-US" sz="2100" dirty="0">
              <a:sym typeface="+mn-ea"/>
            </a:endParaRPr>
          </a:p>
          <a:p>
            <a:pPr algn="l">
              <a:lnSpc>
                <a:spcPct val="100000"/>
              </a:lnSpc>
            </a:pPr>
            <a:r>
              <a:rPr lang="zh-CN" altLang="en-US" sz="2100" dirty="0">
                <a:sym typeface="+mn-ea"/>
              </a:rPr>
              <a:t> </a:t>
            </a:r>
            <a:r>
              <a:rPr lang="zh-CN" altLang="en-US" sz="2100">
                <a:solidFill>
                  <a:srgbClr val="BC7605"/>
                </a:solidFill>
                <a:latin typeface="宋体" panose="02010600030101010101" pitchFamily="2" charset="-122"/>
                <a:ea typeface="微软雅黑" panose="020B0503020204020204" pitchFamily="2" charset="-122"/>
                <a:sym typeface="+mn-ea"/>
              </a:rPr>
              <a:t>      近年来，随着中国国力的日益强盛，中国文化的复兴也越来越受到世人瞩目；</a:t>
            </a:r>
            <a:endParaRPr lang="zh-CN" altLang="en-US" sz="2100">
              <a:solidFill>
                <a:srgbClr val="BC7605"/>
              </a:solidFill>
              <a:latin typeface="宋体" panose="02010600030101010101" pitchFamily="2" charset="-122"/>
              <a:ea typeface="微软雅黑" panose="020B0503020204020204" pitchFamily="2" charset="-122"/>
            </a:endParaRPr>
          </a:p>
          <a:p>
            <a:pPr algn="l">
              <a:lnSpc>
                <a:spcPct val="100000"/>
              </a:lnSpc>
            </a:pPr>
            <a:r>
              <a:rPr lang="zh-CN" altLang="en-US" sz="2100">
                <a:solidFill>
                  <a:srgbClr val="BC7605"/>
                </a:solidFill>
                <a:latin typeface="宋体" panose="02010600030101010101" pitchFamily="2" charset="-122"/>
                <a:ea typeface="微软雅黑" panose="020B0503020204020204" pitchFamily="2" charset="-122"/>
                <a:sym typeface="+mn-ea"/>
              </a:rPr>
              <a:t>      那些根植于中式本土文化，而又加入了时尚现代元素的产品，已经出现在生活的各个领域，并得到了世界性的追捧。</a:t>
            </a:r>
            <a:endParaRPr lang="zh-CN" altLang="en-US" sz="2100">
              <a:solidFill>
                <a:srgbClr val="BC7605"/>
              </a:solidFill>
              <a:latin typeface="宋体" panose="02010600030101010101" pitchFamily="2" charset="-122"/>
              <a:ea typeface="微软雅黑" panose="020B0503020204020204" pitchFamily="2" charset="-122"/>
            </a:endParaRPr>
          </a:p>
        </p:txBody>
      </p:sp>
      <p:sp>
        <p:nvSpPr>
          <p:cNvPr id="100" name="文本框 99"/>
          <p:cNvSpPr txBox="1"/>
          <p:nvPr/>
        </p:nvSpPr>
        <p:spPr>
          <a:xfrm>
            <a:off x="2032000" y="3291205"/>
            <a:ext cx="5080000" cy="275590"/>
          </a:xfrm>
          <a:prstGeom prst="rect">
            <a:avLst/>
          </a:prstGeom>
          <a:noFill/>
          <a:ln w="9525">
            <a:noFill/>
          </a:ln>
        </p:spPr>
        <p:txBody>
          <a:bodyPr>
            <a:spAutoFit/>
          </a:bodyPr>
          <a:p>
            <a:r>
              <a:rPr lang="zh-CN" sz="1200">
                <a:latin typeface="Calibri" panose="020F0502020204030204" pitchFamily="2" charset="0"/>
                <a:ea typeface="仿宋" panose="02010609060101010101" charset="-122"/>
              </a:rPr>
              <a:t>巴洛克风格</a:t>
            </a:r>
            <a:endParaRPr lang="zh-CN" altLang="en-US"/>
          </a:p>
        </p:txBody>
      </p:sp>
    </p:spTree>
  </p:cSld>
  <p:clrMapOvr>
    <a:masterClrMapping/>
  </p:clrMapOvr>
  <p:transition advTm="1000"/>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27010" name="矩形 466946"/>
          <p:cNvSpPr/>
          <p:nvPr/>
        </p:nvSpPr>
        <p:spPr>
          <a:xfrm>
            <a:off x="1109980" y="1387793"/>
            <a:ext cx="6740525" cy="2553335"/>
          </a:xfrm>
          <a:prstGeom prst="rect">
            <a:avLst/>
          </a:prstGeom>
          <a:noFill/>
          <a:ln w="9525">
            <a:noFill/>
          </a:ln>
        </p:spPr>
        <p:txBody>
          <a:bodyPr wrap="square" anchor="t">
            <a:spAutoFit/>
          </a:bodyPr>
          <a:p>
            <a:r>
              <a:rPr lang="zh-CN" altLang="en-US" sz="2000">
                <a:solidFill>
                  <a:srgbClr val="BC7605"/>
                </a:solidFill>
                <a:latin typeface="宋体" panose="02010600030101010101" pitchFamily="2" charset="-122"/>
                <a:ea typeface="微软雅黑" panose="020B0503020204020204" pitchFamily="2" charset="-122"/>
                <a:sym typeface="+mn-ea"/>
              </a:rPr>
              <a:t>巴洛克风格</a:t>
            </a:r>
            <a:endParaRPr lang="zh-CN" altLang="en-US" sz="2000">
              <a:solidFill>
                <a:srgbClr val="BC7605"/>
              </a:solidFill>
              <a:latin typeface="宋体" panose="02010600030101010101" pitchFamily="2" charset="-122"/>
              <a:ea typeface="微软雅黑" panose="020B0503020204020204" pitchFamily="2" charset="-122"/>
              <a:sym typeface="+mn-ea"/>
            </a:endParaRPr>
          </a:p>
          <a:p>
            <a:endParaRPr lang="zh-CN" altLang="en-US" sz="2000" dirty="0">
              <a:latin typeface="宋体" panose="02010600030101010101" pitchFamily="2" charset="-122"/>
              <a:ea typeface="宋体" panose="02010600030101010101" pitchFamily="2" charset="-122"/>
            </a:endParaRPr>
          </a:p>
          <a:p>
            <a:r>
              <a:rPr lang="zh-CN" altLang="en-US" sz="2000">
                <a:solidFill>
                  <a:srgbClr val="BC7605"/>
                </a:solidFill>
                <a:latin typeface="宋体" panose="02010600030101010101" pitchFamily="2" charset="-122"/>
                <a:ea typeface="微软雅黑" panose="020B0503020204020204" pitchFamily="2" charset="-122"/>
              </a:rPr>
              <a:t>是指17世纪到18世纪中叶盛行欧洲的艺术风格，起源意大利，遍及欧洲和拉美各国。此种风格表现在各个艺术领域。 最基本的特征是打破文艺复兴时期的严肃、含蓄和均衡。崇尚豪华和气派，注重强烈情感的表现，渲染热烈紧张的气氛，追求动人心魄的艺术效果。</a:t>
            </a:r>
            <a:endParaRPr lang="zh-CN" altLang="en-US" sz="2000" dirty="0">
              <a:latin typeface="宋体" panose="02010600030101010101" pitchFamily="2" charset="-122"/>
              <a:ea typeface="宋体" panose="02010600030101010101" pitchFamily="2" charset="-122"/>
            </a:endParaRPr>
          </a:p>
          <a:p>
            <a:endParaRPr lang="zh-CN" altLang="en-US" sz="2000" dirty="0">
              <a:latin typeface="宋体" panose="02010600030101010101" pitchFamily="2" charset="-122"/>
              <a:ea typeface="宋体" panose="02010600030101010101" pitchFamily="2" charset="-122"/>
            </a:endParaRPr>
          </a:p>
        </p:txBody>
      </p:sp>
      <p:pic>
        <p:nvPicPr>
          <p:cNvPr id="427011" name="图片 466947" descr="么么"/>
          <p:cNvPicPr>
            <a:picLocks noChangeAspect="1"/>
          </p:cNvPicPr>
          <p:nvPr/>
        </p:nvPicPr>
        <p:blipFill>
          <a:blip r:embed="rId1"/>
          <a:stretch>
            <a:fillRect/>
          </a:stretch>
        </p:blipFill>
        <p:spPr>
          <a:xfrm>
            <a:off x="228600" y="3810000"/>
            <a:ext cx="3057525" cy="2174875"/>
          </a:xfrm>
          <a:prstGeom prst="rect">
            <a:avLst/>
          </a:prstGeom>
          <a:noFill/>
          <a:ln w="9525">
            <a:noFill/>
          </a:ln>
        </p:spPr>
      </p:pic>
      <p:pic>
        <p:nvPicPr>
          <p:cNvPr id="427012" name="图片 466948" descr="么么么"/>
          <p:cNvPicPr>
            <a:picLocks noChangeAspect="1"/>
          </p:cNvPicPr>
          <p:nvPr/>
        </p:nvPicPr>
        <p:blipFill>
          <a:blip r:embed="rId2"/>
          <a:stretch>
            <a:fillRect/>
          </a:stretch>
        </p:blipFill>
        <p:spPr>
          <a:xfrm>
            <a:off x="3352800" y="3810000"/>
            <a:ext cx="1851025" cy="2184400"/>
          </a:xfrm>
          <a:prstGeom prst="rect">
            <a:avLst/>
          </a:prstGeom>
          <a:noFill/>
          <a:ln w="9525">
            <a:noFill/>
          </a:ln>
        </p:spPr>
      </p:pic>
      <p:pic>
        <p:nvPicPr>
          <p:cNvPr id="427013" name="图片 466949" descr="QQ截图未命名"/>
          <p:cNvPicPr>
            <a:picLocks noChangeAspect="1"/>
          </p:cNvPicPr>
          <p:nvPr/>
        </p:nvPicPr>
        <p:blipFill>
          <a:blip r:embed="rId3"/>
          <a:stretch>
            <a:fillRect/>
          </a:stretch>
        </p:blipFill>
        <p:spPr>
          <a:xfrm>
            <a:off x="5257800" y="3773488"/>
            <a:ext cx="3352800" cy="22987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1105" name="矩形 471041"/>
          <p:cNvSpPr/>
          <p:nvPr/>
        </p:nvSpPr>
        <p:spPr>
          <a:xfrm>
            <a:off x="838200" y="1371600"/>
            <a:ext cx="4267200" cy="4399915"/>
          </a:xfrm>
          <a:prstGeom prst="rect">
            <a:avLst/>
          </a:prstGeom>
          <a:noFill/>
          <a:ln w="9525">
            <a:noFill/>
          </a:ln>
        </p:spPr>
        <p:txBody>
          <a:bodyPr anchor="t">
            <a:spAutoFit/>
          </a:bodyPr>
          <a:p>
            <a:r>
              <a:rPr lang="zh-CN" altLang="en-US" dirty="0">
                <a:latin typeface="宋体" panose="02010600030101010101" pitchFamily="2" charset="-122"/>
                <a:ea typeface="宋体" panose="02010600030101010101" pitchFamily="2" charset="-122"/>
              </a:rPr>
              <a:t>     </a:t>
            </a:r>
            <a:r>
              <a:rPr lang="zh-CN" altLang="en-US" sz="2000">
                <a:solidFill>
                  <a:srgbClr val="BC7605"/>
                </a:solidFill>
                <a:latin typeface="宋体" panose="02010600030101010101" pitchFamily="2" charset="-122"/>
                <a:ea typeface="微软雅黑" panose="020B0503020204020204" pitchFamily="2" charset="-122"/>
              </a:rPr>
              <a:t> 巴洛克风格的主要是强调力度、变化和动感，强调建筑绘画与雕塑以及室内环境等的综合性，突出夸张、浪漫、激情和非理性、幻觉、幻想的特点。打破均衡，平面多变，强调层次和深度。使用各色大理石、宝石、青铜、金等，装饰华丽、壮观，突破了文艺复兴古典主义的一些程式、原则。</a:t>
            </a:r>
            <a:endParaRPr lang="zh-CN" altLang="en-US" sz="2000">
              <a:solidFill>
                <a:srgbClr val="BC7605"/>
              </a:solidFill>
              <a:latin typeface="宋体" panose="02010600030101010101" pitchFamily="2" charset="-122"/>
              <a:ea typeface="微软雅黑" panose="020B0503020204020204" pitchFamily="2" charset="-122"/>
            </a:endParaRPr>
          </a:p>
          <a:p>
            <a:endParaRPr lang="zh-CN" altLang="en-US" sz="2000">
              <a:solidFill>
                <a:srgbClr val="BC7605"/>
              </a:solidFill>
              <a:latin typeface="宋体" panose="02010600030101010101" pitchFamily="2" charset="-122"/>
              <a:ea typeface="微软雅黑" panose="020B0503020204020204" pitchFamily="2" charset="-122"/>
            </a:endParaRPr>
          </a:p>
          <a:p>
            <a:r>
              <a:rPr lang="zh-CN" altLang="en-US" sz="2000">
                <a:solidFill>
                  <a:srgbClr val="BC7605"/>
                </a:solidFill>
                <a:latin typeface="宋体" panose="02010600030101010101" pitchFamily="2" charset="-122"/>
                <a:ea typeface="微软雅黑" panose="020B0503020204020204" pitchFamily="2" charset="-122"/>
              </a:rPr>
              <a:t>      与优雅和谐的古典艺术形式相对，追求标新立异的表现。作品强烈奔放、豪华壮观、奇诞诡异、气势磅礴，注重雄伟恢弘的表现。</a:t>
            </a:r>
            <a:endParaRPr lang="zh-CN" altLang="en-US" sz="2000">
              <a:solidFill>
                <a:srgbClr val="BC7605"/>
              </a:solidFill>
              <a:latin typeface="宋体" panose="02010600030101010101" pitchFamily="2" charset="-122"/>
              <a:ea typeface="微软雅黑" panose="020B0503020204020204" pitchFamily="2" charset="-122"/>
            </a:endParaRPr>
          </a:p>
        </p:txBody>
      </p:sp>
      <p:pic>
        <p:nvPicPr>
          <p:cNvPr id="431106" name="图片 471042" descr="49BIRPJ967HO39KXSIKOF0K"/>
          <p:cNvPicPr>
            <a:picLocks noChangeAspect="1"/>
          </p:cNvPicPr>
          <p:nvPr/>
        </p:nvPicPr>
        <p:blipFill>
          <a:blip r:embed="rId1"/>
          <a:stretch>
            <a:fillRect/>
          </a:stretch>
        </p:blipFill>
        <p:spPr>
          <a:xfrm>
            <a:off x="5257800" y="1219200"/>
            <a:ext cx="2898775" cy="4427538"/>
          </a:xfrm>
          <a:prstGeom prst="rect">
            <a:avLst/>
          </a:prstGeom>
          <a:noFill/>
          <a:ln w="9525">
            <a:noFill/>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6225" name="矩形 476161"/>
          <p:cNvSpPr/>
          <p:nvPr/>
        </p:nvSpPr>
        <p:spPr>
          <a:xfrm>
            <a:off x="685800" y="1524000"/>
            <a:ext cx="4343400" cy="1014730"/>
          </a:xfrm>
          <a:prstGeom prst="rect">
            <a:avLst/>
          </a:prstGeom>
          <a:noFill/>
          <a:ln w="9525">
            <a:noFill/>
          </a:ln>
        </p:spPr>
        <p:txBody>
          <a:bodyPr anchor="t">
            <a:spAutoFit/>
          </a:bodyPr>
          <a:p>
            <a:r>
              <a:rPr lang="zh-CN" altLang="en-US" sz="2000">
                <a:solidFill>
                  <a:srgbClr val="BC7605"/>
                </a:solidFill>
                <a:latin typeface="宋体" panose="02010600030101010101" pitchFamily="2" charset="-122"/>
                <a:ea typeface="微软雅黑" panose="020B0503020204020204" pitchFamily="2" charset="-122"/>
              </a:rPr>
              <a:t>巴洛克风格的室内设计，具有豪华、动感、多变的效果，空间上追求连续性，追求形体的变化和层次感。</a:t>
            </a:r>
            <a:endParaRPr lang="zh-CN" altLang="en-US" sz="2000">
              <a:solidFill>
                <a:srgbClr val="BC7605"/>
              </a:solidFill>
              <a:latin typeface="宋体" panose="02010600030101010101" pitchFamily="2" charset="-122"/>
              <a:ea typeface="微软雅黑" panose="020B0503020204020204" pitchFamily="2" charset="-122"/>
            </a:endParaRPr>
          </a:p>
        </p:txBody>
      </p:sp>
      <p:pic>
        <p:nvPicPr>
          <p:cNvPr id="436227" name="图片 476163" descr="0017-mjyj77-02-004-MJ08-MJYJ06-MJYJ01E"/>
          <p:cNvPicPr>
            <a:picLocks noChangeAspect="1"/>
          </p:cNvPicPr>
          <p:nvPr/>
        </p:nvPicPr>
        <p:blipFill>
          <a:blip r:embed="rId1"/>
          <a:stretch>
            <a:fillRect/>
          </a:stretch>
        </p:blipFill>
        <p:spPr>
          <a:xfrm>
            <a:off x="609600" y="3201988"/>
            <a:ext cx="4876800" cy="3656012"/>
          </a:xfrm>
          <a:prstGeom prst="rect">
            <a:avLst/>
          </a:prstGeom>
          <a:noFill/>
          <a:ln w="9525">
            <a:noFill/>
          </a:ln>
        </p:spPr>
      </p:pic>
      <p:sp>
        <p:nvSpPr>
          <p:cNvPr id="436228" name="矩形 476164"/>
          <p:cNvSpPr/>
          <p:nvPr/>
        </p:nvSpPr>
        <p:spPr>
          <a:xfrm>
            <a:off x="685800" y="914400"/>
            <a:ext cx="3230880" cy="398780"/>
          </a:xfrm>
          <a:prstGeom prst="rect">
            <a:avLst/>
          </a:prstGeom>
          <a:noFill/>
          <a:ln w="9525">
            <a:noFill/>
          </a:ln>
        </p:spPr>
        <p:txBody>
          <a:bodyPr wrap="none" anchor="t">
            <a:spAutoFit/>
          </a:bodyPr>
          <a:p>
            <a:r>
              <a:rPr lang="zh-CN" altLang="en-US" sz="2000">
                <a:solidFill>
                  <a:srgbClr val="BC7605"/>
                </a:solidFill>
                <a:latin typeface="宋体" panose="02010600030101010101" pitchFamily="2" charset="-122"/>
                <a:ea typeface="微软雅黑" panose="020B0503020204020204" pitchFamily="2" charset="-122"/>
              </a:rPr>
              <a:t>巴</a:t>
            </a:r>
            <a:r>
              <a:rPr lang="zh-CN" altLang="en-US" sz="2000">
                <a:solidFill>
                  <a:srgbClr val="BC7605"/>
                </a:solidFill>
                <a:latin typeface="宋体" panose="02010600030101010101" pitchFamily="2" charset="-122"/>
                <a:ea typeface="微软雅黑" panose="020B0503020204020204" pitchFamily="2" charset="-122"/>
              </a:rPr>
              <a:t>洛克风格室内的表现形式</a:t>
            </a:r>
            <a:endParaRPr lang="zh-CN" altLang="en-US" sz="2400" dirty="0">
              <a:latin typeface="宋体" panose="02010600030101010101" pitchFamily="2" charset="-122"/>
              <a:ea typeface="宋体" panose="02010600030101010101" pitchFamily="2" charset="-122"/>
            </a:endParaRPr>
          </a:p>
        </p:txBody>
      </p:sp>
      <p:pic>
        <p:nvPicPr>
          <p:cNvPr id="436229" name="图片 476165" descr="2324701832654517221"/>
          <p:cNvPicPr>
            <a:picLocks noChangeAspect="1"/>
          </p:cNvPicPr>
          <p:nvPr/>
        </p:nvPicPr>
        <p:blipFill>
          <a:blip r:embed="rId2"/>
          <a:srcRect b="9007"/>
          <a:stretch>
            <a:fillRect/>
          </a:stretch>
        </p:blipFill>
        <p:spPr>
          <a:xfrm>
            <a:off x="5665788" y="3908425"/>
            <a:ext cx="3478212" cy="2949575"/>
          </a:xfrm>
          <a:prstGeom prst="rect">
            <a:avLst/>
          </a:prstGeom>
          <a:noFill/>
          <a:ln w="9525">
            <a:noFill/>
          </a:ln>
        </p:spPr>
      </p:pic>
      <p:pic>
        <p:nvPicPr>
          <p:cNvPr id="436230" name="图片 476166" descr="无标题"/>
          <p:cNvPicPr>
            <a:picLocks noChangeAspect="1"/>
          </p:cNvPicPr>
          <p:nvPr/>
        </p:nvPicPr>
        <p:blipFill>
          <a:blip r:embed="rId3"/>
          <a:srcRect b="12300"/>
          <a:stretch>
            <a:fillRect/>
          </a:stretch>
        </p:blipFill>
        <p:spPr>
          <a:xfrm>
            <a:off x="5867400" y="0"/>
            <a:ext cx="3003550" cy="3657600"/>
          </a:xfrm>
          <a:prstGeom prst="rect">
            <a:avLst/>
          </a:prstGeom>
          <a:noFill/>
          <a:ln w="9525">
            <a:no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09" name="标题 219137"/>
          <p:cNvSpPr>
            <a:spLocks noGrp="1"/>
          </p:cNvSpPr>
          <p:nvPr>
            <p:ph type="title"/>
          </p:nvPr>
        </p:nvSpPr>
        <p:spPr/>
        <p:txBody>
          <a:bodyPr anchor="ctr"/>
          <a:p>
            <a:r>
              <a:rPr lang="zh-CN" altLang="en-US" dirty="0"/>
              <a:t>日式风格</a:t>
            </a:r>
            <a:endParaRPr lang="zh-CN" altLang="en-US" dirty="0"/>
          </a:p>
        </p:txBody>
      </p:sp>
      <p:sp>
        <p:nvSpPr>
          <p:cNvPr id="196610" name="文本占位符 219138"/>
          <p:cNvSpPr>
            <a:spLocks noGrp="1"/>
          </p:cNvSpPr>
          <p:nvPr>
            <p:ph idx="1"/>
          </p:nvPr>
        </p:nvSpPr>
        <p:spPr>
          <a:xfrm>
            <a:off x="457200" y="1219200"/>
            <a:ext cx="4343400" cy="4525963"/>
          </a:xfrm>
        </p:spPr>
        <p:txBody>
          <a:bodyPr anchor="t"/>
          <a:p>
            <a:r>
              <a:rPr lang="en-US" altLang="zh-CN" sz="2400" dirty="0"/>
              <a:t>1</a:t>
            </a:r>
            <a:r>
              <a:rPr lang="zh-CN" altLang="en-US" sz="2400" dirty="0"/>
              <a:t>、地理位置</a:t>
            </a:r>
            <a:endParaRPr lang="zh-CN" altLang="en-US" sz="2400" dirty="0"/>
          </a:p>
          <a:p>
            <a:r>
              <a:rPr lang="zh-CN" altLang="en-US" sz="2400" dirty="0"/>
              <a:t>日本位于亚欧大陆东部、太平洋西北部，由数千个岛屿组成，众列岛呈弧形。日本东部和南部为一望无际的太平洋，西临日本海、东海，北接鄂霍次克海，隔海分别和朝鲜、韩国、中国、俄罗斯、菲律宾等国相望。山地和丘陵占总面积的</a:t>
            </a:r>
            <a:r>
              <a:rPr lang="en-US" altLang="zh-CN" sz="2400" dirty="0"/>
              <a:t>71%</a:t>
            </a:r>
            <a:r>
              <a:rPr lang="zh-CN" altLang="en-US" sz="2400" dirty="0"/>
              <a:t>，森林覆盖率居世界前列。多火山地震，有一套抗震的柔性建筑结构体系</a:t>
            </a:r>
            <a:endParaRPr lang="zh-CN" altLang="en-US" sz="2400" dirty="0"/>
          </a:p>
        </p:txBody>
      </p:sp>
      <p:pic>
        <p:nvPicPr>
          <p:cNvPr id="196611" name="图片 219139" descr="c71d0e380db014dfb311c706"/>
          <p:cNvPicPr>
            <a:picLocks noChangeAspect="1"/>
          </p:cNvPicPr>
          <p:nvPr/>
        </p:nvPicPr>
        <p:blipFill>
          <a:blip r:embed="rId1"/>
          <a:stretch>
            <a:fillRect/>
          </a:stretch>
        </p:blipFill>
        <p:spPr>
          <a:xfrm>
            <a:off x="4648200" y="2362200"/>
            <a:ext cx="4495800" cy="3148013"/>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7633" name="标题 220161"/>
          <p:cNvSpPr>
            <a:spLocks noGrp="1"/>
          </p:cNvSpPr>
          <p:nvPr>
            <p:ph type="title"/>
          </p:nvPr>
        </p:nvSpPr>
        <p:spPr/>
        <p:txBody>
          <a:bodyPr anchor="ctr"/>
          <a:p>
            <a:endParaRPr lang="zh-CN" altLang="en-US" dirty="0"/>
          </a:p>
        </p:txBody>
      </p:sp>
      <p:sp>
        <p:nvSpPr>
          <p:cNvPr id="197634" name="文本占位符 220162"/>
          <p:cNvSpPr>
            <a:spLocks noGrp="1"/>
          </p:cNvSpPr>
          <p:nvPr>
            <p:ph idx="1"/>
          </p:nvPr>
        </p:nvSpPr>
        <p:spPr/>
        <p:txBody>
          <a:bodyPr anchor="t"/>
          <a:p>
            <a:r>
              <a:rPr lang="en-US" altLang="zh-CN" sz="2800" dirty="0"/>
              <a:t>2</a:t>
            </a:r>
            <a:r>
              <a:rPr lang="zh-CN" altLang="en-US" sz="2800" dirty="0"/>
              <a:t>、气候特点</a:t>
            </a:r>
            <a:endParaRPr lang="zh-CN" altLang="en-US" sz="2800" dirty="0"/>
          </a:p>
          <a:p>
            <a:r>
              <a:rPr lang="zh-CN" altLang="en-US" sz="2800" dirty="0"/>
              <a:t>大部分地区温暖、多湿，使得日本的建筑设计室内外空间连续，和环境结合紧密，是自然环境和人工环境结合的典范。</a:t>
            </a:r>
            <a:endParaRPr lang="zh-CN" altLang="en-US" sz="2800" dirty="0"/>
          </a:p>
          <a:p>
            <a:pPr>
              <a:buNone/>
            </a:pPr>
            <a:endParaRPr lang="zh-CN" altLang="en-US" sz="2800" dirty="0"/>
          </a:p>
        </p:txBody>
      </p:sp>
      <p:pic>
        <p:nvPicPr>
          <p:cNvPr id="197635" name="图片 220163" descr="2997903852"/>
          <p:cNvPicPr>
            <a:picLocks noChangeAspect="1"/>
          </p:cNvPicPr>
          <p:nvPr/>
        </p:nvPicPr>
        <p:blipFill>
          <a:blip r:embed="rId1"/>
          <a:stretch>
            <a:fillRect/>
          </a:stretch>
        </p:blipFill>
        <p:spPr>
          <a:xfrm>
            <a:off x="2438400" y="3429000"/>
            <a:ext cx="4800600" cy="3281363"/>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type="title"/>
          </p:nvPr>
        </p:nvSpPr>
        <p:spPr>
          <a:xfrm>
            <a:off x="574675" y="304800"/>
            <a:ext cx="8001000" cy="1216025"/>
          </a:xfrm>
          <a:ln/>
        </p:spPr>
        <p:txBody>
          <a:bodyPr vert="horz" wrap="square" anchor="b"/>
          <a:p>
            <a:pPr eaLnBrk="1" hangingPunct="1"/>
            <a:r>
              <a:rPr lang="zh-CN" altLang="en-US" sz="3500" dirty="0">
                <a:ln/>
                <a:solidFill>
                  <a:schemeClr val="accent1"/>
                </a:solidFill>
                <a:effectLst>
                  <a:outerShdw blurRad="38100" dist="25400" dir="5400000" algn="ctr" rotWithShape="0">
                    <a:srgbClr val="6E747A">
                      <a:alpha val="43000"/>
                    </a:srgbClr>
                  </a:outerShdw>
                </a:effectLst>
                <a:latin typeface="华文细黑" pitchFamily="2" charset="-122"/>
                <a:ea typeface="华文细黑" pitchFamily="2" charset="-122"/>
              </a:rPr>
              <a:t>第一节 住宅空间设计理论基础</a:t>
            </a:r>
            <a:endParaRPr lang="zh-CN" altLang="en-US" sz="3500" dirty="0">
              <a:ln/>
              <a:solidFill>
                <a:schemeClr val="accent1"/>
              </a:solidFill>
              <a:effectLst>
                <a:outerShdw blurRad="38100" dist="25400" dir="5400000" algn="ctr" rotWithShape="0">
                  <a:srgbClr val="6E747A">
                    <a:alpha val="43000"/>
                  </a:srgbClr>
                </a:outerShdw>
              </a:effectLst>
              <a:latin typeface="华文细黑" pitchFamily="2" charset="-122"/>
              <a:ea typeface="华文细黑" pitchFamily="2" charset="-122"/>
            </a:endParaRPr>
          </a:p>
        </p:txBody>
      </p:sp>
      <p:sp>
        <p:nvSpPr>
          <p:cNvPr id="9218" name="Rectangle 3"/>
          <p:cNvSpPr/>
          <p:nvPr/>
        </p:nvSpPr>
        <p:spPr>
          <a:xfrm>
            <a:off x="685800" y="2133600"/>
            <a:ext cx="8001000" cy="4267200"/>
          </a:xfrm>
          <a:prstGeom prst="rect">
            <a:avLst/>
          </a:prstGeom>
          <a:noFill/>
          <a:ln w="9525">
            <a:noFill/>
          </a:ln>
        </p:spPr>
        <p:txBody>
          <a:bodyPr anchor="t"/>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2" charset="-122"/>
              </a:rPr>
              <a:t>居住是人类基本的生存需求之一，也是最主要的生活构成和行为内容。正如《宅经》曰：“凡人所居，无不在宅”。人类从一开始就一直在探索构建什么样的住宅才能最大限度地满足人的生理和心理需要，其住宅也从最原始的天然洞穴发展到今天的高楼大厦。</a:t>
            </a:r>
            <a:endParaRPr lang="zh-CN" altLang="en-US" sz="2000" dirty="0">
              <a:solidFill>
                <a:srgbClr val="BC7605"/>
              </a:solidFill>
              <a:latin typeface="Arial" panose="020B0604020202020204" pitchFamily="34" charset="0"/>
              <a:ea typeface="微软雅黑" panose="020B0503020204020204" pitchFamily="2" charset="-122"/>
            </a:endParaRPr>
          </a:p>
        </p:txBody>
      </p:sp>
      <p:pic>
        <p:nvPicPr>
          <p:cNvPr id="9219" name="图片 3" descr="e00d5171a4cb9ac0517a2490cd7b7615"/>
          <p:cNvPicPr>
            <a:picLocks noChangeAspect="1"/>
          </p:cNvPicPr>
          <p:nvPr/>
        </p:nvPicPr>
        <p:blipFill>
          <a:blip r:embed="rId1"/>
          <a:stretch>
            <a:fillRect/>
          </a:stretch>
        </p:blipFill>
        <p:spPr>
          <a:xfrm>
            <a:off x="1090613" y="3905250"/>
            <a:ext cx="2971800" cy="1900238"/>
          </a:xfrm>
          <a:prstGeom prst="rect">
            <a:avLst/>
          </a:prstGeom>
          <a:noFill/>
          <a:ln w="9525">
            <a:noFill/>
          </a:ln>
        </p:spPr>
      </p:pic>
      <p:pic>
        <p:nvPicPr>
          <p:cNvPr id="9220" name="图片 5" descr="b9e2192bb75829707dfa67ea42962a2a"/>
          <p:cNvPicPr>
            <a:picLocks noChangeAspect="1"/>
          </p:cNvPicPr>
          <p:nvPr/>
        </p:nvPicPr>
        <p:blipFill>
          <a:blip r:embed="rId2"/>
          <a:stretch>
            <a:fillRect/>
          </a:stretch>
        </p:blipFill>
        <p:spPr>
          <a:xfrm>
            <a:off x="5059363" y="3919538"/>
            <a:ext cx="3001962" cy="1885950"/>
          </a:xfrm>
          <a:prstGeom prst="rect">
            <a:avLst/>
          </a:prstGeom>
          <a:noFill/>
          <a:ln w="9525">
            <a:noFill/>
          </a:ln>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8657" name="标题 221185"/>
          <p:cNvSpPr>
            <a:spLocks noGrp="1"/>
          </p:cNvSpPr>
          <p:nvPr>
            <p:ph type="title"/>
          </p:nvPr>
        </p:nvSpPr>
        <p:spPr>
          <a:xfrm>
            <a:off x="685800" y="609600"/>
            <a:ext cx="7543800" cy="685800"/>
          </a:xfrm>
        </p:spPr>
        <p:txBody>
          <a:bodyPr anchor="ctr"/>
          <a:p>
            <a:r>
              <a:rPr lang="en-US" altLang="zh-CN" sz="2800" dirty="0"/>
              <a:t>3</a:t>
            </a:r>
            <a:r>
              <a:rPr lang="zh-CN" altLang="en-US" sz="2800" dirty="0"/>
              <a:t>、历史渊源</a:t>
            </a:r>
            <a:br>
              <a:rPr lang="zh-CN" altLang="en-US" sz="2800" dirty="0"/>
            </a:br>
            <a:r>
              <a:rPr lang="zh-CN" altLang="en-US" sz="2800" dirty="0"/>
              <a:t>日本的建筑历史大致可分为三个发展阶段：</a:t>
            </a:r>
            <a:endParaRPr lang="zh-CN" altLang="en-US" sz="2800" dirty="0"/>
          </a:p>
        </p:txBody>
      </p:sp>
      <p:sp>
        <p:nvSpPr>
          <p:cNvPr id="198658" name="文本占位符 221186"/>
          <p:cNvSpPr>
            <a:spLocks noGrp="1"/>
          </p:cNvSpPr>
          <p:nvPr>
            <p:ph idx="1"/>
          </p:nvPr>
        </p:nvSpPr>
        <p:spPr>
          <a:xfrm>
            <a:off x="228600" y="1600200"/>
            <a:ext cx="8540750" cy="838200"/>
          </a:xfrm>
        </p:spPr>
        <p:txBody>
          <a:bodyPr anchor="t"/>
          <a:p>
            <a:pPr>
              <a:lnSpc>
                <a:spcPct val="90000"/>
              </a:lnSpc>
            </a:pPr>
            <a:r>
              <a:rPr lang="zh-CN" altLang="en-US" sz="2400" dirty="0"/>
              <a:t>    早期</a:t>
            </a:r>
            <a:r>
              <a:rPr lang="en-US" altLang="zh-CN" sz="2400" dirty="0"/>
              <a:t>——</a:t>
            </a:r>
            <a:r>
              <a:rPr lang="zh-CN" altLang="en-US" sz="2400" dirty="0"/>
              <a:t>公元</a:t>
            </a:r>
            <a:r>
              <a:rPr lang="en-US" altLang="zh-CN" sz="2400" dirty="0"/>
              <a:t>6</a:t>
            </a:r>
            <a:r>
              <a:rPr lang="zh-CN" altLang="en-US" sz="2400" dirty="0"/>
              <a:t>世纪中叶至</a:t>
            </a:r>
            <a:r>
              <a:rPr lang="en-US" altLang="zh-CN" sz="2400" dirty="0"/>
              <a:t>12</a:t>
            </a:r>
            <a:r>
              <a:rPr lang="zh-CN" altLang="en-US" sz="2400" dirty="0"/>
              <a:t>世纪，即飞鸟、奈良、平安  </a:t>
            </a:r>
            <a:endParaRPr lang="zh-CN" altLang="en-US" sz="2400" dirty="0"/>
          </a:p>
          <a:p>
            <a:pPr>
              <a:lnSpc>
                <a:spcPct val="90000"/>
              </a:lnSpc>
              <a:buNone/>
            </a:pPr>
            <a:r>
              <a:rPr lang="zh-CN" altLang="en-US" sz="2400" dirty="0"/>
              <a:t>                       时代的建筑；</a:t>
            </a:r>
            <a:endParaRPr lang="zh-CN" altLang="en-US" sz="2400" dirty="0"/>
          </a:p>
          <a:p>
            <a:pPr>
              <a:lnSpc>
                <a:spcPct val="90000"/>
              </a:lnSpc>
            </a:pPr>
            <a:endParaRPr lang="zh-CN" altLang="en-US" dirty="0"/>
          </a:p>
        </p:txBody>
      </p:sp>
      <p:pic>
        <p:nvPicPr>
          <p:cNvPr id="198659" name="图片 221187" descr="平安时代3"/>
          <p:cNvPicPr>
            <a:picLocks noChangeAspect="1"/>
          </p:cNvPicPr>
          <p:nvPr/>
        </p:nvPicPr>
        <p:blipFill>
          <a:blip r:embed="rId1"/>
          <a:stretch>
            <a:fillRect/>
          </a:stretch>
        </p:blipFill>
        <p:spPr>
          <a:xfrm>
            <a:off x="5867400" y="4191000"/>
            <a:ext cx="2857500" cy="2276475"/>
          </a:xfrm>
          <a:prstGeom prst="rect">
            <a:avLst/>
          </a:prstGeom>
          <a:noFill/>
          <a:ln w="9525">
            <a:noFill/>
          </a:ln>
        </p:spPr>
      </p:pic>
      <p:pic>
        <p:nvPicPr>
          <p:cNvPr id="198660" name="图片 221188" descr="飞鸟时代"/>
          <p:cNvPicPr>
            <a:picLocks noChangeAspect="1"/>
          </p:cNvPicPr>
          <p:nvPr/>
        </p:nvPicPr>
        <p:blipFill>
          <a:blip r:embed="rId2"/>
          <a:stretch>
            <a:fillRect/>
          </a:stretch>
        </p:blipFill>
        <p:spPr>
          <a:xfrm>
            <a:off x="152400" y="2743200"/>
            <a:ext cx="2571750" cy="3429000"/>
          </a:xfrm>
          <a:prstGeom prst="rect">
            <a:avLst/>
          </a:prstGeom>
          <a:noFill/>
          <a:ln w="9525">
            <a:noFill/>
          </a:ln>
        </p:spPr>
      </p:pic>
      <p:pic>
        <p:nvPicPr>
          <p:cNvPr id="198661" name="图片 221189" descr="奈良时代"/>
          <p:cNvPicPr>
            <a:picLocks noChangeAspect="1"/>
          </p:cNvPicPr>
          <p:nvPr/>
        </p:nvPicPr>
        <p:blipFill>
          <a:blip r:embed="rId3"/>
          <a:stretch>
            <a:fillRect/>
          </a:stretch>
        </p:blipFill>
        <p:spPr>
          <a:xfrm>
            <a:off x="2895600" y="2590800"/>
            <a:ext cx="3048000" cy="1981200"/>
          </a:xfrm>
          <a:prstGeom prst="rect">
            <a:avLst/>
          </a:prstGeom>
          <a:noFill/>
          <a:ln w="9525">
            <a:noFill/>
          </a:ln>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9681" name="标题 222209"/>
          <p:cNvSpPr>
            <a:spLocks noGrp="1"/>
          </p:cNvSpPr>
          <p:nvPr>
            <p:ph type="title"/>
          </p:nvPr>
        </p:nvSpPr>
        <p:spPr>
          <a:xfrm>
            <a:off x="8610600" y="1341438"/>
            <a:ext cx="76200" cy="76200"/>
          </a:xfrm>
        </p:spPr>
        <p:txBody>
          <a:bodyPr anchor="ctr"/>
          <a:p>
            <a:endParaRPr lang="zh-CN" altLang="en-US" sz="4000" dirty="0"/>
          </a:p>
        </p:txBody>
      </p:sp>
      <p:sp>
        <p:nvSpPr>
          <p:cNvPr id="199682" name="文本占位符 222210"/>
          <p:cNvSpPr>
            <a:spLocks noGrp="1"/>
          </p:cNvSpPr>
          <p:nvPr>
            <p:ph idx="1"/>
          </p:nvPr>
        </p:nvSpPr>
        <p:spPr>
          <a:xfrm>
            <a:off x="228600" y="1600200"/>
            <a:ext cx="8540750" cy="990600"/>
          </a:xfrm>
        </p:spPr>
        <p:txBody>
          <a:bodyPr anchor="t"/>
          <a:p>
            <a:r>
              <a:rPr lang="zh-CN" altLang="en-US" sz="2400" dirty="0"/>
              <a:t>    中期</a:t>
            </a:r>
            <a:r>
              <a:rPr lang="en-US" altLang="zh-CN" sz="2400" dirty="0"/>
              <a:t>——</a:t>
            </a:r>
            <a:r>
              <a:rPr lang="zh-CN" altLang="en-US" sz="2400" dirty="0"/>
              <a:t>公元</a:t>
            </a:r>
            <a:r>
              <a:rPr lang="en-US" altLang="zh-CN" sz="2400" dirty="0"/>
              <a:t>12</a:t>
            </a:r>
            <a:r>
              <a:rPr lang="zh-CN" altLang="en-US" sz="2400" dirty="0"/>
              <a:t>世纪末至</a:t>
            </a:r>
            <a:r>
              <a:rPr lang="en-US" altLang="zh-CN" sz="2400" dirty="0"/>
              <a:t>16</a:t>
            </a:r>
            <a:r>
              <a:rPr lang="zh-CN" altLang="en-US" sz="2400" dirty="0"/>
              <a:t>世纪中叶，即镰仓、室町时                </a:t>
            </a:r>
            <a:endParaRPr lang="zh-CN" altLang="en-US" sz="2400" dirty="0"/>
          </a:p>
          <a:p>
            <a:pPr>
              <a:buNone/>
            </a:pPr>
            <a:r>
              <a:rPr lang="zh-CN" altLang="en-US" sz="2400" dirty="0"/>
              <a:t>                       代的建筑；</a:t>
            </a:r>
            <a:endParaRPr lang="zh-CN" altLang="en-US" sz="2400" dirty="0"/>
          </a:p>
          <a:p>
            <a:endParaRPr lang="zh-CN" altLang="en-US" dirty="0"/>
          </a:p>
        </p:txBody>
      </p:sp>
      <p:pic>
        <p:nvPicPr>
          <p:cNvPr id="199683" name="图片 222211" descr="室町时代"/>
          <p:cNvPicPr>
            <a:picLocks noChangeAspect="1"/>
          </p:cNvPicPr>
          <p:nvPr/>
        </p:nvPicPr>
        <p:blipFill>
          <a:blip r:embed="rId1"/>
          <a:stretch>
            <a:fillRect/>
          </a:stretch>
        </p:blipFill>
        <p:spPr>
          <a:xfrm>
            <a:off x="4572000" y="3200400"/>
            <a:ext cx="3810000" cy="2857500"/>
          </a:xfrm>
          <a:prstGeom prst="rect">
            <a:avLst/>
          </a:prstGeom>
          <a:noFill/>
          <a:ln w="9525">
            <a:noFill/>
          </a:ln>
        </p:spPr>
      </p:pic>
      <p:pic>
        <p:nvPicPr>
          <p:cNvPr id="199684" name="图片 222212" descr="镰仓时代"/>
          <p:cNvPicPr>
            <a:picLocks noChangeAspect="1"/>
          </p:cNvPicPr>
          <p:nvPr/>
        </p:nvPicPr>
        <p:blipFill>
          <a:blip r:embed="rId2"/>
          <a:stretch>
            <a:fillRect/>
          </a:stretch>
        </p:blipFill>
        <p:spPr>
          <a:xfrm>
            <a:off x="609600" y="2667000"/>
            <a:ext cx="3116263" cy="3448050"/>
          </a:xfrm>
          <a:prstGeom prst="rect">
            <a:avLst/>
          </a:prstGeom>
          <a:noFill/>
          <a:ln w="9525">
            <a:noFill/>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0705" name="标题 223233"/>
          <p:cNvSpPr>
            <a:spLocks noGrp="1"/>
          </p:cNvSpPr>
          <p:nvPr>
            <p:ph type="title"/>
          </p:nvPr>
        </p:nvSpPr>
        <p:spPr>
          <a:xfrm>
            <a:off x="8534400" y="1828800"/>
            <a:ext cx="307975" cy="76200"/>
          </a:xfrm>
        </p:spPr>
        <p:txBody>
          <a:bodyPr anchor="ctr"/>
          <a:p>
            <a:endParaRPr lang="zh-CN" altLang="en-US" sz="4000" dirty="0"/>
          </a:p>
        </p:txBody>
      </p:sp>
      <p:sp>
        <p:nvSpPr>
          <p:cNvPr id="200706" name="文本占位符 223234"/>
          <p:cNvSpPr>
            <a:spLocks noGrp="1"/>
          </p:cNvSpPr>
          <p:nvPr>
            <p:ph idx="1"/>
          </p:nvPr>
        </p:nvSpPr>
        <p:spPr>
          <a:xfrm>
            <a:off x="304800" y="1524000"/>
            <a:ext cx="8540750" cy="990600"/>
          </a:xfrm>
        </p:spPr>
        <p:txBody>
          <a:bodyPr anchor="t"/>
          <a:p>
            <a:r>
              <a:rPr lang="zh-CN" altLang="en-US" sz="2400" dirty="0"/>
              <a:t>   近期</a:t>
            </a:r>
            <a:r>
              <a:rPr lang="en-US" altLang="zh-CN" sz="2400" dirty="0"/>
              <a:t>——</a:t>
            </a:r>
            <a:r>
              <a:rPr lang="zh-CN" altLang="en-US" sz="2400" dirty="0"/>
              <a:t>公元</a:t>
            </a:r>
            <a:r>
              <a:rPr lang="en-US" altLang="zh-CN" sz="2400" dirty="0"/>
              <a:t>16</a:t>
            </a:r>
            <a:r>
              <a:rPr lang="zh-CN" altLang="en-US" sz="2400" dirty="0"/>
              <a:t>世纪中叶至</a:t>
            </a:r>
            <a:r>
              <a:rPr lang="en-US" altLang="zh-CN" sz="2400" dirty="0"/>
              <a:t>19</a:t>
            </a:r>
            <a:r>
              <a:rPr lang="zh-CN" altLang="en-US" sz="2400" dirty="0"/>
              <a:t>世纪中叶，即桃山、江户时</a:t>
            </a:r>
            <a:endParaRPr lang="zh-CN" altLang="en-US" sz="2400" dirty="0"/>
          </a:p>
          <a:p>
            <a:pPr>
              <a:buNone/>
            </a:pPr>
            <a:r>
              <a:rPr lang="zh-CN" altLang="en-US" sz="2400" dirty="0"/>
              <a:t>                    代的建筑。</a:t>
            </a:r>
            <a:endParaRPr lang="zh-CN" altLang="en-US" sz="2400" dirty="0"/>
          </a:p>
        </p:txBody>
      </p:sp>
      <p:pic>
        <p:nvPicPr>
          <p:cNvPr id="200707" name="图片 223235" descr="江户时代"/>
          <p:cNvPicPr>
            <a:picLocks noChangeAspect="1"/>
          </p:cNvPicPr>
          <p:nvPr/>
        </p:nvPicPr>
        <p:blipFill>
          <a:blip r:embed="rId1"/>
          <a:stretch>
            <a:fillRect/>
          </a:stretch>
        </p:blipFill>
        <p:spPr>
          <a:xfrm>
            <a:off x="4343400" y="3479800"/>
            <a:ext cx="4419600" cy="2946400"/>
          </a:xfrm>
          <a:prstGeom prst="rect">
            <a:avLst/>
          </a:prstGeom>
          <a:noFill/>
          <a:ln w="9525">
            <a:noFill/>
          </a:ln>
        </p:spPr>
      </p:pic>
      <p:pic>
        <p:nvPicPr>
          <p:cNvPr id="200708" name="图片 223236" descr="桃山时代"/>
          <p:cNvPicPr>
            <a:picLocks noChangeAspect="1"/>
          </p:cNvPicPr>
          <p:nvPr/>
        </p:nvPicPr>
        <p:blipFill>
          <a:blip r:embed="rId2"/>
          <a:stretch>
            <a:fillRect/>
          </a:stretch>
        </p:blipFill>
        <p:spPr>
          <a:xfrm>
            <a:off x="381000" y="2667000"/>
            <a:ext cx="3733800" cy="2481263"/>
          </a:xfrm>
          <a:prstGeom prst="rect">
            <a:avLst/>
          </a:prstGeom>
          <a:noFill/>
          <a:ln w="9525">
            <a:noFill/>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29" name="标题 225281"/>
          <p:cNvSpPr>
            <a:spLocks noGrp="1"/>
          </p:cNvSpPr>
          <p:nvPr>
            <p:ph type="title"/>
          </p:nvPr>
        </p:nvSpPr>
        <p:spPr/>
        <p:txBody>
          <a:bodyPr anchor="ctr"/>
          <a:p>
            <a:endParaRPr lang="zh-CN" altLang="en-US" dirty="0"/>
          </a:p>
        </p:txBody>
      </p:sp>
      <p:sp>
        <p:nvSpPr>
          <p:cNvPr id="201730" name="文本占位符 225282"/>
          <p:cNvSpPr>
            <a:spLocks noGrp="1"/>
          </p:cNvSpPr>
          <p:nvPr>
            <p:ph idx="1"/>
          </p:nvPr>
        </p:nvSpPr>
        <p:spPr>
          <a:xfrm>
            <a:off x="381000" y="381000"/>
            <a:ext cx="8305800" cy="4525963"/>
          </a:xfrm>
        </p:spPr>
        <p:txBody>
          <a:bodyPr anchor="t"/>
          <a:p>
            <a:r>
              <a:rPr lang="zh-CN" altLang="en-US" sz="2400" dirty="0"/>
              <a:t>以唐为界</a:t>
            </a:r>
            <a:endParaRPr lang="zh-CN" altLang="en-US" sz="2400" dirty="0"/>
          </a:p>
          <a:p>
            <a:r>
              <a:rPr lang="zh-CN" altLang="en-US" sz="2400" dirty="0"/>
              <a:t>中国人的起居方式以唐代为界，可分为两个时期，唐代以前，盛行席地而坐包括跪坐，家具都较低矮。唐以后，受西域人影响，垂足而坐渐渐流行，椅、凳等家具才开始发展</a:t>
            </a:r>
            <a:endParaRPr lang="zh-CN" altLang="en-US" sz="2400" dirty="0"/>
          </a:p>
          <a:p>
            <a:r>
              <a:rPr lang="zh-CN" altLang="en-US" sz="2400" dirty="0"/>
              <a:t>日本学习并接受了中国初唐低床矮案生活方式后，一直保留至今，形成了独特完整的体制</a:t>
            </a:r>
            <a:endParaRPr lang="zh-CN" altLang="en-US" sz="2400" dirty="0"/>
          </a:p>
        </p:txBody>
      </p:sp>
      <p:pic>
        <p:nvPicPr>
          <p:cNvPr id="201731" name="图片 225283" descr="茶室风格"/>
          <p:cNvPicPr>
            <a:picLocks noChangeAspect="1"/>
          </p:cNvPicPr>
          <p:nvPr/>
        </p:nvPicPr>
        <p:blipFill>
          <a:blip r:embed="rId1"/>
          <a:stretch>
            <a:fillRect/>
          </a:stretch>
        </p:blipFill>
        <p:spPr>
          <a:xfrm>
            <a:off x="2524760" y="3817620"/>
            <a:ext cx="4722495" cy="2941955"/>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3" name="标题 226305"/>
          <p:cNvSpPr>
            <a:spLocks noGrp="1"/>
          </p:cNvSpPr>
          <p:nvPr>
            <p:ph type="title"/>
          </p:nvPr>
        </p:nvSpPr>
        <p:spPr/>
        <p:txBody>
          <a:bodyPr anchor="ctr"/>
          <a:p>
            <a:endParaRPr lang="zh-CN" altLang="en-US" dirty="0"/>
          </a:p>
        </p:txBody>
      </p:sp>
      <p:sp>
        <p:nvSpPr>
          <p:cNvPr id="202754" name="文本占位符 226306"/>
          <p:cNvSpPr>
            <a:spLocks noGrp="1"/>
          </p:cNvSpPr>
          <p:nvPr>
            <p:ph idx="1"/>
          </p:nvPr>
        </p:nvSpPr>
        <p:spPr>
          <a:xfrm>
            <a:off x="457200" y="381000"/>
            <a:ext cx="8229600" cy="4525963"/>
          </a:xfrm>
        </p:spPr>
        <p:txBody>
          <a:bodyPr anchor="t"/>
          <a:p>
            <a:r>
              <a:rPr lang="zh-CN" altLang="en-US" sz="2800" dirty="0"/>
              <a:t>和洋并用</a:t>
            </a:r>
            <a:endParaRPr lang="zh-CN" altLang="en-US" sz="2800" dirty="0"/>
          </a:p>
          <a:p>
            <a:r>
              <a:rPr lang="zh-CN" altLang="en-US" sz="2800" dirty="0"/>
              <a:t>明治维新以后，西洋家具登陆日本，时至今日，双重结构的做法一直沿用至今</a:t>
            </a:r>
            <a:endParaRPr lang="zh-CN" altLang="en-US" sz="2800" dirty="0"/>
          </a:p>
          <a:p>
            <a:r>
              <a:rPr lang="zh-CN" altLang="en-US" sz="2800" dirty="0"/>
              <a:t>客厅、饭厅等对外部分是使用沙发、椅子等现代家具的洋室，卧室等对内部分是使用榻榻米、灰砂墙、杉板、糊纸格子拉门等传统家具的和室。</a:t>
            </a:r>
            <a:endParaRPr lang="zh-CN" altLang="en-US" sz="2800" dirty="0"/>
          </a:p>
        </p:txBody>
      </p:sp>
      <p:pic>
        <p:nvPicPr>
          <p:cNvPr id="202755" name="图片 226307" descr="1_110717002126_1"/>
          <p:cNvPicPr>
            <a:picLocks noChangeAspect="1"/>
          </p:cNvPicPr>
          <p:nvPr/>
        </p:nvPicPr>
        <p:blipFill>
          <a:blip r:embed="rId1"/>
          <a:stretch>
            <a:fillRect/>
          </a:stretch>
        </p:blipFill>
        <p:spPr>
          <a:xfrm>
            <a:off x="2164715" y="3829050"/>
            <a:ext cx="4040505" cy="269113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2"/>
          <p:cNvSpPr>
            <a:spLocks noGrp="1"/>
          </p:cNvSpPr>
          <p:nvPr>
            <p:ph type="title"/>
          </p:nvPr>
        </p:nvSpPr>
        <p:spPr/>
        <p:txBody>
          <a:bodyPr vert="horz" wrap="square" anchor="b"/>
          <a:p>
            <a:pPr eaLnBrk="1" hangingPunct="1"/>
            <a:r>
              <a:rPr altLang="en-US" sz="3600" dirty="0">
                <a:ln/>
                <a:solidFill>
                  <a:schemeClr val="accent1"/>
                </a:solidFill>
                <a:effectLst>
                  <a:outerShdw blurRad="38100" dist="25400" dir="5400000" algn="ctr" rotWithShape="0">
                    <a:srgbClr val="6E747A">
                      <a:alpha val="43000"/>
                    </a:srgbClr>
                  </a:outerShdw>
                </a:effectLst>
              </a:rPr>
              <a:t>第二节、空间设计原则</a:t>
            </a:r>
            <a:endParaRPr altLang="en-US" sz="3600" dirty="0">
              <a:ln/>
              <a:solidFill>
                <a:schemeClr val="accent1"/>
              </a:solidFill>
              <a:effectLst>
                <a:outerShdw blurRad="38100" dist="25400" dir="5400000" algn="ctr" rotWithShape="0">
                  <a:srgbClr val="6E747A">
                    <a:alpha val="43000"/>
                  </a:srgbClr>
                </a:outerShdw>
              </a:effectLst>
            </a:endParaRPr>
          </a:p>
        </p:txBody>
      </p:sp>
      <p:sp>
        <p:nvSpPr>
          <p:cNvPr id="28674" name="Rectangle 3"/>
          <p:cNvSpPr>
            <a:spLocks noGrp="1"/>
          </p:cNvSpPr>
          <p:nvPr>
            <p:ph type="body"/>
          </p:nvPr>
        </p:nvSpPr>
        <p:spPr/>
        <p:txBody>
          <a:bodyPr vert="horz" wrap="square" anchor="t"/>
          <a:p>
            <a:pPr eaLnBrk="1" hangingPunct="1"/>
            <a:r>
              <a:rPr lang="zh-CN" altLang="en-US" dirty="0"/>
              <a:t>现代居住空间设计应以人的需求为本质、以</a:t>
            </a:r>
            <a:r>
              <a:rPr lang="en-US" altLang="zh-CN" dirty="0"/>
              <a:t>SHCB</a:t>
            </a:r>
            <a:r>
              <a:rPr lang="zh-CN" altLang="en-US" dirty="0"/>
              <a:t>为原则，即安全（</a:t>
            </a:r>
            <a:r>
              <a:rPr lang="en-US" altLang="zh-CN" dirty="0"/>
              <a:t>Safety</a:t>
            </a:r>
            <a:r>
              <a:rPr lang="zh-CN" altLang="en-US" dirty="0"/>
              <a:t>）、健康（</a:t>
            </a:r>
            <a:r>
              <a:rPr lang="en-US" altLang="zh-CN" dirty="0"/>
              <a:t>Health</a:t>
            </a:r>
            <a:r>
              <a:rPr lang="zh-CN" altLang="en-US" dirty="0"/>
              <a:t>）、舒适（</a:t>
            </a:r>
            <a:r>
              <a:rPr lang="en-US" altLang="zh-CN" dirty="0"/>
              <a:t>Comfort</a:t>
            </a:r>
            <a:r>
              <a:rPr lang="zh-CN" altLang="en-US" dirty="0"/>
              <a:t>）、美观（</a:t>
            </a:r>
            <a:r>
              <a:rPr lang="en-US" altLang="zh-CN" dirty="0"/>
              <a:t>Beauty</a:t>
            </a:r>
            <a:r>
              <a:rPr lang="zh-CN" altLang="en-US" dirty="0"/>
              <a:t>）。</a:t>
            </a:r>
            <a:endParaRPr lang="zh-CN" altLang="en-US" dirty="0"/>
          </a:p>
          <a:p>
            <a:pPr eaLnBrk="1" hangingPunct="1"/>
            <a:r>
              <a:rPr lang="zh-CN" altLang="en-US" dirty="0"/>
              <a:t>追求人性化的居住环境是其设计之本</a:t>
            </a:r>
            <a:endParaRPr lang="zh-CN" altLang="en-US" dirty="0"/>
          </a:p>
        </p:txBody>
      </p:sp>
      <p:pic>
        <p:nvPicPr>
          <p:cNvPr id="28675" name="图片 6" descr="1-23.东南亚风格的空间氛围飘逸着轻盈慵懒的华丽，空间带有拙朴的禅意和别样的异域风情。.JPG"/>
          <p:cNvPicPr>
            <a:picLocks noChangeAspect="1"/>
          </p:cNvPicPr>
          <p:nvPr/>
        </p:nvPicPr>
        <p:blipFill>
          <a:blip r:embed="rId1"/>
          <a:stretch>
            <a:fillRect/>
          </a:stretch>
        </p:blipFill>
        <p:spPr>
          <a:xfrm>
            <a:off x="1851025" y="2622550"/>
            <a:ext cx="5638800" cy="3743325"/>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2"/>
          <p:cNvSpPr>
            <a:spLocks noGrp="1"/>
          </p:cNvSpPr>
          <p:nvPr>
            <p:ph type="title"/>
          </p:nvPr>
        </p:nvSpPr>
        <p:spPr/>
        <p:txBody>
          <a:bodyPr vert="horz" wrap="square" anchor="b"/>
          <a:p>
            <a:pPr eaLnBrk="1" hangingPunct="1"/>
            <a:endParaRPr lang="zh-CN" altLang="en-US" dirty="0"/>
          </a:p>
        </p:txBody>
      </p:sp>
      <p:sp>
        <p:nvSpPr>
          <p:cNvPr id="29698" name="Rectangle 3"/>
          <p:cNvSpPr>
            <a:spLocks noGrp="1"/>
          </p:cNvSpPr>
          <p:nvPr>
            <p:ph type="body"/>
          </p:nvPr>
        </p:nvSpPr>
        <p:spPr>
          <a:xfrm>
            <a:off x="530225" y="1108075"/>
            <a:ext cx="4210050" cy="5421313"/>
          </a:xfrm>
        </p:spPr>
        <p:txBody>
          <a:bodyPr vert="horz" wrap="square" anchor="t"/>
          <a:p>
            <a:pPr eaLnBrk="1" hangingPunct="1"/>
            <a:r>
              <a:rPr lang="zh-CN" altLang="en-US" dirty="0"/>
              <a:t>1、安全</a:t>
            </a:r>
            <a:endParaRPr lang="zh-CN" altLang="en-US" dirty="0"/>
          </a:p>
          <a:p>
            <a:pPr eaLnBrk="1" hangingPunct="1"/>
            <a:r>
              <a:rPr lang="zh-CN" altLang="en-US" dirty="0"/>
              <a:t>在居住空间设计与施工的过程中，经常面临着拆除、移位、包括墙体的改造，</a:t>
            </a:r>
            <a:r>
              <a:rPr lang="zh-CN" altLang="en-US" dirty="0">
                <a:sym typeface="Arial" panose="020B0604020202020204" pitchFamily="34" charset="0"/>
              </a:rPr>
              <a:t>承重墙</a:t>
            </a:r>
            <a:r>
              <a:rPr lang="zh-CN" altLang="en-US" dirty="0"/>
              <a:t>的改造，楼梯的安装等问题，我们应注意和尽量避免对承重及建筑原结构的调整，否则面临的即是危险；此外，装修过程中使用强度很高的优质材料，做好强弱配电图纸，对无障碍的设计，为老人、孩子提供安全保障，减少玻璃利用量等问题，在我们做设计之初，就应当引起高度重视，因为每项内容都是和最基本的安全需求息息相关。</a:t>
            </a:r>
            <a:endParaRPr lang="zh-CN" altLang="en-US" dirty="0"/>
          </a:p>
          <a:p>
            <a:pPr eaLnBrk="1" hangingPunct="1"/>
            <a:endParaRPr lang="zh-CN" altLang="en-US" dirty="0"/>
          </a:p>
        </p:txBody>
      </p:sp>
      <p:pic>
        <p:nvPicPr>
          <p:cNvPr id="29699" name="图片 5" descr="1-22.优雅奢华的新古典主义风格设计.JPG"/>
          <p:cNvPicPr>
            <a:picLocks noChangeAspect="1"/>
          </p:cNvPicPr>
          <p:nvPr/>
        </p:nvPicPr>
        <p:blipFill>
          <a:blip r:embed="rId1"/>
          <a:stretch>
            <a:fillRect/>
          </a:stretch>
        </p:blipFill>
        <p:spPr>
          <a:xfrm>
            <a:off x="5313363" y="1108075"/>
            <a:ext cx="3260725" cy="4910138"/>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p:nvPr>
        </p:nvSpPr>
        <p:spPr/>
        <p:txBody>
          <a:bodyPr vert="horz" wrap="square" anchor="b"/>
          <a:p>
            <a:pPr eaLnBrk="1" hangingPunct="1"/>
            <a:endParaRPr lang="zh-CN" altLang="en-US" dirty="0"/>
          </a:p>
        </p:txBody>
      </p:sp>
      <p:sp>
        <p:nvSpPr>
          <p:cNvPr id="32770" name="Rectangle 3"/>
          <p:cNvSpPr>
            <a:spLocks noGrp="1"/>
          </p:cNvSpPr>
          <p:nvPr>
            <p:ph type="body"/>
          </p:nvPr>
        </p:nvSpPr>
        <p:spPr/>
        <p:txBody>
          <a:bodyPr vert="horz" wrap="square" anchor="t"/>
          <a:p>
            <a:pPr eaLnBrk="1" hangingPunct="1"/>
            <a:r>
              <a:rPr lang="en-US" altLang="zh-CN" b="1" dirty="0"/>
              <a:t>2</a:t>
            </a:r>
            <a:r>
              <a:rPr lang="zh-CN" altLang="en-US" b="1" dirty="0"/>
              <a:t>、美观</a:t>
            </a:r>
            <a:endParaRPr lang="en-US" altLang="zh-CN" b="1" dirty="0"/>
          </a:p>
          <a:p>
            <a:pPr eaLnBrk="1" hangingPunct="1"/>
            <a:r>
              <a:rPr lang="zh-CN" altLang="en-US" dirty="0"/>
              <a:t>空间的艺术价值来自于它唤起人们的审美情趣，这种美感所带出的空间意境的形成，必须经过长期的艺术训练得来，南借北抄、东拼西凑只会造成空间的混乱与无序，也就但不上艺术与美观了。因此，提高设计师自身的艺术素质和审美对于提高空间设计的水平至关重要。</a:t>
            </a:r>
            <a:endParaRPr lang="zh-CN" altLang="en-US" dirty="0"/>
          </a:p>
        </p:txBody>
      </p:sp>
      <p:pic>
        <p:nvPicPr>
          <p:cNvPr id="32771" name="Picture 4" descr="20110720015722271"/>
          <p:cNvPicPr>
            <a:picLocks noChangeAspect="1"/>
          </p:cNvPicPr>
          <p:nvPr/>
        </p:nvPicPr>
        <p:blipFill>
          <a:blip r:embed="rId1"/>
          <a:stretch>
            <a:fillRect/>
          </a:stretch>
        </p:blipFill>
        <p:spPr>
          <a:xfrm>
            <a:off x="1754188" y="3225800"/>
            <a:ext cx="4762500" cy="3152775"/>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2"/>
          <p:cNvSpPr>
            <a:spLocks noGrp="1"/>
          </p:cNvSpPr>
          <p:nvPr>
            <p:ph type="title"/>
          </p:nvPr>
        </p:nvSpPr>
        <p:spPr/>
        <p:txBody>
          <a:bodyPr vert="horz" wrap="square" anchor="b"/>
          <a:p>
            <a:pPr eaLnBrk="1" hangingPunct="1"/>
            <a:endParaRPr lang="zh-CN" altLang="en-US" dirty="0"/>
          </a:p>
        </p:txBody>
      </p:sp>
      <p:sp>
        <p:nvSpPr>
          <p:cNvPr id="31746" name="Rectangle 3"/>
          <p:cNvSpPr>
            <a:spLocks noGrp="1"/>
          </p:cNvSpPr>
          <p:nvPr>
            <p:ph type="body"/>
          </p:nvPr>
        </p:nvSpPr>
        <p:spPr>
          <a:xfrm>
            <a:off x="538163" y="817563"/>
            <a:ext cx="8228012" cy="5421312"/>
          </a:xfrm>
        </p:spPr>
        <p:txBody>
          <a:bodyPr vert="horz" wrap="square" anchor="t"/>
          <a:p>
            <a:pPr eaLnBrk="1" hangingPunct="1"/>
            <a:r>
              <a:rPr lang="zh-CN" altLang="en-US" b="1" dirty="0"/>
              <a:t>3、舒适</a:t>
            </a:r>
            <a:endParaRPr lang="zh-CN" altLang="en-US" dirty="0"/>
          </a:p>
          <a:p>
            <a:pPr eaLnBrk="1" hangingPunct="1"/>
            <a:r>
              <a:rPr lang="zh-CN" altLang="en-US" dirty="0"/>
              <a:t>人对空间的感知程度是通过五感，即视觉、听觉、嗅觉、味觉和视觉来接受环境的信息。通常，人体的热平衡机能、体温调节、内分泌系统、消化器官等人体的生理功能受到温度、湿度、气压、光照、风等的影响而产生的舒适感的认知。</a:t>
            </a:r>
            <a:endParaRPr lang="zh-CN" altLang="en-US" dirty="0"/>
          </a:p>
          <a:p>
            <a:pPr eaLnBrk="1" hangingPunct="1"/>
            <a:endParaRPr lang="zh-CN" altLang="en-US" dirty="0"/>
          </a:p>
        </p:txBody>
      </p:sp>
      <p:pic>
        <p:nvPicPr>
          <p:cNvPr id="31747" name="Picture 4" descr="1320744507b0725ddaefaf239378673f"/>
          <p:cNvPicPr>
            <a:picLocks noChangeAspect="1"/>
          </p:cNvPicPr>
          <p:nvPr/>
        </p:nvPicPr>
        <p:blipFill>
          <a:blip r:embed="rId1"/>
          <a:stretch>
            <a:fillRect/>
          </a:stretch>
        </p:blipFill>
        <p:spPr>
          <a:xfrm>
            <a:off x="2332038" y="2803525"/>
            <a:ext cx="4495800" cy="4105275"/>
          </a:xfrm>
          <a:prstGeom prst="rect">
            <a:avLst/>
          </a:prstGeom>
          <a:noFill/>
          <a:ln w="9525">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2"/>
          <p:cNvSpPr>
            <a:spLocks noGrp="1"/>
          </p:cNvSpPr>
          <p:nvPr>
            <p:ph type="title"/>
          </p:nvPr>
        </p:nvSpPr>
        <p:spPr/>
        <p:txBody>
          <a:bodyPr vert="horz" wrap="square" anchor="b"/>
          <a:p>
            <a:pPr eaLnBrk="1" hangingPunct="1"/>
            <a:endParaRPr lang="zh-CN" altLang="en-US" dirty="0"/>
          </a:p>
        </p:txBody>
      </p:sp>
      <p:sp>
        <p:nvSpPr>
          <p:cNvPr id="30722" name="Rectangle 3"/>
          <p:cNvSpPr>
            <a:spLocks noGrp="1"/>
          </p:cNvSpPr>
          <p:nvPr>
            <p:ph type="body"/>
          </p:nvPr>
        </p:nvSpPr>
        <p:spPr/>
        <p:txBody>
          <a:bodyPr vert="horz" wrap="square" anchor="t"/>
          <a:p>
            <a:pPr eaLnBrk="1" hangingPunct="1"/>
            <a:r>
              <a:rPr lang="en-US" altLang="zh-CN" b="1" dirty="0"/>
              <a:t>4</a:t>
            </a:r>
            <a:r>
              <a:rPr lang="zh-CN" altLang="en-US" b="1" dirty="0"/>
              <a:t>、健康</a:t>
            </a:r>
            <a:endParaRPr lang="zh-CN" altLang="en-US" dirty="0"/>
          </a:p>
          <a:p>
            <a:pPr eaLnBrk="1" hangingPunct="1"/>
            <a:r>
              <a:rPr lang="zh-CN" altLang="en-US" dirty="0"/>
              <a:t>空间的目的是为人服务。在居住空间设计过程中，会出现错综复杂、千头万绪的各种问题，我们应始终坚持以人为本的设计理念，确保人的安全和身心健康。身心，这包涵两个层面，“身”的生理层面和“心”的精神层面。</a:t>
            </a:r>
            <a:endParaRPr lang="zh-CN" altLang="en-US" dirty="0"/>
          </a:p>
        </p:txBody>
      </p:sp>
      <p:pic>
        <p:nvPicPr>
          <p:cNvPr id="30723" name="图片 9" descr="2007102763918134.jpg"/>
          <p:cNvPicPr>
            <a:picLocks noChangeAspect="1"/>
          </p:cNvPicPr>
          <p:nvPr/>
        </p:nvPicPr>
        <p:blipFill>
          <a:blip r:embed="rId1"/>
          <a:stretch>
            <a:fillRect/>
          </a:stretch>
        </p:blipFill>
        <p:spPr>
          <a:xfrm>
            <a:off x="2355850" y="3232150"/>
            <a:ext cx="4495800" cy="31273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p:cNvSpPr>
          <p:nvPr>
            <p:ph type="title"/>
          </p:nvPr>
        </p:nvSpPr>
        <p:spPr>
          <a:xfrm>
            <a:off x="574675" y="304800"/>
            <a:ext cx="8001000" cy="1216025"/>
          </a:xfrm>
          <a:ln/>
        </p:spPr>
        <p:txBody>
          <a:bodyPr vert="horz" wrap="square" anchor="b"/>
          <a:p>
            <a:pPr eaLnBrk="1" hangingPunct="1"/>
            <a:r>
              <a:rPr lang="zh-CN" altLang="en-US" dirty="0"/>
              <a:t>第一节 住宅空间设计理论基础</a:t>
            </a:r>
            <a:endParaRPr lang="zh-CN" altLang="en-US" dirty="0"/>
          </a:p>
        </p:txBody>
      </p:sp>
      <p:sp>
        <p:nvSpPr>
          <p:cNvPr id="10242" name="Rectangle 3"/>
          <p:cNvSpPr/>
          <p:nvPr/>
        </p:nvSpPr>
        <p:spPr>
          <a:xfrm>
            <a:off x="685800" y="2133600"/>
            <a:ext cx="8001000" cy="4267200"/>
          </a:xfrm>
          <a:prstGeom prst="rect">
            <a:avLst/>
          </a:prstGeom>
          <a:noFill/>
          <a:ln w="9525">
            <a:noFill/>
          </a:ln>
        </p:spPr>
        <p:txBody>
          <a:bodyPr anchor="t"/>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2" charset="-122"/>
              </a:rPr>
              <a:t>居住是人类基本的生存需求之一，也是最主要的生活构成和行为内容。正如《宅经》曰：“凡人所居，无不在宅”。人类从一开始就一直在探索构建什么样的住宅才能最大限度地满足人的生理和心理需要，其住宅也从最原始的天然洞穴发展到今天的高楼大厦。</a:t>
            </a:r>
            <a:endParaRPr lang="zh-CN" altLang="en-US" sz="2000" dirty="0">
              <a:solidFill>
                <a:srgbClr val="BC7605"/>
              </a:solidFill>
              <a:latin typeface="Arial" panose="020B0604020202020204" pitchFamily="34" charset="0"/>
              <a:ea typeface="微软雅黑" panose="020B0503020204020204" pitchFamily="2" charset="-122"/>
            </a:endParaRPr>
          </a:p>
        </p:txBody>
      </p:sp>
      <p:pic>
        <p:nvPicPr>
          <p:cNvPr id="10243" name="图片 3" descr="e00d5171a4cb9ac0517a2490cd7b7615"/>
          <p:cNvPicPr>
            <a:picLocks noChangeAspect="1"/>
          </p:cNvPicPr>
          <p:nvPr/>
        </p:nvPicPr>
        <p:blipFill>
          <a:blip r:embed="rId1"/>
          <a:stretch>
            <a:fillRect/>
          </a:stretch>
        </p:blipFill>
        <p:spPr>
          <a:xfrm>
            <a:off x="1090613" y="3905250"/>
            <a:ext cx="2971800" cy="1900238"/>
          </a:xfrm>
          <a:prstGeom prst="rect">
            <a:avLst/>
          </a:prstGeom>
          <a:noFill/>
          <a:ln w="9525">
            <a:noFill/>
          </a:ln>
        </p:spPr>
      </p:pic>
      <p:pic>
        <p:nvPicPr>
          <p:cNvPr id="10244" name="图片 5" descr="b9e2192bb75829707dfa67ea42962a2a"/>
          <p:cNvPicPr>
            <a:picLocks noChangeAspect="1"/>
          </p:cNvPicPr>
          <p:nvPr/>
        </p:nvPicPr>
        <p:blipFill>
          <a:blip r:embed="rId2"/>
          <a:stretch>
            <a:fillRect/>
          </a:stretch>
        </p:blipFill>
        <p:spPr>
          <a:xfrm>
            <a:off x="5059363" y="3919538"/>
            <a:ext cx="3001962" cy="1885950"/>
          </a:xfrm>
          <a:prstGeom prst="rect">
            <a:avLst/>
          </a:prstGeom>
          <a:noFill/>
          <a:ln w="9525">
            <a:noFill/>
          </a:ln>
        </p:spPr>
      </p:pic>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361" name="Rectangle 12"/>
          <p:cNvSpPr/>
          <p:nvPr/>
        </p:nvSpPr>
        <p:spPr>
          <a:xfrm>
            <a:off x="0" y="1366838"/>
            <a:ext cx="9144000" cy="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15362" name="Rectangle 13"/>
          <p:cNvSpPr/>
          <p:nvPr/>
        </p:nvSpPr>
        <p:spPr>
          <a:xfrm>
            <a:off x="395288" y="496570"/>
            <a:ext cx="8353425" cy="3169285"/>
          </a:xfrm>
          <a:prstGeom prst="rect">
            <a:avLst/>
          </a:prstGeom>
          <a:noFill/>
          <a:ln w="9525">
            <a:noFill/>
          </a:ln>
        </p:spPr>
        <p:txBody>
          <a:bodyPr anchor="ctr">
            <a:spAutoFit/>
          </a:bodyPr>
          <a:p>
            <a:r>
              <a:rPr lang="zh-CN" altLang="en-US" sz="2000" dirty="0">
                <a:solidFill>
                  <a:srgbClr val="BC7605"/>
                </a:solidFill>
                <a:latin typeface="+mn-lt"/>
                <a:ea typeface="+mn-ea"/>
              </a:rPr>
              <a:t>5、生态与可持续原则</a:t>
            </a:r>
            <a:endParaRPr altLang="en-US" b="1" dirty="0">
              <a:latin typeface="Arial" panose="020B0604020202020204" pitchFamily="34" charset="0"/>
              <a:ea typeface="宋体" panose="02010600030101010101" pitchFamily="2" charset="-122"/>
            </a:endParaRPr>
          </a:p>
          <a:p>
            <a:endParaRPr lang="zh-CN" altLang="en-US" dirty="0">
              <a:latin typeface="Arial" panose="020B0604020202020204" pitchFamily="34" charset="0"/>
              <a:ea typeface="宋体" panose="02010600030101010101" pitchFamily="2" charset="-122"/>
            </a:endParaRPr>
          </a:p>
          <a:p>
            <a:pPr marL="357505" indent="-357505" algn="just">
              <a:lnSpc>
                <a:spcPct val="110000"/>
              </a:lnSpc>
              <a:spcBef>
                <a:spcPts val="1800"/>
              </a:spcBef>
              <a:buClr>
                <a:srgbClr val="FAAA28"/>
              </a:buClr>
              <a:buFont typeface="Webdings" panose="05030102010509060703" pitchFamily="2" charset="2"/>
              <a:buChar char=""/>
            </a:pPr>
            <a:r>
              <a:rPr lang="zh-TW" altLang="en-US" dirty="0">
                <a:latin typeface="Arial" panose="020B0604020202020204" pitchFamily="34" charset="0"/>
                <a:ea typeface="宋体" panose="02010600030101010101" pitchFamily="2" charset="-122"/>
              </a:rPr>
              <a:t>  </a:t>
            </a:r>
            <a:r>
              <a:rPr lang="zh-CN" altLang="en-US" sz="2000" dirty="0">
                <a:solidFill>
                  <a:srgbClr val="BC7605"/>
                </a:solidFill>
                <a:latin typeface="+mn-lt"/>
                <a:ea typeface="+mn-ea"/>
              </a:rPr>
              <a:t>      现代住宅室内设计，这一创造人工环境的设计、选材、施工过程 , 甚至延伸到后期使用、维护和更新的整个人为活动过程，理应充分重视可持续发展、环保、节能减排等现代社会的准则。</a:t>
            </a:r>
            <a:endParaRPr lang="zh-CN" altLang="en-US" sz="2000" dirty="0">
              <a:solidFill>
                <a:srgbClr val="BC7605"/>
              </a:solidFill>
              <a:latin typeface="+mn-lt"/>
              <a:ea typeface="+mn-ea"/>
            </a:endParaRPr>
          </a:p>
          <a:p>
            <a:pPr marL="357505" indent="-357505" algn="just">
              <a:lnSpc>
                <a:spcPct val="110000"/>
              </a:lnSpc>
              <a:spcBef>
                <a:spcPts val="1800"/>
              </a:spcBef>
              <a:buClr>
                <a:srgbClr val="FAAA28"/>
              </a:buClr>
              <a:buFont typeface="Webdings" panose="05030102010509060703" pitchFamily="2" charset="2"/>
              <a:buChar char=""/>
            </a:pPr>
            <a:r>
              <a:rPr lang="zh-CN" altLang="en-US" sz="2000" dirty="0">
                <a:solidFill>
                  <a:srgbClr val="BC7605"/>
                </a:solidFill>
                <a:latin typeface="+mn-lt"/>
                <a:ea typeface="+mn-ea"/>
              </a:rPr>
              <a:t>作为居住空间的设计和创造，设计者绝不可急功近利、只顾眼前，而要确立节能、充分节约与利用室内空间、力求运用无污染的“绿色装饰材料”以及创造人与环境、人工环境与自然环境相协调的观点。</a:t>
            </a:r>
            <a:endParaRPr lang="zh-CN" altLang="en-US" sz="2000" dirty="0">
              <a:solidFill>
                <a:srgbClr val="BC7605"/>
              </a:solidFill>
              <a:latin typeface="+mn-lt"/>
              <a:ea typeface="+mn-ea"/>
            </a:endParaRPr>
          </a:p>
        </p:txBody>
      </p:sp>
      <p:pic>
        <p:nvPicPr>
          <p:cNvPr id="15363" name="图片 5" descr="1-10.空间设计必须与室内外环境相互协调.JPG"/>
          <p:cNvPicPr>
            <a:picLocks noChangeAspect="1"/>
          </p:cNvPicPr>
          <p:nvPr/>
        </p:nvPicPr>
        <p:blipFill>
          <a:blip r:embed="rId1"/>
          <a:stretch>
            <a:fillRect/>
          </a:stretch>
        </p:blipFill>
        <p:spPr>
          <a:xfrm>
            <a:off x="1017270" y="3933825"/>
            <a:ext cx="3048000" cy="2286000"/>
          </a:xfrm>
          <a:prstGeom prst="rect">
            <a:avLst/>
          </a:prstGeom>
          <a:noFill/>
          <a:ln w="9525">
            <a:noFill/>
          </a:ln>
        </p:spPr>
      </p:pic>
      <p:pic>
        <p:nvPicPr>
          <p:cNvPr id="15364" name="图片 6" descr="1-11.根据日常生活与行为来组织空间是居住空间设计的要点.JPG"/>
          <p:cNvPicPr>
            <a:picLocks noChangeAspect="1"/>
          </p:cNvPicPr>
          <p:nvPr/>
        </p:nvPicPr>
        <p:blipFill>
          <a:blip r:embed="rId2"/>
          <a:stretch>
            <a:fillRect/>
          </a:stretch>
        </p:blipFill>
        <p:spPr>
          <a:xfrm>
            <a:off x="4572000" y="3933825"/>
            <a:ext cx="3048000" cy="2286000"/>
          </a:xfrm>
          <a:prstGeom prst="rect">
            <a:avLst/>
          </a:prstGeom>
          <a:noFill/>
          <a:ln w="9525">
            <a:noFill/>
          </a:ln>
        </p:spPr>
      </p:pic>
    </p:spTree>
  </p:cSld>
  <p:clrMapOvr>
    <a:overrideClrMapping bg1="lt1" tx1="dk1" bg2="lt2" tx2="dk2" accent1="accent1" accent2="accent2" accent3="accent3" accent4="accent4" accent5="accent5" accent6="accent6" hlink="hlink" folHlink="folHlink"/>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4265" y="1477645"/>
            <a:ext cx="7590790" cy="1691640"/>
          </a:xfrm>
          <a:prstGeom prst="rect">
            <a:avLst/>
          </a:prstGeom>
          <a:noFill/>
          <a:ln w="9525">
            <a:noFill/>
          </a:ln>
        </p:spPr>
        <p:txBody>
          <a:bodyPr wrap="square">
            <a:spAutoFit/>
          </a:bodyPr>
          <a:p>
            <a:pPr indent="382270" algn="l"/>
            <a:r>
              <a:rPr lang="zh-CN" altLang="en-US" sz="3200" dirty="0">
                <a:ln/>
                <a:solidFill>
                  <a:schemeClr val="accent1"/>
                </a:solidFill>
                <a:effectLst>
                  <a:outerShdw blurRad="38100" dist="25400" dir="5400000" algn="ctr" rotWithShape="0">
                    <a:srgbClr val="6E747A">
                      <a:alpha val="43000"/>
                    </a:srgbClr>
                  </a:outerShdw>
                </a:effectLst>
                <a:latin typeface="+mn-lt"/>
                <a:ea typeface="+mn-ea"/>
              </a:rPr>
              <a:t>思考</a:t>
            </a:r>
            <a:r>
              <a:rPr lang="zh-CN" altLang="en-US" sz="3200" dirty="0">
                <a:solidFill>
                  <a:srgbClr val="BC7605"/>
                </a:solidFill>
                <a:latin typeface="+mn-lt"/>
                <a:ea typeface="+mn-ea"/>
              </a:rPr>
              <a:t>：</a:t>
            </a:r>
            <a:endParaRPr lang="zh-CN" altLang="en-US" sz="3200" dirty="0">
              <a:solidFill>
                <a:srgbClr val="BC7605"/>
              </a:solidFill>
              <a:latin typeface="+mn-lt"/>
              <a:ea typeface="+mn-ea"/>
            </a:endParaRPr>
          </a:p>
          <a:p>
            <a:pPr indent="382270" algn="l"/>
            <a:r>
              <a:rPr lang="zh-CN" altLang="en-US" sz="2400" dirty="0">
                <a:solidFill>
                  <a:srgbClr val="BC7605"/>
                </a:solidFill>
                <a:latin typeface="+mn-lt"/>
                <a:ea typeface="+mn-ea"/>
              </a:rPr>
              <a:t>1、淡淡你对未来住宅空间设计的趋势。2、如何对住宅空间的各部分功能空间进行设计。</a:t>
            </a:r>
            <a:endParaRPr lang="zh-CN" altLang="en-US" sz="240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Rectangle 2"/>
          <p:cNvSpPr>
            <a:spLocks noGrp="1"/>
          </p:cNvSpPr>
          <p:nvPr>
            <p:ph type="title"/>
          </p:nvPr>
        </p:nvSpPr>
        <p:spPr>
          <a:xfrm>
            <a:off x="574675" y="304800"/>
            <a:ext cx="8001000" cy="1216025"/>
          </a:xfrm>
          <a:ln/>
        </p:spPr>
        <p:txBody>
          <a:bodyPr vert="horz" wrap="square" anchor="b"/>
          <a:p>
            <a:pPr eaLnBrk="1" hangingPunct="1"/>
            <a:r>
              <a:rPr lang="zh-CN" altLang="en-US" dirty="0"/>
              <a:t>（一）概念</a:t>
            </a:r>
            <a:endParaRPr lang="zh-CN" altLang="en-US" dirty="0"/>
          </a:p>
        </p:txBody>
      </p:sp>
      <p:sp>
        <p:nvSpPr>
          <p:cNvPr id="11266" name="Rectangle 3"/>
          <p:cNvSpPr/>
          <p:nvPr/>
        </p:nvSpPr>
        <p:spPr>
          <a:xfrm>
            <a:off x="685800" y="2133600"/>
            <a:ext cx="8001000" cy="4267200"/>
          </a:xfrm>
          <a:prstGeom prst="rect">
            <a:avLst/>
          </a:prstGeom>
          <a:noFill/>
          <a:ln w="9525">
            <a:noFill/>
          </a:ln>
        </p:spPr>
        <p:txBody>
          <a:bodyPr anchor="t"/>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2" charset="-122"/>
              </a:rPr>
              <a:t>住宅空间是以家庭为对象、以居住活动为中心的建筑环境。</a:t>
            </a:r>
            <a:endParaRPr lang="zh-CN" altLang="en-US" sz="2000" dirty="0">
              <a:solidFill>
                <a:srgbClr val="BC7605"/>
              </a:solidFill>
              <a:latin typeface="Arial" panose="020B0604020202020204" pitchFamily="34" charset="0"/>
              <a:ea typeface="微软雅黑" panose="020B0503020204020204" pitchFamily="2" charset="-122"/>
            </a:endParaRPr>
          </a:p>
          <a:p>
            <a:pPr marL="357505" indent="-357505" algn="just">
              <a:lnSpc>
                <a:spcPct val="110000"/>
              </a:lnSpc>
              <a:spcBef>
                <a:spcPts val="1800"/>
              </a:spcBef>
              <a:buClr>
                <a:srgbClr val="FAAA28"/>
              </a:buClr>
              <a:buSzPct val="60000"/>
              <a:buFont typeface="Webdings" panose="05030102010509060703" pitchFamily="2" charset="2"/>
              <a:buChar char=""/>
            </a:pPr>
            <a:r>
              <a:rPr lang="zh-CN" altLang="en-US" sz="2000" dirty="0">
                <a:solidFill>
                  <a:srgbClr val="BC7605"/>
                </a:solidFill>
                <a:latin typeface="Arial" panose="020B0604020202020204" pitchFamily="34" charset="0"/>
                <a:ea typeface="微软雅黑" panose="020B0503020204020204" pitchFamily="2" charset="-122"/>
              </a:rPr>
              <a:t>作为室内设计的一个领域，住宅空间设计对象以各类住宅为主，如别墅式住宅，院落式住宅、复合式住宅、集体宿舍等，主要研究人们在居住使用中室内空间环境的组织和利。住宅空间设计具有室内设计的一般规律，同时也具有自身的一些特点：空间小而功能多；独特性、经济性、合理化、实用性和舒适度要求高。住宅空间比公共空间更贴近人们的生活，人们的起居饮食、娱乐待客尽在其中。</a:t>
            </a:r>
            <a:endParaRPr lang="zh-CN" altLang="en-US" sz="2000" dirty="0">
              <a:solidFill>
                <a:srgbClr val="BC7605"/>
              </a:solidFill>
              <a:latin typeface="Arial" panose="020B0604020202020204" pitchFamily="34" charset="0"/>
              <a:ea typeface="微软雅黑" panose="020B0503020204020204"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p:cNvSpPr>
          <p:nvPr>
            <p:ph type="title"/>
          </p:nvPr>
        </p:nvSpPr>
        <p:spPr>
          <a:xfrm>
            <a:off x="574675" y="304800"/>
            <a:ext cx="8001000" cy="1216025"/>
          </a:xfrm>
          <a:ln/>
        </p:spPr>
        <p:txBody>
          <a:bodyPr vert="horz" wrap="square" anchor="b"/>
          <a:p>
            <a:pPr eaLnBrk="1" hangingPunct="1"/>
            <a:r>
              <a:rPr lang="zh-CN" altLang="en-US" dirty="0"/>
              <a:t>（二） 历史与演变</a:t>
            </a:r>
            <a:endParaRPr lang="zh-CN" altLang="en-US" dirty="0"/>
          </a:p>
        </p:txBody>
      </p:sp>
      <p:sp>
        <p:nvSpPr>
          <p:cNvPr id="12290" name="Rectangle 3"/>
          <p:cNvSpPr/>
          <p:nvPr/>
        </p:nvSpPr>
        <p:spPr>
          <a:xfrm>
            <a:off x="719138" y="1905000"/>
            <a:ext cx="8001000" cy="4267200"/>
          </a:xfrm>
          <a:prstGeom prst="rect">
            <a:avLst/>
          </a:prstGeom>
          <a:noFill/>
          <a:ln w="9525">
            <a:noFill/>
          </a:ln>
        </p:spPr>
        <p:txBody>
          <a:bodyPr anchor="t"/>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1、中国传统居住空间演化</a:t>
            </a:r>
            <a:endParaRPr lang="zh-CN" altLang="en-US" sz="2100">
              <a:solidFill>
                <a:srgbClr val="BC7605"/>
              </a:solidFill>
              <a:latin typeface="宋体" panose="02010600030101010101" pitchFamily="2" charset="-122"/>
              <a:ea typeface="微软雅黑" panose="020B0503020204020204" pitchFamily="2" charset="-122"/>
            </a:endParaRPr>
          </a:p>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（1）原始时期</a:t>
            </a:r>
            <a:endParaRPr lang="zh-CN" altLang="en-US" sz="2100">
              <a:solidFill>
                <a:srgbClr val="BC7605"/>
              </a:solidFill>
              <a:latin typeface="宋体" panose="02010600030101010101" pitchFamily="2" charset="-122"/>
              <a:ea typeface="微软雅黑" panose="020B0503020204020204" pitchFamily="2" charset="-122"/>
            </a:endParaRPr>
          </a:p>
          <a:p>
            <a:pPr marL="357505" indent="-357505" algn="just">
              <a:lnSpc>
                <a:spcPct val="120000"/>
              </a:lnSpc>
              <a:spcBef>
                <a:spcPts val="1800"/>
              </a:spcBef>
              <a:buClr>
                <a:srgbClr val="FAAA28"/>
              </a:buClr>
              <a:buSzPct val="60000"/>
              <a:buFont typeface="Webdings" panose="05030102010509060703" pitchFamily="2" charset="2"/>
              <a:buChar char=""/>
            </a:pPr>
            <a:r>
              <a:rPr lang="zh-CN" altLang="en-US" sz="2100">
                <a:solidFill>
                  <a:srgbClr val="BC7605"/>
                </a:solidFill>
                <a:latin typeface="宋体" panose="02010600030101010101" pitchFamily="2" charset="-122"/>
                <a:ea typeface="微软雅黑" panose="020B0503020204020204" pitchFamily="2" charset="-122"/>
              </a:rPr>
              <a:t>穴居是当时的居住方式，早期穴居的</a:t>
            </a:r>
            <a:endParaRPr lang="zh-CN" altLang="en-US" sz="2100">
              <a:solidFill>
                <a:srgbClr val="BC7605"/>
              </a:solidFill>
              <a:latin typeface="宋体" panose="02010600030101010101" pitchFamily="2" charset="-122"/>
              <a:ea typeface="微软雅黑" panose="020B0503020204020204" pitchFamily="2" charset="-122"/>
            </a:endParaRPr>
          </a:p>
          <a:p>
            <a:pPr algn="just">
              <a:lnSpc>
                <a:spcPct val="120000"/>
              </a:lnSpc>
              <a:spcBef>
                <a:spcPts val="1800"/>
              </a:spcBef>
              <a:buClr>
                <a:srgbClr val="FAAA28"/>
              </a:buClr>
              <a:buSzPct val="60000"/>
              <a:buFont typeface="Webdings" panose="05030102010509060703" pitchFamily="2" charset="2"/>
            </a:pPr>
            <a:r>
              <a:rPr lang="zh-CN" altLang="en-US" sz="2100">
                <a:solidFill>
                  <a:srgbClr val="BC7605"/>
                </a:solidFill>
                <a:latin typeface="宋体" panose="02010600030101010101" pitchFamily="2" charset="-122"/>
                <a:ea typeface="微软雅黑" panose="020B0503020204020204" pitchFamily="2" charset="-122"/>
              </a:rPr>
              <a:t>平面形式都是圆形，稍后有了矩形平</a:t>
            </a:r>
            <a:endParaRPr lang="zh-CN" altLang="en-US" sz="2100">
              <a:solidFill>
                <a:srgbClr val="BC7605"/>
              </a:solidFill>
              <a:latin typeface="宋体" panose="02010600030101010101" pitchFamily="2" charset="-122"/>
              <a:ea typeface="微软雅黑" panose="020B0503020204020204" pitchFamily="2" charset="-122"/>
            </a:endParaRPr>
          </a:p>
          <a:p>
            <a:pPr algn="just">
              <a:lnSpc>
                <a:spcPct val="120000"/>
              </a:lnSpc>
              <a:spcBef>
                <a:spcPts val="1800"/>
              </a:spcBef>
              <a:buClr>
                <a:srgbClr val="FAAA28"/>
              </a:buClr>
              <a:buSzPct val="60000"/>
              <a:buFont typeface="Webdings" panose="05030102010509060703" pitchFamily="2" charset="2"/>
            </a:pPr>
            <a:r>
              <a:rPr lang="zh-CN" altLang="en-US" sz="2100">
                <a:solidFill>
                  <a:srgbClr val="BC7605"/>
                </a:solidFill>
                <a:latin typeface="宋体" panose="02010600030101010101" pitchFamily="2" charset="-122"/>
                <a:ea typeface="微软雅黑" panose="020B0503020204020204" pitchFamily="2" charset="-122"/>
              </a:rPr>
              <a:t>面的穴居和房屋，也有了圆形和矩形</a:t>
            </a:r>
            <a:endParaRPr lang="zh-CN" altLang="en-US" sz="2100">
              <a:solidFill>
                <a:srgbClr val="BC7605"/>
              </a:solidFill>
              <a:latin typeface="宋体" panose="02010600030101010101" pitchFamily="2" charset="-122"/>
              <a:ea typeface="微软雅黑" panose="020B0503020204020204" pitchFamily="2" charset="-122"/>
            </a:endParaRPr>
          </a:p>
          <a:p>
            <a:pPr algn="just">
              <a:lnSpc>
                <a:spcPct val="120000"/>
              </a:lnSpc>
              <a:spcBef>
                <a:spcPts val="1800"/>
              </a:spcBef>
              <a:buClr>
                <a:srgbClr val="FAAA28"/>
              </a:buClr>
              <a:buSzPct val="60000"/>
              <a:buFont typeface="Webdings" panose="05030102010509060703" pitchFamily="2" charset="2"/>
            </a:pPr>
            <a:r>
              <a:rPr lang="zh-CN" altLang="en-US" sz="2100">
                <a:solidFill>
                  <a:srgbClr val="BC7605"/>
                </a:solidFill>
                <a:latin typeface="宋体" panose="02010600030101010101" pitchFamily="2" charset="-122"/>
                <a:ea typeface="微软雅黑" panose="020B0503020204020204" pitchFamily="2" charset="-122"/>
              </a:rPr>
              <a:t>相结合的处理方式。原始时期的居住</a:t>
            </a:r>
            <a:endParaRPr lang="zh-CN" altLang="en-US" sz="2100">
              <a:solidFill>
                <a:srgbClr val="BC7605"/>
              </a:solidFill>
              <a:latin typeface="宋体" panose="02010600030101010101" pitchFamily="2" charset="-122"/>
              <a:ea typeface="微软雅黑" panose="020B0503020204020204" pitchFamily="2" charset="-122"/>
            </a:endParaRPr>
          </a:p>
          <a:p>
            <a:pPr algn="just">
              <a:lnSpc>
                <a:spcPct val="120000"/>
              </a:lnSpc>
              <a:spcBef>
                <a:spcPts val="1800"/>
              </a:spcBef>
              <a:buClr>
                <a:srgbClr val="FAAA28"/>
              </a:buClr>
              <a:buSzPct val="60000"/>
              <a:buFont typeface="Webdings" panose="05030102010509060703" pitchFamily="2" charset="2"/>
            </a:pPr>
            <a:r>
              <a:rPr lang="zh-CN" altLang="en-US" sz="2100">
                <a:solidFill>
                  <a:srgbClr val="BC7605"/>
                </a:solidFill>
                <a:latin typeface="宋体" panose="02010600030101010101" pitchFamily="2" charset="-122"/>
                <a:ea typeface="微软雅黑" panose="020B0503020204020204" pitchFamily="2" charset="-122"/>
              </a:rPr>
              <a:t>空间组织较简单，但仍做了空间的划分。</a:t>
            </a:r>
            <a:endParaRPr lang="zh-CN" altLang="en-US" sz="2100">
              <a:solidFill>
                <a:srgbClr val="BC7605"/>
              </a:solidFill>
              <a:latin typeface="宋体" panose="02010600030101010101" pitchFamily="2" charset="-122"/>
              <a:ea typeface="微软雅黑" panose="020B0503020204020204" pitchFamily="2" charset="-122"/>
            </a:endParaRPr>
          </a:p>
        </p:txBody>
      </p:sp>
      <p:pic>
        <p:nvPicPr>
          <p:cNvPr id="12291" name="图片 2" descr="1-3"/>
          <p:cNvPicPr>
            <a:picLocks noChangeAspect="1"/>
          </p:cNvPicPr>
          <p:nvPr/>
        </p:nvPicPr>
        <p:blipFill>
          <a:blip r:embed="rId1"/>
          <a:srcRect b="7642"/>
          <a:stretch>
            <a:fillRect/>
          </a:stretch>
        </p:blipFill>
        <p:spPr>
          <a:xfrm>
            <a:off x="5690870" y="3361055"/>
            <a:ext cx="3094990" cy="2185670"/>
          </a:xfrm>
          <a:prstGeom prst="rect">
            <a:avLst/>
          </a:prstGeom>
          <a:noFill/>
          <a:ln w="9525">
            <a:noFill/>
          </a:ln>
        </p:spPr>
      </p:pic>
    </p:spTree>
  </p:cSld>
  <p:clrMapOvr>
    <a:masterClrMapping/>
  </p:clrMapOvr>
  <p:transition advTm="100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
          <p:cNvSpPr txBox="1"/>
          <p:nvPr/>
        </p:nvSpPr>
        <p:spPr>
          <a:xfrm>
            <a:off x="282575" y="1615440"/>
            <a:ext cx="6108700" cy="3646170"/>
          </a:xfrm>
          <a:prstGeom prst="rect">
            <a:avLst/>
          </a:prstGeom>
          <a:noFill/>
          <a:ln w="9525">
            <a:noFill/>
          </a:ln>
        </p:spPr>
        <p:txBody>
          <a:bodyPr wrap="square" anchor="t">
            <a:spAutoFit/>
          </a:bodyPr>
          <a:p>
            <a:r>
              <a:rPr lang="zh-CN" altLang="en-US" dirty="0">
                <a:latin typeface="Arial" panose="020B0604020202020204" pitchFamily="34" charset="0"/>
                <a:ea typeface="宋体" panose="02010600030101010101" pitchFamily="2" charset="-122"/>
              </a:rPr>
              <a:t>   </a:t>
            </a:r>
            <a:r>
              <a:rPr lang="zh-CN" altLang="en-US" sz="2100">
                <a:solidFill>
                  <a:srgbClr val="BC7605"/>
                </a:solidFill>
                <a:latin typeface="宋体" panose="02010600030101010101" pitchFamily="2" charset="-122"/>
                <a:ea typeface="微软雅黑" panose="020B0503020204020204" pitchFamily="2" charset="-122"/>
              </a:rPr>
              <a:t>（2）春秋战国时期</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   春秋战国时期居住建筑平面日渐多样，出现了</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方形、圆形、矩形、亚字形、回字形等，此时的</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建筑中的中柱开始消失，开间变为奇数，对于空</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间的功能分区越来越受到重视，回廊和庭院式布</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局已经普及，高台建筑开始兴起。</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 （</a:t>
            </a:r>
            <a:r>
              <a:rPr lang="en-US" altLang="zh-CN" sz="2100">
                <a:solidFill>
                  <a:srgbClr val="BC7605"/>
                </a:solidFill>
                <a:latin typeface="宋体" panose="02010600030101010101" pitchFamily="2" charset="-122"/>
                <a:ea typeface="微软雅黑" panose="020B0503020204020204" pitchFamily="2" charset="-122"/>
              </a:rPr>
              <a:t>3</a:t>
            </a:r>
            <a:r>
              <a:rPr lang="zh-CN" altLang="en-US" sz="2100">
                <a:solidFill>
                  <a:srgbClr val="BC7605"/>
                </a:solidFill>
                <a:latin typeface="宋体" panose="02010600030101010101" pitchFamily="2" charset="-122"/>
                <a:ea typeface="微软雅黑" panose="020B0503020204020204" pitchFamily="2" charset="-122"/>
              </a:rPr>
              <a:t>）秦汉时期</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秦代时期的住宅资料保存下来的很少，汉代住宅</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可从画像砖、冥器中了解到大概。如“一明两暗”</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的三开间正房的布局方式，这种形态后来成为我国传统建筑的基本形态，沿用至今。</a:t>
            </a:r>
            <a:endParaRPr lang="zh-CN" altLang="en-US" sz="2100">
              <a:solidFill>
                <a:srgbClr val="BC7605"/>
              </a:solidFill>
              <a:latin typeface="宋体" panose="02010600030101010101" pitchFamily="2" charset="-122"/>
              <a:ea typeface="微软雅黑" panose="020B0503020204020204" pitchFamily="2" charset="-122"/>
            </a:endParaRPr>
          </a:p>
        </p:txBody>
      </p:sp>
      <p:pic>
        <p:nvPicPr>
          <p:cNvPr id="9" name="图片 9" descr="C:\Users\Administrator\Desktop\537d362a4535ece6fa916.jpg537d362a4535ece6fa916"/>
          <p:cNvPicPr>
            <a:picLocks noChangeAspect="1"/>
          </p:cNvPicPr>
          <p:nvPr/>
        </p:nvPicPr>
        <p:blipFill>
          <a:blip r:embed="rId1"/>
          <a:srcRect/>
          <a:stretch>
            <a:fillRect/>
          </a:stretch>
        </p:blipFill>
        <p:spPr>
          <a:xfrm>
            <a:off x="6663055" y="1469390"/>
            <a:ext cx="2032635" cy="3352800"/>
          </a:xfrm>
          <a:prstGeom prst="rect">
            <a:avLst/>
          </a:prstGeom>
        </p:spPr>
      </p:pic>
      <p:sp>
        <p:nvSpPr>
          <p:cNvPr id="10" name="文本框 10"/>
          <p:cNvSpPr txBox="1"/>
          <p:nvPr/>
        </p:nvSpPr>
        <p:spPr>
          <a:xfrm>
            <a:off x="6982778" y="5023485"/>
            <a:ext cx="1610995"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一明两暗的平面</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 Box 3"/>
          <p:cNvSpPr txBox="1"/>
          <p:nvPr/>
        </p:nvSpPr>
        <p:spPr>
          <a:xfrm>
            <a:off x="282575" y="1615440"/>
            <a:ext cx="4509770" cy="2676525"/>
          </a:xfrm>
          <a:prstGeom prst="rect">
            <a:avLst/>
          </a:prstGeom>
          <a:noFill/>
          <a:ln w="9525">
            <a:noFill/>
          </a:ln>
        </p:spPr>
        <p:txBody>
          <a:bodyPr wrap="square" anchor="t">
            <a:spAutoFit/>
          </a:bodyPr>
          <a:p>
            <a:r>
              <a:rPr lang="zh-CN" altLang="en-US" dirty="0">
                <a:latin typeface="Arial" panose="020B0604020202020204" pitchFamily="34" charset="0"/>
                <a:ea typeface="宋体" panose="02010600030101010101" pitchFamily="2" charset="-122"/>
              </a:rPr>
              <a:t>   </a:t>
            </a:r>
            <a:r>
              <a:rPr lang="zh-CN" altLang="en-US" sz="2100">
                <a:solidFill>
                  <a:srgbClr val="BC7605"/>
                </a:solidFill>
                <a:latin typeface="宋体" panose="02010600030101010101" pitchFamily="2" charset="-122"/>
                <a:ea typeface="微软雅黑" panose="020B0503020204020204" pitchFamily="2" charset="-122"/>
              </a:rPr>
              <a:t>（</a:t>
            </a:r>
            <a:r>
              <a:rPr lang="en-US" altLang="zh-CN" sz="2100">
                <a:solidFill>
                  <a:srgbClr val="BC7605"/>
                </a:solidFill>
                <a:latin typeface="宋体" panose="02010600030101010101" pitchFamily="2" charset="-122"/>
                <a:ea typeface="微软雅黑" panose="020B0503020204020204" pitchFamily="2" charset="-122"/>
              </a:rPr>
              <a:t>4</a:t>
            </a:r>
            <a:r>
              <a:rPr lang="zh-CN" altLang="en-US" sz="2100">
                <a:solidFill>
                  <a:srgbClr val="BC7605"/>
                </a:solidFill>
                <a:latin typeface="宋体" panose="02010600030101010101" pitchFamily="2" charset="-122"/>
                <a:ea typeface="微软雅黑" panose="020B0503020204020204" pitchFamily="2" charset="-122"/>
              </a:rPr>
              <a:t>）魏晋南北朝时期</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逐渐出现了一些垂足而坐的高坐具，</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出现了架子床</a:t>
            </a:r>
            <a:endParaRPr lang="zh-CN" altLang="en-US" sz="2100">
              <a:solidFill>
                <a:srgbClr val="BC7605"/>
              </a:solidFill>
              <a:latin typeface="宋体" panose="02010600030101010101" pitchFamily="2" charset="-122"/>
              <a:ea typeface="微软雅黑" panose="020B0503020204020204" pitchFamily="2" charset="-122"/>
            </a:endParaRPr>
          </a:p>
          <a:p>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 （</a:t>
            </a:r>
            <a:r>
              <a:rPr lang="en-US" altLang="zh-CN" sz="2100">
                <a:solidFill>
                  <a:srgbClr val="BC7605"/>
                </a:solidFill>
                <a:latin typeface="宋体" panose="02010600030101010101" pitchFamily="2" charset="-122"/>
                <a:ea typeface="微软雅黑" panose="020B0503020204020204" pitchFamily="2" charset="-122"/>
              </a:rPr>
              <a:t>5</a:t>
            </a:r>
            <a:r>
              <a:rPr lang="zh-CN" altLang="en-US" sz="2100">
                <a:solidFill>
                  <a:srgbClr val="BC7605"/>
                </a:solidFill>
                <a:latin typeface="宋体" panose="02010600030101010101" pitchFamily="2" charset="-122"/>
                <a:ea typeface="微软雅黑" panose="020B0503020204020204" pitchFamily="2" charset="-122"/>
              </a:rPr>
              <a:t>）隋唐五代时期</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隋唐时期的家具也有了很大的发展，</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唐代是我国高低型家具并行的时期，</a:t>
            </a:r>
            <a:endParaRPr lang="zh-CN" altLang="en-US" sz="2100">
              <a:solidFill>
                <a:srgbClr val="BC7605"/>
              </a:solidFill>
              <a:latin typeface="宋体" panose="02010600030101010101" pitchFamily="2" charset="-122"/>
              <a:ea typeface="微软雅黑" panose="020B0503020204020204" pitchFamily="2" charset="-122"/>
            </a:endParaRPr>
          </a:p>
          <a:p>
            <a:r>
              <a:rPr lang="zh-CN" altLang="en-US" sz="2100">
                <a:solidFill>
                  <a:srgbClr val="BC7605"/>
                </a:solidFill>
                <a:latin typeface="宋体" panose="02010600030101010101" pitchFamily="2" charset="-122"/>
                <a:ea typeface="微软雅黑" panose="020B0503020204020204" pitchFamily="2" charset="-122"/>
              </a:rPr>
              <a:t>工艺上追求清新自由的格调。</a:t>
            </a:r>
            <a:endParaRPr lang="zh-CN" altLang="en-US" sz="2100">
              <a:solidFill>
                <a:srgbClr val="BC7605"/>
              </a:solidFill>
              <a:latin typeface="宋体" panose="02010600030101010101" pitchFamily="2" charset="-122"/>
              <a:ea typeface="微软雅黑" panose="020B0503020204020204" pitchFamily="2" charset="-122"/>
            </a:endParaRPr>
          </a:p>
        </p:txBody>
      </p:sp>
      <p:pic>
        <p:nvPicPr>
          <p:cNvPr id="12" name="图片 12" descr="85eef072cc1f5f0b4789da10d5d7471a"/>
          <p:cNvPicPr>
            <a:picLocks noChangeAspect="1"/>
          </p:cNvPicPr>
          <p:nvPr/>
        </p:nvPicPr>
        <p:blipFill>
          <a:blip r:embed="rId1"/>
          <a:srcRect l="15202" t="9512" r="16602" b="7101"/>
          <a:stretch>
            <a:fillRect/>
          </a:stretch>
        </p:blipFill>
        <p:spPr>
          <a:xfrm>
            <a:off x="5465445" y="1682115"/>
            <a:ext cx="2889885" cy="2452370"/>
          </a:xfrm>
          <a:prstGeom prst="rect">
            <a:avLst/>
          </a:prstGeom>
        </p:spPr>
      </p:pic>
      <p:sp>
        <p:nvSpPr>
          <p:cNvPr id="13" name="文本框 13"/>
          <p:cNvSpPr txBox="1"/>
          <p:nvPr/>
        </p:nvSpPr>
        <p:spPr>
          <a:xfrm>
            <a:off x="5393690" y="4291965"/>
            <a:ext cx="2705100" cy="42799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r>
              <a:rPr lang="en-US" altLang="zh-CN" sz="1050" kern="100">
                <a:latin typeface="Calibri" panose="020F0502020204030204"/>
                <a:ea typeface="宋体" panose="02010600030101010101" pitchFamily="2" charset="-122"/>
                <a:cs typeface="Times New Roman" panose="02020603050405020304"/>
                <a:sym typeface="Times New Roman" panose="02020603050405020304"/>
              </a:rPr>
              <a:t>  魏晋南北朝时期的床榻</a:t>
            </a:r>
            <a:endParaRPr lang="en-US" altLang="zh-CN" sz="1050" kern="10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3EBF8"/>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3EBF8"/>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3cd864ddf516">
  <a:themeElements>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fontScheme name="">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53cd864ddf516">
  <a:themeElements>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fontScheme name="">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53cd864ddf516">
  <a:themeElements>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fontScheme name="">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53cd864ddf516">
  <a:themeElements>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fontScheme name="">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themeOverride>
</file>

<file path=ppt/theme/themeOverride2.xml><?xml version="1.0" encoding="utf-8"?>
<a:themeOverride xmlns:a="http://schemas.openxmlformats.org/drawingml/2006/main">
  <a:clrScheme name="">
    <a:dk1>
      <a:srgbClr val="4B4D4F"/>
    </a:dk1>
    <a:lt1>
      <a:srgbClr val="FFFFFF"/>
    </a:lt1>
    <a:dk2>
      <a:srgbClr val="3D3F41"/>
    </a:dk2>
    <a:lt2>
      <a:srgbClr val="EEECE1"/>
    </a:lt2>
    <a:accent1>
      <a:srgbClr val="DC5C31"/>
    </a:accent1>
    <a:accent2>
      <a:srgbClr val="EA9B26"/>
    </a:accent2>
    <a:accent3>
      <a:srgbClr val="FFFFFF"/>
    </a:accent3>
    <a:accent4>
      <a:srgbClr val="3F4143"/>
    </a:accent4>
    <a:accent5>
      <a:srgbClr val="EAB6AD"/>
    </a:accent5>
    <a:accent6>
      <a:srgbClr val="D28B21"/>
    </a:accent6>
    <a:hlink>
      <a:srgbClr val="00B0F0"/>
    </a:hlink>
    <a:folHlink>
      <a:srgbClr val="AFB2B4"/>
    </a:folHlink>
  </a:clrScheme>
</a:themeOverride>
</file>

<file path=docProps/app.xml><?xml version="1.0" encoding="utf-8"?>
<Properties xmlns="http://schemas.openxmlformats.org/officeDocument/2006/extended-properties" xmlns:vt="http://schemas.openxmlformats.org/officeDocument/2006/docPropsVTypes">
  <TotalTime>0</TotalTime>
  <Words>4258</Words>
  <Application>WPS 演示</Application>
  <PresentationFormat/>
  <Paragraphs>249</Paragraphs>
  <Slides>51</Slides>
  <Notes>0</Notes>
  <HiddenSlides>0</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51</vt:i4>
      </vt:variant>
    </vt:vector>
  </HeadingPairs>
  <TitlesOfParts>
    <vt:vector size="74" baseType="lpstr">
      <vt:lpstr>Arial</vt:lpstr>
      <vt:lpstr>宋体</vt:lpstr>
      <vt:lpstr>Wingdings</vt:lpstr>
      <vt:lpstr>Calibri</vt:lpstr>
      <vt:lpstr>Arial Black</vt:lpstr>
      <vt:lpstr>微软雅黑</vt:lpstr>
      <vt:lpstr>Webdings</vt:lpstr>
      <vt:lpstr>幼圆</vt:lpstr>
      <vt:lpstr>隶书</vt:lpstr>
      <vt:lpstr>华文细黑</vt:lpstr>
      <vt:lpstr>黑体</vt:lpstr>
      <vt:lpstr>Times New Roman</vt:lpstr>
      <vt:lpstr>Courier New</vt:lpstr>
      <vt:lpstr>Arial Unicode MS</vt:lpstr>
      <vt:lpstr>Calibri</vt:lpstr>
      <vt:lpstr>Times New Roman</vt:lpstr>
      <vt:lpstr>华文行楷</vt:lpstr>
      <vt:lpstr>仿宋</vt:lpstr>
      <vt:lpstr>默认设计模板</vt:lpstr>
      <vt:lpstr>53cd864ddf516</vt:lpstr>
      <vt:lpstr>1_53cd864ddf516</vt:lpstr>
      <vt:lpstr>2_53cd864ddf516</vt:lpstr>
      <vt:lpstr>3_53cd864ddf516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 历史与演变</vt:lpstr>
      <vt:lpstr>PowerPoint 演示文稿</vt:lpstr>
      <vt:lpstr>PowerPoint 演示文稿</vt:lpstr>
      <vt:lpstr>（二） 历史与演变</vt:lpstr>
      <vt:lpstr>无所不至的中国风</vt:lpstr>
      <vt:lpstr>二、中式风格特点</vt:lpstr>
      <vt:lpstr>PowerPoint 演示文稿</vt:lpstr>
      <vt:lpstr>PowerPoint 演示文稿</vt:lpstr>
      <vt:lpstr>PowerPoint 演示文稿</vt:lpstr>
      <vt:lpstr>PowerPoint 演示文稿</vt:lpstr>
      <vt:lpstr>三、中式风格的精神内涵</vt:lpstr>
      <vt:lpstr>PowerPoint 演示文稿</vt:lpstr>
      <vt:lpstr>PowerPoint 演示文稿</vt:lpstr>
      <vt:lpstr>PowerPoint 演示文稿</vt:lpstr>
      <vt:lpstr>PowerPoint 演示文稿</vt:lpstr>
      <vt:lpstr>PowerPoint 演示文稿</vt:lpstr>
      <vt:lpstr>五、常用要素</vt:lpstr>
      <vt:lpstr>PowerPoint 演示文稿</vt:lpstr>
      <vt:lpstr>PowerPoint 演示文稿</vt:lpstr>
      <vt:lpstr>PowerPoint 演示文稿</vt:lpstr>
      <vt:lpstr>PowerPoint 演示文稿</vt:lpstr>
      <vt:lpstr>PowerPoint 演示文稿</vt:lpstr>
      <vt:lpstr>PowerPoint 演示文稿</vt:lpstr>
      <vt:lpstr>（三） 风格和趋势 </vt:lpstr>
      <vt:lpstr>（三） 风格和趋势 </vt:lpstr>
      <vt:lpstr>PowerPoint 演示文稿</vt:lpstr>
      <vt:lpstr>PowerPoint 演示文稿</vt:lpstr>
      <vt:lpstr>第三章 日式风格</vt:lpstr>
      <vt:lpstr>PowerPoint 演示文稿</vt:lpstr>
      <vt:lpstr>3、历史渊源 日本的建筑历史大致可分为三个发展阶段：</vt:lpstr>
      <vt:lpstr>PowerPoint 演示文稿</vt:lpstr>
      <vt:lpstr>PowerPoint 演示文稿</vt:lpstr>
      <vt:lpstr>PowerPoint 演示文稿</vt:lpstr>
      <vt:lpstr>PowerPoint 演示文稿</vt:lpstr>
      <vt:lpstr>五、居住空间设计的基本原则</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WPS_1502861189</cp:lastModifiedBy>
  <cp:revision>9</cp:revision>
  <dcterms:created xsi:type="dcterms:W3CDTF">2013-01-25T01:44:32Z</dcterms:created>
  <dcterms:modified xsi:type="dcterms:W3CDTF">2018-06-24T02:29:12Z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