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53"/>
  </p:notesMasterIdLst>
  <p:sldIdLst>
    <p:sldId id="340" r:id="rId4"/>
    <p:sldId id="1083" r:id="rId5"/>
    <p:sldId id="1066" r:id="rId6"/>
    <p:sldId id="1152" r:id="rId7"/>
    <p:sldId id="1162" r:id="rId8"/>
    <p:sldId id="1078" r:id="rId9"/>
    <p:sldId id="1172" r:id="rId10"/>
    <p:sldId id="1173" r:id="rId11"/>
    <p:sldId id="1174" r:id="rId12"/>
    <p:sldId id="1175" r:id="rId13"/>
    <p:sldId id="1176" r:id="rId14"/>
    <p:sldId id="1177" r:id="rId15"/>
    <p:sldId id="1178" r:id="rId16"/>
    <p:sldId id="1179" r:id="rId17"/>
    <p:sldId id="1180" r:id="rId18"/>
    <p:sldId id="1181" r:id="rId19"/>
    <p:sldId id="1182" r:id="rId20"/>
    <p:sldId id="1183" r:id="rId21"/>
    <p:sldId id="1184" r:id="rId22"/>
    <p:sldId id="1185" r:id="rId23"/>
    <p:sldId id="1186" r:id="rId24"/>
    <p:sldId id="1187" r:id="rId25"/>
    <p:sldId id="1188" r:id="rId26"/>
    <p:sldId id="1189" r:id="rId27"/>
    <p:sldId id="1190" r:id="rId28"/>
    <p:sldId id="1191" r:id="rId29"/>
    <p:sldId id="1192" r:id="rId30"/>
    <p:sldId id="1193" r:id="rId31"/>
    <p:sldId id="1194" r:id="rId32"/>
    <p:sldId id="985" r:id="rId33"/>
    <p:sldId id="986" r:id="rId34"/>
    <p:sldId id="1166" r:id="rId35"/>
    <p:sldId id="990" r:id="rId36"/>
    <p:sldId id="991" r:id="rId37"/>
    <p:sldId id="1153" r:id="rId38"/>
    <p:sldId id="992" r:id="rId39"/>
    <p:sldId id="1195" r:id="rId40"/>
    <p:sldId id="786" r:id="rId41"/>
    <p:sldId id="776" r:id="rId42"/>
    <p:sldId id="1159" r:id="rId43"/>
    <p:sldId id="1160" r:id="rId44"/>
    <p:sldId id="1161" r:id="rId45"/>
    <p:sldId id="850" r:id="rId46"/>
    <p:sldId id="1154" r:id="rId47"/>
    <p:sldId id="1156" r:id="rId48"/>
    <p:sldId id="1171" r:id="rId49"/>
    <p:sldId id="1170" r:id="rId50"/>
    <p:sldId id="1169" r:id="rId51"/>
    <p:sldId id="1196" r:id="rId52"/>
  </p:sldIdLst>
  <p:sldSz cx="12192000" cy="6858000"/>
  <p:notesSz cx="6858000" cy="9144000"/>
  <p:custDataLst>
    <p:tags r:id="rId5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39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CC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p:restoredTop sz="94660"/>
  </p:normalViewPr>
  <p:slideViewPr>
    <p:cSldViewPr showGuides="1">
      <p:cViewPr varScale="1">
        <p:scale>
          <a:sx n="58" d="100"/>
          <a:sy n="58" d="100"/>
        </p:scale>
        <p:origin x="956" y="56"/>
      </p:cViewPr>
      <p:guideLst>
        <p:guide orient="horz" pos="2205"/>
        <p:guide pos="390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 typeface="Arial" panose="020B0604020202020204" pitchFamily="34" charset="0"/>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 typeface="Arial" panose="020B0604020202020204" pitchFamily="34" charset="0"/>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t>‹#›</a:t>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a:solidFill>
              <a:srgbClr val="000000">
                <a:alpha val="100000"/>
              </a:srgbClr>
            </a:solidFill>
            <a:miter lim="800000"/>
          </a:ln>
        </p:spPr>
      </p:sp>
      <p:sp>
        <p:nvSpPr>
          <p:cNvPr id="62467" name="备注占位符 2"/>
          <p:cNvSpPr>
            <a:spLocks noGrp="1"/>
          </p:cNvSpPr>
          <p:nvPr>
            <p:ph type="body"/>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6246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t>40</a:t>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ln>
            <a:solidFill>
              <a:srgbClr val="000000">
                <a:alpha val="100000"/>
              </a:srgbClr>
            </a:solidFill>
            <a:miter lim="800000"/>
          </a:ln>
        </p:spPr>
      </p:sp>
      <p:sp>
        <p:nvSpPr>
          <p:cNvPr id="65539" name="备注占位符 2"/>
          <p:cNvSpPr>
            <a:spLocks noGrp="1"/>
          </p:cNvSpPr>
          <p:nvPr>
            <p:ph type="body"/>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t>42</a:t>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mn-lt"/>
                <a:ea typeface="DengXian" pitchFamily="2" charset="-122"/>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DengXian" pitchFamily="2" charset="-122"/>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sz="3200" b="0" i="0" u="none" strike="noStrike" kern="1200" cap="none" spc="0" normalizeH="0" baseline="0" noProof="0">
                <a:ln>
                  <a:noFill/>
                </a:ln>
                <a:solidFill>
                  <a:schemeClr val="tx1"/>
                </a:solidFill>
                <a:effectLst/>
                <a:uLnTx/>
                <a:uFillTx/>
                <a:latin typeface="+mn-lt"/>
                <a:ea typeface="DengXian" pitchFamily="2" charset="-122"/>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DengXian" pitchFamily="2" charset="-122"/>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2"/>
          <p:cNvSpPr>
            <a:spLocks noGrp="1"/>
          </p:cNvSpPr>
          <p:nvPr>
            <p:ph type="body"/>
          </p:nvPr>
        </p:nvSpPr>
        <p:spPr>
          <a:xfrm>
            <a:off x="609600" y="1600200"/>
            <a:ext cx="109728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en-US" altLang="en-US" dirty="0"/>
              <a:t>Click to edit Master title style</a:t>
            </a:r>
          </a:p>
        </p:txBody>
      </p:sp>
      <p:sp>
        <p:nvSpPr>
          <p:cNvPr id="2051" name="Text Placeholder 2"/>
          <p:cNvSpPr>
            <a:spLocks noGrp="1"/>
          </p:cNvSpPr>
          <p:nvPr>
            <p:ph type="body" idx="1"/>
          </p:nvPr>
        </p:nvSpPr>
        <p:spPr>
          <a:xfrm>
            <a:off x="838200" y="1825625"/>
            <a:ext cx="10515600" cy="4351338"/>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DengXian Light" pitchFamily="2"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en-US" altLang="en-US" dirty="0"/>
              <a:t>Click to edit Master title style</a:t>
            </a:r>
          </a:p>
        </p:txBody>
      </p:sp>
      <p:sp>
        <p:nvSpPr>
          <p:cNvPr id="2051" name="Text Placeholder 2"/>
          <p:cNvSpPr>
            <a:spLocks noGrp="1"/>
          </p:cNvSpPr>
          <p:nvPr>
            <p:ph type="body" idx="1"/>
          </p:nvPr>
        </p:nvSpPr>
        <p:spPr>
          <a:xfrm>
            <a:off x="838200" y="1825625"/>
            <a:ext cx="10515600" cy="4351338"/>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DengXian Light" pitchFamily="2"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DengXian Light"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3.jpeg"/><Relationship Id="rId4"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4.jpeg"/><Relationship Id="rId4"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5.jpeg"/><Relationship Id="rId4"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6.jpeg"/><Relationship Id="rId4"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7.jpeg"/><Relationship Id="rId4"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8.jpeg"/><Relationship Id="rId4"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8.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2.jpeg"/><Relationship Id="rId4"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18.jpeg"/><Relationship Id="rId4"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wo coloured ropes knotted together"/>
          <p:cNvPicPr>
            <a:picLocks noChangeAspect="1"/>
          </p:cNvPicPr>
          <p:nvPr/>
        </p:nvPicPr>
        <p:blipFill>
          <a:blip r:embed="rId2"/>
          <a:stretch>
            <a:fillRect/>
          </a:stretch>
        </p:blipFill>
        <p:spPr>
          <a:xfrm>
            <a:off x="0" y="-357187"/>
            <a:ext cx="12192000" cy="8126412"/>
          </a:xfrm>
          <a:prstGeom prst="rect">
            <a:avLst/>
          </a:prstGeom>
          <a:noFill/>
          <a:ln w="9525">
            <a:noFill/>
          </a:ln>
        </p:spPr>
      </p:pic>
      <p:sp>
        <p:nvSpPr>
          <p:cNvPr id="4100" name="TextBox 4"/>
          <p:cNvSpPr txBox="1">
            <a:spLocks noChangeArrowheads="1"/>
          </p:cNvSpPr>
          <p:nvPr/>
        </p:nvSpPr>
        <p:spPr bwMode="auto">
          <a:xfrm>
            <a:off x="4871864" y="1052736"/>
            <a:ext cx="7109639" cy="1015663"/>
          </a:xfrm>
          <a:prstGeom prst="rect">
            <a:avLst/>
          </a:prstGeom>
          <a:noFill/>
          <a:ln w="9525">
            <a:noFill/>
            <a:miter lim="800000"/>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6000" b="1" dirty="0">
                <a:solidFill>
                  <a:srgbClr val="FFF2CC"/>
                </a:solidFill>
                <a:latin typeface="微软雅黑" panose="020B0503020204020204" pitchFamily="34" charset="-122"/>
                <a:ea typeface="微软雅黑" panose="020B0503020204020204" pitchFamily="34" charset="-122"/>
              </a:rPr>
              <a:t>交互设计与用户体验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2FCFC2C-2F1C-6225-0E76-7ADDC6E73962}"/>
              </a:ext>
            </a:extLst>
          </p:cNvPr>
          <p:cNvSpPr txBox="1"/>
          <p:nvPr/>
        </p:nvSpPr>
        <p:spPr>
          <a:xfrm>
            <a:off x="911424" y="1052736"/>
            <a:ext cx="10081120" cy="4355038"/>
          </a:xfrm>
          <a:prstGeom prst="rect">
            <a:avLst/>
          </a:prstGeom>
          <a:noFill/>
        </p:spPr>
        <p:txBody>
          <a:bodyPr wrap="square">
            <a:spAutoFit/>
          </a:bodyPr>
          <a:lstStyle/>
          <a:p>
            <a:pPr indent="355600"/>
            <a:r>
              <a:rPr lang="zh-CN" altLang="en-US" sz="2000" dirty="0">
                <a:latin typeface="微软雅黑" panose="020B0503020204020204" pitchFamily="34" charset="-122"/>
                <a:ea typeface="微软雅黑" panose="020B0503020204020204" pitchFamily="34" charset="-122"/>
              </a:rPr>
              <a:t>为了实现这个目的，设计师需要做到以下几点：</a:t>
            </a:r>
            <a:endParaRPr lang="en-CA" sz="2000" dirty="0">
              <a:latin typeface="微软雅黑" panose="020B0503020204020204" pitchFamily="34" charset="-122"/>
              <a:ea typeface="微软雅黑" panose="020B0503020204020204" pitchFamily="34" charset="-122"/>
            </a:endParaRPr>
          </a:p>
          <a:p>
            <a:pPr indent="355600"/>
            <a:r>
              <a:rPr lang="en-US" sz="2000" dirty="0">
                <a:latin typeface="微软雅黑" panose="020B0503020204020204" pitchFamily="34" charset="-122"/>
                <a:ea typeface="微软雅黑" panose="020B0503020204020204" pitchFamily="34" charset="-122"/>
              </a:rPr>
              <a:t> </a:t>
            </a:r>
            <a:endParaRPr lang="en-CA" sz="2000" dirty="0">
              <a:latin typeface="微软雅黑" panose="020B0503020204020204" pitchFamily="34" charset="-122"/>
              <a:ea typeface="微软雅黑" panose="020B0503020204020204" pitchFamily="34" charset="-122"/>
            </a:endParaRPr>
          </a:p>
          <a:p>
            <a:pPr indent="355600"/>
            <a:r>
              <a:rPr lang="en-US" sz="2000" b="1" dirty="0">
                <a:latin typeface="微软雅黑" panose="020B0503020204020204" pitchFamily="34" charset="-122"/>
                <a:ea typeface="微软雅黑" panose="020B0503020204020204" pitchFamily="34" charset="-122"/>
              </a:rPr>
              <a:t> </a:t>
            </a:r>
            <a:endParaRPr lang="en-CA" sz="2000" b="1" dirty="0">
              <a:latin typeface="微软雅黑" panose="020B0503020204020204" pitchFamily="34" charset="-122"/>
              <a:ea typeface="微软雅黑" panose="020B0503020204020204" pitchFamily="34" charset="-122"/>
            </a:endParaRPr>
          </a:p>
          <a:p>
            <a:pPr indent="355600"/>
            <a:r>
              <a:rPr lang="en-US"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明确设计需求</a:t>
            </a:r>
            <a:endParaRPr lang="en-CA" sz="2000" b="1"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明确设计需求，即明确目标用户的具体类别、使用场景的具体情况以及用户想要达成的具体目标。即“谁”？在“什么环境下”？想要“解决什么问题”？获取目标用户设计需求的方法有很多，我们可以通过用户访谈、信息采集等手段进行调查研究，切实了解用户体验感与使用痛点。</a:t>
            </a:r>
            <a:endParaRPr lang="en-CA" altLang="zh-CN" sz="2000" dirty="0">
              <a:latin typeface="微软雅黑" panose="020B0503020204020204" pitchFamily="34" charset="-122"/>
              <a:ea typeface="微软雅黑" panose="020B0503020204020204" pitchFamily="34" charset="-122"/>
            </a:endParaRPr>
          </a:p>
          <a:p>
            <a:pPr indent="355600"/>
            <a:endParaRPr lang="en-CA" sz="2000" dirty="0">
              <a:latin typeface="微软雅黑" panose="020B0503020204020204" pitchFamily="34" charset="-122"/>
              <a:ea typeface="微软雅黑" panose="020B0503020204020204" pitchFamily="34" charset="-122"/>
            </a:endParaRPr>
          </a:p>
          <a:p>
            <a:pPr indent="355600"/>
            <a:r>
              <a:rPr lang="en-US"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确立可用性目标</a:t>
            </a:r>
            <a:endParaRPr lang="en-CA" sz="2000" b="1" dirty="0">
              <a:latin typeface="微软雅黑" panose="020B0503020204020204" pitchFamily="34" charset="-122"/>
              <a:ea typeface="微软雅黑" panose="020B0503020204020204" pitchFamily="34" charset="-122"/>
            </a:endParaRPr>
          </a:p>
          <a:p>
            <a:pPr indent="266700" algn="just">
              <a:spcAft>
                <a:spcPts val="600"/>
              </a:spcAft>
            </a:pPr>
            <a:r>
              <a:rPr lang="zh-CN" altLang="en-US" sz="2000" dirty="0">
                <a:latin typeface="微软雅黑" panose="020B0503020204020204" pitchFamily="34" charset="-122"/>
                <a:ea typeface="微软雅黑" panose="020B0503020204020204" pitchFamily="34" charset="-122"/>
              </a:rPr>
              <a:t>“可用性”目标是为了确保交互式产品是可用的、易用的，并且是能给用户带来愉快体验的产品设计初衷。 “可用性”可以细分为下列目标：⑴安全地使用；⑵有效地使用；⑶高效地使用；⑷易于学习；⑸易于记住使用方法。 </a:t>
            </a:r>
            <a:endParaRPr lang="en-CA" sz="2000" dirty="0">
              <a:latin typeface="微软雅黑" panose="020B0503020204020204" pitchFamily="34" charset="-122"/>
              <a:ea typeface="微软雅黑" panose="020B0503020204020204" pitchFamily="34" charset="-122"/>
            </a:endParaRPr>
          </a:p>
          <a:p>
            <a:pPr indent="355600"/>
            <a:endParaRPr lang="en-CA"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grpSp>
        <p:nvGrpSpPr>
          <p:cNvPr id="4" name="组合 4">
            <a:extLst>
              <a:ext uri="{FF2B5EF4-FFF2-40B4-BE49-F238E27FC236}">
                <a16:creationId xmlns:a16="http://schemas.microsoft.com/office/drawing/2014/main" id="{FFE14167-414D-1255-494F-04DA1CB63055}"/>
              </a:ext>
            </a:extLst>
          </p:cNvPr>
          <p:cNvGrpSpPr/>
          <p:nvPr/>
        </p:nvGrpSpPr>
        <p:grpSpPr>
          <a:xfrm>
            <a:off x="1989138" y="0"/>
            <a:ext cx="8678862" cy="647667"/>
            <a:chOff x="733" y="0"/>
            <a:chExt cx="13667" cy="1019"/>
          </a:xfrm>
        </p:grpSpPr>
        <p:sp>
          <p:nvSpPr>
            <p:cNvPr id="5" name="矩形 3">
              <a:extLst>
                <a:ext uri="{FF2B5EF4-FFF2-40B4-BE49-F238E27FC236}">
                  <a16:creationId xmlns:a16="http://schemas.microsoft.com/office/drawing/2014/main" id="{079B5EB9-207E-15E2-DD54-86E40C82B2AE}"/>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92A0C96B-6F26-A44F-E62C-9F30AD81A75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A58CEE7F-37F4-A7E0-7D72-02B6927AC62B}"/>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075BCB4A-2FF9-111F-A631-4AE3F98136BE}"/>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401557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A698EE-30A3-F740-96BF-5ADE0858DD37}"/>
              </a:ext>
            </a:extLst>
          </p:cNvPr>
          <p:cNvSpPr txBox="1"/>
          <p:nvPr/>
        </p:nvSpPr>
        <p:spPr>
          <a:xfrm>
            <a:off x="1271464" y="1862094"/>
            <a:ext cx="9793088" cy="3170099"/>
          </a:xfrm>
          <a:prstGeom prst="rect">
            <a:avLst/>
          </a:prstGeom>
          <a:noFill/>
        </p:spPr>
        <p:txBody>
          <a:bodyPr wrap="square">
            <a:spAutoFit/>
          </a:bodyPr>
          <a:lstStyle/>
          <a:p>
            <a:pPr indent="355600"/>
            <a:r>
              <a:rPr lang="en-US"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追求更好的用户体验</a:t>
            </a:r>
            <a:endParaRPr lang="en-CA" sz="2000" b="1"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设计产品时需将关注点转移到理解用户的行为和需求上，通过对用户的研究发掘潜在需求，从而创作出具有良好用户体验的交互情态，在满足用户需求的基础上带来更高层次的体验感。</a:t>
            </a:r>
            <a:endParaRPr lang="en-CA" altLang="zh-CN" sz="2000" dirty="0">
              <a:latin typeface="微软雅黑" panose="020B0503020204020204" pitchFamily="34" charset="-122"/>
              <a:ea typeface="微软雅黑" panose="020B0503020204020204" pitchFamily="34" charset="-122"/>
            </a:endParaRPr>
          </a:p>
          <a:p>
            <a:pPr indent="355600"/>
            <a:endParaRPr lang="en-CA" sz="2000" dirty="0">
              <a:latin typeface="微软雅黑" panose="020B0503020204020204" pitchFamily="34" charset="-122"/>
              <a:ea typeface="微软雅黑" panose="020B0503020204020204" pitchFamily="34" charset="-122"/>
            </a:endParaRPr>
          </a:p>
          <a:p>
            <a:pPr indent="355600"/>
            <a:r>
              <a:rPr lang="en-US"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致力于以人为本的设计</a:t>
            </a:r>
            <a:endParaRPr lang="en-CA" sz="2000" b="1"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交互设计是以人为本的设计，一切从用户的角度出发。“以人为本”不是指通过设计满足用户的所有需求，而是在了解需求的基础上，通过良好的人机交互，促进产品的可持续发展。</a:t>
            </a:r>
            <a:endParaRPr lang="en-CA" sz="2000" dirty="0">
              <a:latin typeface="微软雅黑" panose="020B0503020204020204" pitchFamily="34" charset="-122"/>
              <a:ea typeface="微软雅黑" panose="020B0503020204020204" pitchFamily="34" charset="-122"/>
            </a:endParaRPr>
          </a:p>
          <a:p>
            <a:pPr indent="355600"/>
            <a:r>
              <a:rPr lang="en-US" sz="2000" dirty="0">
                <a:latin typeface="微软雅黑" panose="020B0503020204020204" pitchFamily="34" charset="-122"/>
                <a:ea typeface="微软雅黑" panose="020B0503020204020204" pitchFamily="34" charset="-122"/>
              </a:rPr>
              <a:t> </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C0C7C501-719E-282F-BAEE-B3BA403CD4FC}"/>
              </a:ext>
            </a:extLst>
          </p:cNvPr>
          <p:cNvGrpSpPr/>
          <p:nvPr/>
        </p:nvGrpSpPr>
        <p:grpSpPr>
          <a:xfrm>
            <a:off x="1989138" y="0"/>
            <a:ext cx="8678862" cy="647667"/>
            <a:chOff x="733" y="0"/>
            <a:chExt cx="13667" cy="1019"/>
          </a:xfrm>
        </p:grpSpPr>
        <p:sp>
          <p:nvSpPr>
            <p:cNvPr id="5" name="矩形 3">
              <a:extLst>
                <a:ext uri="{FF2B5EF4-FFF2-40B4-BE49-F238E27FC236}">
                  <a16:creationId xmlns:a16="http://schemas.microsoft.com/office/drawing/2014/main" id="{2795EF8D-5D02-F121-C138-90DF07F5CD84}"/>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16B9FD08-B495-8A27-5449-7ED1B2237BE5}"/>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076EEE95-66DB-1ADF-C6DF-69C4737ACAA0}"/>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527E643B-3636-D4AF-E813-638B86049809}"/>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4008086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90AE9B-90D8-D9FA-A8F1-133F9A8B8E2F}"/>
              </a:ext>
            </a:extLst>
          </p:cNvPr>
          <p:cNvSpPr txBox="1"/>
          <p:nvPr/>
        </p:nvSpPr>
        <p:spPr>
          <a:xfrm>
            <a:off x="1847528" y="1556792"/>
            <a:ext cx="8136904" cy="2062103"/>
          </a:xfrm>
          <a:prstGeom prst="rect">
            <a:avLst/>
          </a:prstGeom>
          <a:noFill/>
        </p:spPr>
        <p:txBody>
          <a:bodyPr wrap="square">
            <a:spAutoFit/>
          </a:bodyPr>
          <a:lstStyle/>
          <a:p>
            <a:pPr algn="just"/>
            <a:r>
              <a:rPr lang="zh-CN" altLang="en-US" sz="2400" b="1" dirty="0">
                <a:latin typeface="微软雅黑" panose="020B0503020204020204" pitchFamily="34" charset="-122"/>
                <a:ea typeface="微软雅黑" panose="020B0503020204020204" pitchFamily="34" charset="-122"/>
              </a:rPr>
              <a:t>三、交互设计的原则与流程</a:t>
            </a:r>
            <a:endParaRPr lang="en-CA" altLang="zh-CN" sz="2400" b="1" dirty="0">
              <a:latin typeface="微软雅黑" panose="020B0503020204020204" pitchFamily="34" charset="-122"/>
              <a:ea typeface="微软雅黑" panose="020B0503020204020204" pitchFamily="34" charset="-122"/>
            </a:endParaRPr>
          </a:p>
          <a:p>
            <a:pPr algn="just"/>
            <a:endParaRPr lang="en-CA" altLang="zh-CN" sz="2400" b="1" dirty="0">
              <a:latin typeface="微软雅黑" panose="020B0503020204020204" pitchFamily="34" charset="-122"/>
              <a:ea typeface="微软雅黑" panose="020B0503020204020204" pitchFamily="34" charset="-122"/>
            </a:endParaRPr>
          </a:p>
          <a:p>
            <a:pPr algn="just"/>
            <a:r>
              <a:rPr lang="zh-CN" altLang="en-US" sz="2000" b="1" dirty="0">
                <a:latin typeface="微软雅黑" panose="020B0503020204020204" pitchFamily="34" charset="-122"/>
                <a:ea typeface="微软雅黑" panose="020B0503020204020204" pitchFamily="34" charset="-122"/>
              </a:rPr>
              <a:t>（一）交互设计的原则</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交互设计需遵循一定的设计准则，主要有如下几种：</a:t>
            </a:r>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基于心理模型、可视性、反馈、约束、简约、一致性、可供性。</a:t>
            </a:r>
            <a:endParaRPr lang="en-CA" sz="2000" dirty="0">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DF9E2250-496A-35D2-544B-88397A6B1510}"/>
              </a:ext>
            </a:extLst>
          </p:cNvPr>
          <p:cNvGrpSpPr/>
          <p:nvPr/>
        </p:nvGrpSpPr>
        <p:grpSpPr>
          <a:xfrm>
            <a:off x="1989138" y="0"/>
            <a:ext cx="8678862" cy="647667"/>
            <a:chOff x="733" y="0"/>
            <a:chExt cx="13667" cy="1019"/>
          </a:xfrm>
        </p:grpSpPr>
        <p:sp>
          <p:nvSpPr>
            <p:cNvPr id="4" name="矩形 11">
              <a:extLst>
                <a:ext uri="{FF2B5EF4-FFF2-40B4-BE49-F238E27FC236}">
                  <a16:creationId xmlns:a16="http://schemas.microsoft.com/office/drawing/2014/main" id="{4A7AB5DB-B5C3-96AE-2F4B-2A9CC6ADDE03}"/>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矩形 2">
              <a:extLst>
                <a:ext uri="{FF2B5EF4-FFF2-40B4-BE49-F238E27FC236}">
                  <a16:creationId xmlns:a16="http://schemas.microsoft.com/office/drawing/2014/main" id="{D0B951A7-20D6-6E8F-1AEB-38DCD5DB1ABF}"/>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3315AD09-1CDC-4405-6DCE-00679F26CB41}"/>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8" name="TextBox 3">
            <a:extLst>
              <a:ext uri="{FF2B5EF4-FFF2-40B4-BE49-F238E27FC236}">
                <a16:creationId xmlns:a16="http://schemas.microsoft.com/office/drawing/2014/main" id="{5ACB30FA-4B28-2DB4-8D74-3477A19E06E8}"/>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2848163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85" descr="shutterstock_2131302981">
            <a:extLst>
              <a:ext uri="{FF2B5EF4-FFF2-40B4-BE49-F238E27FC236}">
                <a16:creationId xmlns:a16="http://schemas.microsoft.com/office/drawing/2014/main" id="{E064D9B4-62B4-4E61-7DBA-46D3912478CB}"/>
              </a:ext>
            </a:extLst>
          </p:cNvPr>
          <p:cNvPicPr>
            <a:picLocks noChangeAspect="1"/>
          </p:cNvPicPr>
          <p:nvPr/>
        </p:nvPicPr>
        <p:blipFill>
          <a:blip r:embed="rId5"/>
          <a:stretch>
            <a:fillRect/>
          </a:stretch>
        </p:blipFill>
        <p:spPr>
          <a:xfrm>
            <a:off x="3935760" y="2780928"/>
            <a:ext cx="3857625" cy="2571115"/>
          </a:xfrm>
          <a:prstGeom prst="rect">
            <a:avLst/>
          </a:prstGeom>
        </p:spPr>
      </p:pic>
      <p:sp>
        <p:nvSpPr>
          <p:cNvPr id="5" name="TextBox 4">
            <a:extLst>
              <a:ext uri="{FF2B5EF4-FFF2-40B4-BE49-F238E27FC236}">
                <a16:creationId xmlns:a16="http://schemas.microsoft.com/office/drawing/2014/main" id="{11655CA1-C99D-3451-55A1-E374635BFA53}"/>
              </a:ext>
            </a:extLst>
          </p:cNvPr>
          <p:cNvSpPr txBox="1"/>
          <p:nvPr/>
        </p:nvSpPr>
        <p:spPr>
          <a:xfrm>
            <a:off x="1271464" y="1066105"/>
            <a:ext cx="9793088" cy="1631216"/>
          </a:xfrm>
          <a:prstGeom prst="rect">
            <a:avLst/>
          </a:prstGeom>
          <a:noFill/>
        </p:spPr>
        <p:txBody>
          <a:bodyPr wrap="square">
            <a:spAutoFit/>
          </a:bodyPr>
          <a:lstStyle/>
          <a:p>
            <a:pPr indent="355600"/>
            <a:r>
              <a:rPr lang="en-US"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基于心理模型</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  基于用户的心理模型进行交互设计，就是从用户角度出发，设计出符合用户心理习惯的产品。对于完全符合用户的心理模型，普通用户几乎无需思考，也无需参照复杂的说明就可使用，这就是好的设计。</a:t>
            </a:r>
            <a:endParaRPr lang="en-CA" sz="2000" dirty="0">
              <a:latin typeface="微软雅黑" panose="020B0503020204020204" pitchFamily="34" charset="-122"/>
              <a:ea typeface="微软雅黑" panose="020B0503020204020204" pitchFamily="34" charset="-122"/>
            </a:endParaRPr>
          </a:p>
        </p:txBody>
      </p:sp>
      <p:sp>
        <p:nvSpPr>
          <p:cNvPr id="7" name="TextBox 6">
            <a:extLst>
              <a:ext uri="{FF2B5EF4-FFF2-40B4-BE49-F238E27FC236}">
                <a16:creationId xmlns:a16="http://schemas.microsoft.com/office/drawing/2014/main" id="{A69F3C67-E4BE-070B-AE0B-AC72C357AA58}"/>
              </a:ext>
            </a:extLst>
          </p:cNvPr>
          <p:cNvSpPr txBox="1"/>
          <p:nvPr/>
        </p:nvSpPr>
        <p:spPr>
          <a:xfrm>
            <a:off x="4655840" y="5352043"/>
            <a:ext cx="6097836" cy="369332"/>
          </a:xfrm>
          <a:prstGeom prst="rect">
            <a:avLst/>
          </a:prstGeom>
          <a:noFill/>
        </p:spPr>
        <p:txBody>
          <a:bodyPr wrap="square">
            <a:spAutoFit/>
          </a:bodyPr>
          <a:lstStyle/>
          <a:p>
            <a:r>
              <a:rPr lang="zh-CN" sz="1800" kern="100" dirty="0">
                <a:effectLst/>
                <a:latin typeface="Calibri" panose="020F0502020204030204" pitchFamily="34" charset="0"/>
                <a:ea typeface="SimSun" panose="02010600030101010101" pitchFamily="2" charset="-122"/>
                <a:cs typeface="SimSun" panose="02010600030101010101" pitchFamily="2" charset="-122"/>
              </a:rPr>
              <a:t>具有使用提示的按压头</a:t>
            </a:r>
            <a:endParaRPr lang="en-CA" dirty="0"/>
          </a:p>
        </p:txBody>
      </p:sp>
      <p:grpSp>
        <p:nvGrpSpPr>
          <p:cNvPr id="2" name="组合 4">
            <a:extLst>
              <a:ext uri="{FF2B5EF4-FFF2-40B4-BE49-F238E27FC236}">
                <a16:creationId xmlns:a16="http://schemas.microsoft.com/office/drawing/2014/main" id="{EF74AEED-5729-47F8-527D-63B05EED469E}"/>
              </a:ext>
            </a:extLst>
          </p:cNvPr>
          <p:cNvGrpSpPr/>
          <p:nvPr/>
        </p:nvGrpSpPr>
        <p:grpSpPr>
          <a:xfrm>
            <a:off x="1989138" y="0"/>
            <a:ext cx="8678862" cy="647667"/>
            <a:chOff x="733" y="0"/>
            <a:chExt cx="13667" cy="1019"/>
          </a:xfrm>
        </p:grpSpPr>
        <p:sp>
          <p:nvSpPr>
            <p:cNvPr id="4" name="矩形 11">
              <a:extLst>
                <a:ext uri="{FF2B5EF4-FFF2-40B4-BE49-F238E27FC236}">
                  <a16:creationId xmlns:a16="http://schemas.microsoft.com/office/drawing/2014/main" id="{D0D4CA0F-39A1-06C5-76E6-B5D76C5B2BBD}"/>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矩形 2">
              <a:extLst>
                <a:ext uri="{FF2B5EF4-FFF2-40B4-BE49-F238E27FC236}">
                  <a16:creationId xmlns:a16="http://schemas.microsoft.com/office/drawing/2014/main" id="{ADE7F31F-2701-465D-13EE-ACCE12DBBE7C}"/>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6D6B7D26-BABF-DBDE-3CCF-B2B99B28B449}"/>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10" name="TextBox 3">
            <a:extLst>
              <a:ext uri="{FF2B5EF4-FFF2-40B4-BE49-F238E27FC236}">
                <a16:creationId xmlns:a16="http://schemas.microsoft.com/office/drawing/2014/main" id="{D2883D2F-343F-5FA3-A8EB-74D86B1D9B1B}"/>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2784805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98A3CDF-BC6D-6EAC-2A40-3D1CF3699959}"/>
              </a:ext>
            </a:extLst>
          </p:cNvPr>
          <p:cNvSpPr txBox="1"/>
          <p:nvPr/>
        </p:nvSpPr>
        <p:spPr>
          <a:xfrm>
            <a:off x="1703512" y="908720"/>
            <a:ext cx="8928992" cy="2246769"/>
          </a:xfrm>
          <a:prstGeom prst="rect">
            <a:avLst/>
          </a:prstGeom>
          <a:noFill/>
        </p:spPr>
        <p:txBody>
          <a:bodyPr wrap="square">
            <a:spAutoFit/>
          </a:bodyPr>
          <a:lstStyle/>
          <a:p>
            <a:pPr indent="355600">
              <a:spcBef>
                <a:spcPts val="1200"/>
              </a:spcBef>
            </a:pPr>
            <a:r>
              <a:rPr lang="en-US"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可视性</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功能的可视性越好，用户也就越清楚接下来应该做什么。</a:t>
            </a:r>
            <a:r>
              <a:rPr lang="en-US" sz="2000" dirty="0">
                <a:latin typeface="微软雅黑" panose="020B0503020204020204" pitchFamily="34" charset="-122"/>
                <a:ea typeface="微软雅黑" panose="020B0503020204020204" pitchFamily="34" charset="-122"/>
              </a:rPr>
              <a:t>1988</a:t>
            </a:r>
            <a:r>
              <a:rPr lang="zh-CN" altLang="en-US" sz="2000" dirty="0">
                <a:latin typeface="微软雅黑" panose="020B0503020204020204" pitchFamily="34" charset="-122"/>
                <a:ea typeface="微软雅黑" panose="020B0503020204020204" pitchFamily="34" charset="-122"/>
              </a:rPr>
              <a:t>年唐纳德</a:t>
            </a:r>
            <a:r>
              <a:rPr lang="en-US" altLang="zh-CN" sz="2000" dirty="0">
                <a:latin typeface="微软雅黑" panose="020B0503020204020204" pitchFamily="34" charset="-122"/>
                <a:ea typeface="微软雅黑" panose="020B0503020204020204" pitchFamily="34" charset="-122"/>
              </a:rPr>
              <a:t>·</a:t>
            </a:r>
            <a:r>
              <a:rPr lang="en-US" sz="2000" dirty="0">
                <a:latin typeface="微软雅黑" panose="020B0503020204020204" pitchFamily="34" charset="-122"/>
                <a:ea typeface="微软雅黑" panose="020B0503020204020204" pitchFamily="34" charset="-122"/>
              </a:rPr>
              <a:t>A</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诺曼在描述一辆车的控制器时强调了这一点，如果不同操作的控制按钮是清晰可见的，并且所在位置与它在车中所起的作用是相关联的，那么司机在开车时就比较容易找到正确的控制器。相反，当功能不易被人看到，使用就会变得困难。</a:t>
            </a:r>
            <a:endParaRPr lang="en-CA" sz="2000" dirty="0">
              <a:latin typeface="微软雅黑" panose="020B0503020204020204" pitchFamily="34" charset="-122"/>
              <a:ea typeface="微软雅黑" panose="020B0503020204020204" pitchFamily="34" charset="-122"/>
            </a:endParaRPr>
          </a:p>
        </p:txBody>
      </p:sp>
      <p:pic>
        <p:nvPicPr>
          <p:cNvPr id="4" name="图片 188" descr="shutterstock_2057747618">
            <a:extLst>
              <a:ext uri="{FF2B5EF4-FFF2-40B4-BE49-F238E27FC236}">
                <a16:creationId xmlns:a16="http://schemas.microsoft.com/office/drawing/2014/main" id="{7EBB0C6E-CB21-A42B-795B-129C298312E9}"/>
              </a:ext>
            </a:extLst>
          </p:cNvPr>
          <p:cNvPicPr>
            <a:picLocks noChangeAspect="1"/>
          </p:cNvPicPr>
          <p:nvPr/>
        </p:nvPicPr>
        <p:blipFill>
          <a:blip r:embed="rId5"/>
          <a:stretch>
            <a:fillRect/>
          </a:stretch>
        </p:blipFill>
        <p:spPr>
          <a:xfrm>
            <a:off x="5375920" y="2996952"/>
            <a:ext cx="4257040" cy="3193415"/>
          </a:xfrm>
          <a:prstGeom prst="rect">
            <a:avLst/>
          </a:prstGeom>
        </p:spPr>
      </p:pic>
      <p:sp>
        <p:nvSpPr>
          <p:cNvPr id="6" name="TextBox 5">
            <a:extLst>
              <a:ext uri="{FF2B5EF4-FFF2-40B4-BE49-F238E27FC236}">
                <a16:creationId xmlns:a16="http://schemas.microsoft.com/office/drawing/2014/main" id="{BD15743D-D83C-13B3-CBE4-3FC32FFD1B38}"/>
              </a:ext>
            </a:extLst>
          </p:cNvPr>
          <p:cNvSpPr txBox="1"/>
          <p:nvPr/>
        </p:nvSpPr>
        <p:spPr>
          <a:xfrm>
            <a:off x="5951984" y="6224262"/>
            <a:ext cx="6097836" cy="369332"/>
          </a:xfrm>
          <a:prstGeom prst="rect">
            <a:avLst/>
          </a:prstGeom>
          <a:noFill/>
        </p:spPr>
        <p:txBody>
          <a:bodyPr wrap="square">
            <a:spAutoFit/>
          </a:bodyPr>
          <a:lstStyle/>
          <a:p>
            <a:r>
              <a:rPr lang="zh-CN" sz="1800" kern="100" dirty="0">
                <a:effectLst/>
                <a:ea typeface="SimSun" panose="02010600030101010101" pitchFamily="2" charset="-122"/>
                <a:cs typeface="SimSun" panose="02010600030101010101" pitchFamily="2" charset="-122"/>
              </a:rPr>
              <a:t>拥有良好可视性的车辆按钮</a:t>
            </a:r>
            <a:endParaRPr lang="en-CA" dirty="0"/>
          </a:p>
        </p:txBody>
      </p:sp>
      <p:grpSp>
        <p:nvGrpSpPr>
          <p:cNvPr id="2" name="组合 4">
            <a:extLst>
              <a:ext uri="{FF2B5EF4-FFF2-40B4-BE49-F238E27FC236}">
                <a16:creationId xmlns:a16="http://schemas.microsoft.com/office/drawing/2014/main" id="{4B2403DF-DFE9-4FFC-869E-45D7015DD2F4}"/>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8EEFB056-54EA-1F41-D06E-9DD263D7F5F0}"/>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矩形 2">
              <a:extLst>
                <a:ext uri="{FF2B5EF4-FFF2-40B4-BE49-F238E27FC236}">
                  <a16:creationId xmlns:a16="http://schemas.microsoft.com/office/drawing/2014/main" id="{A038B8C4-0806-AF6F-4190-73447B4DB238}"/>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A380E3AF-02C3-21A6-C805-E17503523B3A}"/>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10" name="TextBox 3">
            <a:extLst>
              <a:ext uri="{FF2B5EF4-FFF2-40B4-BE49-F238E27FC236}">
                <a16:creationId xmlns:a16="http://schemas.microsoft.com/office/drawing/2014/main" id="{4BBBB3B8-7B5F-A166-2A46-C261E82E492D}"/>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544009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797291-5EB8-C0CA-1510-EE3C7C2BEC4C}"/>
              </a:ext>
            </a:extLst>
          </p:cNvPr>
          <p:cNvSpPr txBox="1"/>
          <p:nvPr/>
        </p:nvSpPr>
        <p:spPr>
          <a:xfrm>
            <a:off x="1487488" y="1196752"/>
            <a:ext cx="9865096" cy="1938992"/>
          </a:xfrm>
          <a:prstGeom prst="rect">
            <a:avLst/>
          </a:prstGeom>
          <a:noFill/>
        </p:spPr>
        <p:txBody>
          <a:bodyPr wrap="square">
            <a:spAutoFit/>
          </a:bodyPr>
          <a:lstStyle/>
          <a:p>
            <a:pPr indent="355600"/>
            <a:r>
              <a:rPr lang="en-US"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反馈</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反馈是指通过某种方式让用户知道操作的完成情况及最终结果。反馈必须即时，因为延迟反馈会使用户产生不安全感，甚至会使用户放弃当前操作。各种反馈可用于交互设计</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听觉、触觉、视觉、嗅觉和它们的组合，使用正确方式触发反馈可为用户交互提供必要的可视性。</a:t>
            </a:r>
            <a:endParaRPr lang="en-CA" sz="2000" dirty="0">
              <a:latin typeface="微软雅黑" panose="020B0503020204020204" pitchFamily="34" charset="-122"/>
              <a:ea typeface="微软雅黑" panose="020B0503020204020204" pitchFamily="34" charset="-122"/>
            </a:endParaRPr>
          </a:p>
        </p:txBody>
      </p:sp>
      <p:pic>
        <p:nvPicPr>
          <p:cNvPr id="4" name="图片 189" descr="shutterstock_537529714">
            <a:extLst>
              <a:ext uri="{FF2B5EF4-FFF2-40B4-BE49-F238E27FC236}">
                <a16:creationId xmlns:a16="http://schemas.microsoft.com/office/drawing/2014/main" id="{A1C64CF4-44EC-80EE-9CBD-B06D4D487AEF}"/>
              </a:ext>
            </a:extLst>
          </p:cNvPr>
          <p:cNvPicPr>
            <a:picLocks noChangeAspect="1"/>
          </p:cNvPicPr>
          <p:nvPr/>
        </p:nvPicPr>
        <p:blipFill>
          <a:blip r:embed="rId5"/>
          <a:stretch>
            <a:fillRect/>
          </a:stretch>
        </p:blipFill>
        <p:spPr>
          <a:xfrm>
            <a:off x="6528048" y="2996952"/>
            <a:ext cx="4502150" cy="3000375"/>
          </a:xfrm>
          <a:prstGeom prst="rect">
            <a:avLst/>
          </a:prstGeom>
        </p:spPr>
      </p:pic>
      <p:sp>
        <p:nvSpPr>
          <p:cNvPr id="6" name="TextBox 5">
            <a:extLst>
              <a:ext uri="{FF2B5EF4-FFF2-40B4-BE49-F238E27FC236}">
                <a16:creationId xmlns:a16="http://schemas.microsoft.com/office/drawing/2014/main" id="{4A9D399C-788D-E36D-26E3-2861FF077BFD}"/>
              </a:ext>
            </a:extLst>
          </p:cNvPr>
          <p:cNvSpPr txBox="1"/>
          <p:nvPr/>
        </p:nvSpPr>
        <p:spPr>
          <a:xfrm>
            <a:off x="7824192" y="6165304"/>
            <a:ext cx="6097836" cy="369332"/>
          </a:xfrm>
          <a:prstGeom prst="rect">
            <a:avLst/>
          </a:prstGeom>
          <a:noFill/>
        </p:spPr>
        <p:txBody>
          <a:bodyPr wrap="square">
            <a:spAutoFit/>
          </a:bodyPr>
          <a:lstStyle/>
          <a:p>
            <a:r>
              <a:rPr lang="zh-CN" sz="1800" kern="100" dirty="0">
                <a:effectLst/>
                <a:ea typeface="SimSun" panose="02010600030101010101" pitchFamily="2" charset="-122"/>
                <a:cs typeface="SimSun" panose="02010600030101010101" pitchFamily="2" charset="-122"/>
              </a:rPr>
              <a:t>游戏中的高效反馈</a:t>
            </a:r>
            <a:endParaRPr lang="en-CA" dirty="0"/>
          </a:p>
        </p:txBody>
      </p:sp>
      <p:grpSp>
        <p:nvGrpSpPr>
          <p:cNvPr id="2" name="组合 4">
            <a:extLst>
              <a:ext uri="{FF2B5EF4-FFF2-40B4-BE49-F238E27FC236}">
                <a16:creationId xmlns:a16="http://schemas.microsoft.com/office/drawing/2014/main" id="{9D35F6F1-EEB2-B560-2002-8D971E87B1BC}"/>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F81DD000-071E-2280-274F-5FF44D6C2276}"/>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矩形 2">
              <a:extLst>
                <a:ext uri="{FF2B5EF4-FFF2-40B4-BE49-F238E27FC236}">
                  <a16:creationId xmlns:a16="http://schemas.microsoft.com/office/drawing/2014/main" id="{14461C0E-81CD-9FC8-DB22-AF1186D041E2}"/>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BBC318F3-9B68-0B1A-D267-3845A6863210}"/>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10" name="TextBox 3">
            <a:extLst>
              <a:ext uri="{FF2B5EF4-FFF2-40B4-BE49-F238E27FC236}">
                <a16:creationId xmlns:a16="http://schemas.microsoft.com/office/drawing/2014/main" id="{2BE0B97F-1E97-8456-30BF-AFDFC5D4353D}"/>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750265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5DFDE1-C8A5-C328-8CA8-D3214FE714D6}"/>
              </a:ext>
            </a:extLst>
          </p:cNvPr>
          <p:cNvSpPr txBox="1"/>
          <p:nvPr/>
        </p:nvSpPr>
        <p:spPr>
          <a:xfrm>
            <a:off x="1271464" y="1064136"/>
            <a:ext cx="9361040" cy="1938992"/>
          </a:xfrm>
          <a:prstGeom prst="rect">
            <a:avLst/>
          </a:prstGeom>
          <a:noFill/>
        </p:spPr>
        <p:txBody>
          <a:bodyPr wrap="square">
            <a:spAutoFit/>
          </a:bodyPr>
          <a:lstStyle/>
          <a:p>
            <a:pPr indent="355600"/>
            <a:r>
              <a:rPr lang="en-US"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约束</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约束的设计理念是在特定时刻限制用户可使用的交互类型，可采用多种方法实现这个目的。在用户界面中一个常见的设计实践是把菜单选项设置为灰色状态以示其无效，让用户只能在允许操作的范围内选择。这样的约束形式可防止用户选择错误选项，减少犯错几率。</a:t>
            </a:r>
            <a:endParaRPr lang="en-CA" sz="2000" dirty="0">
              <a:latin typeface="微软雅黑" panose="020B0503020204020204" pitchFamily="34" charset="-122"/>
              <a:ea typeface="微软雅黑" panose="020B0503020204020204" pitchFamily="34" charset="-122"/>
            </a:endParaRPr>
          </a:p>
        </p:txBody>
      </p:sp>
      <p:pic>
        <p:nvPicPr>
          <p:cNvPr id="4" name="图片 388" descr="hhh">
            <a:extLst>
              <a:ext uri="{FF2B5EF4-FFF2-40B4-BE49-F238E27FC236}">
                <a16:creationId xmlns:a16="http://schemas.microsoft.com/office/drawing/2014/main" id="{092F6867-FB1C-AD74-F93B-C81BD93B5BE6}"/>
              </a:ext>
            </a:extLst>
          </p:cNvPr>
          <p:cNvPicPr>
            <a:picLocks noChangeAspect="1"/>
          </p:cNvPicPr>
          <p:nvPr/>
        </p:nvPicPr>
        <p:blipFill>
          <a:blip r:embed="rId5"/>
          <a:srcRect l="8358" t="12948" r="7799" b="13988"/>
          <a:stretch>
            <a:fillRect/>
          </a:stretch>
        </p:blipFill>
        <p:spPr>
          <a:xfrm>
            <a:off x="4871864" y="3003128"/>
            <a:ext cx="5664215" cy="2658120"/>
          </a:xfrm>
          <a:prstGeom prst="rect">
            <a:avLst/>
          </a:prstGeom>
        </p:spPr>
      </p:pic>
      <p:sp>
        <p:nvSpPr>
          <p:cNvPr id="6" name="TextBox 5">
            <a:extLst>
              <a:ext uri="{FF2B5EF4-FFF2-40B4-BE49-F238E27FC236}">
                <a16:creationId xmlns:a16="http://schemas.microsoft.com/office/drawing/2014/main" id="{3334A152-0609-B058-85F5-363564F0765B}"/>
              </a:ext>
            </a:extLst>
          </p:cNvPr>
          <p:cNvSpPr txBox="1"/>
          <p:nvPr/>
        </p:nvSpPr>
        <p:spPr>
          <a:xfrm>
            <a:off x="6960096" y="5789915"/>
            <a:ext cx="6097836" cy="369332"/>
          </a:xfrm>
          <a:prstGeom prst="rect">
            <a:avLst/>
          </a:prstGeom>
          <a:noFill/>
        </p:spPr>
        <p:txBody>
          <a:bodyPr wrap="square">
            <a:spAutoFit/>
          </a:bodyPr>
          <a:lstStyle/>
          <a:p>
            <a:r>
              <a:rPr lang="zh-CN" sz="1800" kern="100" dirty="0">
                <a:effectLst/>
                <a:ea typeface="SimSun" panose="02010600030101010101" pitchFamily="2" charset="-122"/>
                <a:cs typeface="SimSun" panose="02010600030101010101" pitchFamily="2" charset="-122"/>
              </a:rPr>
              <a:t>灰色无效设置</a:t>
            </a:r>
            <a:endParaRPr lang="en-CA" dirty="0"/>
          </a:p>
        </p:txBody>
      </p:sp>
      <p:grpSp>
        <p:nvGrpSpPr>
          <p:cNvPr id="2" name="组合 4">
            <a:extLst>
              <a:ext uri="{FF2B5EF4-FFF2-40B4-BE49-F238E27FC236}">
                <a16:creationId xmlns:a16="http://schemas.microsoft.com/office/drawing/2014/main" id="{D8649332-44A2-0F51-D9D9-E3FD406A59E3}"/>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9A96649F-D707-AF5E-0686-0765E64259F2}"/>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矩形 2">
              <a:extLst>
                <a:ext uri="{FF2B5EF4-FFF2-40B4-BE49-F238E27FC236}">
                  <a16:creationId xmlns:a16="http://schemas.microsoft.com/office/drawing/2014/main" id="{D0EB4097-8D0B-F918-2B0B-F76C47F165B5}"/>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3DB9971D-7E18-AC87-96BB-49DDF75F3FA5}"/>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10" name="TextBox 3">
            <a:extLst>
              <a:ext uri="{FF2B5EF4-FFF2-40B4-BE49-F238E27FC236}">
                <a16:creationId xmlns:a16="http://schemas.microsoft.com/office/drawing/2014/main" id="{06C03F5E-6AD8-C918-13C6-C9DC4A81F07B}"/>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1846739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3AC849-9A2D-6F76-4477-F951FD108BEF}"/>
              </a:ext>
            </a:extLst>
          </p:cNvPr>
          <p:cNvSpPr txBox="1"/>
          <p:nvPr/>
        </p:nvSpPr>
        <p:spPr>
          <a:xfrm>
            <a:off x="1271464" y="1536174"/>
            <a:ext cx="9721080" cy="3170099"/>
          </a:xfrm>
          <a:prstGeom prst="rect">
            <a:avLst/>
          </a:prstGeom>
          <a:noFill/>
        </p:spPr>
        <p:txBody>
          <a:bodyPr wrap="square">
            <a:spAutoFit/>
          </a:bodyPr>
          <a:lstStyle/>
          <a:p>
            <a:pPr indent="355600"/>
            <a:r>
              <a:rPr lang="en-US"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简约</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传统观点认为，产品功能越多，产品用途越广。实际上，太过复杂的设计会使人眼花缭乱，用户很难实现正确操作从而导致犯错概率增加，使用体验变差。贾尔斯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科尔伯恩（</a:t>
            </a:r>
            <a:r>
              <a:rPr lang="en-US" sz="2000" dirty="0">
                <a:latin typeface="微软雅黑" panose="020B0503020204020204" pitchFamily="34" charset="-122"/>
                <a:ea typeface="微软雅黑" panose="020B0503020204020204" pitchFamily="34" charset="-122"/>
              </a:rPr>
              <a:t>Giles Colborne</a:t>
            </a:r>
            <a:r>
              <a:rPr lang="zh-CN" altLang="en-US" sz="2000" dirty="0">
                <a:latin typeface="微软雅黑" panose="020B0503020204020204" pitchFamily="34" charset="-122"/>
                <a:ea typeface="微软雅黑" panose="020B0503020204020204" pitchFamily="34" charset="-122"/>
              </a:rPr>
              <a:t>）曾提出实现设计简约的四个策略：</a:t>
            </a:r>
            <a:endParaRPr lang="en-CA" sz="2000"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⑴删除：去掉不必要的信息，直到无法再简化。 </a:t>
            </a:r>
            <a:endParaRPr lang="en-CA"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⑵组织：只强调几个最主要的主题，依照逻辑进行组织。</a:t>
            </a:r>
            <a:r>
              <a:rPr lang="en-US" sz="2000" dirty="0">
                <a:latin typeface="微软雅黑" panose="020B0503020204020204" pitchFamily="34" charset="-122"/>
                <a:ea typeface="微软雅黑" panose="020B0503020204020204" pitchFamily="34" charset="-122"/>
              </a:rPr>
              <a:t>  </a:t>
            </a:r>
            <a:endParaRPr lang="en-CA"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⑶隐藏：把次要功能隐藏，避免分散用户注意力。</a:t>
            </a:r>
            <a:endParaRPr lang="en-CA"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⑷转移：保留基本功能，转移次要功能。</a:t>
            </a:r>
            <a:endParaRPr lang="en-CA" sz="2000" dirty="0">
              <a:latin typeface="微软雅黑" panose="020B0503020204020204" pitchFamily="34" charset="-122"/>
              <a:ea typeface="微软雅黑" panose="020B0503020204020204" pitchFamily="34" charset="-122"/>
            </a:endParaRPr>
          </a:p>
        </p:txBody>
      </p:sp>
      <p:grpSp>
        <p:nvGrpSpPr>
          <p:cNvPr id="2" name="组合 4">
            <a:extLst>
              <a:ext uri="{FF2B5EF4-FFF2-40B4-BE49-F238E27FC236}">
                <a16:creationId xmlns:a16="http://schemas.microsoft.com/office/drawing/2014/main" id="{EF890404-7295-AF2F-AA02-81D15F9DA48C}"/>
              </a:ext>
            </a:extLst>
          </p:cNvPr>
          <p:cNvGrpSpPr/>
          <p:nvPr/>
        </p:nvGrpSpPr>
        <p:grpSpPr>
          <a:xfrm>
            <a:off x="1989138" y="0"/>
            <a:ext cx="8678862" cy="647667"/>
            <a:chOff x="733" y="0"/>
            <a:chExt cx="13667" cy="1019"/>
          </a:xfrm>
        </p:grpSpPr>
        <p:sp>
          <p:nvSpPr>
            <p:cNvPr id="4" name="矩形 11">
              <a:extLst>
                <a:ext uri="{FF2B5EF4-FFF2-40B4-BE49-F238E27FC236}">
                  <a16:creationId xmlns:a16="http://schemas.microsoft.com/office/drawing/2014/main" id="{D7021E3A-2454-6881-17ED-3FCBA102E9BC}"/>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矩形 2">
              <a:extLst>
                <a:ext uri="{FF2B5EF4-FFF2-40B4-BE49-F238E27FC236}">
                  <a16:creationId xmlns:a16="http://schemas.microsoft.com/office/drawing/2014/main" id="{89B56D3E-57BF-6837-2FD3-72CD57547071}"/>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9ADF6AD8-D416-E7B2-1B1D-952071F23E9D}"/>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8" name="TextBox 3">
            <a:extLst>
              <a:ext uri="{FF2B5EF4-FFF2-40B4-BE49-F238E27FC236}">
                <a16:creationId xmlns:a16="http://schemas.microsoft.com/office/drawing/2014/main" id="{6B6352CD-2B71-0D2E-3E62-641B332F68DD}"/>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1293029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E14FEA-4F05-728E-661D-AC33DA27B8B5}"/>
              </a:ext>
            </a:extLst>
          </p:cNvPr>
          <p:cNvSpPr txBox="1"/>
          <p:nvPr/>
        </p:nvSpPr>
        <p:spPr>
          <a:xfrm>
            <a:off x="1703512" y="1412776"/>
            <a:ext cx="8424936" cy="2246769"/>
          </a:xfrm>
          <a:prstGeom prst="rect">
            <a:avLst/>
          </a:prstGeom>
          <a:noFill/>
        </p:spPr>
        <p:txBody>
          <a:bodyPr wrap="square">
            <a:spAutoFit/>
          </a:bodyPr>
          <a:lstStyle/>
          <a:p>
            <a:pPr indent="355600">
              <a:spcBef>
                <a:spcPts val="1200"/>
              </a:spcBef>
            </a:pPr>
            <a:r>
              <a:rPr lang="en-US" sz="2000" b="1" dirty="0">
                <a:latin typeface="微软雅黑" panose="020B0503020204020204" pitchFamily="34" charset="-122"/>
                <a:ea typeface="微软雅黑" panose="020B0503020204020204" pitchFamily="34" charset="-122"/>
              </a:rPr>
              <a:t>6.</a:t>
            </a:r>
            <a:r>
              <a:rPr lang="zh-CN" altLang="en-US" sz="2000" b="1" dirty="0">
                <a:latin typeface="微软雅黑" panose="020B0503020204020204" pitchFamily="34" charset="-122"/>
                <a:ea typeface="微软雅黑" panose="020B0503020204020204" pitchFamily="34" charset="-122"/>
              </a:rPr>
              <a:t>一致性</a:t>
            </a:r>
            <a:endParaRPr lang="en-CA" sz="2000" b="1" dirty="0">
              <a:latin typeface="微软雅黑" panose="020B0503020204020204" pitchFamily="34" charset="-122"/>
              <a:ea typeface="微软雅黑" panose="020B0503020204020204" pitchFamily="34" charset="-122"/>
            </a:endParaRPr>
          </a:p>
          <a:p>
            <a:endParaRPr lang="en-CA" altLang="zh-CN" sz="2000" dirty="0">
              <a:latin typeface="微软雅黑" panose="020B0503020204020204" pitchFamily="34" charset="-122"/>
              <a:ea typeface="微软雅黑" panose="020B0503020204020204" pitchFamily="34" charset="-122"/>
            </a:endParaRPr>
          </a:p>
          <a:p>
            <a:r>
              <a:rPr lang="en-CA"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一致性是指界面设计中，以相似操作和相似元素来强调其类似功能的设计原则。在集体开发的同一系列的软件中，一致性原则尤为突出，它们在图标、字体、对齐方式、输入提示、选择方式等方面遵循一定规则。这样的好处之一是视觉上更具统一性，操作起来也更方便快捷，面向所有对象，用户只需学习单个操作模式。</a:t>
            </a:r>
            <a:endParaRPr lang="en-CA" sz="2000" dirty="0">
              <a:latin typeface="微软雅黑" panose="020B0503020204020204" pitchFamily="34" charset="-122"/>
              <a:ea typeface="微软雅黑" panose="020B0503020204020204" pitchFamily="34" charset="-122"/>
            </a:endParaRPr>
          </a:p>
        </p:txBody>
      </p:sp>
      <p:pic>
        <p:nvPicPr>
          <p:cNvPr id="4" name="图片 126" descr="lll">
            <a:extLst>
              <a:ext uri="{FF2B5EF4-FFF2-40B4-BE49-F238E27FC236}">
                <a16:creationId xmlns:a16="http://schemas.microsoft.com/office/drawing/2014/main" id="{386DD208-0522-6EF4-A12D-D19ED0D19027}"/>
              </a:ext>
            </a:extLst>
          </p:cNvPr>
          <p:cNvPicPr>
            <a:picLocks noChangeAspect="1"/>
          </p:cNvPicPr>
          <p:nvPr/>
        </p:nvPicPr>
        <p:blipFill>
          <a:blip r:embed="rId5"/>
          <a:stretch>
            <a:fillRect/>
          </a:stretch>
        </p:blipFill>
        <p:spPr>
          <a:xfrm>
            <a:off x="5591944" y="3426314"/>
            <a:ext cx="4320480" cy="2295730"/>
          </a:xfrm>
          <a:prstGeom prst="rect">
            <a:avLst/>
          </a:prstGeom>
        </p:spPr>
      </p:pic>
      <p:sp>
        <p:nvSpPr>
          <p:cNvPr id="6" name="TextBox 5">
            <a:extLst>
              <a:ext uri="{FF2B5EF4-FFF2-40B4-BE49-F238E27FC236}">
                <a16:creationId xmlns:a16="http://schemas.microsoft.com/office/drawing/2014/main" id="{9615CA8B-15AD-12C4-8443-5AA22930A75B}"/>
              </a:ext>
            </a:extLst>
          </p:cNvPr>
          <p:cNvSpPr txBox="1"/>
          <p:nvPr/>
        </p:nvSpPr>
        <p:spPr>
          <a:xfrm>
            <a:off x="6600056" y="5779073"/>
            <a:ext cx="6097836"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遵循一致性的图标设计</a:t>
            </a:r>
            <a:endParaRPr lang="en-CA" dirty="0"/>
          </a:p>
        </p:txBody>
      </p:sp>
      <p:grpSp>
        <p:nvGrpSpPr>
          <p:cNvPr id="2" name="组合 4">
            <a:extLst>
              <a:ext uri="{FF2B5EF4-FFF2-40B4-BE49-F238E27FC236}">
                <a16:creationId xmlns:a16="http://schemas.microsoft.com/office/drawing/2014/main" id="{AF47F258-6B08-346D-A29A-2CE2632CA183}"/>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06AB3F88-9441-0947-3404-7770DEDF8D00}"/>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矩形 2">
              <a:extLst>
                <a:ext uri="{FF2B5EF4-FFF2-40B4-BE49-F238E27FC236}">
                  <a16:creationId xmlns:a16="http://schemas.microsoft.com/office/drawing/2014/main" id="{EE5BACA0-DEB6-024D-B299-FF5C414F39F9}"/>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7A2B435E-CF4B-305C-A8C2-90457093F0C6}"/>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10" name="TextBox 3">
            <a:extLst>
              <a:ext uri="{FF2B5EF4-FFF2-40B4-BE49-F238E27FC236}">
                <a16:creationId xmlns:a16="http://schemas.microsoft.com/office/drawing/2014/main" id="{D1E85A63-A066-D50D-7136-500DCC943EE5}"/>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938373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E6ED06-F5C9-92C4-D3D7-A78E5FB05202}"/>
              </a:ext>
            </a:extLst>
          </p:cNvPr>
          <p:cNvSpPr txBox="1"/>
          <p:nvPr/>
        </p:nvSpPr>
        <p:spPr>
          <a:xfrm>
            <a:off x="1271464" y="1308096"/>
            <a:ext cx="5328592" cy="4401205"/>
          </a:xfrm>
          <a:prstGeom prst="rect">
            <a:avLst/>
          </a:prstGeom>
          <a:noFill/>
        </p:spPr>
        <p:txBody>
          <a:bodyPr wrap="square">
            <a:spAutoFit/>
          </a:bodyPr>
          <a:lstStyle/>
          <a:p>
            <a:pPr indent="355600"/>
            <a:r>
              <a:rPr lang="en-US" sz="2000" b="1" dirty="0">
                <a:latin typeface="微软雅黑" panose="020B0503020204020204" pitchFamily="34" charset="-122"/>
                <a:ea typeface="微软雅黑" panose="020B0503020204020204" pitchFamily="34" charset="-122"/>
              </a:rPr>
              <a:t>7.</a:t>
            </a:r>
            <a:r>
              <a:rPr lang="zh-CN" altLang="en-US" sz="2000" b="1" dirty="0">
                <a:latin typeface="微软雅黑" panose="020B0503020204020204" pitchFamily="34" charset="-122"/>
                <a:ea typeface="微软雅黑" panose="020B0503020204020204" pitchFamily="34" charset="-122"/>
              </a:rPr>
              <a:t>可供性</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可供性也叫“示能性”，是指物品与人之间的关系，即物品特性与决定物品预设用途的主体的能力之间的关系。例如，看到门把手，用户就明白能通过它实现开门的操作。诺曼认为“可供性”有两种形式：认知性和启示性。在一定情况下，用户需通过某种提示来确定物品的功能与特性，这种提示就是“意符”，它告诉用户能采取的行为类型和操作方式。物理对象具有真实的可供性，因为它是客观的物质实体，但基于屏幕的虚拟用户界面却缺少真实的可供性。因此，好的解决方法是将基于屏幕界面的图标概念化为可感知的可供性。</a:t>
            </a:r>
            <a:endParaRPr lang="en-CA" sz="2000" dirty="0">
              <a:latin typeface="微软雅黑" panose="020B0503020204020204" pitchFamily="34" charset="-122"/>
              <a:ea typeface="微软雅黑" panose="020B0503020204020204" pitchFamily="34" charset="-122"/>
            </a:endParaRPr>
          </a:p>
        </p:txBody>
      </p:sp>
      <p:pic>
        <p:nvPicPr>
          <p:cNvPr id="2" name="图片 256" descr="shutterstock_1793647417 (1)">
            <a:extLst>
              <a:ext uri="{FF2B5EF4-FFF2-40B4-BE49-F238E27FC236}">
                <a16:creationId xmlns:a16="http://schemas.microsoft.com/office/drawing/2014/main" id="{D626C4C0-83D2-9D4A-1957-3CEECB98F2E1}"/>
              </a:ext>
            </a:extLst>
          </p:cNvPr>
          <p:cNvPicPr>
            <a:picLocks noChangeAspect="1"/>
          </p:cNvPicPr>
          <p:nvPr/>
        </p:nvPicPr>
        <p:blipFill>
          <a:blip r:embed="rId5"/>
          <a:stretch>
            <a:fillRect/>
          </a:stretch>
        </p:blipFill>
        <p:spPr>
          <a:xfrm>
            <a:off x="6600055" y="1844824"/>
            <a:ext cx="4418547" cy="3240360"/>
          </a:xfrm>
          <a:prstGeom prst="rect">
            <a:avLst/>
          </a:prstGeom>
        </p:spPr>
      </p:pic>
      <p:sp>
        <p:nvSpPr>
          <p:cNvPr id="5" name="TextBox 4">
            <a:extLst>
              <a:ext uri="{FF2B5EF4-FFF2-40B4-BE49-F238E27FC236}">
                <a16:creationId xmlns:a16="http://schemas.microsoft.com/office/drawing/2014/main" id="{86F8D135-0A45-1487-31C5-99474578FD8D}"/>
              </a:ext>
            </a:extLst>
          </p:cNvPr>
          <p:cNvSpPr txBox="1"/>
          <p:nvPr/>
        </p:nvSpPr>
        <p:spPr>
          <a:xfrm>
            <a:off x="8040216" y="5085184"/>
            <a:ext cx="1800200" cy="369332"/>
          </a:xfrm>
          <a:prstGeom prst="rect">
            <a:avLst/>
          </a:prstGeom>
          <a:noFill/>
        </p:spPr>
        <p:txBody>
          <a:bodyPr wrap="square">
            <a:spAutoFit/>
          </a:bodyPr>
          <a:lstStyle/>
          <a:p>
            <a:r>
              <a:rPr lang="zh-CN" sz="1800" kern="100" dirty="0">
                <a:solidFill>
                  <a:srgbClr val="000000"/>
                </a:solidFill>
                <a:effectLst/>
                <a:ea typeface="SimSun" panose="02010600030101010101" pitchFamily="2" charset="-122"/>
                <a:cs typeface="SimSun" panose="02010600030101010101" pitchFamily="2" charset="-122"/>
              </a:rPr>
              <a:t>图标的可供性</a:t>
            </a:r>
            <a:endParaRPr lang="en-CA" dirty="0"/>
          </a:p>
        </p:txBody>
      </p:sp>
      <p:grpSp>
        <p:nvGrpSpPr>
          <p:cNvPr id="6" name="组合 4">
            <a:extLst>
              <a:ext uri="{FF2B5EF4-FFF2-40B4-BE49-F238E27FC236}">
                <a16:creationId xmlns:a16="http://schemas.microsoft.com/office/drawing/2014/main" id="{DDEF3F00-35D2-B167-DD2B-62ACEAE5AF1D}"/>
              </a:ext>
            </a:extLst>
          </p:cNvPr>
          <p:cNvGrpSpPr/>
          <p:nvPr/>
        </p:nvGrpSpPr>
        <p:grpSpPr>
          <a:xfrm>
            <a:off x="1989138" y="0"/>
            <a:ext cx="8678862" cy="647667"/>
            <a:chOff x="733" y="0"/>
            <a:chExt cx="13667" cy="1019"/>
          </a:xfrm>
        </p:grpSpPr>
        <p:sp>
          <p:nvSpPr>
            <p:cNvPr id="7" name="矩形 11">
              <a:extLst>
                <a:ext uri="{FF2B5EF4-FFF2-40B4-BE49-F238E27FC236}">
                  <a16:creationId xmlns:a16="http://schemas.microsoft.com/office/drawing/2014/main" id="{774B9C95-D1FD-C77B-1832-991141EF2804}"/>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矩形 2">
              <a:extLst>
                <a:ext uri="{FF2B5EF4-FFF2-40B4-BE49-F238E27FC236}">
                  <a16:creationId xmlns:a16="http://schemas.microsoft.com/office/drawing/2014/main" id="{1005E109-9D39-6883-DD03-EB35101C1CF0}"/>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C65B0CF0-E38E-B2F9-572B-AE5B6892E487}"/>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4" name="TextBox 3">
            <a:extLst>
              <a:ext uri="{FF2B5EF4-FFF2-40B4-BE49-F238E27FC236}">
                <a16:creationId xmlns:a16="http://schemas.microsoft.com/office/drawing/2014/main" id="{5F5EE8B6-CA24-6CD5-B96B-0A27C14811FD}"/>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2049629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06093" y="2659062"/>
            <a:ext cx="3579813" cy="769938"/>
          </a:xfrm>
          <a:prstGeom prst="rect">
            <a:avLst/>
          </a:prstGeom>
          <a:noFill/>
        </p:spPr>
        <p:txBody>
          <a:bodyPr wrap="none">
            <a:spAutoFit/>
          </a:bodyPr>
          <a:lstStyle/>
          <a:p>
            <a:pPr marR="0" defTabSz="914400">
              <a:buClrTx/>
              <a:buSzTx/>
              <a:buFontTx/>
              <a:buNone/>
              <a:defRPr/>
            </a:pPr>
            <a:r>
              <a:rPr kumimoji="0" lang="zh-CN" altLang="en-US" sz="4400" b="1" kern="1200" cap="none" spc="0" normalizeH="0" baseline="0" noProof="0" dirty="0">
                <a:latin typeface="+mn-ea"/>
                <a:ea typeface="+mn-ea"/>
                <a:cs typeface="+mn-cs"/>
              </a:rPr>
              <a:t>第一章：概述</a:t>
            </a:r>
            <a:endParaRPr kumimoji="0" lang="en-CA" sz="4400" b="1" kern="1200" cap="none" spc="0" normalizeH="0" baseline="0" noProof="0" dirty="0">
              <a:latin typeface="+mn-ea"/>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06EFED9-F9E8-EF85-8DC1-1DA5E2C9BB0A}"/>
              </a:ext>
            </a:extLst>
          </p:cNvPr>
          <p:cNvSpPr txBox="1"/>
          <p:nvPr/>
        </p:nvSpPr>
        <p:spPr>
          <a:xfrm>
            <a:off x="1415480" y="889828"/>
            <a:ext cx="9721080" cy="5424049"/>
          </a:xfrm>
          <a:prstGeom prst="rect">
            <a:avLst/>
          </a:prstGeom>
          <a:noFill/>
        </p:spPr>
        <p:txBody>
          <a:bodyPr wrap="square">
            <a:spAutoFit/>
          </a:bodyPr>
          <a:lstStyle/>
          <a:p>
            <a:pPr algn="just"/>
            <a:r>
              <a:rPr lang="zh-CN" altLang="en-US" sz="2000" b="1" dirty="0">
                <a:latin typeface="微软雅黑" panose="020B0503020204020204" pitchFamily="34" charset="-122"/>
                <a:ea typeface="微软雅黑" panose="020B0503020204020204" pitchFamily="34" charset="-122"/>
              </a:rPr>
              <a:t>（二）交互设计的流程</a:t>
            </a:r>
            <a:endParaRPr lang="en-CA" sz="2000" b="1" dirty="0">
              <a:latin typeface="微软雅黑" panose="020B0503020204020204" pitchFamily="34" charset="-122"/>
              <a:ea typeface="微软雅黑" panose="020B0503020204020204" pitchFamily="34" charset="-122"/>
            </a:endParaRPr>
          </a:p>
          <a:p>
            <a:pPr indent="355600">
              <a:lnSpc>
                <a:spcPct val="150000"/>
              </a:lnSpc>
            </a:pPr>
            <a:r>
              <a:rPr lang="en-US"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分析阶段</a:t>
            </a:r>
            <a:endParaRPr lang="en-CA" sz="2000" b="1" dirty="0">
              <a:latin typeface="微软雅黑" panose="020B0503020204020204" pitchFamily="34" charset="-122"/>
              <a:ea typeface="微软雅黑" panose="020B0503020204020204" pitchFamily="34" charset="-122"/>
            </a:endParaRPr>
          </a:p>
          <a:p>
            <a:pPr indent="355600">
              <a:lnSpc>
                <a:spcPct val="150000"/>
              </a:lnSpc>
            </a:pPr>
            <a:r>
              <a:rPr lang="zh-CN" altLang="en-US" sz="2000" dirty="0">
                <a:latin typeface="微软雅黑" panose="020B0503020204020204" pitchFamily="34" charset="-122"/>
                <a:ea typeface="微软雅黑" panose="020B0503020204020204" pitchFamily="34" charset="-122"/>
              </a:rPr>
              <a:t>⑴需求分析</a:t>
            </a:r>
            <a:endParaRPr lang="en-CA" sz="2000" dirty="0">
              <a:latin typeface="微软雅黑" panose="020B0503020204020204" pitchFamily="34" charset="-122"/>
              <a:ea typeface="微软雅黑" panose="020B0503020204020204" pitchFamily="34" charset="-122"/>
            </a:endParaRPr>
          </a:p>
          <a:p>
            <a:pPr indent="355600">
              <a:lnSpc>
                <a:spcPct val="150000"/>
              </a:lnSpc>
            </a:pPr>
            <a:r>
              <a:rPr lang="zh-CN" altLang="en-US" sz="2000" dirty="0">
                <a:latin typeface="微软雅黑" panose="020B0503020204020204" pitchFamily="34" charset="-122"/>
                <a:ea typeface="微软雅黑" panose="020B0503020204020204" pitchFamily="34" charset="-122"/>
              </a:rPr>
              <a:t>主要包括发掘、验证、明确用户需求。主要包含以下几种调查方法：</a:t>
            </a:r>
            <a:endParaRPr lang="en-CA" sz="2000" dirty="0">
              <a:latin typeface="微软雅黑" panose="020B0503020204020204" pitchFamily="34" charset="-122"/>
              <a:ea typeface="微软雅黑" panose="020B0503020204020204" pitchFamily="34" charset="-122"/>
            </a:endParaRPr>
          </a:p>
          <a:p>
            <a:pPr indent="304800">
              <a:lnSpc>
                <a:spcPct val="150000"/>
              </a:lnSpc>
            </a:pPr>
            <a:r>
              <a:rPr lang="en-US" sz="2000" dirty="0">
                <a:latin typeface="微软雅黑" panose="020B0503020204020204" pitchFamily="34" charset="-122"/>
                <a:ea typeface="微软雅黑" panose="020B0503020204020204" pitchFamily="34" charset="-122"/>
              </a:rPr>
              <a:t>①</a:t>
            </a:r>
            <a:r>
              <a:rPr lang="zh-CN" altLang="en-US" sz="2000" dirty="0">
                <a:latin typeface="微软雅黑" panose="020B0503020204020204" pitchFamily="34" charset="-122"/>
                <a:ea typeface="微软雅黑" panose="020B0503020204020204" pitchFamily="34" charset="-122"/>
              </a:rPr>
              <a:t>用户访谈：</a:t>
            </a:r>
            <a:endParaRPr lang="en-CA" sz="2000" dirty="0">
              <a:latin typeface="微软雅黑" panose="020B0503020204020204" pitchFamily="34" charset="-122"/>
              <a:ea typeface="微软雅黑" panose="020B0503020204020204" pitchFamily="34" charset="-122"/>
            </a:endParaRPr>
          </a:p>
          <a:p>
            <a:pPr marL="354965">
              <a:lnSpc>
                <a:spcPct val="150000"/>
              </a:lnSpc>
            </a:pPr>
            <a:r>
              <a:rPr lang="zh-CN" altLang="en-US" sz="2000" dirty="0">
                <a:latin typeface="微软雅黑" panose="020B0503020204020204" pitchFamily="34" charset="-122"/>
                <a:ea typeface="微软雅黑" panose="020B0503020204020204" pitchFamily="34" charset="-122"/>
              </a:rPr>
              <a:t>以用户沟通的形式挖掘用户需求。</a:t>
            </a:r>
            <a:endParaRPr lang="en-CA" sz="2000" dirty="0">
              <a:latin typeface="微软雅黑" panose="020B0503020204020204" pitchFamily="34" charset="-122"/>
              <a:ea typeface="微软雅黑" panose="020B0503020204020204" pitchFamily="34" charset="-122"/>
            </a:endParaRPr>
          </a:p>
          <a:p>
            <a:pPr indent="304800">
              <a:lnSpc>
                <a:spcPct val="150000"/>
              </a:lnSpc>
            </a:pPr>
            <a:r>
              <a:rPr lang="en-US" sz="2000" dirty="0">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焦点小组：</a:t>
            </a:r>
            <a:endParaRPr lang="en-CA" sz="2000" dirty="0">
              <a:latin typeface="微软雅黑" panose="020B0503020204020204" pitchFamily="34" charset="-122"/>
              <a:ea typeface="微软雅黑" panose="020B0503020204020204" pitchFamily="34" charset="-122"/>
            </a:endParaRPr>
          </a:p>
          <a:p>
            <a:pPr indent="355600">
              <a:lnSpc>
                <a:spcPct val="150000"/>
              </a:lnSpc>
            </a:pPr>
            <a:r>
              <a:rPr lang="zh-CN" altLang="en-US" sz="2000" dirty="0">
                <a:latin typeface="微软雅黑" panose="020B0503020204020204" pitchFamily="34" charset="-122"/>
                <a:ea typeface="微软雅黑" panose="020B0503020204020204" pitchFamily="34" charset="-122"/>
              </a:rPr>
              <a:t>由经过训练的主持人以一种半组织化的形式与一组被调查者交谈。主持人负责组织讨论，从讨论中可以获取对一些有关问题的深入了解。</a:t>
            </a:r>
            <a:endParaRPr lang="en-CA" sz="2000" dirty="0">
              <a:latin typeface="微软雅黑" panose="020B0503020204020204" pitchFamily="34" charset="-122"/>
              <a:ea typeface="微软雅黑" panose="020B0503020204020204" pitchFamily="34" charset="-122"/>
            </a:endParaRPr>
          </a:p>
          <a:p>
            <a:pPr indent="304800">
              <a:lnSpc>
                <a:spcPct val="150000"/>
              </a:lnSpc>
            </a:pPr>
            <a:r>
              <a:rPr lang="en-US" sz="2000" dirty="0">
                <a:latin typeface="微软雅黑" panose="020B0503020204020204" pitchFamily="34" charset="-122"/>
                <a:ea typeface="微软雅黑" panose="020B0503020204020204" pitchFamily="34" charset="-122"/>
              </a:rPr>
              <a:t>③</a:t>
            </a:r>
            <a:r>
              <a:rPr lang="zh-CN" altLang="en-US" sz="2000" dirty="0">
                <a:latin typeface="微软雅黑" panose="020B0503020204020204" pitchFamily="34" charset="-122"/>
                <a:ea typeface="微软雅黑" panose="020B0503020204020204" pitchFamily="34" charset="-122"/>
              </a:rPr>
              <a:t>问卷调查：围绕公司产品设计一些合理性问卷以便更快捷地收集用户数据。</a:t>
            </a:r>
            <a:endParaRPr lang="en-CA" sz="2000" dirty="0">
              <a:latin typeface="微软雅黑" panose="020B0503020204020204" pitchFamily="34" charset="-122"/>
              <a:ea typeface="微软雅黑" panose="020B0503020204020204" pitchFamily="34" charset="-122"/>
            </a:endParaRPr>
          </a:p>
          <a:p>
            <a:pPr indent="304800">
              <a:lnSpc>
                <a:spcPct val="150000"/>
              </a:lnSpc>
            </a:pPr>
            <a:r>
              <a:rPr lang="en-US" sz="2000" dirty="0">
                <a:latin typeface="微软雅黑" panose="020B0503020204020204" pitchFamily="34" charset="-122"/>
                <a:ea typeface="微软雅黑" panose="020B0503020204020204" pitchFamily="34" charset="-122"/>
              </a:rPr>
              <a:t>④</a:t>
            </a:r>
            <a:r>
              <a:rPr lang="zh-CN" altLang="en-US" sz="2000" dirty="0">
                <a:latin typeface="微软雅黑" panose="020B0503020204020204" pitchFamily="34" charset="-122"/>
                <a:ea typeface="微软雅黑" panose="020B0503020204020204" pitchFamily="34" charset="-122"/>
              </a:rPr>
              <a:t>用户画像：通过一系列定性和定量的用户研究方法，从目标用户群体中总结特征细节，虚构出具有此特征的用户，以此代表一个用户群体。</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9F1ACBB6-40BC-A5D2-F993-976AAE0765BF}"/>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F95F852B-8757-CC52-8069-89EF139B87EF}"/>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86FA8A4A-389F-7878-7A14-304D613F0D4C}"/>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E7C983CD-4E27-1633-ED2D-CE0D3A3E1F5A}"/>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CDE74B0E-228E-732C-F501-FD8546CBD491}"/>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0206180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3B0EC5-1FC7-47A6-8EB2-534586A6CAC3}"/>
              </a:ext>
            </a:extLst>
          </p:cNvPr>
          <p:cNvSpPr txBox="1"/>
          <p:nvPr/>
        </p:nvSpPr>
        <p:spPr>
          <a:xfrm>
            <a:off x="1127448" y="1484784"/>
            <a:ext cx="9937104" cy="3269613"/>
          </a:xfrm>
          <a:prstGeom prst="rect">
            <a:avLst/>
          </a:prstGeom>
          <a:noFill/>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⑵用户使用场景分析</a:t>
            </a:r>
            <a:endParaRPr lang="en-CA" sz="2000" b="1"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从目标群体的实际使用情况来分析产品的现有交互情态，推测用户使用产品的习惯，以及用户通常在哪些场景使用交互，可以据此罗列使用场景。场景一般围绕人物、时间、地点、做什么、怎么做来展开叙述，通过操作流程图来依次提取其中关键场景。下一步就是在关键场景中挖掘机会点，通常有两种方式：一是通过分析当前场景用户需求挖掘机会点；二是通过对用户下一步目标的预期来寻找机会点。而后根据得到的分析寻求下一步的设计或改进方向。</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B331E92E-60EB-8FCB-6E5E-B6DE8AC6E339}"/>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EBC33624-3385-AB6A-A799-A7B0A0AE86C1}"/>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11D6F4FF-BAE1-2A69-81B8-724E54CD512C}"/>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43B43C78-80BF-F848-4F3B-B54B2CFFB79A}"/>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5C07BAAA-BA1E-9157-EA85-8F88353400E8}"/>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1296115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A6452F-E4D9-0570-CC40-1B78A40F8EDA}"/>
              </a:ext>
            </a:extLst>
          </p:cNvPr>
          <p:cNvSpPr txBox="1"/>
          <p:nvPr/>
        </p:nvSpPr>
        <p:spPr>
          <a:xfrm>
            <a:off x="1235460" y="1556792"/>
            <a:ext cx="9721080" cy="3269613"/>
          </a:xfrm>
          <a:prstGeom prst="rect">
            <a:avLst/>
          </a:prstGeom>
          <a:noFill/>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⑶竞争产品分析</a:t>
            </a:r>
            <a:endParaRPr lang="en-CA" sz="2000" b="1" dirty="0">
              <a:latin typeface="微软雅黑" panose="020B0503020204020204" pitchFamily="34" charset="-122"/>
              <a:ea typeface="微软雅黑" panose="020B0503020204020204" pitchFamily="34" charset="-122"/>
            </a:endParaRPr>
          </a:p>
          <a:p>
            <a:pPr>
              <a:lnSpc>
                <a:spcPct val="150000"/>
              </a:lnSpc>
            </a:pPr>
            <a:r>
              <a:rPr lang="fr-CA"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进行竞品分析前要明确问题，依据目标进行竞品选择。竞品一般分为直接竞品与间接竞品，直接竞品是指同类型并有着直接竞争关系的竞品，间接竞品是指使用场景和用户群体较为接近的竞品。选好竞品后，需了解它们的商业背景、定位、用户群体、服务理念等，对竞品有更深入的了解与分析，发现其优势与劣势，并在借鉴问题上进行取舍。</a:t>
            </a:r>
            <a:endParaRPr lang="en-CA"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基于以上分析，在这一阶段可得到产品的设计初稿。</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EDE29B76-1529-D0B5-E96E-4D1961DDFDF9}"/>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2D3F7EE1-BE41-555D-0C70-8469D6918C09}"/>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EAF992B7-74FF-3AAA-C648-2B720071C61F}"/>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6ED49F8D-28BD-6190-ECEF-F0784487F7AF}"/>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0A92D94A-8813-E290-C100-4F118FB874C7}"/>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7080469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FE8894-3EE4-334C-98A9-6B5140CB8DC2}"/>
              </a:ext>
            </a:extLst>
          </p:cNvPr>
          <p:cNvSpPr txBox="1"/>
          <p:nvPr/>
        </p:nvSpPr>
        <p:spPr>
          <a:xfrm>
            <a:off x="1307468" y="1628800"/>
            <a:ext cx="9685076" cy="2807948"/>
          </a:xfrm>
          <a:prstGeom prst="rect">
            <a:avLst/>
          </a:prstGeom>
          <a:noFill/>
        </p:spPr>
        <p:txBody>
          <a:bodyPr wrap="square">
            <a:spAutoFit/>
          </a:bodyPr>
          <a:lstStyle/>
          <a:p>
            <a:pPr>
              <a:lnSpc>
                <a:spcPct val="150000"/>
              </a:lnSpc>
            </a:pPr>
            <a:r>
              <a:rPr lang="en-US"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设计阶段</a:t>
            </a:r>
            <a:endParaRPr lang="en-CA" sz="2000" b="1"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设计阶段应依次从以下三个方面出发做出有益设计：</a:t>
            </a:r>
            <a:endParaRPr lang="en-CA"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⑴针对场景进行设计，即模拟用户在不同情况下使用产品的不同方式。</a:t>
            </a:r>
            <a:endParaRPr lang="en-CA"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⑵针对事件进行设计，即对产品响应和触发事件的设计。</a:t>
            </a:r>
            <a:endParaRPr lang="en-CA"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⑶针对用户进行设计，目标用户的改变会引起设计目标、思路、方式等因素的改变。</a:t>
            </a:r>
            <a:endParaRPr lang="en-CA"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基于以上过程，我们可以得到产品的设计稿。</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DD66C6BB-E292-5DA3-BE08-1607F12FB4C4}"/>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EE812D80-183D-8AB3-ED4E-6029A48D1916}"/>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A802F71E-1EE6-D3B7-88A7-60069C9EE0CE}"/>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4687E610-7055-0817-9A2D-C779BB3BB30F}"/>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18DBCD6D-6DB1-543B-A65A-0E2E56886EDF}"/>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134345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70ADCD-11DD-4717-21D4-8B8B2CBDDE43}"/>
              </a:ext>
            </a:extLst>
          </p:cNvPr>
          <p:cNvSpPr txBox="1"/>
          <p:nvPr/>
        </p:nvSpPr>
        <p:spPr>
          <a:xfrm>
            <a:off x="1487488" y="1340768"/>
            <a:ext cx="9361040" cy="4192943"/>
          </a:xfrm>
          <a:prstGeom prst="rect">
            <a:avLst/>
          </a:prstGeom>
          <a:noFill/>
        </p:spPr>
        <p:txBody>
          <a:bodyPr wrap="square">
            <a:spAutoFit/>
          </a:bodyPr>
          <a:lstStyle/>
          <a:p>
            <a:pPr>
              <a:lnSpc>
                <a:spcPct val="150000"/>
              </a:lnSpc>
            </a:pPr>
            <a:r>
              <a:rPr lang="en-US"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合作</a:t>
            </a:r>
            <a:endParaRPr lang="en-CA" sz="2000" b="1"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设计师作为设计型团队的主要成员，需配合管理型团队的执行决策，协助工程型团队实现设计落地，与销售型团队进行交流以明确产品定义，确定产品的主要卖点。</a:t>
            </a:r>
            <a:endParaRPr lang="en-CA" sz="2000" dirty="0">
              <a:latin typeface="微软雅黑" panose="020B0503020204020204" pitchFamily="34" charset="-122"/>
              <a:ea typeface="微软雅黑" panose="020B0503020204020204" pitchFamily="34" charset="-122"/>
            </a:endParaRPr>
          </a:p>
          <a:p>
            <a:pPr>
              <a:lnSpc>
                <a:spcPct val="150000"/>
              </a:lnSpc>
            </a:pPr>
            <a:r>
              <a:rPr lang="en-US"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评估</a:t>
            </a:r>
            <a:endParaRPr lang="en-CA" sz="2000" b="1"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产品研发后，设计人员需评估产品效果，进行多种情境下的产品演示，测试产品是否符合预期，能否满足用户需求，是否能给予用户较高体验感等。之后再针对情况进行产品优化，得到面向市场的较优版本。</a:t>
            </a:r>
            <a:endParaRPr lang="en-CA" sz="2000" dirty="0">
              <a:latin typeface="微软雅黑" panose="020B0503020204020204" pitchFamily="34" charset="-122"/>
              <a:ea typeface="微软雅黑" panose="020B0503020204020204" pitchFamily="34" charset="-122"/>
            </a:endParaRPr>
          </a:p>
          <a:p>
            <a:pPr>
              <a:lnSpc>
                <a:spcPct val="150000"/>
              </a:lnSpc>
            </a:pPr>
            <a:r>
              <a:rPr lang="en-US" sz="2000" dirty="0">
                <a:latin typeface="微软雅黑" panose="020B0503020204020204" pitchFamily="34" charset="-122"/>
                <a:ea typeface="微软雅黑" panose="020B0503020204020204" pitchFamily="34" charset="-122"/>
              </a:rPr>
              <a:t> </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E26944D0-4651-BA78-9ECA-DA5B0FBBD98A}"/>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582DDD5B-A666-1126-6518-6CF190FC3258}"/>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4B307F37-81A7-4DC3-1011-75757710F5A4}"/>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4C9D7F25-E1CF-7827-DF8B-7C26D9632F3F}"/>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C7B36A4D-AFA5-6340-0C32-1791E766E68B}"/>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40960593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F5ABB1-675D-F4E8-C47B-24BFDC3D0759}"/>
              </a:ext>
            </a:extLst>
          </p:cNvPr>
          <p:cNvSpPr txBox="1"/>
          <p:nvPr/>
        </p:nvSpPr>
        <p:spPr>
          <a:xfrm>
            <a:off x="1415480" y="2532857"/>
            <a:ext cx="9433048" cy="1792286"/>
          </a:xfrm>
          <a:prstGeom prst="rect">
            <a:avLst/>
          </a:prstGeom>
          <a:noFill/>
        </p:spPr>
        <p:txBody>
          <a:bodyPr wrap="square">
            <a:spAutoFit/>
          </a:bodyPr>
          <a:lstStyle/>
          <a:p>
            <a:pPr algn="just"/>
            <a:r>
              <a:rPr lang="zh-CN" altLang="en-US" sz="2400" b="1" dirty="0">
                <a:latin typeface="微软雅黑" panose="020B0503020204020204" pitchFamily="34" charset="-122"/>
                <a:ea typeface="微软雅黑" panose="020B0503020204020204" pitchFamily="34" charset="-122"/>
              </a:rPr>
              <a:t>四、传统设计与交互设计</a:t>
            </a:r>
            <a:endParaRPr lang="en-CA" sz="2400" b="1" dirty="0">
              <a:latin typeface="微软雅黑" panose="020B0503020204020204" pitchFamily="34" charset="-122"/>
              <a:ea typeface="微软雅黑" panose="020B0503020204020204" pitchFamily="34" charset="-122"/>
            </a:endParaRPr>
          </a:p>
          <a:p>
            <a:pPr>
              <a:lnSpc>
                <a:spcPct val="150000"/>
              </a:lnSpc>
            </a:pPr>
            <a:endParaRPr lang="fr-CA" altLang="zh-CN" sz="2000" dirty="0">
              <a:latin typeface="微软雅黑" panose="020B0503020204020204" pitchFamily="34" charset="-122"/>
              <a:ea typeface="微软雅黑" panose="020B0503020204020204" pitchFamily="34" charset="-122"/>
            </a:endParaRPr>
          </a:p>
          <a:p>
            <a:pPr>
              <a:lnSpc>
                <a:spcPct val="150000"/>
              </a:lnSpc>
            </a:pPr>
            <a:r>
              <a:rPr lang="fr-CA"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交互设计是一个跨学科、融合多个领域知识的新专业，它在传统的产品设计上融入了新的理念与方法。</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1BB5E690-1027-8AD6-E5E6-0E6EA6DE82A0}"/>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A42618EA-8B21-C4BD-BC36-E38F7DF4F433}"/>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0EFA69E5-CC7F-30D3-C28F-19D68C45D9CB}"/>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5AEF8B84-5A66-1FB5-BA67-264CA17B0327}"/>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4D2E9C94-63DB-20BA-0EA9-AB2DE3871E9C}"/>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533391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AD5DA3-4963-F01E-E4F5-CEDFC3A50C52}"/>
              </a:ext>
            </a:extLst>
          </p:cNvPr>
          <p:cNvSpPr txBox="1"/>
          <p:nvPr/>
        </p:nvSpPr>
        <p:spPr>
          <a:xfrm>
            <a:off x="1415480" y="1700808"/>
            <a:ext cx="9073008" cy="2192395"/>
          </a:xfrm>
          <a:prstGeom prst="rect">
            <a:avLst/>
          </a:prstGeom>
          <a:noFill/>
        </p:spPr>
        <p:txBody>
          <a:bodyPr wrap="square">
            <a:spAutoFit/>
          </a:bodyPr>
          <a:lstStyle/>
          <a:p>
            <a:pPr indent="356870"/>
            <a:r>
              <a:rPr lang="zh-CN" altLang="en-US" sz="2000" b="1" dirty="0">
                <a:latin typeface="微软雅黑" panose="020B0503020204020204" pitchFamily="34" charset="-122"/>
                <a:ea typeface="微软雅黑" panose="020B0503020204020204" pitchFamily="34" charset="-122"/>
              </a:rPr>
              <a:t>（一）叙事方式不同</a:t>
            </a:r>
            <a:endParaRPr lang="en-CA" sz="2000" b="1" dirty="0">
              <a:latin typeface="微软雅黑" panose="020B0503020204020204" pitchFamily="34" charset="-122"/>
              <a:ea typeface="微软雅黑" panose="020B0503020204020204" pitchFamily="34" charset="-122"/>
            </a:endParaRPr>
          </a:p>
          <a:p>
            <a:pPr indent="355600">
              <a:lnSpc>
                <a:spcPct val="150000"/>
              </a:lnSpc>
            </a:pPr>
            <a:endParaRPr lang="fr-CA" altLang="zh-CN" sz="2000" dirty="0">
              <a:latin typeface="微软雅黑" panose="020B0503020204020204" pitchFamily="34" charset="-122"/>
              <a:ea typeface="微软雅黑" panose="020B0503020204020204" pitchFamily="34" charset="-122"/>
            </a:endParaRPr>
          </a:p>
          <a:p>
            <a:pPr indent="355600">
              <a:lnSpc>
                <a:spcPct val="150000"/>
              </a:lnSpc>
            </a:pPr>
            <a:r>
              <a:rPr lang="zh-CN" altLang="en-US" sz="2000" dirty="0">
                <a:latin typeface="微软雅黑" panose="020B0503020204020204" pitchFamily="34" charset="-122"/>
                <a:ea typeface="微软雅黑" panose="020B0503020204020204" pitchFamily="34" charset="-122"/>
              </a:rPr>
              <a:t>传统设计将产品看作一个单纯客观的物质实体，交互设计将产品看作一个事件、一个故事。在交互设计中经常会使用讲故事的做法（也称叙述），既可呈现调查研究的结果，又可作为进一步开发的基础。</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D58A50F4-62A8-A523-2247-8483DF61F0F0}"/>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78D3DC64-9F14-EBEE-14E2-002BA9F1C73C}"/>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D74335E9-D291-5D2C-C2D3-57AB5A1241A5}"/>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DE366626-8342-A20A-BCC5-CDBA5E514CB6}"/>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69606A64-8149-32B5-429D-47FB9C37DF90}"/>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2939694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A62D11-4FAE-11E7-8A41-FB77FC441B68}"/>
              </a:ext>
            </a:extLst>
          </p:cNvPr>
          <p:cNvSpPr txBox="1"/>
          <p:nvPr/>
        </p:nvSpPr>
        <p:spPr>
          <a:xfrm>
            <a:off x="1091444" y="1124744"/>
            <a:ext cx="10009112" cy="4192943"/>
          </a:xfrm>
          <a:prstGeom prst="rect">
            <a:avLst/>
          </a:prstGeom>
          <a:noFill/>
        </p:spPr>
        <p:txBody>
          <a:bodyPr wrap="square">
            <a:spAutoFit/>
          </a:bodyPr>
          <a:lstStyle/>
          <a:p>
            <a:pPr indent="355600">
              <a:lnSpc>
                <a:spcPct val="150000"/>
              </a:lnSpc>
            </a:pPr>
            <a:r>
              <a:rPr lang="zh-CN" altLang="en-US" sz="2000" b="1" dirty="0">
                <a:latin typeface="微软雅黑" panose="020B0503020204020204" pitchFamily="34" charset="-122"/>
                <a:ea typeface="微软雅黑" panose="020B0503020204020204" pitchFamily="34" charset="-122"/>
              </a:rPr>
              <a:t>（二）研究内容不同</a:t>
            </a:r>
            <a:endParaRPr lang="en-CA" sz="2000" b="1" dirty="0">
              <a:latin typeface="微软雅黑" panose="020B0503020204020204" pitchFamily="34" charset="-122"/>
              <a:ea typeface="微软雅黑" panose="020B0503020204020204" pitchFamily="34" charset="-122"/>
            </a:endParaRPr>
          </a:p>
          <a:p>
            <a:pPr indent="355600">
              <a:lnSpc>
                <a:spcPct val="150000"/>
              </a:lnSpc>
            </a:pPr>
            <a:r>
              <a:rPr lang="zh-CN" altLang="en-US" sz="2000" dirty="0">
                <a:latin typeface="微软雅黑" panose="020B0503020204020204" pitchFamily="34" charset="-122"/>
                <a:ea typeface="微软雅黑" panose="020B0503020204020204" pitchFamily="34" charset="-122"/>
              </a:rPr>
              <a:t> 传统设计研究静态造型与材料，考虑造型的塑造和材料的选取。交互设计面向用户的行为与过程，强调过程性思考的能力，换句话说，就是关注用户在整个使用过程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核心”步骤与“上下文”步骤中的体验。比如，用户想要拍一张照片，需马上拿起并启动相机。这里的“核心”步骤是按下拍照按钮，按下快门就能达到拍照的目的，而拍照的“上下文”涉及按下快门的之前和之后。如果用户发现用于拍照的主按钮被其它控制部件淹没，就会在“上下文”阶段浪费时间，用户的体验感就会变差，而这并不会因为拍照时的瞬间愉悦而抵消。改进的方法就是将“核心”步骤所涉及的操作按钮设计的显眼而好用。</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1C0AE541-76C3-C672-AF13-E294B9035C47}"/>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141EA576-152E-4459-56E7-EBEB27C2AAA4}"/>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31754F21-FDF2-3D8F-6B7A-1E24867B128A}"/>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FD5C2A9A-DBEB-47D5-768B-AF189CE4659F}"/>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B2CDCF38-9949-819E-9B1F-BBF94D788B01}"/>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671477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2323C7F-95D7-3964-C2BE-E34B4FA0E4CF}"/>
              </a:ext>
            </a:extLst>
          </p:cNvPr>
          <p:cNvSpPr txBox="1"/>
          <p:nvPr/>
        </p:nvSpPr>
        <p:spPr>
          <a:xfrm>
            <a:off x="1127448" y="1723408"/>
            <a:ext cx="9361040" cy="3269613"/>
          </a:xfrm>
          <a:prstGeom prst="rect">
            <a:avLst/>
          </a:prstGeom>
          <a:noFill/>
        </p:spPr>
        <p:txBody>
          <a:bodyPr wrap="square">
            <a:spAutoFit/>
          </a:bodyPr>
          <a:lstStyle/>
          <a:p>
            <a:pPr indent="356870">
              <a:lnSpc>
                <a:spcPct val="150000"/>
              </a:lnSpc>
            </a:pPr>
            <a:r>
              <a:rPr lang="zh-CN" altLang="en-US" sz="2000" b="1" dirty="0">
                <a:latin typeface="微软雅黑" panose="020B0503020204020204" pitchFamily="34" charset="-122"/>
                <a:ea typeface="微软雅黑" panose="020B0503020204020204" pitchFamily="34" charset="-122"/>
              </a:rPr>
              <a:t>（三）设计表现手段不同</a:t>
            </a:r>
            <a:endParaRPr lang="en-CA" sz="2000" b="1" dirty="0">
              <a:latin typeface="微软雅黑" panose="020B0503020204020204" pitchFamily="34" charset="-122"/>
              <a:ea typeface="微软雅黑" panose="020B0503020204020204" pitchFamily="34" charset="-122"/>
            </a:endParaRPr>
          </a:p>
          <a:p>
            <a:pPr indent="355600">
              <a:lnSpc>
                <a:spcPct val="150000"/>
              </a:lnSpc>
            </a:pPr>
            <a:r>
              <a:rPr lang="zh-CN" altLang="en-US" sz="2000" dirty="0">
                <a:latin typeface="微软雅黑" panose="020B0503020204020204" pitchFamily="34" charset="-122"/>
                <a:ea typeface="微软雅黑" panose="020B0503020204020204" pitchFamily="34" charset="-122"/>
              </a:rPr>
              <a:t>传统设计以效果图为表现手段，交互设计以流程图、状态转换图、故事板等为设计表现手段。流程图可清晰地表达不同页面间的交互与层级关系、多个用例的逻辑关系，以及表达对任何事件过程和步骤的描述。状态转换图是通过描绘系统的状态及引起系统状态转换的事件来表示系统的行为。故事板是可用于设计创作的草图。上世纪</a:t>
            </a:r>
            <a:r>
              <a:rPr lang="en-US" sz="2000" dirty="0">
                <a:latin typeface="微软雅黑" panose="020B0503020204020204" pitchFamily="34" charset="-122"/>
                <a:ea typeface="微软雅黑" panose="020B0503020204020204" pitchFamily="34" charset="-122"/>
              </a:rPr>
              <a:t>90</a:t>
            </a:r>
            <a:r>
              <a:rPr lang="zh-CN" altLang="en-US" sz="2000" dirty="0">
                <a:latin typeface="微软雅黑" panose="020B0503020204020204" pitchFamily="34" charset="-122"/>
                <a:ea typeface="微软雅黑" panose="020B0503020204020204" pitchFamily="34" charset="-122"/>
              </a:rPr>
              <a:t>年代以来，电脑绘图逐渐步入大众视线，而经过电脑绘制的故事板简化了传统手绘的繁琐工序。</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16F26899-F16C-3F32-DF61-108CF1D26241}"/>
              </a:ext>
            </a:extLst>
          </p:cNvPr>
          <p:cNvGrpSpPr/>
          <p:nvPr/>
        </p:nvGrpSpPr>
        <p:grpSpPr>
          <a:xfrm>
            <a:off x="1989138" y="0"/>
            <a:ext cx="8678862" cy="647667"/>
            <a:chOff x="733" y="0"/>
            <a:chExt cx="13667" cy="1019"/>
          </a:xfrm>
        </p:grpSpPr>
        <p:sp>
          <p:nvSpPr>
            <p:cNvPr id="5" name="矩形 11">
              <a:extLst>
                <a:ext uri="{FF2B5EF4-FFF2-40B4-BE49-F238E27FC236}">
                  <a16:creationId xmlns:a16="http://schemas.microsoft.com/office/drawing/2014/main" id="{2AD55CB5-8B98-6CE2-1B78-2A426BEF747C}"/>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2AB2AE21-C644-6EB4-D373-227D7F469802}"/>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CC98A529-461C-CC37-3362-A71814A46F69}"/>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4F7CFB45-E79C-27B1-762B-6C3FE1AD29CF}"/>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663698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65847A-399D-1281-D591-2106A6982E20}"/>
              </a:ext>
            </a:extLst>
          </p:cNvPr>
          <p:cNvSpPr txBox="1"/>
          <p:nvPr/>
        </p:nvSpPr>
        <p:spPr>
          <a:xfrm>
            <a:off x="3719736" y="2780928"/>
            <a:ext cx="6097712" cy="584775"/>
          </a:xfrm>
          <a:prstGeom prst="rect">
            <a:avLst/>
          </a:prstGeom>
          <a:noFill/>
        </p:spPr>
        <p:txBody>
          <a:bodyPr wrap="square">
            <a:spAutoFit/>
          </a:bodyPr>
          <a:lstStyle/>
          <a:p>
            <a:pPr eaLnBrk="1" hangingPunct="1"/>
            <a:r>
              <a:rPr lang="zh-CN" altLang="en-US" sz="3200" b="1" dirty="0">
                <a:solidFill>
                  <a:schemeClr val="bg2">
                    <a:lumMod val="25000"/>
                  </a:schemeClr>
                </a:solidFill>
                <a:latin typeface="黑体" panose="02010609060101010101" pitchFamily="49" charset="-122"/>
                <a:ea typeface="黑体" panose="02010609060101010101" pitchFamily="49" charset="-122"/>
              </a:rPr>
              <a:t>第二节 交互设计导向区分</a:t>
            </a:r>
            <a:endParaRPr lang="en-CA" sz="3200" b="1" dirty="0">
              <a:solidFill>
                <a:schemeClr val="bg2">
                  <a:lumMod val="25000"/>
                </a:schemeClr>
              </a:solidFill>
              <a:latin typeface="黑体" panose="02010609060101010101" pitchFamily="49" charset="-122"/>
              <a:ea typeface="黑体" panose="02010609060101010101" pitchFamily="49" charset="-122"/>
            </a:endParaRPr>
          </a:p>
        </p:txBody>
      </p:sp>
      <p:grpSp>
        <p:nvGrpSpPr>
          <p:cNvPr id="4" name="组合 4">
            <a:extLst>
              <a:ext uri="{FF2B5EF4-FFF2-40B4-BE49-F238E27FC236}">
                <a16:creationId xmlns:a16="http://schemas.microsoft.com/office/drawing/2014/main" id="{54CF46F9-4AC3-D2BF-EE5F-3235C257F67A}"/>
              </a:ext>
            </a:extLst>
          </p:cNvPr>
          <p:cNvGrpSpPr/>
          <p:nvPr/>
        </p:nvGrpSpPr>
        <p:grpSpPr>
          <a:xfrm>
            <a:off x="1989138" y="0"/>
            <a:ext cx="8678862" cy="647667"/>
            <a:chOff x="733" y="0"/>
            <a:chExt cx="13667" cy="1019"/>
          </a:xfrm>
        </p:grpSpPr>
        <p:sp>
          <p:nvSpPr>
            <p:cNvPr id="5" name="矩形 3">
              <a:extLst>
                <a:ext uri="{FF2B5EF4-FFF2-40B4-BE49-F238E27FC236}">
                  <a16:creationId xmlns:a16="http://schemas.microsoft.com/office/drawing/2014/main" id="{8D2BF095-6DAE-81EC-5EA7-5C05E8846848}"/>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EB042717-AD8B-1A51-7FD3-32AA123B40F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0DB596CA-1A35-4DE7-746D-4A4D5F5AF14A}"/>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3" name="TextBox 3">
            <a:extLst>
              <a:ext uri="{FF2B5EF4-FFF2-40B4-BE49-F238E27FC236}">
                <a16:creationId xmlns:a16="http://schemas.microsoft.com/office/drawing/2014/main" id="{7AAABE8A-73B2-F0AF-7851-72ED92560CB1}"/>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2128649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66763" y="2457450"/>
            <a:ext cx="3457575" cy="1943100"/>
          </a:xfrm>
          <a:prstGeom prst="ellips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4000" b="1" dirty="0">
                <a:solidFill>
                  <a:srgbClr val="843C0C"/>
                </a:solidFill>
                <a:latin typeface="微软雅黑" panose="020B0503020204020204" pitchFamily="34" charset="-122"/>
                <a:ea typeface="微软雅黑" panose="020B0503020204020204" pitchFamily="34" charset="-122"/>
              </a:rPr>
              <a:t>是什么？</a:t>
            </a:r>
          </a:p>
        </p:txBody>
      </p:sp>
      <p:cxnSp>
        <p:nvCxnSpPr>
          <p:cNvPr id="20" name="Straight Arrow Connector 19"/>
          <p:cNvCxnSpPr>
            <a:cxnSpLocks/>
          </p:cNvCxnSpPr>
          <p:nvPr/>
        </p:nvCxnSpPr>
        <p:spPr>
          <a:xfrm flipH="1" flipV="1">
            <a:off x="7017977" y="5126712"/>
            <a:ext cx="1173426" cy="318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 name="Arrow: Right 2"/>
          <p:cNvSpPr/>
          <p:nvPr/>
        </p:nvSpPr>
        <p:spPr>
          <a:xfrm>
            <a:off x="4872038" y="3078163"/>
            <a:ext cx="1223963" cy="649288"/>
          </a:xfrm>
          <a:prstGeom prst="rightArrow">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Oval 3"/>
          <p:cNvSpPr/>
          <p:nvPr/>
        </p:nvSpPr>
        <p:spPr>
          <a:xfrm>
            <a:off x="6959600" y="2457450"/>
            <a:ext cx="3457575" cy="1943100"/>
          </a:xfrm>
          <a:prstGeom prst="ellips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4000" b="1" dirty="0">
                <a:solidFill>
                  <a:srgbClr val="843C0C"/>
                </a:solidFill>
                <a:latin typeface="微软雅黑" panose="020B0503020204020204" pitchFamily="34" charset="-122"/>
                <a:ea typeface="微软雅黑" panose="020B0503020204020204" pitchFamily="34" charset="-122"/>
              </a:rPr>
              <a:t>做什么？</a:t>
            </a:r>
          </a:p>
        </p:txBody>
      </p:sp>
      <p:sp>
        <p:nvSpPr>
          <p:cNvPr id="5" name="Oval 4"/>
          <p:cNvSpPr/>
          <p:nvPr/>
        </p:nvSpPr>
        <p:spPr>
          <a:xfrm>
            <a:off x="8102699" y="616342"/>
            <a:ext cx="1368425" cy="1295400"/>
          </a:xfrm>
          <a:prstGeom prst="ellipse">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defRPr/>
            </a:pPr>
            <a:r>
              <a:rPr lang="zh-CN" altLang="en-US" sz="2400" b="1" dirty="0">
                <a:solidFill>
                  <a:schemeClr val="accent1">
                    <a:lumMod val="50000"/>
                  </a:schemeClr>
                </a:solidFill>
                <a:latin typeface="微软雅黑" panose="020B0503020204020204" pitchFamily="34" charset="-122"/>
                <a:ea typeface="微软雅黑" panose="020B0503020204020204" pitchFamily="34" charset="-122"/>
              </a:rPr>
              <a:t>需求分析</a:t>
            </a:r>
          </a:p>
        </p:txBody>
      </p:sp>
      <p:sp>
        <p:nvSpPr>
          <p:cNvPr id="6" name="Oval 5"/>
          <p:cNvSpPr/>
          <p:nvPr/>
        </p:nvSpPr>
        <p:spPr>
          <a:xfrm>
            <a:off x="10305793" y="1368311"/>
            <a:ext cx="1366838" cy="1296988"/>
          </a:xfrm>
          <a:prstGeom prst="ellipse">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信息架构</a:t>
            </a:r>
          </a:p>
        </p:txBody>
      </p:sp>
      <p:sp>
        <p:nvSpPr>
          <p:cNvPr id="7" name="Oval 6"/>
          <p:cNvSpPr/>
          <p:nvPr/>
        </p:nvSpPr>
        <p:spPr>
          <a:xfrm>
            <a:off x="10420350" y="3402013"/>
            <a:ext cx="1368425" cy="1296988"/>
          </a:xfrm>
          <a:prstGeom prst="ellipse">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2400" b="1" dirty="0">
                <a:solidFill>
                  <a:srgbClr val="203864"/>
                </a:solidFill>
                <a:latin typeface="微软雅黑" panose="020B0503020204020204" pitchFamily="34" charset="-122"/>
                <a:ea typeface="微软雅黑" panose="020B0503020204020204" pitchFamily="34" charset="-122"/>
              </a:rPr>
              <a:t>原型设计</a:t>
            </a:r>
          </a:p>
        </p:txBody>
      </p:sp>
      <p:sp>
        <p:nvSpPr>
          <p:cNvPr id="8" name="Oval 7"/>
          <p:cNvSpPr/>
          <p:nvPr/>
        </p:nvSpPr>
        <p:spPr>
          <a:xfrm>
            <a:off x="8265369" y="4946890"/>
            <a:ext cx="1366838" cy="1296988"/>
          </a:xfrm>
          <a:prstGeom prst="ellipse">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2400" b="1" dirty="0">
                <a:solidFill>
                  <a:srgbClr val="203864"/>
                </a:solidFill>
                <a:latin typeface="微软雅黑" panose="020B0503020204020204" pitchFamily="34" charset="-122"/>
                <a:ea typeface="微软雅黑" panose="020B0503020204020204" pitchFamily="34" charset="-122"/>
              </a:rPr>
              <a:t>视觉设计</a:t>
            </a:r>
          </a:p>
        </p:txBody>
      </p:sp>
      <p:sp>
        <p:nvSpPr>
          <p:cNvPr id="9" name="Oval 8"/>
          <p:cNvSpPr/>
          <p:nvPr/>
        </p:nvSpPr>
        <p:spPr>
          <a:xfrm>
            <a:off x="5716993" y="4323701"/>
            <a:ext cx="1366838" cy="1295400"/>
          </a:xfrm>
          <a:prstGeom prst="ellipse">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2400" b="1" dirty="0">
                <a:solidFill>
                  <a:srgbClr val="203864"/>
                </a:solidFill>
                <a:latin typeface="微软雅黑" panose="020B0503020204020204" pitchFamily="34" charset="-122"/>
                <a:ea typeface="微软雅黑" panose="020B0503020204020204" pitchFamily="34" charset="-122"/>
              </a:rPr>
              <a:t>测试评估</a:t>
            </a:r>
          </a:p>
        </p:txBody>
      </p:sp>
      <p:cxnSp>
        <p:nvCxnSpPr>
          <p:cNvPr id="13" name="Straight Arrow Connector 12"/>
          <p:cNvCxnSpPr>
            <a:cxnSpLocks/>
            <a:endCxn id="6" idx="1"/>
          </p:cNvCxnSpPr>
          <p:nvPr/>
        </p:nvCxnSpPr>
        <p:spPr>
          <a:xfrm>
            <a:off x="9441656" y="1064263"/>
            <a:ext cx="1064306" cy="4939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cxnSpLocks/>
          </p:cNvCxnSpPr>
          <p:nvPr/>
        </p:nvCxnSpPr>
        <p:spPr>
          <a:xfrm>
            <a:off x="11104562" y="2708275"/>
            <a:ext cx="0" cy="56929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a:stCxn id="7" idx="3"/>
            <a:endCxn id="8" idx="7"/>
          </p:cNvCxnSpPr>
          <p:nvPr/>
        </p:nvCxnSpPr>
        <p:spPr>
          <a:xfrm flipH="1">
            <a:off x="9432038" y="4509062"/>
            <a:ext cx="1188713" cy="6277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839416" y="4645000"/>
            <a:ext cx="2647950" cy="5842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3200" b="1" dirty="0">
                <a:solidFill>
                  <a:srgbClr val="203864"/>
                </a:solidFill>
                <a:latin typeface="微软雅黑" panose="020B0503020204020204" pitchFamily="34" charset="-122"/>
                <a:ea typeface="微软雅黑" panose="020B0503020204020204" pitchFamily="34" charset="-122"/>
              </a:rPr>
              <a:t>提升用户体验</a:t>
            </a:r>
          </a:p>
        </p:txBody>
      </p:sp>
      <p:cxnSp>
        <p:nvCxnSpPr>
          <p:cNvPr id="24" name="Straight Arrow Connector 23"/>
          <p:cNvCxnSpPr>
            <a:cxnSpLocks/>
          </p:cNvCxnSpPr>
          <p:nvPr/>
        </p:nvCxnSpPr>
        <p:spPr>
          <a:xfrm flipH="1">
            <a:off x="3679453" y="4937100"/>
            <a:ext cx="1951038" cy="127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23913" y="1320800"/>
            <a:ext cx="3127375" cy="58578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3200" b="1" dirty="0">
                <a:solidFill>
                  <a:srgbClr val="203864"/>
                </a:solidFill>
                <a:latin typeface="微软雅黑" panose="020B0503020204020204" pitchFamily="34" charset="-122"/>
                <a:ea typeface="微软雅黑" panose="020B0503020204020204" pitchFamily="34" charset="-122"/>
              </a:rPr>
              <a:t>互动行为的设计</a:t>
            </a:r>
          </a:p>
        </p:txBody>
      </p:sp>
      <p:sp>
        <p:nvSpPr>
          <p:cNvPr id="27" name="Arrow: Up 26"/>
          <p:cNvSpPr/>
          <p:nvPr/>
        </p:nvSpPr>
        <p:spPr>
          <a:xfrm>
            <a:off x="2135188" y="2060575"/>
            <a:ext cx="504825" cy="288925"/>
          </a:xfrm>
          <a:prstGeom prst="upArrow">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Oval 4"/>
          <p:cNvSpPr/>
          <p:nvPr/>
        </p:nvSpPr>
        <p:spPr>
          <a:xfrm>
            <a:off x="5703350" y="1412875"/>
            <a:ext cx="1368425" cy="1295400"/>
          </a:xfrm>
          <a:prstGeom prst="ellipse">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a:buNone/>
            </a:pPr>
            <a:r>
              <a:rPr lang="zh-CN" altLang="en-US" sz="2400" b="1" dirty="0">
                <a:solidFill>
                  <a:srgbClr val="203864"/>
                </a:solidFill>
                <a:latin typeface="微软雅黑" panose="020B0503020204020204" pitchFamily="34" charset="-122"/>
                <a:ea typeface="微软雅黑" panose="020B0503020204020204" pitchFamily="34" charset="-122"/>
              </a:rPr>
              <a:t>定义产品</a:t>
            </a:r>
          </a:p>
        </p:txBody>
      </p:sp>
      <p:cxnSp>
        <p:nvCxnSpPr>
          <p:cNvPr id="11" name="Straight Arrow Connector 12"/>
          <p:cNvCxnSpPr>
            <a:cxnSpLocks/>
          </p:cNvCxnSpPr>
          <p:nvPr/>
        </p:nvCxnSpPr>
        <p:spPr>
          <a:xfrm flipV="1">
            <a:off x="6985098" y="1193375"/>
            <a:ext cx="1052413" cy="46744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36867" name="组合 4"/>
          <p:cNvGrpSpPr/>
          <p:nvPr/>
        </p:nvGrpSpPr>
        <p:grpSpPr>
          <a:xfrm>
            <a:off x="1989138" y="0"/>
            <a:ext cx="8678862" cy="647667"/>
            <a:chOff x="733" y="0"/>
            <a:chExt cx="13667" cy="1019"/>
          </a:xfrm>
        </p:grpSpPr>
        <p:sp>
          <p:nvSpPr>
            <p:cNvPr id="12" name="矩形 11"/>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6871" name="矩形 2"/>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36872" name="TextBox 3"/>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14" name="TextBox 3">
            <a:extLst>
              <a:ext uri="{FF2B5EF4-FFF2-40B4-BE49-F238E27FC236}">
                <a16:creationId xmlns:a16="http://schemas.microsoft.com/office/drawing/2014/main" id="{C8652673-14D1-C45E-721E-9750601FE6EB}"/>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3" grpId="0" animBg="1"/>
      <p:bldP spid="26" grpId="0" animBg="1"/>
      <p:bldP spid="27" grpId="0" animBg="1"/>
      <p:bldP spid="10" grpId="0" animBg="1"/>
      <p:bldP spid="10"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
          <p:cNvSpPr txBox="1"/>
          <p:nvPr/>
        </p:nvSpPr>
        <p:spPr>
          <a:xfrm>
            <a:off x="2094103" y="1340768"/>
            <a:ext cx="7457578" cy="46166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2400" b="1" dirty="0">
                <a:latin typeface="微软雅黑" panose="020B0503020204020204" pitchFamily="34" charset="-122"/>
                <a:ea typeface="微软雅黑" panose="020B0503020204020204" pitchFamily="34" charset="-122"/>
              </a:rPr>
              <a:t>一、概念区分</a:t>
            </a:r>
            <a:r>
              <a:rPr lang="en-US" altLang="zh-CN" sz="2400" b="1" dirty="0">
                <a:latin typeface="微软雅黑" panose="020B0503020204020204" pitchFamily="34" charset="-122"/>
                <a:ea typeface="微软雅黑" panose="020B0503020204020204" pitchFamily="34" charset="-122"/>
              </a:rPr>
              <a:t>——</a:t>
            </a:r>
            <a:r>
              <a:rPr lang="en-US" altLang="zh-CN" sz="2400" b="1" dirty="0">
                <a:solidFill>
                  <a:srgbClr val="C00000"/>
                </a:solidFill>
                <a:latin typeface="微软雅黑" panose="020B0503020204020204" pitchFamily="34" charset="-122"/>
                <a:ea typeface="微软雅黑" panose="020B0503020204020204" pitchFamily="34" charset="-122"/>
              </a:rPr>
              <a:t>IXD</a:t>
            </a:r>
            <a:r>
              <a:rPr lang="zh-CN" altLang="en-US" sz="2400" b="1" dirty="0">
                <a:solidFill>
                  <a:srgbClr val="C00000"/>
                </a:solidFill>
                <a:latin typeface="微软雅黑" panose="020B0503020204020204" pitchFamily="34" charset="-122"/>
                <a:ea typeface="微软雅黑" panose="020B0503020204020204" pitchFamily="34" charset="-122"/>
              </a:rPr>
              <a:t>、UX</a:t>
            </a:r>
            <a:r>
              <a:rPr lang="en-CA" altLang="zh-CN" sz="2400" b="1" dirty="0">
                <a:solidFill>
                  <a:srgbClr val="C00000"/>
                </a:solidFill>
                <a:latin typeface="微软雅黑" panose="020B0503020204020204" pitchFamily="34" charset="-122"/>
                <a:ea typeface="微软雅黑" panose="020B0503020204020204" pitchFamily="34" charset="-122"/>
              </a:rPr>
              <a:t>(UE)</a:t>
            </a:r>
            <a:r>
              <a:rPr lang="zh-CN" altLang="en-US" sz="2400" b="1" dirty="0">
                <a:solidFill>
                  <a:srgbClr val="C00000"/>
                </a:solidFill>
                <a:latin typeface="微软雅黑" panose="020B0503020204020204" pitchFamily="34" charset="-122"/>
                <a:ea typeface="微软雅黑" panose="020B0503020204020204" pitchFamily="34" charset="-122"/>
              </a:rPr>
              <a:t>、</a:t>
            </a:r>
            <a:r>
              <a:rPr lang="en-CA" altLang="zh-CN" sz="2400" b="1" dirty="0">
                <a:solidFill>
                  <a:srgbClr val="C00000"/>
                </a:solidFill>
                <a:latin typeface="微软雅黑" panose="020B0503020204020204" pitchFamily="34" charset="-122"/>
                <a:ea typeface="微软雅黑" panose="020B0503020204020204" pitchFamily="34" charset="-122"/>
              </a:rPr>
              <a:t>UED</a:t>
            </a:r>
            <a:r>
              <a:rPr lang="zh-CN" altLang="en-US" sz="2400" b="1" dirty="0">
                <a:solidFill>
                  <a:srgbClr val="C00000"/>
                </a:solidFill>
                <a:latin typeface="微软雅黑" panose="020B0503020204020204" pitchFamily="34" charset="-122"/>
                <a:ea typeface="微软雅黑" panose="020B0503020204020204" pitchFamily="34" charset="-122"/>
              </a:rPr>
              <a:t>、HCI、UI</a:t>
            </a:r>
          </a:p>
        </p:txBody>
      </p:sp>
      <p:sp>
        <p:nvSpPr>
          <p:cNvPr id="16387" name="文本框 2"/>
          <p:cNvSpPr txBox="1"/>
          <p:nvPr/>
        </p:nvSpPr>
        <p:spPr>
          <a:xfrm>
            <a:off x="1559496" y="2060848"/>
            <a:ext cx="9577064" cy="373127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50000"/>
              </a:lnSpc>
              <a:spcBef>
                <a:spcPct val="0"/>
              </a:spcBef>
              <a:buNone/>
            </a:pPr>
            <a:r>
              <a:rPr lang="zh-CN" altLang="en-US" sz="2000" b="1" dirty="0">
                <a:latin typeface="微软雅黑" panose="020B0503020204020204" pitchFamily="34" charset="-122"/>
                <a:ea typeface="微软雅黑" panose="020B0503020204020204" pitchFamily="34" charset="-122"/>
              </a:rPr>
              <a:t>⑴</a:t>
            </a:r>
            <a:r>
              <a:rPr lang="en-CA" altLang="zh-CN" sz="2000" b="1" dirty="0" err="1">
                <a:solidFill>
                  <a:srgbClr val="C00000"/>
                </a:solidFill>
                <a:latin typeface="微软雅黑" panose="020B0503020204020204" pitchFamily="34" charset="-122"/>
                <a:ea typeface="微软雅黑" panose="020B0503020204020204" pitchFamily="34" charset="-122"/>
              </a:rPr>
              <a:t>IxD</a:t>
            </a:r>
            <a:endParaRPr lang="en-CA" altLang="zh-CN" sz="2000" b="1" dirty="0">
              <a:solidFill>
                <a:srgbClr val="C00000"/>
              </a:solidFill>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en-US" altLang="en-US" sz="2000" dirty="0">
                <a:latin typeface="微软雅黑" panose="020B0503020204020204" pitchFamily="34" charset="-122"/>
                <a:ea typeface="微软雅黑" panose="020B0503020204020204" pitchFamily="34" charset="-122"/>
              </a:rPr>
              <a:t>IxD</a:t>
            </a:r>
            <a:r>
              <a:rPr lang="zh-CN" altLang="en-US" sz="2000" dirty="0">
                <a:latin typeface="微软雅黑" panose="020B0503020204020204" pitchFamily="34" charset="-122"/>
                <a:ea typeface="微软雅黑" panose="020B0503020204020204" pitchFamily="34" charset="-122"/>
              </a:rPr>
              <a:t>是</a:t>
            </a:r>
            <a:r>
              <a:rPr lang="en-US" altLang="en-US" sz="2000" dirty="0">
                <a:latin typeface="微软雅黑" panose="020B0503020204020204" pitchFamily="34" charset="-122"/>
                <a:ea typeface="微软雅黑" panose="020B0503020204020204" pitchFamily="34" charset="-122"/>
              </a:rPr>
              <a:t>Interaction Design</a:t>
            </a:r>
            <a:r>
              <a:rPr lang="zh-CN" altLang="en-US" sz="2000" dirty="0">
                <a:latin typeface="微软雅黑" panose="020B0503020204020204" pitchFamily="34" charset="-122"/>
                <a:ea typeface="微软雅黑" panose="020B0503020204020204" pitchFamily="34" charset="-122"/>
              </a:rPr>
              <a:t>的缩写，即交互设计，是“设计交互数字产品、环境、系统和服务的实践”。</a:t>
            </a:r>
            <a:endParaRPr lang="en-CA" altLang="zh-CN" sz="2000" dirty="0">
              <a:latin typeface="微软雅黑" panose="020B0503020204020204" pitchFamily="34" charset="-122"/>
              <a:ea typeface="微软雅黑" panose="020B0503020204020204" pitchFamily="34" charset="-122"/>
            </a:endParaRPr>
          </a:p>
          <a:p>
            <a:pPr marL="0" indent="0" eaLnBrk="1" hangingPunct="1">
              <a:lnSpc>
                <a:spcPct val="150000"/>
              </a:lnSpc>
              <a:spcBef>
                <a:spcPct val="0"/>
              </a:spcBef>
              <a:buNone/>
            </a:pPr>
            <a:r>
              <a:rPr lang="zh-CN" altLang="en-US" sz="2000" dirty="0">
                <a:latin typeface="微软雅黑" panose="020B0503020204020204" pitchFamily="34" charset="-122"/>
                <a:ea typeface="微软雅黑" panose="020B0503020204020204" pitchFamily="34" charset="-122"/>
              </a:rPr>
              <a:t>除了数字方面，交互设计在创造实体</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非数字</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产品、探索用户如何与之交互时也很有用。交互设计的常见主题包括设计、人机交互和软件开发。虽然交互设计感兴趣的是如何设计有趣而易用的交互形式，但它主要关注的领域是用户的心理与行为变化，以此为中心进行交互设计。</a:t>
            </a:r>
            <a:endParaRPr lang="en-CA" sz="2000" dirty="0">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endParaRPr lang="zh-CN" altLang="en-US" sz="2000" dirty="0">
              <a:latin typeface="微软雅黑" panose="020B0503020204020204" pitchFamily="34" charset="-122"/>
              <a:ea typeface="微软雅黑" panose="020B0503020204020204" pitchFamily="34" charset="-122"/>
            </a:endParaRPr>
          </a:p>
        </p:txBody>
      </p:sp>
      <p:grpSp>
        <p:nvGrpSpPr>
          <p:cNvPr id="16388" name="组合 4"/>
          <p:cNvGrpSpPr/>
          <p:nvPr/>
        </p:nvGrpSpPr>
        <p:grpSpPr>
          <a:xfrm>
            <a:off x="1989138" y="0"/>
            <a:ext cx="8678862" cy="647667"/>
            <a:chOff x="733" y="0"/>
            <a:chExt cx="13667" cy="1019"/>
          </a:xfrm>
        </p:grpSpPr>
        <p:sp>
          <p:nvSpPr>
            <p:cNvPr id="4" name="矩形 3"/>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6391" name="矩形 2"/>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6392" name="TextBox 3"/>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EABE9066-76F3-7182-DE98-1515E4DEDC54}"/>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
          <p:cNvSpPr txBox="1"/>
          <p:nvPr/>
        </p:nvSpPr>
        <p:spPr>
          <a:xfrm>
            <a:off x="1703388" y="1882775"/>
            <a:ext cx="8785225" cy="28067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50000"/>
              </a:lnSpc>
              <a:spcBef>
                <a:spcPct val="0"/>
              </a:spcBef>
              <a:buNone/>
            </a:pPr>
            <a:r>
              <a:rPr lang="zh-CN" altLang="en-US" sz="2000" dirty="0">
                <a:latin typeface="微软雅黑" panose="020B0503020204020204" pitchFamily="34" charset="-122"/>
                <a:ea typeface="微软雅黑" panose="020B0503020204020204" pitchFamily="34" charset="-122"/>
              </a:rPr>
              <a:t>（2）</a:t>
            </a:r>
            <a:r>
              <a:rPr lang="zh-CN" altLang="en-US" sz="2000" b="1" dirty="0">
                <a:solidFill>
                  <a:srgbClr val="C00000"/>
                </a:solidFill>
                <a:latin typeface="微软雅黑" panose="020B0503020204020204" pitchFamily="34" charset="-122"/>
                <a:ea typeface="微软雅黑" panose="020B0503020204020204" pitchFamily="34" charset="-122"/>
              </a:rPr>
              <a:t> UX – User Experience</a:t>
            </a:r>
            <a:r>
              <a:rPr lang="zh-CN" altLang="en-US" sz="2000" dirty="0">
                <a:latin typeface="微软雅黑" panose="020B0503020204020204" pitchFamily="34" charset="-122"/>
                <a:ea typeface="微软雅黑" panose="020B0503020204020204" pitchFamily="34" charset="-122"/>
              </a:rPr>
              <a:t>，也可以写成</a:t>
            </a:r>
            <a:r>
              <a:rPr lang="zh-CN" altLang="en-US" sz="2000" b="1" dirty="0">
                <a:solidFill>
                  <a:srgbClr val="C00000"/>
                </a:solidFill>
                <a:latin typeface="微软雅黑" panose="020B0503020204020204" pitchFamily="34" charset="-122"/>
                <a:ea typeface="微软雅黑" panose="020B0503020204020204" pitchFamily="34" charset="-122"/>
              </a:rPr>
              <a:t>UE</a:t>
            </a:r>
            <a:r>
              <a:rPr lang="zh-CN" altLang="en-US" sz="2000" dirty="0">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用户体验</a:t>
            </a:r>
            <a:r>
              <a:rPr lang="zh-CN" altLang="en-US" sz="2000" dirty="0">
                <a:latin typeface="微软雅黑" panose="020B0503020204020204" pitchFamily="34" charset="-122"/>
                <a:ea typeface="微软雅黑" panose="020B0503020204020204" pitchFamily="34" charset="-122"/>
              </a:rPr>
              <a:t>。这个词最先由电子工程学、心理学、认知科学学者唐纳德·诺曼（Donald Norman）在1990年代提出。</a:t>
            </a:r>
            <a:endParaRPr lang="en-CA" altLang="zh-CN" sz="2000" dirty="0">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en-CA"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“用户体验是指一个人使用一个特定产品或系统或服务时的行为、情绪</a:t>
            </a:r>
            <a:endParaRPr lang="en-CA" altLang="zh-CN" sz="2000" dirty="0">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zh-CN" altLang="en-US" sz="2000" dirty="0">
                <a:latin typeface="微软雅黑" panose="020B0503020204020204" pitchFamily="34" charset="-122"/>
                <a:ea typeface="微软雅黑" panose="020B0503020204020204" pitchFamily="34" charset="-122"/>
              </a:rPr>
              <a:t>与态度。包括人机交互时的操作、体验、情感、意义、价值，包含用户对于系统的功能、易用、效率的感受。“</a:t>
            </a:r>
          </a:p>
        </p:txBody>
      </p:sp>
      <p:grpSp>
        <p:nvGrpSpPr>
          <p:cNvPr id="17411" name="组合 4"/>
          <p:cNvGrpSpPr/>
          <p:nvPr/>
        </p:nvGrpSpPr>
        <p:grpSpPr>
          <a:xfrm>
            <a:off x="1989138" y="0"/>
            <a:ext cx="8678862" cy="647667"/>
            <a:chOff x="733" y="0"/>
            <a:chExt cx="13667" cy="1019"/>
          </a:xfrm>
        </p:grpSpPr>
        <p:sp>
          <p:nvSpPr>
            <p:cNvPr id="3" name="矩形 2"/>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414" name="矩形 2"/>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7415" name="TextBox 3"/>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C2FCF99B-0B47-F715-F959-8E6A46D9BEF7}"/>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C9F2BD-F48F-38B6-5CA0-68576727CFC7}"/>
              </a:ext>
            </a:extLst>
          </p:cNvPr>
          <p:cNvSpPr txBox="1"/>
          <p:nvPr/>
        </p:nvSpPr>
        <p:spPr>
          <a:xfrm>
            <a:off x="1919536" y="1268760"/>
            <a:ext cx="9361040" cy="4039054"/>
          </a:xfrm>
          <a:prstGeom prst="rect">
            <a:avLst/>
          </a:prstGeom>
          <a:noFill/>
        </p:spPr>
        <p:txBody>
          <a:bodyPr wrap="square">
            <a:spAutoFit/>
          </a:bodyPr>
          <a:lstStyle/>
          <a:p>
            <a:pPr algn="just"/>
            <a:r>
              <a:rPr lang="en-US" altLang="zh-CN" dirty="0">
                <a:latin typeface="微软雅黑" panose="020B0503020204020204" pitchFamily="34" charset="-122"/>
                <a:ea typeface="微软雅黑" panose="020B0503020204020204" pitchFamily="34" charset="-122"/>
              </a:rPr>
              <a:t>⑶ </a:t>
            </a:r>
            <a:r>
              <a:rPr lang="en-US" altLang="zh-CN" sz="2000" b="1" dirty="0">
                <a:solidFill>
                  <a:srgbClr val="C00000"/>
                </a:solidFill>
                <a:latin typeface="微软雅黑" panose="020B0503020204020204" pitchFamily="34" charset="-122"/>
                <a:ea typeface="微软雅黑" panose="020B0503020204020204" pitchFamily="34" charset="-122"/>
              </a:rPr>
              <a:t>UED</a:t>
            </a: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User Experience Design </a:t>
            </a:r>
            <a:r>
              <a:rPr lang="zh-CN" altLang="en-US" sz="2000" b="1" dirty="0">
                <a:solidFill>
                  <a:srgbClr val="C00000"/>
                </a:solidFill>
                <a:latin typeface="微软雅黑" panose="020B0503020204020204" pitchFamily="34" charset="-122"/>
                <a:ea typeface="微软雅黑" panose="020B0503020204020204" pitchFamily="34" charset="-122"/>
              </a:rPr>
              <a:t>用户体验设计</a:t>
            </a:r>
          </a:p>
          <a:p>
            <a:pPr eaLnBrk="1" hangingPunct="1">
              <a:lnSpc>
                <a:spcPct val="150000"/>
              </a:lnSpc>
            </a:pPr>
            <a:endParaRPr lang="en-CA"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是以用户为中心的一种设计手段，以用户需求为目标而进行的设计。设计过程注重以用户为中心，用户体验的概念从开发的最早期就开始进入整个流程，并贯穿始终。其目的就是保证：</a:t>
            </a: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、对用户体验有正确的预估；</a:t>
            </a: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、认识用户的真实期望和目的；</a:t>
            </a: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、在功能核心还能够以低廉成本加以修改的时候对设计进行修正；</a:t>
            </a: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、保证功能核心同人机界面之间的协调工作，减少</a:t>
            </a:r>
            <a:r>
              <a:rPr lang="en-US" altLang="zh-CN" sz="2000" dirty="0">
                <a:latin typeface="微软雅黑" panose="020B0503020204020204" pitchFamily="34" charset="-122"/>
                <a:ea typeface="微软雅黑" panose="020B0503020204020204" pitchFamily="34" charset="-122"/>
              </a:rPr>
              <a:t>BUG</a:t>
            </a:r>
            <a:r>
              <a:rPr lang="zh-CN" altLang="en-US" sz="2000" dirty="0">
                <a:latin typeface="微软雅黑" panose="020B0503020204020204" pitchFamily="34" charset="-122"/>
                <a:ea typeface="微软雅黑" panose="020B0503020204020204" pitchFamily="34" charset="-122"/>
              </a:rPr>
              <a:t>。</a:t>
            </a:r>
          </a:p>
        </p:txBody>
      </p:sp>
      <p:grpSp>
        <p:nvGrpSpPr>
          <p:cNvPr id="2" name="组合 4">
            <a:extLst>
              <a:ext uri="{FF2B5EF4-FFF2-40B4-BE49-F238E27FC236}">
                <a16:creationId xmlns:a16="http://schemas.microsoft.com/office/drawing/2014/main" id="{D046D02C-E329-0E26-1603-4E1985932DB3}"/>
              </a:ext>
            </a:extLst>
          </p:cNvPr>
          <p:cNvGrpSpPr/>
          <p:nvPr/>
        </p:nvGrpSpPr>
        <p:grpSpPr>
          <a:xfrm>
            <a:off x="1989138" y="0"/>
            <a:ext cx="8678862" cy="647667"/>
            <a:chOff x="733" y="0"/>
            <a:chExt cx="13667" cy="1019"/>
          </a:xfrm>
        </p:grpSpPr>
        <p:sp>
          <p:nvSpPr>
            <p:cNvPr id="4" name="矩形 2">
              <a:extLst>
                <a:ext uri="{FF2B5EF4-FFF2-40B4-BE49-F238E27FC236}">
                  <a16:creationId xmlns:a16="http://schemas.microsoft.com/office/drawing/2014/main" id="{2B903361-13BC-6078-C1FD-BD115F896230}"/>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矩形 2">
              <a:extLst>
                <a:ext uri="{FF2B5EF4-FFF2-40B4-BE49-F238E27FC236}">
                  <a16:creationId xmlns:a16="http://schemas.microsoft.com/office/drawing/2014/main" id="{ECE2C26F-9E29-2282-7749-1486E3F1417B}"/>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6" name="TextBox 3">
              <a:extLst>
                <a:ext uri="{FF2B5EF4-FFF2-40B4-BE49-F238E27FC236}">
                  <a16:creationId xmlns:a16="http://schemas.microsoft.com/office/drawing/2014/main" id="{3C01283E-F95F-50F8-F3A1-507C0CE45F74}"/>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7" name="TextBox 3">
            <a:extLst>
              <a:ext uri="{FF2B5EF4-FFF2-40B4-BE49-F238E27FC236}">
                <a16:creationId xmlns:a16="http://schemas.microsoft.com/office/drawing/2014/main" id="{B8C32BC4-3E90-3170-BD1E-73A10A0AA0B7}"/>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1212239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
          <p:cNvSpPr txBox="1"/>
          <p:nvPr/>
        </p:nvSpPr>
        <p:spPr>
          <a:xfrm>
            <a:off x="2139950" y="1450975"/>
            <a:ext cx="7924800" cy="175323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50000"/>
              </a:lnSpc>
              <a:spcBef>
                <a:spcPct val="0"/>
              </a:spcBef>
              <a:buNone/>
            </a:pPr>
            <a:r>
              <a:rPr lang="zh-CN" altLang="en-US" sz="1800" dirty="0">
                <a:latin typeface="微软雅黑" panose="020B0503020204020204" pitchFamily="34" charset="-122"/>
                <a:ea typeface="微软雅黑" panose="020B0503020204020204" pitchFamily="34" charset="-122"/>
              </a:rPr>
              <a:t>（</a:t>
            </a:r>
            <a:r>
              <a:rPr lang="en-CA" altLang="zh-CN" sz="1800" dirty="0">
                <a:latin typeface="微软雅黑" panose="020B0503020204020204" pitchFamily="34" charset="-122"/>
                <a:ea typeface="微软雅黑" panose="020B0503020204020204" pitchFamily="34" charset="-122"/>
              </a:rPr>
              <a:t>4</a:t>
            </a:r>
            <a:r>
              <a:rPr lang="zh-CN" altLang="en-US" sz="1800" dirty="0">
                <a:latin typeface="微软雅黑" panose="020B0503020204020204" pitchFamily="34" charset="-122"/>
                <a:ea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rPr>
              <a:t>HCI，Human Computer Interaction</a:t>
            </a:r>
            <a:r>
              <a:rPr lang="zh-CN" altLang="en-US" sz="1800" dirty="0">
                <a:latin typeface="微软雅黑" panose="020B0503020204020204" pitchFamily="34" charset="-122"/>
                <a:ea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rPr>
              <a:t>人机交互</a:t>
            </a:r>
            <a:r>
              <a:rPr lang="zh-CN" altLang="en-US" sz="1800" dirty="0">
                <a:latin typeface="微软雅黑" panose="020B0503020204020204" pitchFamily="34" charset="-122"/>
                <a:ea typeface="微软雅黑" panose="020B0503020204020204" pitchFamily="34" charset="-122"/>
              </a:rPr>
              <a:t>。计算机是一种新媒介、新客体，所以人和计算机之间的交互，依然属于交互设计范畴下的一个领域。提到HCI，就不得不提另一个词，</a:t>
            </a:r>
            <a:r>
              <a:rPr lang="zh-CN" altLang="en-US" sz="1800" b="1" dirty="0">
                <a:solidFill>
                  <a:srgbClr val="C00000"/>
                </a:solidFill>
                <a:latin typeface="微软雅黑" panose="020B0503020204020204" pitchFamily="34" charset="-122"/>
                <a:ea typeface="微软雅黑" panose="020B0503020204020204" pitchFamily="34" charset="-122"/>
              </a:rPr>
              <a:t>HMI（Human Machine Interaction）</a:t>
            </a:r>
            <a:r>
              <a:rPr lang="zh-CN" altLang="en-US" sz="1800" dirty="0">
                <a:latin typeface="微软雅黑" panose="020B0503020204020204" pitchFamily="34" charset="-122"/>
                <a:ea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rPr>
              <a:t>人与机器交互</a:t>
            </a:r>
            <a:r>
              <a:rPr lang="zh-CN" altLang="en-US" sz="1800" dirty="0">
                <a:latin typeface="微软雅黑" panose="020B0503020204020204" pitchFamily="34" charset="-122"/>
                <a:ea typeface="微软雅黑" panose="020B0503020204020204" pitchFamily="34" charset="-122"/>
              </a:rPr>
              <a:t>。</a:t>
            </a:r>
          </a:p>
        </p:txBody>
      </p:sp>
      <p:grpSp>
        <p:nvGrpSpPr>
          <p:cNvPr id="19459" name="组合 4"/>
          <p:cNvGrpSpPr/>
          <p:nvPr/>
        </p:nvGrpSpPr>
        <p:grpSpPr>
          <a:xfrm>
            <a:off x="1989138" y="0"/>
            <a:ext cx="8678862" cy="647667"/>
            <a:chOff x="733" y="0"/>
            <a:chExt cx="13667" cy="1019"/>
          </a:xfrm>
        </p:grpSpPr>
        <p:sp>
          <p:nvSpPr>
            <p:cNvPr id="3" name="矩形 2"/>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462" name="矩形 2"/>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9463" name="TextBox 3"/>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文本框 1"/>
          <p:cNvSpPr txBox="1"/>
          <p:nvPr/>
        </p:nvSpPr>
        <p:spPr>
          <a:xfrm>
            <a:off x="2207895" y="3357245"/>
            <a:ext cx="7646670" cy="1337945"/>
          </a:xfrm>
          <a:prstGeom prst="rect">
            <a:avLst/>
          </a:prstGeom>
          <a:noFill/>
        </p:spPr>
        <p:txBody>
          <a:bodyPr wrap="square" rtlCol="0">
            <a:spAutoFit/>
          </a:bodyPr>
          <a:lstStyle/>
          <a:p>
            <a:pPr>
              <a:lnSpc>
                <a:spcPct val="150000"/>
              </a:lnSpc>
            </a:pPr>
            <a:r>
              <a:rPr lang="en-US" altLang="zh-CN" dirty="0">
                <a:latin typeface="微软雅黑" panose="020B0503020204020204" pitchFamily="34" charset="-122"/>
                <a:ea typeface="微软雅黑" panose="020B0503020204020204" pitchFamily="34" charset="-122"/>
                <a:sym typeface="+mn-ea"/>
              </a:rPr>
              <a:t>       </a:t>
            </a:r>
            <a:r>
              <a:rPr lang="zh-CN" altLang="en-US" sz="1800" dirty="0">
                <a:latin typeface="微软雅黑" panose="020B0503020204020204" pitchFamily="34" charset="-122"/>
                <a:ea typeface="微软雅黑" panose="020B0503020204020204" pitchFamily="34" charset="-122"/>
                <a:sym typeface="+mn-ea"/>
              </a:rPr>
              <a:t>HMI可以指人与搭载计算机的机器之间的交互，比如智能洗衣机，数码相机等，也可以指人与不搭载计算机、计算处理靠机械运作的传统机器之间的交互，比如自行车。</a:t>
            </a:r>
          </a:p>
        </p:txBody>
      </p:sp>
      <p:sp>
        <p:nvSpPr>
          <p:cNvPr id="4" name="TextBox 3">
            <a:extLst>
              <a:ext uri="{FF2B5EF4-FFF2-40B4-BE49-F238E27FC236}">
                <a16:creationId xmlns:a16="http://schemas.microsoft.com/office/drawing/2014/main" id="{3396E396-F4C7-8F6B-4FE4-6AAC00B54B36}"/>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
          <p:cNvSpPr txBox="1"/>
          <p:nvPr/>
        </p:nvSpPr>
        <p:spPr>
          <a:xfrm>
            <a:off x="2070100" y="1917065"/>
            <a:ext cx="7553325" cy="286131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50000"/>
              </a:lnSpc>
              <a:spcBef>
                <a:spcPct val="0"/>
              </a:spcBef>
              <a:buNone/>
            </a:pPr>
            <a:r>
              <a:rPr lang="zh-CN" altLang="en-US" sz="2000" b="1" dirty="0">
                <a:latin typeface="微软雅黑" panose="020B0503020204020204" pitchFamily="34" charset="-122"/>
                <a:ea typeface="微软雅黑" panose="020B0503020204020204" pitchFamily="34" charset="-122"/>
              </a:rPr>
              <a:t>（</a:t>
            </a:r>
            <a:r>
              <a:rPr lang="en-CA"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UI，User Interface，用户界面。</a:t>
            </a:r>
            <a:r>
              <a:rPr lang="zh-CN" altLang="en-US" sz="2000" dirty="0">
                <a:latin typeface="微软雅黑" panose="020B0503020204020204" pitchFamily="34" charset="-122"/>
                <a:ea typeface="微软雅黑" panose="020B0503020204020204" pitchFamily="34" charset="-122"/>
              </a:rPr>
              <a:t>它是不同交互媒介用来表达功能和反馈用户行为结果的重要载体。</a:t>
            </a:r>
          </a:p>
          <a:p>
            <a:pPr marL="0" lvl="0" indent="0" eaLnBrk="1" hangingPunct="1">
              <a:lnSpc>
                <a:spcPct val="150000"/>
              </a:lnSpc>
              <a:spcBef>
                <a:spcPct val="0"/>
              </a:spcBef>
              <a:buNone/>
            </a:pPr>
            <a:r>
              <a:rPr lang="zh-CN" altLang="en-US" sz="2000" dirty="0">
                <a:latin typeface="微软雅黑" panose="020B0503020204020204" pitchFamily="34" charset="-122"/>
                <a:ea typeface="微软雅黑" panose="020B0503020204020204" pitchFamily="34" charset="-122"/>
              </a:rPr>
              <a:t>       对于今天高度普及的智能手机而言，那块触屏下的图形界面就是用户界面，属于虚拟界面，手机系统或软件应用的所有功能，以及人点触、滑动完的所有反馈，便都是通过这个二维的、图形语言的用户界面来表达。</a:t>
            </a:r>
          </a:p>
        </p:txBody>
      </p:sp>
      <p:grpSp>
        <p:nvGrpSpPr>
          <p:cNvPr id="20484" name="组合 4"/>
          <p:cNvGrpSpPr/>
          <p:nvPr/>
        </p:nvGrpSpPr>
        <p:grpSpPr>
          <a:xfrm>
            <a:off x="1989138" y="0"/>
            <a:ext cx="8678862" cy="647667"/>
            <a:chOff x="733" y="0"/>
            <a:chExt cx="13667" cy="1019"/>
          </a:xfrm>
        </p:grpSpPr>
        <p:sp>
          <p:nvSpPr>
            <p:cNvPr id="4" name="矩形 3"/>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487" name="矩形 2"/>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20488" name="TextBox 3"/>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FBFCDDA5-74EB-3C85-472C-5C389977D9B1}"/>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p:cNvPicPr>
          <p:nvPr/>
        </p:nvPicPr>
        <p:blipFill>
          <a:blip r:embed="rId2"/>
          <a:srcRect l="1352" r="676"/>
          <a:stretch>
            <a:fillRect/>
          </a:stretch>
        </p:blipFill>
        <p:spPr>
          <a:xfrm>
            <a:off x="695325" y="0"/>
            <a:ext cx="10440988" cy="6878638"/>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2"/>
          <p:cNvSpPr txBox="1"/>
          <p:nvPr/>
        </p:nvSpPr>
        <p:spPr>
          <a:xfrm>
            <a:off x="1943100" y="1165225"/>
            <a:ext cx="8515350" cy="424624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50000"/>
              </a:lnSpc>
              <a:spcBef>
                <a:spcPct val="0"/>
              </a:spcBef>
              <a:buNone/>
            </a:pPr>
            <a:r>
              <a:rPr lang="en-US" altLang="zh-CN" sz="2000" dirty="0">
                <a:latin typeface="Arial" panose="020B0604020202020204" pitchFamily="34" charset="0"/>
                <a:ea typeface="宋体" panose="02010600030101010101" pitchFamily="2"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计算机最早与人沟通的界面是</a:t>
            </a:r>
            <a:r>
              <a:rPr lang="zh-CN" altLang="en-US" sz="2000" b="1" dirty="0">
                <a:solidFill>
                  <a:srgbClr val="C00000"/>
                </a:solidFill>
                <a:latin typeface="微软雅黑" panose="020B0503020204020204" pitchFamily="34" charset="-122"/>
                <a:ea typeface="微软雅黑" panose="020B0503020204020204" pitchFamily="34" charset="-122"/>
              </a:rPr>
              <a:t>CLI（Command Line Interface）</a:t>
            </a:r>
            <a:r>
              <a:rPr lang="zh-CN" altLang="en-US" sz="2000" dirty="0">
                <a:latin typeface="微软雅黑" panose="020B0503020204020204" pitchFamily="34" charset="-122"/>
                <a:ea typeface="微软雅黑" panose="020B0503020204020204" pitchFamily="34" charset="-122"/>
              </a:rPr>
              <a:t>，也就是</a:t>
            </a:r>
            <a:r>
              <a:rPr lang="zh-CN" altLang="en-US" sz="2000" b="1" dirty="0">
                <a:solidFill>
                  <a:srgbClr val="C00000"/>
                </a:solidFill>
                <a:latin typeface="微软雅黑" panose="020B0503020204020204" pitchFamily="34" charset="-122"/>
                <a:ea typeface="微软雅黑" panose="020B0503020204020204" pitchFamily="34" charset="-122"/>
              </a:rPr>
              <a:t>指令式用户界面</a:t>
            </a:r>
            <a:r>
              <a:rPr lang="zh-CN" altLang="en-US" sz="2000" dirty="0">
                <a:latin typeface="微软雅黑" panose="020B0503020204020204" pitchFamily="34" charset="-122"/>
                <a:ea typeface="微软雅黑" panose="020B0503020204020204" pitchFamily="34" charset="-122"/>
              </a:rPr>
              <a:t>，人输入计算机语言（早期的二进制语言）。它对人的专业性要求高，交互的信息也极为抽象；而后随着施乐公司（Xerox）的一群电脑工程师发明了</a:t>
            </a:r>
            <a:r>
              <a:rPr lang="zh-CN" altLang="en-US" sz="2000" b="1" dirty="0">
                <a:solidFill>
                  <a:srgbClr val="C00000"/>
                </a:solidFill>
                <a:latin typeface="微软雅黑" panose="020B0503020204020204" pitchFamily="34" charset="-122"/>
                <a:ea typeface="微软雅黑" panose="020B0503020204020204" pitchFamily="34" charset="-122"/>
              </a:rPr>
              <a:t>图形界面GUI</a:t>
            </a:r>
            <a:r>
              <a:rPr lang="zh-CN" altLang="en-US" sz="2000" dirty="0">
                <a:latin typeface="微软雅黑" panose="020B0503020204020204" pitchFamily="34" charset="-122"/>
                <a:ea typeface="微软雅黑" panose="020B0503020204020204" pitchFamily="34" charset="-122"/>
              </a:rPr>
              <a:t>，人不用再学习复杂的计算机语言，即使是儿童都可以通过鼠标来操作屏幕里的一切图形元素，所看即所得；后来，抛开鼠标、键盘等外接输入设备，人能直接用手指、手势甚至其他人体组织等作为输入设备，和计算机进行交互，这就属于</a:t>
            </a:r>
            <a:r>
              <a:rPr lang="zh-CN" altLang="en-US" sz="2000" b="1" dirty="0">
                <a:solidFill>
                  <a:srgbClr val="C00000"/>
                </a:solidFill>
                <a:latin typeface="微软雅黑" panose="020B0503020204020204" pitchFamily="34" charset="-122"/>
                <a:ea typeface="微软雅黑" panose="020B0503020204020204" pitchFamily="34" charset="-122"/>
              </a:rPr>
              <a:t>(NUI Natural User Interface</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，自然用户界面。</a:t>
            </a:r>
          </a:p>
          <a:p>
            <a:pPr marL="0" lvl="0" indent="0" eaLnBrk="1" hangingPunct="1">
              <a:lnSpc>
                <a:spcPct val="150000"/>
              </a:lnSpc>
              <a:spcBef>
                <a:spcPct val="0"/>
              </a:spcBef>
              <a:buNone/>
            </a:pPr>
            <a:endParaRPr lang="zh-CN" altLang="en-US" sz="2000" dirty="0">
              <a:latin typeface="Arial" panose="020B0604020202020204" pitchFamily="34" charset="0"/>
              <a:ea typeface="宋体" panose="02010600030101010101" pitchFamily="2" charset="-122"/>
            </a:endParaRPr>
          </a:p>
        </p:txBody>
      </p:sp>
      <p:grpSp>
        <p:nvGrpSpPr>
          <p:cNvPr id="21507" name="组合 4"/>
          <p:cNvGrpSpPr/>
          <p:nvPr/>
        </p:nvGrpSpPr>
        <p:grpSpPr>
          <a:xfrm>
            <a:off x="1989138" y="0"/>
            <a:ext cx="8678862" cy="647667"/>
            <a:chOff x="733" y="0"/>
            <a:chExt cx="13667" cy="1019"/>
          </a:xfrm>
        </p:grpSpPr>
        <p:sp>
          <p:nvSpPr>
            <p:cNvPr id="4" name="矩形 3"/>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510" name="矩形 2"/>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21511" name="TextBox 3"/>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8EB358D9-8631-C717-B969-819D11B9812E}"/>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125934F-C0F1-E666-0DBD-25839D211908}"/>
              </a:ext>
            </a:extLst>
          </p:cNvPr>
          <p:cNvSpPr txBox="1"/>
          <p:nvPr/>
        </p:nvSpPr>
        <p:spPr>
          <a:xfrm>
            <a:off x="3262041" y="2844225"/>
            <a:ext cx="6097712" cy="584775"/>
          </a:xfrm>
          <a:prstGeom prst="rect">
            <a:avLst/>
          </a:prstGeom>
          <a:noFill/>
        </p:spPr>
        <p:txBody>
          <a:bodyPr wrap="square">
            <a:spAutoFit/>
          </a:bodyPr>
          <a:lstStyle/>
          <a:p>
            <a:pPr eaLnBrk="1" hangingPunct="1"/>
            <a:r>
              <a:rPr lang="zh-CN" altLang="en-US" sz="3200" b="1" dirty="0">
                <a:solidFill>
                  <a:schemeClr val="bg2">
                    <a:lumMod val="25000"/>
                  </a:schemeClr>
                </a:solidFill>
                <a:latin typeface="黑体" panose="02010609060101010101" pitchFamily="49" charset="-122"/>
                <a:ea typeface="黑体" panose="02010609060101010101" pitchFamily="49" charset="-122"/>
              </a:rPr>
              <a:t>第三节 交互设计起源与发展</a:t>
            </a:r>
            <a:endParaRPr lang="en-CA" sz="3200" b="1" dirty="0">
              <a:solidFill>
                <a:schemeClr val="bg2">
                  <a:lumMod val="25000"/>
                </a:schemeClr>
              </a:solidFill>
              <a:latin typeface="黑体" panose="02010609060101010101" pitchFamily="49" charset="-122"/>
              <a:ea typeface="黑体" panose="02010609060101010101" pitchFamily="49" charset="-122"/>
            </a:endParaRPr>
          </a:p>
        </p:txBody>
      </p:sp>
      <p:grpSp>
        <p:nvGrpSpPr>
          <p:cNvPr id="3" name="组合 4">
            <a:extLst>
              <a:ext uri="{FF2B5EF4-FFF2-40B4-BE49-F238E27FC236}">
                <a16:creationId xmlns:a16="http://schemas.microsoft.com/office/drawing/2014/main" id="{4EC3C686-EFBF-EEE7-891A-70CB02FFB53B}"/>
              </a:ext>
            </a:extLst>
          </p:cNvPr>
          <p:cNvGrpSpPr/>
          <p:nvPr/>
        </p:nvGrpSpPr>
        <p:grpSpPr>
          <a:xfrm>
            <a:off x="1989138" y="0"/>
            <a:ext cx="8678862" cy="647667"/>
            <a:chOff x="733" y="0"/>
            <a:chExt cx="13667" cy="1019"/>
          </a:xfrm>
        </p:grpSpPr>
        <p:sp>
          <p:nvSpPr>
            <p:cNvPr id="4" name="矩形 3">
              <a:extLst>
                <a:ext uri="{FF2B5EF4-FFF2-40B4-BE49-F238E27FC236}">
                  <a16:creationId xmlns:a16="http://schemas.microsoft.com/office/drawing/2014/main" id="{73BF3416-B46B-6788-84CB-A89E1ECB046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矩形 2">
              <a:extLst>
                <a:ext uri="{FF2B5EF4-FFF2-40B4-BE49-F238E27FC236}">
                  <a16:creationId xmlns:a16="http://schemas.microsoft.com/office/drawing/2014/main" id="{C80012C4-38CE-1B8B-25DE-030AAA469DE2}"/>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7" name="TextBox 3">
              <a:extLst>
                <a:ext uri="{FF2B5EF4-FFF2-40B4-BE49-F238E27FC236}">
                  <a16:creationId xmlns:a16="http://schemas.microsoft.com/office/drawing/2014/main" id="{706A72D2-E10F-1914-CA0B-30370FF1D130}"/>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8" name="TextBox 3">
            <a:extLst>
              <a:ext uri="{FF2B5EF4-FFF2-40B4-BE49-F238E27FC236}">
                <a16:creationId xmlns:a16="http://schemas.microsoft.com/office/drawing/2014/main" id="{66A8FD68-1471-D2E3-0224-B7B29F795E9E}"/>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087224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989138" y="0"/>
            <a:ext cx="80963" cy="573088"/>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579" name="矩形 2"/>
          <p:cNvSpPr/>
          <p:nvPr/>
        </p:nvSpPr>
        <p:spPr>
          <a:xfrm>
            <a:off x="2103438" y="141288"/>
            <a:ext cx="65087" cy="43180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24581" name="矩形 4"/>
          <p:cNvSpPr/>
          <p:nvPr/>
        </p:nvSpPr>
        <p:spPr>
          <a:xfrm>
            <a:off x="1844675" y="715963"/>
            <a:ext cx="8040688" cy="16052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30000"/>
              </a:lnSpc>
              <a:spcBef>
                <a:spcPts val="600"/>
              </a:spcBef>
              <a:buNone/>
            </a:pPr>
            <a:endParaRPr lang="zh-CN" altLang="en-US" dirty="0">
              <a:solidFill>
                <a:srgbClr val="7F7F7F"/>
              </a:solidFill>
              <a:latin typeface="方正大黑简体" panose="02010601030101010101" charset="-122"/>
              <a:ea typeface="方正大黑简体" panose="02010601030101010101" charset="-122"/>
            </a:endParaRPr>
          </a:p>
          <a:p>
            <a:pPr marL="107950" lvl="0" indent="0" algn="just" eaLnBrk="1" hangingPunct="1">
              <a:lnSpc>
                <a:spcPct val="130000"/>
              </a:lnSpc>
              <a:spcBef>
                <a:spcPts val="600"/>
              </a:spcBef>
              <a:buNone/>
            </a:pPr>
            <a:endParaRPr lang="zh-CN" altLang="en-US" sz="2000" dirty="0">
              <a:solidFill>
                <a:srgbClr val="C00000"/>
              </a:solidFill>
              <a:latin typeface="宋体" panose="02010600030101010101" pitchFamily="2" charset="-122"/>
              <a:ea typeface="宋体" panose="02010600030101010101" pitchFamily="2" charset="-122"/>
            </a:endParaRPr>
          </a:p>
          <a:p>
            <a:pPr marL="107950" lvl="0" indent="0" algn="just" eaLnBrk="1" hangingPunct="1">
              <a:lnSpc>
                <a:spcPct val="130000"/>
              </a:lnSpc>
              <a:spcBef>
                <a:spcPts val="600"/>
              </a:spcBef>
              <a:buNone/>
            </a:pPr>
            <a:endParaRPr lang="zh-CN" altLang="en-US" sz="2000" dirty="0">
              <a:solidFill>
                <a:srgbClr val="C00000"/>
              </a:solidFill>
              <a:latin typeface="宋体" panose="02010600030101010101" pitchFamily="2" charset="-122"/>
              <a:ea typeface="宋体" panose="02010600030101010101" pitchFamily="2" charset="-122"/>
            </a:endParaRPr>
          </a:p>
        </p:txBody>
      </p:sp>
      <p:sp>
        <p:nvSpPr>
          <p:cNvPr id="24582" name="Freeform 44673"/>
          <p:cNvSpPr/>
          <p:nvPr/>
        </p:nvSpPr>
        <p:spPr>
          <a:xfrm>
            <a:off x="9489440" y="2898458"/>
            <a:ext cx="180975" cy="3016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FFFFF">
              <a:alpha val="100000"/>
            </a:srgbClr>
          </a:solidFill>
          <a:ln w="9525">
            <a:noFill/>
          </a:ln>
        </p:spPr>
        <p:txBody>
          <a:bodyPr/>
          <a:lstStyle/>
          <a:p>
            <a:endParaRPr lang="zh-CN" altLang="en-US"/>
          </a:p>
        </p:txBody>
      </p:sp>
      <p:cxnSp>
        <p:nvCxnSpPr>
          <p:cNvPr id="80" name="直接连接符 79"/>
          <p:cNvCxnSpPr>
            <a:cxnSpLocks noChangeShapeType="1"/>
          </p:cNvCxnSpPr>
          <p:nvPr/>
        </p:nvCxnSpPr>
        <p:spPr bwMode="auto">
          <a:xfrm flipV="1">
            <a:off x="2464753" y="1904683"/>
            <a:ext cx="7064375" cy="53975"/>
          </a:xfrm>
          <a:prstGeom prst="line">
            <a:avLst/>
          </a:prstGeom>
          <a:noFill/>
          <a:ln w="25400">
            <a:solidFill>
              <a:schemeClr val="tx1">
                <a:lumMod val="50000"/>
                <a:lumOff val="50000"/>
              </a:schemeClr>
            </a:solidFill>
            <a:round/>
          </a:ln>
          <a:effectLst>
            <a:outerShdw blurRad="63500" dist="20000" dir="5400000" rotWithShape="0">
              <a:srgbClr val="000000">
                <a:alpha val="37999"/>
              </a:srgbClr>
            </a:outerShdw>
          </a:effectLst>
        </p:spPr>
      </p:cxnSp>
      <p:sp>
        <p:nvSpPr>
          <p:cNvPr id="81" name="椭圆 80"/>
          <p:cNvSpPr>
            <a:spLocks noChangeArrowheads="1"/>
          </p:cNvSpPr>
          <p:nvPr/>
        </p:nvSpPr>
        <p:spPr bwMode="auto">
          <a:xfrm>
            <a:off x="2542540" y="1845945"/>
            <a:ext cx="182563" cy="225425"/>
          </a:xfrm>
          <a:prstGeom prst="ellipse">
            <a:avLst/>
          </a:prstGeom>
          <a:solidFill>
            <a:schemeClr val="tx1">
              <a:lumMod val="50000"/>
              <a:lumOff val="50000"/>
            </a:schemeClr>
          </a:solidFill>
          <a:ln w="28575">
            <a:solidFill>
              <a:schemeClr val="bg1"/>
            </a:solidFill>
            <a:round/>
          </a:ln>
          <a:effectLst>
            <a:outerShdw blurRad="63500" dist="20000" dir="5400000" rotWithShape="0">
              <a:srgbClr val="000000">
                <a:alpha val="37999"/>
              </a:srgb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 name="椭圆 81"/>
          <p:cNvSpPr>
            <a:spLocks noChangeArrowheads="1"/>
          </p:cNvSpPr>
          <p:nvPr/>
        </p:nvSpPr>
        <p:spPr bwMode="auto">
          <a:xfrm>
            <a:off x="3899853" y="1845945"/>
            <a:ext cx="182563" cy="225425"/>
          </a:xfrm>
          <a:prstGeom prst="ellipse">
            <a:avLst/>
          </a:prstGeom>
          <a:solidFill>
            <a:schemeClr val="tx1">
              <a:lumMod val="50000"/>
              <a:lumOff val="50000"/>
            </a:schemeClr>
          </a:solidFill>
          <a:ln w="28575">
            <a:solidFill>
              <a:schemeClr val="bg1"/>
            </a:solidFill>
            <a:round/>
          </a:ln>
          <a:effectLst>
            <a:outerShdw blurRad="63500" dist="20000" dir="5400000" rotWithShape="0">
              <a:srgbClr val="000000">
                <a:alpha val="37999"/>
              </a:srgb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4586" name="TextBox 28"/>
          <p:cNvSpPr txBox="1"/>
          <p:nvPr/>
        </p:nvSpPr>
        <p:spPr>
          <a:xfrm>
            <a:off x="2256790" y="1488758"/>
            <a:ext cx="1185863" cy="3016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25000"/>
              </a:lnSpc>
              <a:spcBef>
                <a:spcPct val="0"/>
              </a:spcBef>
              <a:buNone/>
            </a:pPr>
            <a:r>
              <a:rPr lang="en-US" altLang="zh-CN" sz="1200" b="1" dirty="0">
                <a:latin typeface="微软雅黑" panose="020B0503020204020204" pitchFamily="34" charset="-122"/>
                <a:ea typeface="微软雅黑" panose="020B0503020204020204" pitchFamily="34" charset="-122"/>
              </a:rPr>
              <a:t>1666</a:t>
            </a:r>
            <a:r>
              <a:rPr lang="zh-CN" altLang="en-US" sz="1200" b="1" dirty="0">
                <a:latin typeface="微软雅黑" panose="020B0503020204020204" pitchFamily="34" charset="-122"/>
                <a:ea typeface="微软雅黑" panose="020B0503020204020204" pitchFamily="34" charset="-122"/>
              </a:rPr>
              <a:t>年</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grpSp>
        <p:nvGrpSpPr>
          <p:cNvPr id="24587" name="组合 80"/>
          <p:cNvGrpSpPr/>
          <p:nvPr/>
        </p:nvGrpSpPr>
        <p:grpSpPr>
          <a:xfrm>
            <a:off x="2613978" y="2060258"/>
            <a:ext cx="1285875" cy="1776412"/>
            <a:chOff x="653144" y="2392895"/>
            <a:chExt cx="912537" cy="1363619"/>
          </a:xfrm>
        </p:grpSpPr>
        <p:sp>
          <p:nvSpPr>
            <p:cNvPr id="24616" name="矩形 40"/>
            <p:cNvSpPr/>
            <p:nvPr/>
          </p:nvSpPr>
          <p:spPr>
            <a:xfrm>
              <a:off x="726182" y="2445300"/>
              <a:ext cx="839499" cy="1311214"/>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5000"/>
                </a:lnSpc>
                <a:spcBef>
                  <a:spcPct val="0"/>
                </a:spcBef>
                <a:buNone/>
              </a:pPr>
              <a:r>
                <a:rPr lang="zh-CN" altLang="en-US" sz="1200" dirty="0">
                  <a:solidFill>
                    <a:srgbClr val="000000"/>
                  </a:solidFill>
                  <a:latin typeface="微软雅黑" panose="020B0503020204020204" pitchFamily="34" charset="-122"/>
                  <a:ea typeface="微软雅黑" panose="020B0503020204020204" pitchFamily="34" charset="-122"/>
                </a:rPr>
                <a:t>塞缪尔</a:t>
              </a:r>
              <a:r>
                <a:rPr lang="en-US" altLang="zh-CN" sz="1200" dirty="0">
                  <a:solidFill>
                    <a:srgbClr val="000000"/>
                  </a:solidFill>
                  <a:latin typeface="微软雅黑" panose="020B0503020204020204" pitchFamily="34" charset="-122"/>
                  <a:ea typeface="微软雅黑" panose="020B0503020204020204" pitchFamily="34" charset="-122"/>
                </a:rPr>
                <a:t>·</a:t>
              </a:r>
              <a:r>
                <a:rPr lang="zh-CN" altLang="en-US" sz="1200" dirty="0">
                  <a:solidFill>
                    <a:srgbClr val="000000"/>
                  </a:solidFill>
                  <a:latin typeface="微软雅黑" panose="020B0503020204020204" pitchFamily="34" charset="-122"/>
                  <a:ea typeface="微软雅黑" panose="020B0503020204020204" pitchFamily="34" charset="-122"/>
                </a:rPr>
                <a:t>莫兰德（</a:t>
              </a:r>
              <a:r>
                <a:rPr lang="en-US" altLang="zh-CN" sz="1200" dirty="0">
                  <a:solidFill>
                    <a:srgbClr val="000000"/>
                  </a:solidFill>
                  <a:latin typeface="微软雅黑" panose="020B0503020204020204" pitchFamily="34" charset="-122"/>
                  <a:ea typeface="微软雅黑" panose="020B0503020204020204" pitchFamily="34" charset="-122"/>
                </a:rPr>
                <a:t>Samuel Morland</a:t>
              </a:r>
              <a:r>
                <a:rPr lang="zh-CN" altLang="en-US" sz="1200" dirty="0">
                  <a:solidFill>
                    <a:srgbClr val="000000"/>
                  </a:solidFill>
                  <a:latin typeface="微软雅黑" panose="020B0503020204020204" pitchFamily="34" charset="-122"/>
                  <a:ea typeface="微软雅黑" panose="020B0503020204020204" pitchFamily="34" charset="-122"/>
                </a:rPr>
                <a:t>）发明了可以计算加数及减数的一部</a:t>
              </a:r>
              <a:r>
                <a:rPr lang="zh-CN" altLang="en-US" sz="1200" b="1" dirty="0">
                  <a:solidFill>
                    <a:srgbClr val="000000"/>
                  </a:solidFill>
                  <a:latin typeface="微软雅黑" panose="020B0503020204020204" pitchFamily="34" charset="-122"/>
                  <a:ea typeface="微软雅黑" panose="020B0503020204020204" pitchFamily="34" charset="-122"/>
                </a:rPr>
                <a:t>机械计数机</a:t>
              </a:r>
              <a:endParaRPr lang="zh-CN" altLang="en-US" sz="1200" b="1" dirty="0">
                <a:ea typeface="宋体" panose="02010600030101010101" pitchFamily="2" charset="-122"/>
              </a:endParaRPr>
            </a:p>
          </p:txBody>
        </p:sp>
        <p:cxnSp>
          <p:nvCxnSpPr>
            <p:cNvPr id="92" name="直接连接符 91"/>
            <p:cNvCxnSpPr/>
            <p:nvPr/>
          </p:nvCxnSpPr>
          <p:spPr>
            <a:xfrm rot="5400000">
              <a:off x="128443" y="2917597"/>
              <a:ext cx="1051656" cy="2253"/>
            </a:xfrm>
            <a:prstGeom prst="line">
              <a:avLst/>
            </a:prstGeom>
            <a:ln w="38100">
              <a:solidFill>
                <a:schemeClr val="tx1">
                  <a:lumMod val="50000"/>
                  <a:lumOff val="50000"/>
                </a:schemeClr>
              </a:solidFill>
            </a:ln>
          </p:spPr>
          <p:style>
            <a:lnRef idx="1">
              <a:schemeClr val="accent5"/>
            </a:lnRef>
            <a:fillRef idx="0">
              <a:schemeClr val="accent5"/>
            </a:fillRef>
            <a:effectRef idx="0">
              <a:schemeClr val="accent5"/>
            </a:effectRef>
            <a:fontRef idx="minor">
              <a:schemeClr val="tx1"/>
            </a:fontRef>
          </p:style>
        </p:cxnSp>
      </p:grpSp>
      <p:grpSp>
        <p:nvGrpSpPr>
          <p:cNvPr id="24588" name="组合 46"/>
          <p:cNvGrpSpPr/>
          <p:nvPr/>
        </p:nvGrpSpPr>
        <p:grpSpPr>
          <a:xfrm>
            <a:off x="3971290" y="1988820"/>
            <a:ext cx="1863725" cy="3236913"/>
            <a:chOff x="3525590" y="2461821"/>
            <a:chExt cx="1909056" cy="2484000"/>
          </a:xfrm>
        </p:grpSpPr>
        <p:sp>
          <p:nvSpPr>
            <p:cNvPr id="24614" name="矩形 44"/>
            <p:cNvSpPr/>
            <p:nvPr/>
          </p:nvSpPr>
          <p:spPr>
            <a:xfrm>
              <a:off x="3671879" y="2572195"/>
              <a:ext cx="1762767" cy="4251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eaLnBrk="1" hangingPunct="1">
                <a:lnSpc>
                  <a:spcPct val="125000"/>
                </a:lnSpc>
                <a:spcBef>
                  <a:spcPct val="0"/>
                </a:spcBef>
              </a:pPr>
              <a:r>
                <a:rPr lang="en-US" altLang="zh-CN" sz="1200" dirty="0">
                  <a:solidFill>
                    <a:srgbClr val="000000"/>
                  </a:solidFill>
                  <a:latin typeface="微软雅黑" panose="020B0503020204020204" pitchFamily="34" charset="-122"/>
                  <a:ea typeface="微软雅黑" panose="020B0503020204020204" pitchFamily="34" charset="-122"/>
                </a:rPr>
                <a:t> INTEL</a:t>
              </a:r>
              <a:r>
                <a:rPr lang="zh-CN" altLang="en-US" sz="1200" dirty="0">
                  <a:solidFill>
                    <a:srgbClr val="000000"/>
                  </a:solidFill>
                  <a:latin typeface="微软雅黑" panose="020B0503020204020204" pitchFamily="34" charset="-122"/>
                  <a:ea typeface="微软雅黑" panose="020B0503020204020204" pitchFamily="34" charset="-122"/>
                </a:rPr>
                <a:t>推出</a:t>
              </a:r>
              <a:r>
                <a:rPr lang="en-US" altLang="zh-CN" sz="1200" dirty="0">
                  <a:solidFill>
                    <a:srgbClr val="000000"/>
                  </a:solidFill>
                  <a:latin typeface="微软雅黑" panose="020B0503020204020204" pitchFamily="34" charset="-122"/>
                  <a:ea typeface="微软雅黑" panose="020B0503020204020204" pitchFamily="34" charset="-122"/>
                </a:rPr>
                <a:t>8008</a:t>
              </a:r>
              <a:r>
                <a:rPr lang="zh-CN" altLang="en-US" sz="1200" dirty="0">
                  <a:solidFill>
                    <a:srgbClr val="000000"/>
                  </a:solidFill>
                  <a:latin typeface="微软雅黑" panose="020B0503020204020204" pitchFamily="34" charset="-122"/>
                  <a:ea typeface="微软雅黑" panose="020B0503020204020204" pitchFamily="34" charset="-122"/>
                </a:rPr>
                <a:t>微处理器</a:t>
              </a:r>
              <a:endParaRPr lang="en-US" altLang="zh-CN" sz="1200" dirty="0">
                <a:solidFill>
                  <a:srgbClr val="000000"/>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rot="5400000">
              <a:off x="2283589" y="3703821"/>
              <a:ext cx="2484000" cy="0"/>
            </a:xfrm>
            <a:prstGeom prst="line">
              <a:avLst/>
            </a:prstGeom>
            <a:ln w="38100">
              <a:solidFill>
                <a:schemeClr val="tx1">
                  <a:lumMod val="50000"/>
                  <a:lumOff val="50000"/>
                </a:schemeClr>
              </a:solidFill>
            </a:ln>
          </p:spPr>
          <p:style>
            <a:lnRef idx="1">
              <a:schemeClr val="accent5"/>
            </a:lnRef>
            <a:fillRef idx="0">
              <a:schemeClr val="accent5"/>
            </a:fillRef>
            <a:effectRef idx="0">
              <a:schemeClr val="accent5"/>
            </a:effectRef>
            <a:fontRef idx="minor">
              <a:schemeClr val="tx1"/>
            </a:fontRef>
          </p:style>
        </p:cxnSp>
      </p:grpSp>
      <p:sp>
        <p:nvSpPr>
          <p:cNvPr id="24589" name="TextBox 51"/>
          <p:cNvSpPr txBox="1"/>
          <p:nvPr/>
        </p:nvSpPr>
        <p:spPr>
          <a:xfrm>
            <a:off x="3899853" y="1488758"/>
            <a:ext cx="836612" cy="3016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25000"/>
              </a:lnSpc>
              <a:spcBef>
                <a:spcPts val="600"/>
              </a:spcBef>
              <a:buNone/>
            </a:pPr>
            <a:r>
              <a:rPr lang="en-US" altLang="zh-CN" sz="1200" b="1" dirty="0">
                <a:latin typeface="微软雅黑" panose="020B0503020204020204" pitchFamily="34" charset="-122"/>
                <a:ea typeface="微软雅黑" panose="020B0503020204020204" pitchFamily="34" charset="-122"/>
              </a:rPr>
              <a:t>1973</a:t>
            </a:r>
            <a:r>
              <a:rPr lang="zh-CN" altLang="en-US" sz="1200" b="1" dirty="0">
                <a:latin typeface="微软雅黑" panose="020B0503020204020204" pitchFamily="34" charset="-122"/>
                <a:ea typeface="微软雅黑" panose="020B0503020204020204" pitchFamily="34" charset="-122"/>
              </a:rPr>
              <a:t>年</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pic>
        <p:nvPicPr>
          <p:cNvPr id="24590" name="Picture 3" descr="altost1"/>
          <p:cNvPicPr/>
          <p:nvPr/>
        </p:nvPicPr>
        <p:blipFill>
          <a:blip r:embed="rId2"/>
          <a:stretch>
            <a:fillRect/>
          </a:stretch>
        </p:blipFill>
        <p:spPr>
          <a:xfrm>
            <a:off x="4399915" y="3989070"/>
            <a:ext cx="857250" cy="1023938"/>
          </a:xfrm>
          <a:prstGeom prst="rect">
            <a:avLst/>
          </a:prstGeom>
          <a:noFill/>
          <a:ln w="9525">
            <a:noFill/>
          </a:ln>
        </p:spPr>
      </p:pic>
      <p:sp>
        <p:nvSpPr>
          <p:cNvPr id="24591" name="矩形 52"/>
          <p:cNvSpPr/>
          <p:nvPr/>
        </p:nvSpPr>
        <p:spPr>
          <a:xfrm>
            <a:off x="4114165" y="3203258"/>
            <a:ext cx="1755775" cy="7842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eaLnBrk="1" hangingPunct="1">
              <a:lnSpc>
                <a:spcPct val="125000"/>
              </a:lnSpc>
              <a:spcBef>
                <a:spcPct val="0"/>
              </a:spcBef>
            </a:pPr>
            <a:r>
              <a:rPr lang="en-US" altLang="zh-CN" sz="1200" b="1" dirty="0">
                <a:latin typeface="微软雅黑" panose="020B0503020204020204" pitchFamily="34" charset="-122"/>
                <a:ea typeface="微软雅黑" panose="020B0503020204020204" pitchFamily="34" charset="-122"/>
              </a:rPr>
              <a:t>1973</a:t>
            </a:r>
            <a:r>
              <a:rPr lang="zh-CN" altLang="en-US" sz="1200" b="1" dirty="0">
                <a:latin typeface="微软雅黑" panose="020B0503020204020204" pitchFamily="34" charset="-122"/>
                <a:ea typeface="微软雅黑" panose="020B0503020204020204" pitchFamily="34" charset="-122"/>
              </a:rPr>
              <a:t>年</a:t>
            </a:r>
            <a:r>
              <a:rPr lang="zh-CN" altLang="en-US" sz="1200" dirty="0">
                <a:solidFill>
                  <a:srgbClr val="000000"/>
                </a:solidFill>
                <a:latin typeface="微软雅黑" panose="020B0503020204020204" pitchFamily="34" charset="-122"/>
                <a:ea typeface="微软雅黑" panose="020B0503020204020204" pitchFamily="34" charset="-122"/>
              </a:rPr>
              <a:t>首台</a:t>
            </a:r>
            <a:r>
              <a:rPr lang="zh-CN" altLang="en-US" sz="1200" b="1" dirty="0">
                <a:latin typeface="微软雅黑" panose="020B0503020204020204" pitchFamily="34" charset="-122"/>
                <a:ea typeface="微软雅黑" panose="020B0503020204020204" pitchFamily="34" charset="-122"/>
              </a:rPr>
              <a:t>基于图形界面的电脑</a:t>
            </a:r>
            <a:r>
              <a:rPr lang="en-US" altLang="zh-CN" sz="1200" b="1" dirty="0">
                <a:latin typeface="微软雅黑" panose="020B0503020204020204" pitchFamily="34" charset="-122"/>
                <a:ea typeface="微软雅黑" panose="020B0503020204020204" pitchFamily="34" charset="-122"/>
              </a:rPr>
              <a:t>Xerox Alto</a:t>
            </a:r>
            <a:r>
              <a:rPr lang="zh-CN" altLang="en-US" sz="1200" dirty="0">
                <a:solidFill>
                  <a:srgbClr val="000000"/>
                </a:solidFill>
                <a:latin typeface="微软雅黑" panose="020B0503020204020204" pitchFamily="34" charset="-122"/>
                <a:ea typeface="微软雅黑" panose="020B0503020204020204" pitchFamily="34" charset="-122"/>
              </a:rPr>
              <a:t>推出</a:t>
            </a:r>
          </a:p>
        </p:txBody>
      </p:sp>
      <p:sp>
        <p:nvSpPr>
          <p:cNvPr id="24592" name="矩形 53"/>
          <p:cNvSpPr/>
          <p:nvPr/>
        </p:nvSpPr>
        <p:spPr>
          <a:xfrm>
            <a:off x="4114165" y="2631758"/>
            <a:ext cx="2254250" cy="3016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eaLnBrk="1" hangingPunct="1">
              <a:lnSpc>
                <a:spcPct val="125000"/>
              </a:lnSpc>
              <a:spcBef>
                <a:spcPts val="400"/>
              </a:spcBef>
            </a:pPr>
            <a:r>
              <a:rPr lang="en-US" altLang="zh-CN" sz="1000" dirty="0">
                <a:solidFill>
                  <a:srgbClr val="000000"/>
                </a:solidFill>
                <a:latin typeface="微软雅黑" panose="020B0503020204020204" pitchFamily="34" charset="-122"/>
                <a:ea typeface="微软雅黑" panose="020B0503020204020204" pitchFamily="34" charset="-122"/>
              </a:rPr>
              <a:t> </a:t>
            </a:r>
            <a:r>
              <a:rPr lang="en-US" altLang="zh-CN" sz="1200" dirty="0">
                <a:solidFill>
                  <a:srgbClr val="000000"/>
                </a:solidFill>
                <a:latin typeface="微软雅黑" panose="020B0503020204020204" pitchFamily="34" charset="-122"/>
                <a:ea typeface="微软雅黑" panose="020B0503020204020204" pitchFamily="34" charset="-122"/>
              </a:rPr>
              <a:t>C</a:t>
            </a:r>
            <a:r>
              <a:rPr lang="zh-CN" altLang="en-US" sz="1200" dirty="0">
                <a:solidFill>
                  <a:srgbClr val="000000"/>
                </a:solidFill>
                <a:latin typeface="微软雅黑" panose="020B0503020204020204" pitchFamily="34" charset="-122"/>
                <a:ea typeface="微软雅黑" panose="020B0503020204020204" pitchFamily="34" charset="-122"/>
              </a:rPr>
              <a:t>语言开发完成</a:t>
            </a:r>
            <a:endParaRPr lang="en-US" altLang="zh-CN" sz="1200" dirty="0">
              <a:solidFill>
                <a:srgbClr val="000000"/>
              </a:solidFill>
              <a:latin typeface="微软雅黑" panose="020B0503020204020204" pitchFamily="34" charset="-122"/>
              <a:ea typeface="微软雅黑" panose="020B0503020204020204" pitchFamily="34" charset="-122"/>
            </a:endParaRPr>
          </a:p>
        </p:txBody>
      </p:sp>
      <p:sp>
        <p:nvSpPr>
          <p:cNvPr id="24593" name="矩形 101"/>
          <p:cNvSpPr/>
          <p:nvPr/>
        </p:nvSpPr>
        <p:spPr>
          <a:xfrm>
            <a:off x="4114165" y="2846070"/>
            <a:ext cx="1816100" cy="3016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eaLnBrk="1" hangingPunct="1">
              <a:lnSpc>
                <a:spcPct val="125000"/>
              </a:lnSpc>
              <a:spcBef>
                <a:spcPts val="400"/>
              </a:spcBef>
            </a:pPr>
            <a:r>
              <a:rPr lang="en-US" altLang="zh-CN" sz="1200" dirty="0">
                <a:solidFill>
                  <a:srgbClr val="000000"/>
                </a:solidFill>
                <a:latin typeface="微软雅黑" panose="020B0503020204020204" pitchFamily="34" charset="-122"/>
                <a:ea typeface="微软雅黑" panose="020B0503020204020204" pitchFamily="34" charset="-122"/>
              </a:rPr>
              <a:t> ARPAnet</a:t>
            </a:r>
            <a:r>
              <a:rPr lang="zh-CN" altLang="en-US" sz="1200" dirty="0">
                <a:solidFill>
                  <a:srgbClr val="000000"/>
                </a:solidFill>
                <a:latin typeface="微软雅黑" panose="020B0503020204020204" pitchFamily="34" charset="-122"/>
                <a:ea typeface="微软雅黑" panose="020B0503020204020204" pitchFamily="34" charset="-122"/>
              </a:rPr>
              <a:t>走向世界</a:t>
            </a:r>
            <a:endParaRPr lang="en-US" altLang="zh-CN" sz="1200" dirty="0">
              <a:solidFill>
                <a:srgbClr val="000000"/>
              </a:solidFill>
              <a:latin typeface="微软雅黑" panose="020B0503020204020204" pitchFamily="34" charset="-122"/>
              <a:ea typeface="微软雅黑" panose="020B0503020204020204" pitchFamily="34" charset="-122"/>
            </a:endParaRPr>
          </a:p>
        </p:txBody>
      </p:sp>
      <p:sp>
        <p:nvSpPr>
          <p:cNvPr id="103" name="椭圆 102"/>
          <p:cNvSpPr>
            <a:spLocks noChangeArrowheads="1"/>
          </p:cNvSpPr>
          <p:nvPr/>
        </p:nvSpPr>
        <p:spPr bwMode="auto">
          <a:xfrm>
            <a:off x="5625465" y="1857058"/>
            <a:ext cx="182563" cy="225425"/>
          </a:xfrm>
          <a:prstGeom prst="ellipse">
            <a:avLst/>
          </a:prstGeom>
          <a:solidFill>
            <a:schemeClr val="tx1">
              <a:lumMod val="50000"/>
              <a:lumOff val="50000"/>
            </a:schemeClr>
          </a:solidFill>
          <a:ln w="28575">
            <a:solidFill>
              <a:schemeClr val="bg1"/>
            </a:solidFill>
            <a:round/>
          </a:ln>
          <a:effectLst>
            <a:outerShdw blurRad="63500" dist="20000" dir="5400000" rotWithShape="0">
              <a:srgbClr val="000000">
                <a:alpha val="37999"/>
              </a:srgb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4595" name="TextBox 57"/>
          <p:cNvSpPr txBox="1"/>
          <p:nvPr/>
        </p:nvSpPr>
        <p:spPr>
          <a:xfrm>
            <a:off x="5257165" y="1488758"/>
            <a:ext cx="836613" cy="3016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25000"/>
              </a:lnSpc>
              <a:spcBef>
                <a:spcPts val="600"/>
              </a:spcBef>
              <a:buNone/>
            </a:pPr>
            <a:r>
              <a:rPr lang="en-US" altLang="zh-CN" sz="1200" b="1" dirty="0">
                <a:latin typeface="微软雅黑" panose="020B0503020204020204" pitchFamily="34" charset="-122"/>
                <a:ea typeface="微软雅黑" panose="020B0503020204020204" pitchFamily="34" charset="-122"/>
              </a:rPr>
              <a:t>1975</a:t>
            </a:r>
            <a:r>
              <a:rPr lang="zh-CN" altLang="en-US" sz="1200" b="1" dirty="0">
                <a:latin typeface="微软雅黑" panose="020B0503020204020204" pitchFamily="34" charset="-122"/>
                <a:ea typeface="微软雅黑" panose="020B0503020204020204" pitchFamily="34" charset="-122"/>
              </a:rPr>
              <a:t>年</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grpSp>
        <p:nvGrpSpPr>
          <p:cNvPr id="24596" name="组合 79"/>
          <p:cNvGrpSpPr/>
          <p:nvPr/>
        </p:nvGrpSpPr>
        <p:grpSpPr>
          <a:xfrm>
            <a:off x="5677853" y="2085658"/>
            <a:ext cx="1158875" cy="2438400"/>
            <a:chOff x="4643439" y="2390238"/>
            <a:chExt cx="1183687" cy="1872000"/>
          </a:xfrm>
        </p:grpSpPr>
        <p:sp>
          <p:nvSpPr>
            <p:cNvPr id="24611" name="矩形 58"/>
            <p:cNvSpPr/>
            <p:nvPr/>
          </p:nvSpPr>
          <p:spPr>
            <a:xfrm>
              <a:off x="4643439" y="2445811"/>
              <a:ext cx="1142432" cy="11341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eaLnBrk="1" hangingPunct="1">
                <a:lnSpc>
                  <a:spcPct val="125000"/>
                </a:lnSpc>
                <a:spcBef>
                  <a:spcPts val="400"/>
                </a:spcBef>
              </a:pPr>
              <a:r>
                <a:rPr lang="zh-CN" altLang="en-US" sz="1200" dirty="0">
                  <a:solidFill>
                    <a:srgbClr val="000000"/>
                  </a:solidFill>
                  <a:latin typeface="微软雅黑" panose="020B0503020204020204" pitchFamily="34" charset="-122"/>
                  <a:ea typeface="微软雅黑" panose="020B0503020204020204" pitchFamily="34" charset="-122"/>
                </a:rPr>
                <a:t>米兹（</a:t>
              </a:r>
              <a:r>
                <a:rPr lang="en-US" altLang="zh-CN" sz="1200" dirty="0">
                  <a:solidFill>
                    <a:srgbClr val="000000"/>
                  </a:solidFill>
                  <a:latin typeface="微软雅黑" panose="020B0503020204020204" pitchFamily="34" charset="-122"/>
                  <a:ea typeface="微软雅黑" panose="020B0503020204020204" pitchFamily="34" charset="-122"/>
                </a:rPr>
                <a:t>mits</a:t>
              </a:r>
              <a:r>
                <a:rPr lang="zh-CN" altLang="en-US" sz="1200" dirty="0">
                  <a:solidFill>
                    <a:srgbClr val="000000"/>
                  </a:solidFill>
                  <a:latin typeface="微软雅黑" panose="020B0503020204020204" pitchFamily="34" charset="-122"/>
                  <a:ea typeface="微软雅黑" panose="020B0503020204020204" pitchFamily="34" charset="-122"/>
                </a:rPr>
                <a:t>）推出了世界上</a:t>
              </a:r>
              <a:r>
                <a:rPr lang="zh-CN" altLang="en-US" sz="1200" b="1" dirty="0">
                  <a:latin typeface="微软雅黑" panose="020B0503020204020204" pitchFamily="34" charset="-122"/>
                  <a:ea typeface="微软雅黑" panose="020B0503020204020204" pitchFamily="34" charset="-122"/>
                </a:rPr>
                <a:t>第一台个人计算机</a:t>
              </a:r>
              <a:r>
                <a:rPr lang="en-US" altLang="zh-CN" sz="1200" b="1" dirty="0">
                  <a:latin typeface="微软雅黑" panose="020B0503020204020204" pitchFamily="34" charset="-122"/>
                  <a:ea typeface="微软雅黑" panose="020B0503020204020204" pitchFamily="34" charset="-122"/>
                </a:rPr>
                <a:t>Altair-8800</a:t>
              </a:r>
            </a:p>
          </p:txBody>
        </p:sp>
        <p:cxnSp>
          <p:nvCxnSpPr>
            <p:cNvPr id="107" name="直接连接符 106"/>
            <p:cNvCxnSpPr/>
            <p:nvPr/>
          </p:nvCxnSpPr>
          <p:spPr>
            <a:xfrm rot="5400000">
              <a:off x="3752841" y="3324617"/>
              <a:ext cx="1872000" cy="3243"/>
            </a:xfrm>
            <a:prstGeom prst="line">
              <a:avLst/>
            </a:prstGeom>
            <a:ln w="38100">
              <a:solidFill>
                <a:schemeClr val="tx1">
                  <a:lumMod val="50000"/>
                  <a:lumOff val="50000"/>
                </a:schemeClr>
              </a:solidFill>
            </a:ln>
          </p:spPr>
          <p:style>
            <a:lnRef idx="1">
              <a:schemeClr val="accent5"/>
            </a:lnRef>
            <a:fillRef idx="0">
              <a:schemeClr val="accent5"/>
            </a:fillRef>
            <a:effectRef idx="0">
              <a:schemeClr val="accent5"/>
            </a:effectRef>
            <a:fontRef idx="minor">
              <a:schemeClr val="tx1"/>
            </a:fontRef>
          </p:style>
        </p:cxnSp>
        <p:pic>
          <p:nvPicPr>
            <p:cNvPr id="24613" name="Picture 4" descr="1"/>
            <p:cNvPicPr>
              <a:picLocks noChangeAspect="1"/>
            </p:cNvPicPr>
            <p:nvPr/>
          </p:nvPicPr>
          <p:blipFill>
            <a:blip r:embed="rId3"/>
            <a:stretch>
              <a:fillRect/>
            </a:stretch>
          </p:blipFill>
          <p:spPr>
            <a:xfrm>
              <a:off x="4786314" y="3516762"/>
              <a:ext cx="1040812" cy="727558"/>
            </a:xfrm>
            <a:prstGeom prst="rect">
              <a:avLst/>
            </a:prstGeom>
            <a:noFill/>
            <a:ln w="9525">
              <a:noFill/>
            </a:ln>
          </p:spPr>
        </p:pic>
      </p:grpSp>
      <p:sp>
        <p:nvSpPr>
          <p:cNvPr id="109" name="椭圆 108"/>
          <p:cNvSpPr>
            <a:spLocks noChangeArrowheads="1"/>
          </p:cNvSpPr>
          <p:nvPr/>
        </p:nvSpPr>
        <p:spPr bwMode="auto">
          <a:xfrm>
            <a:off x="8003540" y="1845945"/>
            <a:ext cx="182563" cy="225425"/>
          </a:xfrm>
          <a:prstGeom prst="ellipse">
            <a:avLst/>
          </a:prstGeom>
          <a:solidFill>
            <a:schemeClr val="tx1">
              <a:lumMod val="50000"/>
              <a:lumOff val="50000"/>
            </a:schemeClr>
          </a:solidFill>
          <a:ln w="28575">
            <a:solidFill>
              <a:schemeClr val="bg1"/>
            </a:solidFill>
            <a:round/>
          </a:ln>
          <a:effectLst>
            <a:outerShdw blurRad="63500" dist="20000" dir="5400000" rotWithShape="0">
              <a:srgbClr val="000000">
                <a:alpha val="37999"/>
              </a:srgb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4598" name="TextBox 64"/>
          <p:cNvSpPr txBox="1"/>
          <p:nvPr/>
        </p:nvSpPr>
        <p:spPr>
          <a:xfrm>
            <a:off x="7614603" y="1488758"/>
            <a:ext cx="836612" cy="3016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25000"/>
              </a:lnSpc>
              <a:spcBef>
                <a:spcPts val="600"/>
              </a:spcBef>
              <a:buNone/>
            </a:pPr>
            <a:r>
              <a:rPr lang="en-US" altLang="zh-CN" sz="1200" b="1" dirty="0">
                <a:latin typeface="微软雅黑" panose="020B0503020204020204" pitchFamily="34" charset="-122"/>
                <a:ea typeface="微软雅黑" panose="020B0503020204020204" pitchFamily="34" charset="-122"/>
              </a:rPr>
              <a:t>1983</a:t>
            </a:r>
            <a:r>
              <a:rPr lang="zh-CN" altLang="en-US" sz="1200" b="1" dirty="0">
                <a:latin typeface="微软雅黑" panose="020B0503020204020204" pitchFamily="34" charset="-122"/>
                <a:ea typeface="微软雅黑" panose="020B0503020204020204" pitchFamily="34" charset="-122"/>
              </a:rPr>
              <a:t>年</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111" name="椭圆 110"/>
          <p:cNvSpPr>
            <a:spLocks noChangeArrowheads="1"/>
          </p:cNvSpPr>
          <p:nvPr/>
        </p:nvSpPr>
        <p:spPr bwMode="auto">
          <a:xfrm>
            <a:off x="6857365" y="1857058"/>
            <a:ext cx="184150" cy="225425"/>
          </a:xfrm>
          <a:prstGeom prst="ellipse">
            <a:avLst/>
          </a:prstGeom>
          <a:solidFill>
            <a:schemeClr val="tx1">
              <a:lumMod val="50000"/>
              <a:lumOff val="50000"/>
            </a:schemeClr>
          </a:solidFill>
          <a:ln w="28575">
            <a:solidFill>
              <a:schemeClr val="bg1"/>
            </a:solidFill>
            <a:round/>
          </a:ln>
          <a:effectLst>
            <a:outerShdw blurRad="63500" dist="20000" dir="5400000" rotWithShape="0">
              <a:srgbClr val="000000">
                <a:alpha val="37999"/>
              </a:srgb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4600" name="TextBox 66"/>
          <p:cNvSpPr txBox="1"/>
          <p:nvPr/>
        </p:nvSpPr>
        <p:spPr>
          <a:xfrm>
            <a:off x="6543040" y="1488758"/>
            <a:ext cx="836613" cy="3016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25000"/>
              </a:lnSpc>
              <a:spcBef>
                <a:spcPts val="600"/>
              </a:spcBef>
              <a:buNone/>
            </a:pPr>
            <a:r>
              <a:rPr lang="en-US" altLang="zh-CN" sz="1200" b="1" dirty="0">
                <a:latin typeface="微软雅黑" panose="020B0503020204020204" pitchFamily="34" charset="-122"/>
                <a:ea typeface="微软雅黑" panose="020B0503020204020204" pitchFamily="34" charset="-122"/>
              </a:rPr>
              <a:t>1981</a:t>
            </a:r>
            <a:r>
              <a:rPr lang="zh-CN" altLang="en-US" sz="1200" b="1" dirty="0">
                <a:latin typeface="微软雅黑" panose="020B0503020204020204" pitchFamily="34" charset="-122"/>
                <a:ea typeface="微软雅黑" panose="020B0503020204020204" pitchFamily="34" charset="-122"/>
              </a:rPr>
              <a:t>年</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grpSp>
        <p:nvGrpSpPr>
          <p:cNvPr id="24601" name="组合 70"/>
          <p:cNvGrpSpPr/>
          <p:nvPr/>
        </p:nvGrpSpPr>
        <p:grpSpPr>
          <a:xfrm>
            <a:off x="6914515" y="2085658"/>
            <a:ext cx="1343025" cy="2716212"/>
            <a:chOff x="7286645" y="2516797"/>
            <a:chExt cx="980874" cy="2084682"/>
          </a:xfrm>
        </p:grpSpPr>
        <p:sp>
          <p:nvSpPr>
            <p:cNvPr id="24608" name="矩形 62"/>
            <p:cNvSpPr/>
            <p:nvPr/>
          </p:nvSpPr>
          <p:spPr>
            <a:xfrm>
              <a:off x="7286645" y="2572342"/>
              <a:ext cx="905223" cy="94034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eaLnBrk="1" hangingPunct="1">
                <a:lnSpc>
                  <a:spcPct val="125000"/>
                </a:lnSpc>
                <a:spcBef>
                  <a:spcPts val="400"/>
                </a:spcBef>
              </a:pPr>
              <a:r>
                <a:rPr lang="en-US" altLang="zh-CN" sz="1200" dirty="0">
                  <a:solidFill>
                    <a:srgbClr val="000000"/>
                  </a:solidFill>
                  <a:latin typeface="微软雅黑" panose="020B0503020204020204" pitchFamily="34" charset="-122"/>
                  <a:ea typeface="微软雅黑" panose="020B0503020204020204" pitchFamily="34" charset="-122"/>
                </a:rPr>
                <a:t>Xerox Alto</a:t>
              </a:r>
              <a:r>
                <a:rPr lang="zh-CN" altLang="en-US" sz="1200" dirty="0">
                  <a:solidFill>
                    <a:srgbClr val="000000"/>
                  </a:solidFill>
                  <a:latin typeface="微软雅黑" panose="020B0503020204020204" pitchFamily="34" charset="-122"/>
                  <a:ea typeface="微软雅黑" panose="020B0503020204020204" pitchFamily="34" charset="-122"/>
                </a:rPr>
                <a:t>商用版本</a:t>
              </a:r>
              <a:r>
                <a:rPr lang="en-US" altLang="zh-CN" sz="1200" dirty="0">
                  <a:solidFill>
                    <a:srgbClr val="000000"/>
                  </a:solidFill>
                  <a:latin typeface="微软雅黑" panose="020B0503020204020204" pitchFamily="34" charset="-122"/>
                  <a:ea typeface="微软雅黑" panose="020B0503020204020204" pitchFamily="34" charset="-122"/>
                </a:rPr>
                <a:t>star</a:t>
              </a:r>
              <a:r>
                <a:rPr lang="zh-CN" altLang="en-US" sz="1200" dirty="0">
                  <a:solidFill>
                    <a:srgbClr val="000000"/>
                  </a:solidFill>
                  <a:latin typeface="微软雅黑" panose="020B0503020204020204" pitchFamily="34" charset="-122"/>
                  <a:ea typeface="微软雅黑" panose="020B0503020204020204" pitchFamily="34" charset="-122"/>
                </a:rPr>
                <a:t>开发中，交互界面的设计问题受到重视</a:t>
              </a:r>
              <a:endParaRPr lang="en-US" altLang="zh-CN" sz="1200" b="1" dirty="0">
                <a:solidFill>
                  <a:srgbClr val="C00000"/>
                </a:solidFill>
                <a:latin typeface="微软雅黑" panose="020B0503020204020204" pitchFamily="34" charset="-122"/>
                <a:ea typeface="微软雅黑" panose="020B0503020204020204" pitchFamily="34" charset="-122"/>
              </a:endParaRPr>
            </a:p>
          </p:txBody>
        </p:sp>
        <p:cxnSp>
          <p:nvCxnSpPr>
            <p:cNvPr id="115" name="直接连接符 114"/>
            <p:cNvCxnSpPr/>
            <p:nvPr/>
          </p:nvCxnSpPr>
          <p:spPr>
            <a:xfrm rot="5400000">
              <a:off x="6377855" y="3469646"/>
              <a:ext cx="1908014" cy="2319"/>
            </a:xfrm>
            <a:prstGeom prst="line">
              <a:avLst/>
            </a:prstGeom>
            <a:ln w="38100">
              <a:solidFill>
                <a:schemeClr val="tx1">
                  <a:lumMod val="50000"/>
                  <a:lumOff val="50000"/>
                </a:schemeClr>
              </a:solidFill>
            </a:ln>
          </p:spPr>
          <p:style>
            <a:lnRef idx="1">
              <a:schemeClr val="accent5"/>
            </a:lnRef>
            <a:fillRef idx="0">
              <a:schemeClr val="accent5"/>
            </a:fillRef>
            <a:effectRef idx="0">
              <a:schemeClr val="accent5"/>
            </a:effectRef>
            <a:fontRef idx="minor">
              <a:schemeClr val="tx1"/>
            </a:fontRef>
          </p:style>
        </p:cxnSp>
        <p:sp>
          <p:nvSpPr>
            <p:cNvPr id="24610" name="矩形 69"/>
            <p:cNvSpPr/>
            <p:nvPr/>
          </p:nvSpPr>
          <p:spPr>
            <a:xfrm>
              <a:off x="7327885" y="3483998"/>
              <a:ext cx="939634" cy="111748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eaLnBrk="1" hangingPunct="1">
                <a:lnSpc>
                  <a:spcPct val="125000"/>
                </a:lnSpc>
                <a:spcBef>
                  <a:spcPts val="400"/>
                </a:spcBef>
              </a:pPr>
              <a:r>
                <a:rPr lang="en-US" altLang="zh-CN" sz="1200" dirty="0">
                  <a:solidFill>
                    <a:srgbClr val="000000"/>
                  </a:solidFill>
                  <a:latin typeface="微软雅黑" panose="020B0503020204020204" pitchFamily="34" charset="-122"/>
                  <a:ea typeface="微软雅黑" panose="020B0503020204020204" pitchFamily="34" charset="-122"/>
                </a:rPr>
                <a:t>Bill Maggridge</a:t>
              </a:r>
              <a:r>
                <a:rPr lang="zh-CN" altLang="en-US" sz="1200" dirty="0">
                  <a:solidFill>
                    <a:srgbClr val="000000"/>
                  </a:solidFill>
                  <a:latin typeface="微软雅黑" panose="020B0503020204020204" pitchFamily="34" charset="-122"/>
                  <a:ea typeface="微软雅黑" panose="020B0503020204020204" pitchFamily="34" charset="-122"/>
                </a:rPr>
                <a:t>设计出第一台笔记本电脑“</a:t>
              </a:r>
              <a:r>
                <a:rPr lang="en-US" altLang="zh-CN" sz="1200" dirty="0">
                  <a:solidFill>
                    <a:srgbClr val="000000"/>
                  </a:solidFill>
                  <a:latin typeface="微软雅黑" panose="020B0503020204020204" pitchFamily="34" charset="-122"/>
                  <a:ea typeface="微软雅黑" panose="020B0503020204020204" pitchFamily="34" charset="-122"/>
                </a:rPr>
                <a:t>Grid Compass”</a:t>
              </a:r>
              <a:endParaRPr lang="en-US" altLang="zh-CN" sz="1200" b="1" dirty="0">
                <a:solidFill>
                  <a:srgbClr val="C00000"/>
                </a:solidFill>
                <a:latin typeface="微软雅黑" panose="020B0503020204020204" pitchFamily="34" charset="-122"/>
                <a:ea typeface="微软雅黑" panose="020B0503020204020204" pitchFamily="34" charset="-122"/>
              </a:endParaRPr>
            </a:p>
          </p:txBody>
        </p:sp>
      </p:grpSp>
      <p:grpSp>
        <p:nvGrpSpPr>
          <p:cNvPr id="24602" name="组合 74"/>
          <p:cNvGrpSpPr/>
          <p:nvPr/>
        </p:nvGrpSpPr>
        <p:grpSpPr>
          <a:xfrm>
            <a:off x="8043228" y="2060258"/>
            <a:ext cx="1465262" cy="3236912"/>
            <a:chOff x="7286645" y="2516796"/>
            <a:chExt cx="1500198" cy="2484000"/>
          </a:xfrm>
        </p:grpSpPr>
        <p:sp>
          <p:nvSpPr>
            <p:cNvPr id="24606" name="矩形 75"/>
            <p:cNvSpPr/>
            <p:nvPr/>
          </p:nvSpPr>
          <p:spPr>
            <a:xfrm>
              <a:off x="7286645" y="2572349"/>
              <a:ext cx="1500198" cy="148723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7630" lvl="0" indent="-87630" algn="just" eaLnBrk="1" hangingPunct="1">
                <a:lnSpc>
                  <a:spcPct val="125000"/>
                </a:lnSpc>
                <a:spcBef>
                  <a:spcPts val="400"/>
                </a:spcBef>
              </a:pPr>
              <a:r>
                <a:rPr lang="en-US" altLang="zh-CN" sz="1200" dirty="0">
                  <a:solidFill>
                    <a:srgbClr val="000000"/>
                  </a:solidFill>
                  <a:latin typeface="微软雅黑" panose="020B0503020204020204" pitchFamily="34" charset="-122"/>
                  <a:ea typeface="微软雅黑" panose="020B0503020204020204" pitchFamily="34" charset="-122"/>
                </a:rPr>
                <a:t>Apple</a:t>
              </a:r>
              <a:r>
                <a:rPr lang="zh-CN" altLang="en-US" sz="1200" dirty="0">
                  <a:solidFill>
                    <a:srgbClr val="000000"/>
                  </a:solidFill>
                  <a:latin typeface="微软雅黑" panose="020B0503020204020204" pitchFamily="34" charset="-122"/>
                  <a:ea typeface="微软雅黑" panose="020B0503020204020204" pitchFamily="34" charset="-122"/>
                </a:rPr>
                <a:t>的</a:t>
              </a:r>
              <a:r>
                <a:rPr lang="en-US" altLang="zh-CN" sz="1200" dirty="0">
                  <a:solidFill>
                    <a:srgbClr val="000000"/>
                  </a:solidFill>
                  <a:latin typeface="微软雅黑" panose="020B0503020204020204" pitchFamily="34" charset="-122"/>
                  <a:ea typeface="微软雅黑" panose="020B0503020204020204" pitchFamily="34" charset="-122"/>
                </a:rPr>
                <a:t>Lisa</a:t>
              </a:r>
              <a:r>
                <a:rPr lang="zh-CN" altLang="en-US" sz="1200" dirty="0">
                  <a:solidFill>
                    <a:srgbClr val="000000"/>
                  </a:solidFill>
                  <a:latin typeface="微软雅黑" panose="020B0503020204020204" pitchFamily="34" charset="-122"/>
                  <a:ea typeface="微软雅黑" panose="020B0503020204020204" pitchFamily="34" charset="-122"/>
                </a:rPr>
                <a:t>奠定了以</a:t>
              </a:r>
              <a:r>
                <a:rPr lang="zh-CN" altLang="en-US" sz="1200" b="1" dirty="0">
                  <a:latin typeface="微软雅黑" panose="020B0503020204020204" pitchFamily="34" charset="-122"/>
                  <a:ea typeface="微软雅黑" panose="020B0503020204020204" pitchFamily="34" charset="-122"/>
                </a:rPr>
                <a:t>窗口</a:t>
              </a:r>
              <a:r>
                <a:rPr lang="en-US" altLang="zh-CN" sz="1200" b="1" dirty="0">
                  <a:latin typeface="微软雅黑" panose="020B0503020204020204" pitchFamily="34" charset="-122"/>
                  <a:ea typeface="微软雅黑" panose="020B0503020204020204" pitchFamily="34" charset="-122"/>
                </a:rPr>
                <a:t>(Windows)</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菜单</a:t>
              </a:r>
              <a:r>
                <a:rPr lang="en-US" altLang="zh-CN" sz="1200" b="1" dirty="0">
                  <a:latin typeface="微软雅黑" panose="020B0503020204020204" pitchFamily="34" charset="-122"/>
                  <a:ea typeface="微软雅黑" panose="020B0503020204020204" pitchFamily="34" charset="-122"/>
                </a:rPr>
                <a:t>(Menu)</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图符</a:t>
              </a:r>
              <a:r>
                <a:rPr lang="en-US" altLang="zh-CN" sz="1200" b="1" dirty="0">
                  <a:latin typeface="微软雅黑" panose="020B0503020204020204" pitchFamily="34" charset="-122"/>
                  <a:ea typeface="微软雅黑" panose="020B0503020204020204" pitchFamily="34" charset="-122"/>
                </a:rPr>
                <a:t>(Icons)</a:t>
              </a:r>
              <a:r>
                <a:rPr lang="zh-CN" altLang="en-US" sz="1200" dirty="0">
                  <a:latin typeface="微软雅黑" panose="020B0503020204020204" pitchFamily="34" charset="-122"/>
                  <a:ea typeface="微软雅黑" panose="020B0503020204020204" pitchFamily="34" charset="-122"/>
                </a:rPr>
                <a:t>和</a:t>
              </a:r>
              <a:r>
                <a:rPr lang="zh-CN" altLang="en-US" sz="1200" b="1" dirty="0">
                  <a:latin typeface="微软雅黑" panose="020B0503020204020204" pitchFamily="34" charset="-122"/>
                  <a:ea typeface="微软雅黑" panose="020B0503020204020204" pitchFamily="34" charset="-122"/>
                </a:rPr>
                <a:t>指示装置</a:t>
              </a:r>
              <a:r>
                <a:rPr lang="en-US" altLang="zh-CN" sz="1200" b="1" dirty="0">
                  <a:latin typeface="微软雅黑" panose="020B0503020204020204" pitchFamily="34" charset="-122"/>
                  <a:ea typeface="微软雅黑" panose="020B0503020204020204" pitchFamily="34" charset="-122"/>
                </a:rPr>
                <a:t>(Pointing Devices)</a:t>
              </a:r>
              <a:r>
                <a:rPr lang="zh-CN" altLang="en-US" sz="1200" dirty="0">
                  <a:solidFill>
                    <a:srgbClr val="000000"/>
                  </a:solidFill>
                  <a:latin typeface="微软雅黑" panose="020B0503020204020204" pitchFamily="34" charset="-122"/>
                  <a:ea typeface="微软雅黑" panose="020B0503020204020204" pitchFamily="34" charset="-122"/>
                </a:rPr>
                <a:t>为基础的</a:t>
              </a:r>
              <a:r>
                <a:rPr lang="zh-CN" altLang="en-US" sz="1200" b="1" dirty="0">
                  <a:latin typeface="微软雅黑" panose="020B0503020204020204" pitchFamily="34" charset="-122"/>
                  <a:ea typeface="微软雅黑" panose="020B0503020204020204" pitchFamily="34" charset="-122"/>
                </a:rPr>
                <a:t>图形用户界面</a:t>
              </a:r>
              <a:r>
                <a:rPr lang="zh-CN" sz="1200" dirty="0">
                  <a:latin typeface="微软雅黑" panose="020B0503020204020204" pitchFamily="34" charset="-122"/>
                  <a:ea typeface="微软雅黑" panose="020B0503020204020204" pitchFamily="34" charset="-122"/>
                </a:rPr>
                <a:t>。</a:t>
              </a:r>
              <a:endParaRPr lang="zh-CN" sz="1200" b="1" dirty="0">
                <a:solidFill>
                  <a:srgbClr val="C00000"/>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a:xfrm rot="5400000">
              <a:off x="6089342" y="3757983"/>
              <a:ext cx="2484000" cy="1626"/>
            </a:xfrm>
            <a:prstGeom prst="line">
              <a:avLst/>
            </a:prstGeom>
            <a:ln w="38100">
              <a:solidFill>
                <a:schemeClr val="tx1">
                  <a:lumMod val="50000"/>
                  <a:lumOff val="50000"/>
                </a:schemeClr>
              </a:solidFill>
            </a:ln>
          </p:spPr>
          <p:style>
            <a:lnRef idx="1">
              <a:schemeClr val="accent5"/>
            </a:lnRef>
            <a:fillRef idx="0">
              <a:schemeClr val="accent5"/>
            </a:fillRef>
            <a:effectRef idx="0">
              <a:schemeClr val="accent5"/>
            </a:effectRef>
            <a:fontRef idx="minor">
              <a:schemeClr val="tx1"/>
            </a:fontRef>
          </p:style>
        </p:cxnSp>
      </p:grpSp>
      <p:pic>
        <p:nvPicPr>
          <p:cNvPr id="24603" name="Picture 5" descr="F:\老李书稿ppt\第一章\1_200906031020254ax0g.png"/>
          <p:cNvPicPr>
            <a:picLocks noChangeAspect="1"/>
          </p:cNvPicPr>
          <p:nvPr/>
        </p:nvPicPr>
        <p:blipFill>
          <a:blip r:embed="rId4"/>
          <a:stretch>
            <a:fillRect/>
          </a:stretch>
        </p:blipFill>
        <p:spPr>
          <a:xfrm>
            <a:off x="8117523" y="4139248"/>
            <a:ext cx="1117600" cy="950912"/>
          </a:xfrm>
          <a:prstGeom prst="rect">
            <a:avLst/>
          </a:prstGeom>
          <a:noFill/>
          <a:ln w="9525">
            <a:noFill/>
          </a:ln>
        </p:spPr>
      </p:pic>
      <p:sp>
        <p:nvSpPr>
          <p:cNvPr id="24605" name="TextBox 10"/>
          <p:cNvSpPr txBox="1"/>
          <p:nvPr/>
        </p:nvSpPr>
        <p:spPr>
          <a:xfrm>
            <a:off x="7713663" y="0"/>
            <a:ext cx="2954337"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sp>
        <p:nvSpPr>
          <p:cNvPr id="3" name="TextBox 3">
            <a:extLst>
              <a:ext uri="{FF2B5EF4-FFF2-40B4-BE49-F238E27FC236}">
                <a16:creationId xmlns:a16="http://schemas.microsoft.com/office/drawing/2014/main" id="{6E55A249-3764-BE26-B4C5-7FF432819DF0}"/>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989138" y="0"/>
            <a:ext cx="80963" cy="573088"/>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603" name="矩形 2"/>
          <p:cNvSpPr/>
          <p:nvPr/>
        </p:nvSpPr>
        <p:spPr>
          <a:xfrm>
            <a:off x="2103438" y="141288"/>
            <a:ext cx="65087" cy="43180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25605" name="矩形 4"/>
          <p:cNvSpPr/>
          <p:nvPr/>
        </p:nvSpPr>
        <p:spPr>
          <a:xfrm>
            <a:off x="1847850" y="908685"/>
            <a:ext cx="8041005" cy="676910"/>
          </a:xfrm>
          <a:prstGeom prst="rect">
            <a:avLst/>
          </a:prstGeom>
          <a:noFill/>
          <a:ln w="9525">
            <a:noFill/>
          </a:ln>
        </p:spPr>
        <p:txBody>
          <a:bodyPr>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30000"/>
              </a:lnSpc>
              <a:spcBef>
                <a:spcPts val="600"/>
              </a:spcBef>
              <a:buNone/>
            </a:pPr>
            <a:r>
              <a:rPr lang="zh-CN" altLang="en-US" sz="24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rPr>
              <a:t>一、交互设计的缘起</a:t>
            </a:r>
          </a:p>
          <a:p>
            <a:pPr marL="107950" lvl="0" indent="0" algn="just" eaLnBrk="1" hangingPunct="1">
              <a:lnSpc>
                <a:spcPct val="130000"/>
              </a:lnSpc>
              <a:spcBef>
                <a:spcPts val="600"/>
              </a:spcBef>
              <a:buNone/>
            </a:pPr>
            <a:endParaRPr lang="zh-CN" altLang="en-US" sz="24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607" name="矩形 55"/>
          <p:cNvSpPr/>
          <p:nvPr/>
        </p:nvSpPr>
        <p:spPr>
          <a:xfrm>
            <a:off x="1946275" y="2325688"/>
            <a:ext cx="2607509" cy="4616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en-US" altLang="zh-CN" sz="2400" dirty="0">
                <a:solidFill>
                  <a:srgbClr val="FFC000"/>
                </a:solidFill>
                <a:latin typeface="Arial Black" panose="020B0A04020102020204" pitchFamily="34" charset="0"/>
                <a:ea typeface="宋体" panose="02010600030101010101" pitchFamily="2" charset="-122"/>
              </a:rPr>
              <a:t>Bill Maggridge</a:t>
            </a:r>
            <a:endParaRPr lang="zh-CN" altLang="en-US" sz="2400" dirty="0">
              <a:solidFill>
                <a:srgbClr val="FFC000"/>
              </a:solidFill>
              <a:latin typeface="Arial Black" panose="020B0A04020102020204" pitchFamily="34" charset="0"/>
              <a:ea typeface="宋体" panose="02010600030101010101" pitchFamily="2" charset="-122"/>
            </a:endParaRPr>
          </a:p>
        </p:txBody>
      </p:sp>
      <p:sp>
        <p:nvSpPr>
          <p:cNvPr id="25608" name="矩形 57"/>
          <p:cNvSpPr/>
          <p:nvPr/>
        </p:nvSpPr>
        <p:spPr>
          <a:xfrm>
            <a:off x="1912938" y="2863850"/>
            <a:ext cx="6088077" cy="40011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en-US" altLang="zh-CN" sz="2000" dirty="0">
                <a:latin typeface="微软雅黑" panose="020B0503020204020204" pitchFamily="34" charset="-122"/>
                <a:ea typeface="微软雅黑" panose="020B0503020204020204" pitchFamily="34" charset="-122"/>
              </a:rPr>
              <a:t>1981</a:t>
            </a:r>
            <a:r>
              <a:rPr lang="zh-CN" altLang="en-US" sz="2000" dirty="0">
                <a:latin typeface="微软雅黑" panose="020B0503020204020204" pitchFamily="34" charset="-122"/>
                <a:ea typeface="微软雅黑" panose="020B0503020204020204" pitchFamily="34" charset="-122"/>
              </a:rPr>
              <a:t>年设计出第一台笔记本电脑“</a:t>
            </a:r>
            <a:r>
              <a:rPr lang="en-US" altLang="zh-CN" sz="2000" dirty="0">
                <a:latin typeface="微软雅黑" panose="020B0503020204020204" pitchFamily="34" charset="-122"/>
                <a:ea typeface="微软雅黑" panose="020B0503020204020204" pitchFamily="34" charset="-122"/>
              </a:rPr>
              <a:t>Grid Compass</a:t>
            </a:r>
            <a:r>
              <a:rPr lang="zh-CN" altLang="en-US" sz="2000" dirty="0">
                <a:latin typeface="微软雅黑" panose="020B0503020204020204" pitchFamily="34" charset="-122"/>
                <a:ea typeface="微软雅黑" panose="020B0503020204020204" pitchFamily="34" charset="-122"/>
              </a:rPr>
              <a:t>”</a:t>
            </a:r>
          </a:p>
        </p:txBody>
      </p:sp>
      <p:sp>
        <p:nvSpPr>
          <p:cNvPr id="25609" name="矩形 58"/>
          <p:cNvSpPr/>
          <p:nvPr/>
        </p:nvSpPr>
        <p:spPr>
          <a:xfrm>
            <a:off x="1911350" y="3197225"/>
            <a:ext cx="5147563" cy="40011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en-US" altLang="zh-CN" sz="2000" dirty="0">
                <a:latin typeface="微软雅黑" panose="020B0503020204020204" pitchFamily="34" charset="-122"/>
                <a:ea typeface="微软雅黑" panose="020B0503020204020204" pitchFamily="34" charset="-122"/>
              </a:rPr>
              <a:t>1984</a:t>
            </a:r>
            <a:r>
              <a:rPr lang="zh-CN" altLang="en-US" sz="2000" dirty="0">
                <a:latin typeface="微软雅黑" panose="020B0503020204020204" pitchFamily="34" charset="-122"/>
                <a:ea typeface="微软雅黑" panose="020B0503020204020204" pitchFamily="34" charset="-122"/>
              </a:rPr>
              <a:t>年他在一次会议中提出交互设计的概念</a:t>
            </a:r>
          </a:p>
        </p:txBody>
      </p:sp>
      <p:sp>
        <p:nvSpPr>
          <p:cNvPr id="25610" name="矩形 59"/>
          <p:cNvSpPr/>
          <p:nvPr/>
        </p:nvSpPr>
        <p:spPr>
          <a:xfrm>
            <a:off x="1911350" y="3564543"/>
            <a:ext cx="5912842" cy="101566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indent="0" eaLnBrk="1" hangingPunct="1">
              <a:lnSpc>
                <a:spcPct val="100000"/>
              </a:lnSpc>
              <a:spcBef>
                <a:spcPct val="0"/>
              </a:spcBef>
              <a:buNone/>
            </a:pPr>
            <a:r>
              <a:rPr lang="zh-CN" altLang="en-US" sz="2000" dirty="0">
                <a:latin typeface="微软雅黑" panose="020B0503020204020204" pitchFamily="34" charset="-122"/>
                <a:ea typeface="微软雅黑" panose="020B0503020204020204" pitchFamily="34" charset="-122"/>
              </a:rPr>
              <a:t>一开始只是想着将软件与用户界面设计的结合，称为“</a:t>
            </a:r>
            <a:r>
              <a:rPr lang="en-US" altLang="zh-CN" sz="2000" dirty="0">
                <a:latin typeface="微软雅黑" panose="020B0503020204020204" pitchFamily="34" charset="-122"/>
                <a:ea typeface="微软雅黑" panose="020B0503020204020204" pitchFamily="34" charset="-122"/>
              </a:rPr>
              <a:t>soft face</a:t>
            </a:r>
            <a:r>
              <a:rPr lang="zh-CN" altLang="en-US" sz="2000" dirty="0">
                <a:latin typeface="微软雅黑" panose="020B0503020204020204" pitchFamily="34" charset="-122"/>
                <a:ea typeface="微软雅黑" panose="020B0503020204020204" pitchFamily="34" charset="-122"/>
              </a:rPr>
              <a:t>”（软面）</a:t>
            </a:r>
            <a:endParaRPr lang="en-US" altLang="zh-CN" sz="2000" dirty="0">
              <a:latin typeface="微软雅黑" panose="020B0503020204020204" pitchFamily="34" charset="-122"/>
              <a:ea typeface="微软雅黑" panose="020B0503020204020204" pitchFamily="34" charset="-122"/>
            </a:endParaRPr>
          </a:p>
          <a:p>
            <a:pPr marL="0" indent="0" eaLnBrk="1" hangingPunct="1">
              <a:lnSpc>
                <a:spcPct val="100000"/>
              </a:lnSpc>
              <a:spcBef>
                <a:spcPct val="0"/>
              </a:spcBef>
              <a:buNone/>
            </a:pPr>
            <a:r>
              <a:rPr lang="en-US" altLang="zh-CN" sz="2000" dirty="0">
                <a:latin typeface="微软雅黑" panose="020B0503020204020204" pitchFamily="34" charset="-122"/>
                <a:ea typeface="微软雅黑" panose="020B0503020204020204" pitchFamily="34" charset="-122"/>
              </a:rPr>
              <a:t>1990</a:t>
            </a:r>
            <a:r>
              <a:rPr lang="zh-CN" altLang="en-US" sz="2000" dirty="0">
                <a:latin typeface="微软雅黑" panose="020B0503020204020204" pitchFamily="34" charset="-122"/>
                <a:ea typeface="微软雅黑" panose="020B0503020204020204" pitchFamily="34" charset="-122"/>
              </a:rPr>
              <a:t>年更名为“</a:t>
            </a:r>
            <a:r>
              <a:rPr lang="en-US" altLang="zh-CN" sz="2000" dirty="0">
                <a:latin typeface="微软雅黑" panose="020B0503020204020204" pitchFamily="34" charset="-122"/>
                <a:ea typeface="微软雅黑" panose="020B0503020204020204" pitchFamily="34" charset="-122"/>
              </a:rPr>
              <a:t>Interaction Design</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交互设计</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p>
        </p:txBody>
      </p:sp>
      <p:sp>
        <p:nvSpPr>
          <p:cNvPr id="25611" name="TextBox 10"/>
          <p:cNvSpPr txBox="1"/>
          <p:nvPr/>
        </p:nvSpPr>
        <p:spPr>
          <a:xfrm>
            <a:off x="7713663" y="0"/>
            <a:ext cx="2954337"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pic>
        <p:nvPicPr>
          <p:cNvPr id="26629" name="Picture 6" descr="c:\users\administrator\appdata\roaming\360se6\User Data\temp\12221705_0Ftv.jpg"/>
          <p:cNvPicPr>
            <a:picLocks noChangeAspect="1"/>
          </p:cNvPicPr>
          <p:nvPr>
            <p:custDataLst>
              <p:tags r:id="rId1"/>
            </p:custDataLst>
          </p:nvPr>
        </p:nvPicPr>
        <p:blipFill>
          <a:blip r:embed="rId3"/>
          <a:stretch>
            <a:fillRect/>
          </a:stretch>
        </p:blipFill>
        <p:spPr>
          <a:xfrm>
            <a:off x="8098949" y="1744662"/>
            <a:ext cx="3579812" cy="3368675"/>
          </a:xfrm>
          <a:prstGeom prst="rect">
            <a:avLst/>
          </a:prstGeom>
          <a:noFill/>
          <a:ln w="9525">
            <a:noFill/>
          </a:ln>
        </p:spPr>
      </p:pic>
      <p:sp>
        <p:nvSpPr>
          <p:cNvPr id="3" name="TextBox 3">
            <a:extLst>
              <a:ext uri="{FF2B5EF4-FFF2-40B4-BE49-F238E27FC236}">
                <a16:creationId xmlns:a16="http://schemas.microsoft.com/office/drawing/2014/main" id="{D99129AC-4CB4-9F29-9891-000A18E0AAB2}"/>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p:cNvPicPr>
            <a:picLocks noChangeAspect="1"/>
          </p:cNvPicPr>
          <p:nvPr/>
        </p:nvPicPr>
        <p:blipFill>
          <a:blip r:embed="rId5"/>
          <a:stretch>
            <a:fillRect/>
          </a:stretch>
        </p:blipFill>
        <p:spPr>
          <a:xfrm>
            <a:off x="2208213" y="980758"/>
            <a:ext cx="7048500" cy="5621337"/>
          </a:xfrm>
          <a:prstGeom prst="rect">
            <a:avLst/>
          </a:prstGeom>
          <a:noFill/>
          <a:ln w="9525">
            <a:noFill/>
          </a:ln>
        </p:spPr>
      </p:pic>
      <p:grpSp>
        <p:nvGrpSpPr>
          <p:cNvPr id="36867" name="组合 4"/>
          <p:cNvGrpSpPr/>
          <p:nvPr/>
        </p:nvGrpSpPr>
        <p:grpSpPr>
          <a:xfrm>
            <a:off x="1989138" y="0"/>
            <a:ext cx="8678862" cy="647667"/>
            <a:chOff x="733" y="0"/>
            <a:chExt cx="13667" cy="1019"/>
          </a:xfrm>
        </p:grpSpPr>
        <p:sp>
          <p:nvSpPr>
            <p:cNvPr id="3" name="矩形 2"/>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6871" name="矩形 2"/>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36872" name="TextBox 3"/>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E8824801-8601-1893-267D-D71F28B39A0A}"/>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16"/>
          <p:cNvSpPr/>
          <p:nvPr/>
        </p:nvSpPr>
        <p:spPr>
          <a:xfrm>
            <a:off x="2038350" y="1495425"/>
            <a:ext cx="2200275" cy="43815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ea typeface="宋体" panose="02010600030101010101" pitchFamily="2" charset="-122"/>
            </a:endParaRPr>
          </a:p>
        </p:txBody>
      </p:sp>
      <p:sp>
        <p:nvSpPr>
          <p:cNvPr id="2" name="矩形 1"/>
          <p:cNvSpPr/>
          <p:nvPr/>
        </p:nvSpPr>
        <p:spPr bwMode="auto">
          <a:xfrm>
            <a:off x="1989138" y="0"/>
            <a:ext cx="80963" cy="573088"/>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1444" name="矩形 2"/>
          <p:cNvSpPr/>
          <p:nvPr/>
        </p:nvSpPr>
        <p:spPr>
          <a:xfrm>
            <a:off x="2103438" y="141288"/>
            <a:ext cx="65087" cy="43180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pic>
        <p:nvPicPr>
          <p:cNvPr id="61447" name="Picture 4" descr="c:\users\administrator\appdata\roaming\360se6\User Data\temp\3a934dd0f7d57ff76e2e8731b826cecb.jpg"/>
          <p:cNvPicPr>
            <a:picLocks noChangeAspect="1"/>
          </p:cNvPicPr>
          <p:nvPr/>
        </p:nvPicPr>
        <p:blipFill>
          <a:blip r:embed="rId3"/>
          <a:stretch>
            <a:fillRect/>
          </a:stretch>
        </p:blipFill>
        <p:spPr>
          <a:xfrm>
            <a:off x="9009063" y="2853055"/>
            <a:ext cx="3182937" cy="3984625"/>
          </a:xfrm>
          <a:prstGeom prst="rect">
            <a:avLst/>
          </a:prstGeom>
          <a:noFill/>
          <a:ln w="9525">
            <a:noFill/>
          </a:ln>
        </p:spPr>
      </p:pic>
      <p:sp>
        <p:nvSpPr>
          <p:cNvPr id="61448" name="矩形 55"/>
          <p:cNvSpPr/>
          <p:nvPr/>
        </p:nvSpPr>
        <p:spPr>
          <a:xfrm>
            <a:off x="2116138" y="1536700"/>
            <a:ext cx="2001837" cy="36988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en-US" altLang="zh-CN" sz="1800" dirty="0">
                <a:solidFill>
                  <a:schemeClr val="bg1"/>
                </a:solidFill>
                <a:latin typeface="Arial Black" panose="020B0A04020102020204" pitchFamily="34" charset="0"/>
                <a:ea typeface="宋体" panose="02010600030101010101" pitchFamily="2" charset="-122"/>
              </a:rPr>
              <a:t>Bill Maggridge</a:t>
            </a:r>
            <a:endParaRPr lang="zh-CN" altLang="en-US" sz="1800" dirty="0">
              <a:solidFill>
                <a:schemeClr val="bg1"/>
              </a:solidFill>
              <a:latin typeface="Arial Black" panose="020B0A04020102020204" pitchFamily="34" charset="0"/>
              <a:ea typeface="宋体" panose="02010600030101010101" pitchFamily="2" charset="-122"/>
            </a:endParaRPr>
          </a:p>
        </p:txBody>
      </p:sp>
      <p:cxnSp>
        <p:nvCxnSpPr>
          <p:cNvPr id="61449" name="直接连接符 18"/>
          <p:cNvCxnSpPr/>
          <p:nvPr/>
        </p:nvCxnSpPr>
        <p:spPr>
          <a:xfrm flipV="1">
            <a:off x="2039938" y="2025650"/>
            <a:ext cx="5159375" cy="41275"/>
          </a:xfrm>
          <a:prstGeom prst="line">
            <a:avLst/>
          </a:prstGeom>
          <a:ln w="12700" cap="flat" cmpd="sng">
            <a:solidFill>
              <a:srgbClr val="808080"/>
            </a:solidFill>
            <a:prstDash val="solid"/>
            <a:headEnd type="none" w="med" len="med"/>
            <a:tailEnd type="none" w="med" len="med"/>
          </a:ln>
        </p:spPr>
      </p:cxnSp>
      <p:sp>
        <p:nvSpPr>
          <p:cNvPr id="61450" name="矩形 26"/>
          <p:cNvSpPr/>
          <p:nvPr/>
        </p:nvSpPr>
        <p:spPr>
          <a:xfrm>
            <a:off x="1952625" y="2143125"/>
            <a:ext cx="5216525" cy="4154488"/>
          </a:xfrm>
          <a:prstGeom prst="rect">
            <a:avLst/>
          </a:prstGeom>
          <a:noFill/>
          <a:ln w="9525">
            <a:noFill/>
          </a:ln>
          <a:effectLst>
            <a:outerShdw dist="12700" dir="2519997" sx="60001" sy="60001" algn="ctr" rotWithShape="0">
              <a:srgbClr val="262626"/>
            </a:outerShdw>
          </a:effectLst>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8900" lvl="0" indent="-88900" algn="just" eaLnBrk="1" hangingPunct="1">
              <a:lnSpc>
                <a:spcPct val="100000"/>
              </a:lnSpc>
              <a:spcBef>
                <a:spcPts val="600"/>
              </a:spcBef>
            </a:pPr>
            <a:r>
              <a:rPr lang="zh-CN" altLang="en-US" sz="1800" dirty="0">
                <a:latin typeface="微软雅黑" panose="020B0503020204020204" pitchFamily="34" charset="-122"/>
                <a:ea typeface="微软雅黑" panose="020B0503020204020204" pitchFamily="34" charset="-122"/>
              </a:rPr>
              <a:t>美国</a:t>
            </a:r>
            <a:r>
              <a:rPr lang="en-US" altLang="zh-CN" sz="1800" b="1" dirty="0">
                <a:latin typeface="微软雅黑" panose="020B0503020204020204" pitchFamily="34" charset="-122"/>
                <a:ea typeface="微软雅黑" panose="020B0503020204020204" pitchFamily="34" charset="-122"/>
              </a:rPr>
              <a:t>IDEO</a:t>
            </a:r>
            <a:r>
              <a:rPr lang="zh-CN" altLang="en-US" sz="1800" b="1" dirty="0">
                <a:latin typeface="微软雅黑" panose="020B0503020204020204" pitchFamily="34" charset="-122"/>
                <a:ea typeface="微软雅黑" panose="020B0503020204020204" pitchFamily="34" charset="-122"/>
              </a:rPr>
              <a:t>公司</a:t>
            </a:r>
            <a:r>
              <a:rPr lang="zh-CN" altLang="en-US" sz="1800" dirty="0">
                <a:latin typeface="微软雅黑" panose="020B0503020204020204" pitchFamily="34" charset="-122"/>
                <a:ea typeface="微软雅黑" panose="020B0503020204020204" pitchFamily="34" charset="-122"/>
              </a:rPr>
              <a:t>主要</a:t>
            </a:r>
            <a:r>
              <a:rPr lang="zh-CN" altLang="en-US" sz="1800" b="1" dirty="0">
                <a:latin typeface="微软雅黑" panose="020B0503020204020204" pitchFamily="34" charset="-122"/>
                <a:ea typeface="微软雅黑" panose="020B0503020204020204" pitchFamily="34" charset="-122"/>
              </a:rPr>
              <a:t>创立者之一</a:t>
            </a:r>
            <a:endParaRPr lang="en-US" altLang="zh-CN" sz="1800" b="1" dirty="0">
              <a:latin typeface="微软雅黑" panose="020B0503020204020204" pitchFamily="34" charset="-122"/>
              <a:ea typeface="微软雅黑" panose="020B0503020204020204" pitchFamily="34" charset="-122"/>
            </a:endParaRPr>
          </a:p>
          <a:p>
            <a:pPr marL="88900" lvl="0" indent="-88900" algn="just" eaLnBrk="1" hangingPunct="1">
              <a:lnSpc>
                <a:spcPct val="100000"/>
              </a:lnSpc>
              <a:spcBef>
                <a:spcPts val="600"/>
              </a:spcBef>
            </a:pPr>
            <a:r>
              <a:rPr lang="en-US" altLang="zh-CN" sz="1800" dirty="0">
                <a:latin typeface="微软雅黑" panose="020B0503020204020204" pitchFamily="34" charset="-122"/>
                <a:ea typeface="微软雅黑" panose="020B0503020204020204" pitchFamily="34" charset="-122"/>
              </a:rPr>
              <a:t>1982</a:t>
            </a:r>
            <a:r>
              <a:rPr lang="zh-CN" altLang="en-US" sz="1800" dirty="0">
                <a:latin typeface="微软雅黑" panose="020B0503020204020204" pitchFamily="34" charset="-122"/>
                <a:ea typeface="微软雅黑" panose="020B0503020204020204" pitchFamily="34" charset="-122"/>
              </a:rPr>
              <a:t>年设计出</a:t>
            </a:r>
            <a:r>
              <a:rPr lang="zh-CN" altLang="en-US" sz="1800" b="1" dirty="0">
                <a:latin typeface="微软雅黑" panose="020B0503020204020204" pitchFamily="34" charset="-122"/>
                <a:ea typeface="微软雅黑" panose="020B0503020204020204" pitchFamily="34" charset="-122"/>
              </a:rPr>
              <a:t>第一台笔记本电脑</a:t>
            </a:r>
            <a:r>
              <a:rPr lang="en-US" altLang="zh-CN" sz="1800" b="1" dirty="0">
                <a:latin typeface="微软雅黑" panose="020B0503020204020204" pitchFamily="34" charset="-122"/>
                <a:ea typeface="微软雅黑" panose="020B0503020204020204" pitchFamily="34" charset="-122"/>
              </a:rPr>
              <a:t>-Grid Compass</a:t>
            </a:r>
            <a:endParaRPr lang="zh-CN" altLang="en-US" sz="1800" b="1" dirty="0">
              <a:latin typeface="微软雅黑" panose="020B0503020204020204" pitchFamily="34" charset="-122"/>
              <a:ea typeface="微软雅黑" panose="020B0503020204020204" pitchFamily="34" charset="-122"/>
            </a:endParaRPr>
          </a:p>
          <a:p>
            <a:pPr marL="88900" lvl="0" indent="-88900" algn="just" eaLnBrk="1" hangingPunct="1">
              <a:lnSpc>
                <a:spcPct val="100000"/>
              </a:lnSpc>
              <a:spcBef>
                <a:spcPts val="600"/>
              </a:spcBef>
            </a:pPr>
            <a:r>
              <a:rPr lang="zh-CN" altLang="en-US" sz="1800" dirty="0">
                <a:latin typeface="微软雅黑" panose="020B0503020204020204" pitchFamily="34" charset="-122"/>
                <a:ea typeface="微软雅黑" panose="020B0503020204020204" pitchFamily="34" charset="-122"/>
              </a:rPr>
              <a:t>提倡在产品开发过程之中运用一种</a:t>
            </a:r>
            <a:r>
              <a:rPr lang="zh-CN" altLang="en-US" sz="1800" b="1" dirty="0">
                <a:latin typeface="微软雅黑" panose="020B0503020204020204" pitchFamily="34" charset="-122"/>
                <a:ea typeface="微软雅黑" panose="020B0503020204020204" pitchFamily="34" charset="-122"/>
              </a:rPr>
              <a:t>“以用户为中心”的设计过程</a:t>
            </a:r>
          </a:p>
          <a:p>
            <a:pPr marL="88900" lvl="0" indent="-88900" algn="just" eaLnBrk="1" hangingPunct="1">
              <a:lnSpc>
                <a:spcPct val="100000"/>
              </a:lnSpc>
              <a:spcBef>
                <a:spcPts val="600"/>
              </a:spcBef>
            </a:pPr>
            <a:r>
              <a:rPr lang="en-US" altLang="zh-CN" sz="1800" dirty="0">
                <a:latin typeface="微软雅黑" panose="020B0503020204020204" pitchFamily="34" charset="-122"/>
                <a:ea typeface="微软雅黑" panose="020B0503020204020204" pitchFamily="34" charset="-122"/>
              </a:rPr>
              <a:t>1984</a:t>
            </a:r>
            <a:r>
              <a:rPr lang="zh-CN" altLang="en-US" sz="1800" dirty="0">
                <a:latin typeface="微软雅黑" panose="020B0503020204020204" pitchFamily="34" charset="-122"/>
                <a:ea typeface="微软雅黑" panose="020B0503020204020204" pitchFamily="34" charset="-122"/>
              </a:rPr>
              <a:t>年</a:t>
            </a:r>
            <a:r>
              <a:rPr lang="zh-CN" altLang="en-US" sz="1800" b="1" dirty="0">
                <a:latin typeface="微软雅黑" panose="020B0503020204020204" pitchFamily="34" charset="-122"/>
                <a:ea typeface="微软雅黑" panose="020B0503020204020204" pitchFamily="34" charset="-122"/>
              </a:rPr>
              <a:t>首次提出“交互设计”</a:t>
            </a:r>
            <a:r>
              <a:rPr lang="zh-CN" altLang="en-US" sz="1800" dirty="0">
                <a:latin typeface="微软雅黑" panose="020B0503020204020204" pitchFamily="34" charset="-122"/>
                <a:ea typeface="微软雅黑" panose="020B0503020204020204" pitchFamily="34" charset="-122"/>
              </a:rPr>
              <a:t>的概念</a:t>
            </a:r>
          </a:p>
          <a:p>
            <a:pPr marL="88900" lvl="0" indent="-88900" algn="just" eaLnBrk="1" hangingPunct="1">
              <a:lnSpc>
                <a:spcPct val="100000"/>
              </a:lnSpc>
              <a:spcBef>
                <a:spcPts val="600"/>
              </a:spcBef>
            </a:pPr>
            <a:r>
              <a:rPr lang="en-US" altLang="zh-CN" sz="1800" dirty="0">
                <a:latin typeface="微软雅黑" panose="020B0503020204020204" pitchFamily="34" charset="-122"/>
                <a:ea typeface="微软雅黑" panose="020B0503020204020204" pitchFamily="34" charset="-122"/>
              </a:rPr>
              <a:t>2009</a:t>
            </a:r>
            <a:r>
              <a:rPr lang="zh-CN" altLang="en-US" sz="1800" dirty="0">
                <a:latin typeface="微软雅黑" panose="020B0503020204020204" pitchFamily="34" charset="-122"/>
                <a:ea typeface="微软雅黑" panose="020B0503020204020204" pitchFamily="34" charset="-122"/>
              </a:rPr>
              <a:t>年在美国白宫举办的国家设计大奖授予了其终身成就奖</a:t>
            </a:r>
          </a:p>
          <a:p>
            <a:pPr marL="88900" lvl="0" indent="-88900" algn="just" eaLnBrk="1" hangingPunct="1">
              <a:lnSpc>
                <a:spcPct val="100000"/>
              </a:lnSpc>
              <a:spcBef>
                <a:spcPts val="600"/>
              </a:spcBef>
            </a:pPr>
            <a:r>
              <a:rPr lang="zh-CN" altLang="en-US" sz="1800" dirty="0">
                <a:latin typeface="微软雅黑" panose="020B0503020204020204" pitchFamily="34" charset="-122"/>
                <a:ea typeface="微软雅黑" panose="020B0503020204020204" pitchFamily="34" charset="-122"/>
              </a:rPr>
              <a:t>在皇家艺术学院和伦敦商学院以及斯坦福大学任教，同时是哥本哈根交互设计学院的董事会成员</a:t>
            </a:r>
          </a:p>
          <a:p>
            <a:pPr marL="88900" lvl="0" indent="-88900" algn="just" eaLnBrk="1" hangingPunct="1">
              <a:lnSpc>
                <a:spcPct val="100000"/>
              </a:lnSpc>
              <a:spcBef>
                <a:spcPts val="600"/>
              </a:spcBef>
            </a:pPr>
            <a:r>
              <a:rPr lang="en-US" altLang="zh-CN" sz="1800" dirty="0">
                <a:latin typeface="微软雅黑" panose="020B0503020204020204" pitchFamily="34" charset="-122"/>
                <a:ea typeface="微软雅黑" panose="020B0503020204020204" pitchFamily="34" charset="-122"/>
              </a:rPr>
              <a:t>2006</a:t>
            </a:r>
            <a:r>
              <a:rPr lang="zh-CN" altLang="en-US" sz="1800" dirty="0">
                <a:latin typeface="微软雅黑" panose="020B0503020204020204" pitchFamily="34" charset="-122"/>
                <a:ea typeface="微软雅黑" panose="020B0503020204020204" pitchFamily="34" charset="-122"/>
              </a:rPr>
              <a:t>年出版</a:t>
            </a:r>
            <a:r>
              <a:rPr lang="en-US" altLang="zh-CN" sz="1800" b="1" dirty="0">
                <a:latin typeface="微软雅黑" panose="020B0503020204020204" pitchFamily="34" charset="-122"/>
                <a:ea typeface="微软雅黑" panose="020B0503020204020204" pitchFamily="34" charset="-122"/>
              </a:rPr>
              <a:t>《Designing Interactions》</a:t>
            </a:r>
            <a:r>
              <a:rPr lang="zh-CN" altLang="en-US" sz="1800" dirty="0">
                <a:latin typeface="微软雅黑" panose="020B0503020204020204" pitchFamily="34" charset="-122"/>
                <a:ea typeface="微软雅黑" panose="020B0503020204020204" pitchFamily="34" charset="-122"/>
              </a:rPr>
              <a:t>一书，被美国的商业周刊杂志评为当年十大最佳创新设计书籍之一。</a:t>
            </a:r>
          </a:p>
        </p:txBody>
      </p:sp>
      <p:sp>
        <p:nvSpPr>
          <p:cNvPr id="61451" name="TextBox 10"/>
          <p:cNvSpPr txBox="1"/>
          <p:nvPr/>
        </p:nvSpPr>
        <p:spPr>
          <a:xfrm>
            <a:off x="7713663" y="0"/>
            <a:ext cx="2954337"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sp>
        <p:nvSpPr>
          <p:cNvPr id="3" name="TextBox 3">
            <a:extLst>
              <a:ext uri="{FF2B5EF4-FFF2-40B4-BE49-F238E27FC236}">
                <a16:creationId xmlns:a16="http://schemas.microsoft.com/office/drawing/2014/main" id="{DF5A74CE-7353-F3A8-B32C-178E96E15AE3}"/>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矩形 1"/>
          <p:cNvSpPr/>
          <p:nvPr/>
        </p:nvSpPr>
        <p:spPr>
          <a:xfrm>
            <a:off x="4595813" y="2286000"/>
            <a:ext cx="4572000" cy="39703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en-US" altLang="zh-CN" sz="1800" dirty="0">
                <a:ea typeface="宋体" panose="02010600030101010101" pitchFamily="2" charset="-122"/>
              </a:rPr>
              <a:t> •</a:t>
            </a:r>
            <a:r>
              <a:rPr lang="zh-CN" altLang="en-US" sz="1800" dirty="0">
                <a:latin typeface="微软雅黑" panose="020B0503020204020204" pitchFamily="34" charset="-122"/>
                <a:ea typeface="微软雅黑" panose="020B0503020204020204" pitchFamily="34" charset="-122"/>
              </a:rPr>
              <a:t>“交互设计之父”</a:t>
            </a:r>
            <a:endParaRPr lang="en-US" altLang="zh-CN" sz="1800"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sz="1800" dirty="0">
                <a:ea typeface="宋体" panose="02010600030101010101" pitchFamily="2" charset="-122"/>
              </a:rPr>
              <a:t> </a:t>
            </a:r>
            <a:r>
              <a:rPr lang="en-US" altLang="zh-CN" sz="1800" dirty="0">
                <a:ea typeface="宋体" panose="02010600030101010101" pitchFamily="2" charset="-122"/>
              </a:rPr>
              <a:t>• </a:t>
            </a:r>
            <a:r>
              <a:rPr lang="zh-CN" altLang="en-US" sz="1800" dirty="0">
                <a:latin typeface="微软雅黑" panose="020B0503020204020204" pitchFamily="34" charset="-122"/>
                <a:ea typeface="微软雅黑" panose="020B0503020204020204" pitchFamily="34" charset="-122"/>
              </a:rPr>
              <a:t>荣获视窗先锋奖（</a:t>
            </a:r>
            <a:r>
              <a:rPr lang="en-US" altLang="en-US" sz="1800" dirty="0">
                <a:latin typeface="微软雅黑" panose="020B0503020204020204" pitchFamily="34" charset="-122"/>
                <a:ea typeface="微软雅黑" panose="020B0503020204020204" pitchFamily="34" charset="-122"/>
              </a:rPr>
              <a:t>Microsoft Windows Pioneer）</a:t>
            </a:r>
            <a:r>
              <a:rPr lang="zh-CN" altLang="en-US" sz="1800" dirty="0">
                <a:latin typeface="微软雅黑" panose="020B0503020204020204" pitchFamily="34" charset="-122"/>
                <a:ea typeface="微软雅黑" panose="020B0503020204020204" pitchFamily="34" charset="-122"/>
              </a:rPr>
              <a:t>和软件梦幻奖（</a:t>
            </a:r>
            <a:r>
              <a:rPr lang="en-US" altLang="en-US" sz="1800" dirty="0">
                <a:latin typeface="微软雅黑" panose="020B0503020204020204" pitchFamily="34" charset="-122"/>
                <a:ea typeface="微软雅黑" panose="020B0503020204020204" pitchFamily="34" charset="-122"/>
              </a:rPr>
              <a:t>Software Visionary）</a:t>
            </a:r>
          </a:p>
          <a:p>
            <a:pPr marL="0" lvl="0" indent="0" eaLnBrk="1" hangingPunct="1">
              <a:lnSpc>
                <a:spcPct val="100000"/>
              </a:lnSpc>
              <a:spcBef>
                <a:spcPct val="0"/>
              </a:spcBef>
              <a:buNone/>
            </a:pPr>
            <a:r>
              <a:rPr lang="en-US" altLang="zh-CN" sz="1800" dirty="0">
                <a:latin typeface="Arial Black" panose="020B0A04020102020204" pitchFamily="34" charset="0"/>
                <a:ea typeface="宋体" panose="02010600030101010101" pitchFamily="2" charset="-122"/>
              </a:rPr>
              <a:t> </a:t>
            </a:r>
            <a:r>
              <a:rPr lang="en-US" altLang="zh-CN" sz="1800" dirty="0">
                <a:ea typeface="宋体" panose="02010600030101010101" pitchFamily="2" charset="-122"/>
              </a:rPr>
              <a:t>•</a:t>
            </a:r>
            <a:r>
              <a:rPr lang="zh-CN" altLang="en-US" sz="1800" dirty="0">
                <a:latin typeface="微软雅黑" panose="020B0503020204020204" pitchFamily="34" charset="-122"/>
                <a:ea typeface="微软雅黑" panose="020B0503020204020204" pitchFamily="34" charset="-122"/>
              </a:rPr>
              <a:t>他创建了</a:t>
            </a:r>
            <a:r>
              <a:rPr lang="en-US" altLang="en-US" sz="1800" dirty="0">
                <a:latin typeface="微软雅黑" panose="020B0503020204020204" pitchFamily="34" charset="-122"/>
                <a:ea typeface="微软雅黑" panose="020B0503020204020204" pitchFamily="34" charset="-122"/>
              </a:rPr>
              <a:t>Cooper</a:t>
            </a:r>
            <a:r>
              <a:rPr lang="zh-CN" altLang="en-US" sz="1800" dirty="0">
                <a:latin typeface="微软雅黑" panose="020B0503020204020204" pitchFamily="34" charset="-122"/>
                <a:ea typeface="微软雅黑" panose="020B0503020204020204" pitchFamily="34" charset="-122"/>
              </a:rPr>
              <a:t>交互设计公司，此公司一直致力于创建专为用户而设计的应用软件，拥有着这样的客户：</a:t>
            </a:r>
            <a:r>
              <a:rPr lang="en-US" altLang="zh-CN" sz="1800" dirty="0">
                <a:latin typeface="微软雅黑" panose="020B0503020204020204" pitchFamily="34" charset="-122"/>
                <a:ea typeface="微软雅黑" panose="020B0503020204020204" pitchFamily="34" charset="-122"/>
              </a:rPr>
              <a:t>3</a:t>
            </a:r>
            <a:r>
              <a:rPr lang="en-US" altLang="en-US" sz="1800" dirty="0">
                <a:latin typeface="微软雅黑" panose="020B0503020204020204" pitchFamily="34" charset="-122"/>
                <a:ea typeface="微软雅黑" panose="020B0503020204020204" pitchFamily="34" charset="-122"/>
              </a:rPr>
              <a:t>M，Elemental ，</a:t>
            </a:r>
            <a:r>
              <a:rPr lang="zh-CN" altLang="en-US" sz="1800" dirty="0">
                <a:latin typeface="微软雅黑" panose="020B0503020204020204" pitchFamily="34" charset="-122"/>
                <a:ea typeface="微软雅黑" panose="020B0503020204020204" pitchFamily="34" charset="-122"/>
              </a:rPr>
              <a:t>爱立信，复试，</a:t>
            </a:r>
            <a:r>
              <a:rPr lang="en-US" altLang="en-US" sz="1800" dirty="0">
                <a:latin typeface="微软雅黑" panose="020B0503020204020204" pitchFamily="34" charset="-122"/>
                <a:ea typeface="微软雅黑" panose="020B0503020204020204" pitchFamily="34" charset="-122"/>
              </a:rPr>
              <a:t>IBM，</a:t>
            </a:r>
            <a:r>
              <a:rPr lang="zh-CN" altLang="en-US" sz="1800" dirty="0">
                <a:latin typeface="微软雅黑" panose="020B0503020204020204" pitchFamily="34" charset="-122"/>
                <a:ea typeface="微软雅黑" panose="020B0503020204020204" pitchFamily="34" charset="-122"/>
              </a:rPr>
              <a:t>罗技，</a:t>
            </a:r>
            <a:r>
              <a:rPr lang="en-US" altLang="en-US" sz="1800" dirty="0">
                <a:latin typeface="微软雅黑" panose="020B0503020204020204" pitchFamily="34" charset="-122"/>
                <a:ea typeface="微软雅黑" panose="020B0503020204020204" pitchFamily="34" charset="-122"/>
              </a:rPr>
              <a:t>McGraw-Hill，Sagent，SAP，Varian</a:t>
            </a:r>
            <a:r>
              <a:rPr lang="zh-CN" altLang="en-US" sz="1800" dirty="0">
                <a:latin typeface="微软雅黑" panose="020B0503020204020204" pitchFamily="34" charset="-122"/>
                <a:ea typeface="微软雅黑" panose="020B0503020204020204" pitchFamily="34" charset="-122"/>
              </a:rPr>
              <a:t>和</a:t>
            </a:r>
            <a:r>
              <a:rPr lang="en-US" altLang="en-US" sz="1800" dirty="0">
                <a:latin typeface="微软雅黑" panose="020B0503020204020204" pitchFamily="34" charset="-122"/>
                <a:ea typeface="微软雅黑" panose="020B0503020204020204" pitchFamily="34" charset="-122"/>
              </a:rPr>
              <a:t>SUN。</a:t>
            </a:r>
          </a:p>
          <a:p>
            <a:pPr marL="0" lvl="0" indent="0" eaLnBrk="1" hangingPunct="1">
              <a:lnSpc>
                <a:spcPct val="100000"/>
              </a:lnSpc>
              <a:spcBef>
                <a:spcPct val="0"/>
              </a:spcBef>
              <a:buNone/>
            </a:pPr>
            <a:r>
              <a:rPr lang="zh-CN" altLang="en-US" sz="1800" dirty="0">
                <a:latin typeface="微软雅黑" panose="020B0503020204020204" pitchFamily="34" charset="-122"/>
                <a:ea typeface="微软雅黑" panose="020B0503020204020204" pitchFamily="34" charset="-122"/>
              </a:rPr>
              <a:t>著有</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脸</a:t>
            </a:r>
            <a:r>
              <a:rPr lang="en-US" altLang="zh-CN" sz="1800" b="1"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（国内中文译作</a:t>
            </a:r>
            <a:r>
              <a:rPr lang="en-US" altLang="zh-CN" sz="1800" dirty="0">
                <a:latin typeface="微软雅黑" panose="020B0503020204020204" pitchFamily="34" charset="-122"/>
                <a:ea typeface="微软雅黑" panose="020B0503020204020204" pitchFamily="34" charset="-122"/>
              </a:rPr>
              <a:t>About Face </a:t>
            </a:r>
            <a:r>
              <a:rPr lang="zh-CN" altLang="en-US" sz="1800" b="1" dirty="0">
                <a:latin typeface="微软雅黑" panose="020B0503020204020204" pitchFamily="34" charset="-122"/>
                <a:ea typeface="微软雅黑" panose="020B0503020204020204" pitchFamily="34" charset="-122"/>
              </a:rPr>
              <a:t>交互设计精髓</a:t>
            </a:r>
            <a:r>
              <a:rPr lang="zh-CN" altLang="en-US" sz="1800" dirty="0">
                <a:latin typeface="微软雅黑" panose="020B0503020204020204" pitchFamily="34" charset="-122"/>
                <a:ea typeface="微软雅黑" panose="020B0503020204020204" pitchFamily="34" charset="-122"/>
              </a:rPr>
              <a:t>）、</a:t>
            </a:r>
            <a:r>
              <a:rPr lang="zh-CN" altLang="en-US" sz="1800" dirty="0">
                <a:ea typeface="宋体" panose="02010600030101010101" pitchFamily="2" charset="-122"/>
              </a:rPr>
              <a:t> </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精神病人管理精神病院</a:t>
            </a:r>
            <a:r>
              <a:rPr lang="en-US" altLang="zh-CN" sz="1800" dirty="0">
                <a:latin typeface="微软雅黑" panose="020B0503020204020204" pitchFamily="34" charset="-122"/>
                <a:ea typeface="微软雅黑" panose="020B0503020204020204" pitchFamily="34" charset="-122"/>
              </a:rPr>
              <a:t>》("</a:t>
            </a:r>
            <a:r>
              <a:rPr lang="en-US" altLang="en-US" sz="1800" dirty="0">
                <a:latin typeface="微软雅黑" panose="020B0503020204020204" pitchFamily="34" charset="-122"/>
                <a:ea typeface="微软雅黑" panose="020B0503020204020204" pitchFamily="34" charset="-122"/>
              </a:rPr>
              <a:t>The Inmates are Running the Asylum")（</a:t>
            </a:r>
            <a:r>
              <a:rPr lang="zh-CN" altLang="en-US" sz="1800" dirty="0">
                <a:latin typeface="微软雅黑" panose="020B0503020204020204" pitchFamily="34" charset="-122"/>
                <a:ea typeface="微软雅黑" panose="020B0503020204020204" pitchFamily="34" charset="-122"/>
              </a:rPr>
              <a:t>国内中文译本译作</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软件创新之路－－冲破高技术营造的牢笼</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a:t>
            </a:r>
          </a:p>
        </p:txBody>
      </p:sp>
      <p:pic>
        <p:nvPicPr>
          <p:cNvPr id="63491" name="Picture 2" descr="c:\users\administrator\appdata\roaming\360se6\User Data\temp\2005124151838598.jpg"/>
          <p:cNvPicPr>
            <a:picLocks noChangeAspect="1"/>
          </p:cNvPicPr>
          <p:nvPr/>
        </p:nvPicPr>
        <p:blipFill>
          <a:blip r:embed="rId2"/>
          <a:stretch>
            <a:fillRect/>
          </a:stretch>
        </p:blipFill>
        <p:spPr>
          <a:xfrm>
            <a:off x="1524000" y="1643063"/>
            <a:ext cx="2797175" cy="4214812"/>
          </a:xfrm>
          <a:prstGeom prst="rect">
            <a:avLst/>
          </a:prstGeom>
          <a:noFill/>
          <a:ln w="9525">
            <a:noFill/>
          </a:ln>
        </p:spPr>
      </p:pic>
      <p:sp>
        <p:nvSpPr>
          <p:cNvPr id="4" name="矩形 3"/>
          <p:cNvSpPr/>
          <p:nvPr/>
        </p:nvSpPr>
        <p:spPr bwMode="auto">
          <a:xfrm>
            <a:off x="1989138" y="0"/>
            <a:ext cx="80963" cy="573088"/>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3493" name="矩形 2"/>
          <p:cNvSpPr/>
          <p:nvPr/>
        </p:nvSpPr>
        <p:spPr>
          <a:xfrm>
            <a:off x="2103438" y="141288"/>
            <a:ext cx="65087" cy="43180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63495" name="矩形 6"/>
          <p:cNvSpPr/>
          <p:nvPr/>
        </p:nvSpPr>
        <p:spPr>
          <a:xfrm>
            <a:off x="1343472" y="901701"/>
            <a:ext cx="8040688" cy="10731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30000"/>
              </a:lnSpc>
              <a:spcBef>
                <a:spcPts val="600"/>
              </a:spcBef>
              <a:buNone/>
            </a:pPr>
            <a:r>
              <a:rPr lang="zh-CN" altLang="en-US" dirty="0">
                <a:solidFill>
                  <a:srgbClr val="7F7F7F"/>
                </a:solidFill>
                <a:latin typeface="方正大黑简体" panose="02010601030101010101" charset="-122"/>
                <a:ea typeface="方正大黑简体" panose="02010601030101010101" charset="-122"/>
              </a:rPr>
              <a:t>对交互设计有较大影响的学者</a:t>
            </a:r>
            <a:endParaRPr lang="zh-CN" altLang="en-US" sz="2000" dirty="0">
              <a:solidFill>
                <a:srgbClr val="C00000"/>
              </a:solidFill>
              <a:latin typeface="宋体" panose="02010600030101010101" pitchFamily="2" charset="-122"/>
              <a:ea typeface="宋体" panose="02010600030101010101" pitchFamily="2" charset="-122"/>
            </a:endParaRPr>
          </a:p>
          <a:p>
            <a:pPr marL="107950" lvl="0" indent="0" algn="just" eaLnBrk="1" hangingPunct="1">
              <a:lnSpc>
                <a:spcPct val="130000"/>
              </a:lnSpc>
              <a:spcBef>
                <a:spcPts val="600"/>
              </a:spcBef>
              <a:buNone/>
            </a:pPr>
            <a:endParaRPr lang="zh-CN" altLang="en-US" sz="2000" dirty="0">
              <a:solidFill>
                <a:srgbClr val="C00000"/>
              </a:solidFill>
              <a:latin typeface="宋体" panose="02010600030101010101" pitchFamily="2" charset="-122"/>
              <a:ea typeface="宋体" panose="02010600030101010101" pitchFamily="2" charset="-122"/>
            </a:endParaRPr>
          </a:p>
        </p:txBody>
      </p:sp>
      <p:sp>
        <p:nvSpPr>
          <p:cNvPr id="63496" name="TextBox 7"/>
          <p:cNvSpPr txBox="1"/>
          <p:nvPr/>
        </p:nvSpPr>
        <p:spPr>
          <a:xfrm>
            <a:off x="7713663" y="0"/>
            <a:ext cx="2954337"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sp>
        <p:nvSpPr>
          <p:cNvPr id="63497" name="矩形 16"/>
          <p:cNvSpPr/>
          <p:nvPr/>
        </p:nvSpPr>
        <p:spPr>
          <a:xfrm>
            <a:off x="4452938" y="1643063"/>
            <a:ext cx="2200275" cy="43815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en-US" altLang="zh-CN" sz="1800" dirty="0">
                <a:solidFill>
                  <a:schemeClr val="bg1"/>
                </a:solidFill>
                <a:latin typeface="Arial Black" panose="020B0A04020102020204" pitchFamily="34" charset="0"/>
                <a:ea typeface="宋体" panose="02010600030101010101" pitchFamily="2" charset="-122"/>
              </a:rPr>
              <a:t>Alan Cooper </a:t>
            </a:r>
            <a:endParaRPr lang="zh-CN" altLang="en-US" sz="1800" dirty="0">
              <a:ea typeface="宋体" panose="02010600030101010101" pitchFamily="2" charset="-122"/>
            </a:endParaRPr>
          </a:p>
        </p:txBody>
      </p:sp>
      <p:sp>
        <p:nvSpPr>
          <p:cNvPr id="2" name="TextBox 3">
            <a:extLst>
              <a:ext uri="{FF2B5EF4-FFF2-40B4-BE49-F238E27FC236}">
                <a16:creationId xmlns:a16="http://schemas.microsoft.com/office/drawing/2014/main" id="{A60EF98D-4CEC-282C-C1AB-5419BFE11BA6}"/>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16"/>
          <p:cNvSpPr/>
          <p:nvPr/>
        </p:nvSpPr>
        <p:spPr>
          <a:xfrm>
            <a:off x="2038350" y="1495425"/>
            <a:ext cx="2128838" cy="43815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ea typeface="宋体" panose="02010600030101010101" pitchFamily="2" charset="-122"/>
            </a:endParaRPr>
          </a:p>
        </p:txBody>
      </p:sp>
      <p:sp>
        <p:nvSpPr>
          <p:cNvPr id="2" name="矩形 1"/>
          <p:cNvSpPr/>
          <p:nvPr/>
        </p:nvSpPr>
        <p:spPr bwMode="auto">
          <a:xfrm>
            <a:off x="1989138" y="0"/>
            <a:ext cx="80963" cy="573088"/>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4516" name="矩形 2"/>
          <p:cNvSpPr/>
          <p:nvPr/>
        </p:nvSpPr>
        <p:spPr>
          <a:xfrm>
            <a:off x="2103438" y="141288"/>
            <a:ext cx="65087" cy="43180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64518" name="矩形 4"/>
          <p:cNvSpPr/>
          <p:nvPr/>
        </p:nvSpPr>
        <p:spPr>
          <a:xfrm>
            <a:off x="1847528" y="846932"/>
            <a:ext cx="8040688" cy="10731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107950" lvl="0" indent="0" algn="just" eaLnBrk="1" hangingPunct="1">
              <a:lnSpc>
                <a:spcPct val="130000"/>
              </a:lnSpc>
              <a:spcBef>
                <a:spcPts val="600"/>
              </a:spcBef>
              <a:buNone/>
            </a:pPr>
            <a:r>
              <a:rPr lang="zh-CN" altLang="en-US" dirty="0">
                <a:solidFill>
                  <a:srgbClr val="7F7F7F"/>
                </a:solidFill>
                <a:latin typeface="方正大黑简体" panose="02010601030101010101" charset="-122"/>
                <a:ea typeface="方正大黑简体" panose="02010601030101010101" charset="-122"/>
              </a:rPr>
              <a:t>对交互设计有较大影响的学者</a:t>
            </a:r>
            <a:endParaRPr lang="zh-CN" altLang="en-US" sz="2000" dirty="0">
              <a:solidFill>
                <a:srgbClr val="C00000"/>
              </a:solidFill>
              <a:latin typeface="宋体" panose="02010600030101010101" pitchFamily="2" charset="-122"/>
              <a:ea typeface="宋体" panose="02010600030101010101" pitchFamily="2" charset="-122"/>
            </a:endParaRPr>
          </a:p>
          <a:p>
            <a:pPr marL="107950" lvl="0" indent="0" algn="just" eaLnBrk="1" hangingPunct="1">
              <a:lnSpc>
                <a:spcPct val="130000"/>
              </a:lnSpc>
              <a:spcBef>
                <a:spcPts val="600"/>
              </a:spcBef>
              <a:buNone/>
            </a:pPr>
            <a:endParaRPr lang="zh-CN" altLang="en-US" sz="2000" dirty="0">
              <a:solidFill>
                <a:srgbClr val="C00000"/>
              </a:solidFill>
              <a:latin typeface="宋体" panose="02010600030101010101" pitchFamily="2" charset="-122"/>
              <a:ea typeface="宋体" panose="02010600030101010101" pitchFamily="2" charset="-122"/>
            </a:endParaRPr>
          </a:p>
        </p:txBody>
      </p:sp>
      <p:sp>
        <p:nvSpPr>
          <p:cNvPr id="64519" name="矩形 55"/>
          <p:cNvSpPr/>
          <p:nvPr/>
        </p:nvSpPr>
        <p:spPr>
          <a:xfrm>
            <a:off x="2155825" y="1536700"/>
            <a:ext cx="1798638" cy="36988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en-US" altLang="zh-CN" sz="1800" dirty="0">
                <a:solidFill>
                  <a:schemeClr val="bg1"/>
                </a:solidFill>
                <a:latin typeface="Arial Black" panose="020B0A04020102020204" pitchFamily="34" charset="0"/>
                <a:ea typeface="宋体" panose="02010600030101010101" pitchFamily="2" charset="-122"/>
              </a:rPr>
              <a:t>Bill Verplank</a:t>
            </a:r>
            <a:endParaRPr lang="zh-CN" altLang="en-US" sz="1800" dirty="0">
              <a:solidFill>
                <a:schemeClr val="bg1"/>
              </a:solidFill>
              <a:latin typeface="Arial Black" panose="020B0A04020102020204" pitchFamily="34" charset="0"/>
              <a:ea typeface="宋体" panose="02010600030101010101" pitchFamily="2" charset="-122"/>
            </a:endParaRPr>
          </a:p>
        </p:txBody>
      </p:sp>
      <p:cxnSp>
        <p:nvCxnSpPr>
          <p:cNvPr id="64520" name="直接连接符 18"/>
          <p:cNvCxnSpPr/>
          <p:nvPr/>
        </p:nvCxnSpPr>
        <p:spPr>
          <a:xfrm flipV="1">
            <a:off x="2039938" y="2066925"/>
            <a:ext cx="4903787" cy="0"/>
          </a:xfrm>
          <a:prstGeom prst="line">
            <a:avLst/>
          </a:prstGeom>
          <a:ln w="12700" cap="flat" cmpd="sng">
            <a:solidFill>
              <a:srgbClr val="808080"/>
            </a:solidFill>
            <a:prstDash val="solid"/>
            <a:headEnd type="none" w="med" len="med"/>
            <a:tailEnd type="none" w="med" len="med"/>
          </a:ln>
        </p:spPr>
      </p:cxnSp>
      <p:sp>
        <p:nvSpPr>
          <p:cNvPr id="64521" name="矩形 11"/>
          <p:cNvSpPr/>
          <p:nvPr/>
        </p:nvSpPr>
        <p:spPr>
          <a:xfrm>
            <a:off x="1954213" y="2503488"/>
            <a:ext cx="4819650" cy="3168650"/>
          </a:xfrm>
          <a:prstGeom prst="rect">
            <a:avLst/>
          </a:prstGeom>
          <a:noFill/>
          <a:ln w="9525">
            <a:noFill/>
          </a:ln>
          <a:effectLst>
            <a:outerShdw dist="12700" dir="2519997" sx="60001" sy="60001" algn="ctr" rotWithShape="0">
              <a:srgbClr val="262626"/>
            </a:outerShdw>
          </a:effectLst>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88900" lvl="0" indent="-88900" algn="just" eaLnBrk="1" hangingPunct="1">
              <a:lnSpc>
                <a:spcPct val="130000"/>
              </a:lnSpc>
              <a:spcBef>
                <a:spcPts val="600"/>
              </a:spcBef>
            </a:pPr>
            <a:r>
              <a:rPr lang="zh-CN" altLang="en-US" sz="1800" dirty="0">
                <a:solidFill>
                  <a:srgbClr val="000000"/>
                </a:solidFill>
                <a:latin typeface="微软雅黑" panose="020B0503020204020204" pitchFamily="34" charset="-122"/>
                <a:ea typeface="微软雅黑" panose="020B0503020204020204" pitchFamily="34" charset="-122"/>
              </a:rPr>
              <a:t>斯坦福大学的访问学者，同时也参与斯坦福大学的设计学院工作。</a:t>
            </a:r>
          </a:p>
          <a:p>
            <a:pPr marL="88900" lvl="0" indent="-88900" algn="just" eaLnBrk="1" hangingPunct="1">
              <a:lnSpc>
                <a:spcPct val="130000"/>
              </a:lnSpc>
              <a:spcBef>
                <a:spcPts val="600"/>
              </a:spcBef>
            </a:pPr>
            <a:r>
              <a:rPr lang="zh-CN" altLang="en-US" sz="1800" dirty="0">
                <a:latin typeface="微软雅黑" panose="020B0503020204020204" pitchFamily="34" charset="-122"/>
                <a:ea typeface="微软雅黑" panose="020B0503020204020204" pitchFamily="34" charset="-122"/>
              </a:rPr>
              <a:t>同</a:t>
            </a:r>
            <a:r>
              <a:rPr lang="en-US" altLang="zh-CN" sz="1800" dirty="0">
                <a:latin typeface="微软雅黑" panose="020B0503020204020204" pitchFamily="34" charset="-122"/>
                <a:ea typeface="微软雅黑" panose="020B0503020204020204" pitchFamily="34" charset="-122"/>
              </a:rPr>
              <a:t>Bill Moggridge</a:t>
            </a:r>
            <a:r>
              <a:rPr lang="zh-CN" altLang="en-US" sz="1800" dirty="0">
                <a:latin typeface="微软雅黑" panose="020B0503020204020204" pitchFamily="34" charset="-122"/>
                <a:ea typeface="微软雅黑" panose="020B0503020204020204" pitchFamily="34" charset="-122"/>
              </a:rPr>
              <a:t>一起</a:t>
            </a:r>
            <a:r>
              <a:rPr lang="zh-CN" altLang="en-US" sz="1800" b="1" dirty="0">
                <a:latin typeface="微软雅黑" panose="020B0503020204020204" pitchFamily="34" charset="-122"/>
                <a:ea typeface="微软雅黑" panose="020B0503020204020204" pitchFamily="34" charset="-122"/>
              </a:rPr>
              <a:t>创造了“交互设计”这个词语</a:t>
            </a:r>
            <a:r>
              <a:rPr lang="zh-CN" altLang="en-US" sz="1800" dirty="0">
                <a:latin typeface="微软雅黑" panose="020B0503020204020204" pitchFamily="34" charset="-122"/>
                <a:ea typeface="微软雅黑" panose="020B0503020204020204" pitchFamily="34" charset="-122"/>
              </a:rPr>
              <a:t>。</a:t>
            </a:r>
            <a:endParaRPr lang="en-US" altLang="zh-CN" sz="1800" dirty="0">
              <a:latin typeface="微软雅黑" panose="020B0503020204020204" pitchFamily="34" charset="-122"/>
              <a:ea typeface="微软雅黑" panose="020B0503020204020204" pitchFamily="34" charset="-122"/>
            </a:endParaRPr>
          </a:p>
          <a:p>
            <a:pPr marL="88900" lvl="0" indent="-88900" algn="just" eaLnBrk="1" hangingPunct="1">
              <a:lnSpc>
                <a:spcPct val="130000"/>
              </a:lnSpc>
              <a:spcBef>
                <a:spcPts val="600"/>
              </a:spcBef>
            </a:pPr>
            <a:r>
              <a:rPr lang="en-US" altLang="zh-CN" sz="1800" dirty="0">
                <a:latin typeface="微软雅黑" panose="020B0503020204020204" pitchFamily="34" charset="-122"/>
                <a:ea typeface="微软雅黑" panose="020B0503020204020204" pitchFamily="34" charset="-122"/>
              </a:rPr>
              <a:t>1978-1986</a:t>
            </a:r>
            <a:r>
              <a:rPr lang="zh-CN" altLang="en-US" sz="1800" dirty="0">
                <a:latin typeface="微软雅黑" panose="020B0503020204020204" pitchFamily="34" charset="-122"/>
                <a:ea typeface="微软雅黑" panose="020B0503020204020204" pitchFamily="34" charset="-122"/>
              </a:rPr>
              <a:t>年期间在</a:t>
            </a:r>
            <a:r>
              <a:rPr lang="zh-CN" altLang="en-US" sz="1800" b="1" dirty="0">
                <a:latin typeface="微软雅黑" panose="020B0503020204020204" pitchFamily="34" charset="-122"/>
                <a:ea typeface="微软雅黑" panose="020B0503020204020204" pitchFamily="34" charset="-122"/>
              </a:rPr>
              <a:t>施乐公司</a:t>
            </a:r>
            <a:r>
              <a:rPr lang="zh-CN" altLang="en-US" sz="1800" dirty="0">
                <a:latin typeface="微软雅黑" panose="020B0503020204020204" pitchFamily="34" charset="-122"/>
                <a:ea typeface="微软雅黑" panose="020B0503020204020204" pitchFamily="34" charset="-122"/>
              </a:rPr>
              <a:t>工作，对</a:t>
            </a:r>
            <a:r>
              <a:rPr lang="zh-CN" altLang="en-US" sz="1800" b="1" dirty="0">
                <a:latin typeface="微软雅黑" panose="020B0503020204020204" pitchFamily="34" charset="-122"/>
                <a:ea typeface="微软雅黑" panose="020B0503020204020204" pitchFamily="34" charset="-122"/>
              </a:rPr>
              <a:t>用户界面原始图形</a:t>
            </a:r>
            <a:r>
              <a:rPr lang="zh-CN" altLang="en-US" sz="1800" dirty="0">
                <a:latin typeface="微软雅黑" panose="020B0503020204020204" pitchFamily="34" charset="-122"/>
                <a:ea typeface="微软雅黑" panose="020B0503020204020204" pitchFamily="34" charset="-122"/>
              </a:rPr>
              <a:t>和</a:t>
            </a:r>
            <a:r>
              <a:rPr lang="zh-CN" altLang="en-US" sz="1800" b="1" dirty="0">
                <a:latin typeface="微软雅黑" panose="020B0503020204020204" pitchFamily="34" charset="-122"/>
                <a:ea typeface="微软雅黑" panose="020B0503020204020204" pitchFamily="34" charset="-122"/>
              </a:rPr>
              <a:t>鼠标</a:t>
            </a:r>
            <a:r>
              <a:rPr lang="zh-CN" altLang="en-US" sz="1800" dirty="0">
                <a:latin typeface="微软雅黑" panose="020B0503020204020204" pitchFamily="34" charset="-122"/>
                <a:ea typeface="微软雅黑" panose="020B0503020204020204" pitchFamily="34" charset="-122"/>
              </a:rPr>
              <a:t>进行了</a:t>
            </a:r>
            <a:r>
              <a:rPr lang="zh-CN" altLang="en-US" sz="1800" b="1" dirty="0">
                <a:latin typeface="微软雅黑" panose="020B0503020204020204" pitchFamily="34" charset="-122"/>
                <a:ea typeface="微软雅黑" panose="020B0503020204020204" pitchFamily="34" charset="-122"/>
              </a:rPr>
              <a:t>重新设计</a:t>
            </a:r>
            <a:r>
              <a:rPr lang="zh-CN" altLang="en-US" sz="1800" dirty="0">
                <a:latin typeface="微软雅黑" panose="020B0503020204020204" pitchFamily="34" charset="-122"/>
                <a:ea typeface="微软雅黑" panose="020B0503020204020204" pitchFamily="34" charset="-122"/>
              </a:rPr>
              <a:t>。</a:t>
            </a:r>
          </a:p>
          <a:p>
            <a:pPr marL="88900" lvl="0" indent="-88900" algn="just" eaLnBrk="1" hangingPunct="1">
              <a:lnSpc>
                <a:spcPct val="130000"/>
              </a:lnSpc>
              <a:spcBef>
                <a:spcPts val="600"/>
              </a:spcBef>
            </a:pPr>
            <a:r>
              <a:rPr lang="en-US" altLang="zh-CN" sz="1800" dirty="0">
                <a:latin typeface="微软雅黑" panose="020B0503020204020204" pitchFamily="34" charset="-122"/>
                <a:ea typeface="微软雅黑" panose="020B0503020204020204" pitchFamily="34" charset="-122"/>
              </a:rPr>
              <a:t>1986-1992</a:t>
            </a:r>
            <a:r>
              <a:rPr lang="zh-CN" altLang="en-US" sz="1800" dirty="0">
                <a:latin typeface="微软雅黑" panose="020B0503020204020204" pitchFamily="34" charset="-122"/>
                <a:ea typeface="微软雅黑" panose="020B0503020204020204" pitchFamily="34" charset="-122"/>
              </a:rPr>
              <a:t>期间在</a:t>
            </a:r>
            <a:r>
              <a:rPr lang="en-US" altLang="zh-CN" sz="1800" b="1" dirty="0">
                <a:latin typeface="微软雅黑" panose="020B0503020204020204" pitchFamily="34" charset="-122"/>
                <a:ea typeface="微软雅黑" panose="020B0503020204020204" pitchFamily="34" charset="-122"/>
              </a:rPr>
              <a:t>IDEO</a:t>
            </a:r>
            <a:r>
              <a:rPr lang="zh-CN" altLang="en-US" sz="1800" b="1" dirty="0">
                <a:latin typeface="微软雅黑" panose="020B0503020204020204" pitchFamily="34" charset="-122"/>
                <a:ea typeface="微软雅黑" panose="020B0503020204020204" pitchFamily="34" charset="-122"/>
              </a:rPr>
              <a:t>公司</a:t>
            </a:r>
            <a:r>
              <a:rPr lang="zh-CN" altLang="en-US" sz="1800" dirty="0">
                <a:latin typeface="微软雅黑" panose="020B0503020204020204" pitchFamily="34" charset="-122"/>
                <a:ea typeface="微软雅黑" panose="020B0503020204020204" pitchFamily="34" charset="-122"/>
              </a:rPr>
              <a:t>工作，为</a:t>
            </a:r>
            <a:r>
              <a:rPr lang="zh-CN" altLang="en-US" sz="1800" b="1" dirty="0">
                <a:latin typeface="微软雅黑" panose="020B0503020204020204" pitchFamily="34" charset="-122"/>
                <a:ea typeface="微软雅黑" panose="020B0503020204020204" pitchFamily="34" charset="-122"/>
              </a:rPr>
              <a:t>产品设计的领域引进了用户图形界面设计的思想</a:t>
            </a:r>
            <a:r>
              <a:rPr lang="zh-CN" altLang="en-US" sz="1800" dirty="0">
                <a:latin typeface="微软雅黑" panose="020B0503020204020204" pitchFamily="34" charset="-122"/>
                <a:ea typeface="微软雅黑" panose="020B0503020204020204" pitchFamily="34" charset="-122"/>
              </a:rPr>
              <a:t>。</a:t>
            </a:r>
          </a:p>
        </p:txBody>
      </p:sp>
      <p:pic>
        <p:nvPicPr>
          <p:cNvPr id="64522" name="Picture 2" descr="c:\users\administrator\appdata\roaming\360se6\User Data\temp\800px-Billverplank_ciid_2010.jpg"/>
          <p:cNvPicPr>
            <a:picLocks noChangeAspect="1"/>
          </p:cNvPicPr>
          <p:nvPr/>
        </p:nvPicPr>
        <p:blipFill>
          <a:blip r:embed="rId3"/>
          <a:stretch>
            <a:fillRect/>
          </a:stretch>
        </p:blipFill>
        <p:spPr>
          <a:xfrm>
            <a:off x="7053263" y="2570163"/>
            <a:ext cx="3400425" cy="2890837"/>
          </a:xfrm>
          <a:prstGeom prst="rect">
            <a:avLst/>
          </a:prstGeom>
          <a:noFill/>
          <a:ln w="9525">
            <a:noFill/>
          </a:ln>
        </p:spPr>
      </p:pic>
      <p:sp>
        <p:nvSpPr>
          <p:cNvPr id="64523" name="TextBox 10"/>
          <p:cNvSpPr txBox="1"/>
          <p:nvPr/>
        </p:nvSpPr>
        <p:spPr>
          <a:xfrm>
            <a:off x="7713663" y="0"/>
            <a:ext cx="2954337"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sp>
        <p:nvSpPr>
          <p:cNvPr id="3" name="TextBox 3">
            <a:extLst>
              <a:ext uri="{FF2B5EF4-FFF2-40B4-BE49-F238E27FC236}">
                <a16:creationId xmlns:a16="http://schemas.microsoft.com/office/drawing/2014/main" id="{2439DE8D-D932-A7E7-D5F4-BE4F8AB812E3}"/>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99"/>
          <p:cNvSpPr txBox="1"/>
          <p:nvPr/>
        </p:nvSpPr>
        <p:spPr>
          <a:xfrm>
            <a:off x="1989138" y="1224496"/>
            <a:ext cx="5080000"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2400" b="1" dirty="0">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2400" b="1" dirty="0" err="1">
                <a:solidFill>
                  <a:schemeClr val="bg2">
                    <a:lumMod val="25000"/>
                  </a:schemeClr>
                </a:solidFill>
                <a:latin typeface="微软雅黑" panose="020B0503020204020204" pitchFamily="34" charset="-122"/>
                <a:ea typeface="微软雅黑" panose="020B0503020204020204" pitchFamily="34" charset="-122"/>
                <a:cs typeface="微软雅黑" panose="020B0503020204020204" pitchFamily="34" charset="-122"/>
              </a:rPr>
              <a:t>交互设计的发展</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3795" name="文本框 2"/>
          <p:cNvSpPr txBox="1"/>
          <p:nvPr/>
        </p:nvSpPr>
        <p:spPr>
          <a:xfrm>
            <a:off x="2498725" y="4035425"/>
            <a:ext cx="7110413" cy="4968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50000"/>
              </a:lnSpc>
              <a:spcBef>
                <a:spcPct val="0"/>
              </a:spcBef>
              <a:buNone/>
            </a:pPr>
            <a:r>
              <a:rPr lang="en-US" altLang="zh-CN" sz="2000" dirty="0">
                <a:latin typeface="宋体" panose="02010600030101010101" pitchFamily="2" charset="-122"/>
                <a:ea typeface="宋体" panose="02010600030101010101" pitchFamily="2" charset="-122"/>
              </a:rPr>
              <a:t>   </a:t>
            </a:r>
            <a:endParaRPr lang="zh-CN" altLang="en-US" sz="1800" dirty="0">
              <a:latin typeface="微软雅黑" panose="020B0503020204020204" pitchFamily="34" charset="-122"/>
              <a:ea typeface="微软雅黑" panose="020B0503020204020204" pitchFamily="34" charset="-122"/>
            </a:endParaRPr>
          </a:p>
        </p:txBody>
      </p:sp>
      <p:grpSp>
        <p:nvGrpSpPr>
          <p:cNvPr id="36867" name="组合 4"/>
          <p:cNvGrpSpPr/>
          <p:nvPr/>
        </p:nvGrpSpPr>
        <p:grpSpPr>
          <a:xfrm>
            <a:off x="1989138" y="0"/>
            <a:ext cx="8678862" cy="647667"/>
            <a:chOff x="733" y="0"/>
            <a:chExt cx="13667" cy="1019"/>
          </a:xfrm>
        </p:grpSpPr>
        <p:sp>
          <p:nvSpPr>
            <p:cNvPr id="13" name="矩形 12"/>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6871" name="矩形 2"/>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36872" name="TextBox 3"/>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15" name="TextBox 14">
            <a:extLst>
              <a:ext uri="{FF2B5EF4-FFF2-40B4-BE49-F238E27FC236}">
                <a16:creationId xmlns:a16="http://schemas.microsoft.com/office/drawing/2014/main" id="{46B7750A-FA0B-A60A-BAE8-2075BA8F9905}"/>
              </a:ext>
            </a:extLst>
          </p:cNvPr>
          <p:cNvSpPr txBox="1"/>
          <p:nvPr/>
        </p:nvSpPr>
        <p:spPr>
          <a:xfrm>
            <a:off x="1989138" y="1794193"/>
            <a:ext cx="8248266" cy="3269613"/>
          </a:xfrm>
          <a:prstGeom prst="rect">
            <a:avLst/>
          </a:prstGeom>
          <a:noFill/>
        </p:spPr>
        <p:txBody>
          <a:bodyPr wrap="square">
            <a:spAutoFit/>
          </a:bodyPr>
          <a:lstStyle/>
          <a:p>
            <a:pPr algn="just" eaLnBrk="1" hangingPunct="1">
              <a:lnSpc>
                <a:spcPct val="150000"/>
              </a:lnSpc>
              <a:spcBef>
                <a:spcPts val="600"/>
              </a:spcBef>
            </a:pPr>
            <a:r>
              <a:rPr lang="zh-CN" altLang="en-US"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交互设计起源于计算机的人机界面设计，</a:t>
            </a:r>
            <a:r>
              <a:rPr lang="en-US" sz="2000" dirty="0">
                <a:latin typeface="微软雅黑" panose="020B0503020204020204" pitchFamily="34" charset="-122"/>
                <a:ea typeface="微软雅黑" panose="020B0503020204020204" pitchFamily="34" charset="-122"/>
              </a:rPr>
              <a:t>1668</a:t>
            </a:r>
            <a:r>
              <a:rPr lang="zh-CN" altLang="en-US" sz="2000" dirty="0">
                <a:latin typeface="微软雅黑" panose="020B0503020204020204" pitchFamily="34" charset="-122"/>
                <a:ea typeface="微软雅黑" panose="020B0503020204020204" pitchFamily="34" charset="-122"/>
              </a:rPr>
              <a:t>年塞缪尔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莫兰德（</a:t>
            </a:r>
            <a:r>
              <a:rPr lang="en-US" sz="2000" dirty="0">
                <a:latin typeface="微软雅黑" panose="020B0503020204020204" pitchFamily="34" charset="-122"/>
                <a:ea typeface="微软雅黑" panose="020B0503020204020204" pitchFamily="34" charset="-122"/>
              </a:rPr>
              <a:t>Samuel </a:t>
            </a:r>
            <a:r>
              <a:rPr lang="en-US" sz="2000" dirty="0" err="1">
                <a:latin typeface="微软雅黑" panose="020B0503020204020204" pitchFamily="34" charset="-122"/>
                <a:ea typeface="微软雅黑" panose="020B0503020204020204" pitchFamily="34" charset="-122"/>
              </a:rPr>
              <a:t>Morl</a:t>
            </a:r>
            <a:r>
              <a:rPr lang="zh-CN" altLang="en-US" sz="2000" dirty="0">
                <a:latin typeface="微软雅黑" panose="020B0503020204020204" pitchFamily="34" charset="-122"/>
                <a:ea typeface="微软雅黑" panose="020B0503020204020204" pitchFamily="34" charset="-122"/>
              </a:rPr>
              <a:t>）发明了可进行加数和减数计算的机械计数机。</a:t>
            </a:r>
            <a:r>
              <a:rPr lang="en-US" sz="2000" dirty="0">
                <a:latin typeface="微软雅黑" panose="020B0503020204020204" pitchFamily="34" charset="-122"/>
                <a:ea typeface="微软雅黑" panose="020B0503020204020204" pitchFamily="34" charset="-122"/>
              </a:rPr>
              <a:t>1946</a:t>
            </a:r>
            <a:r>
              <a:rPr lang="zh-CN" altLang="en-US" sz="2000" dirty="0">
                <a:latin typeface="微软雅黑" panose="020B0503020204020204" pitchFamily="34" charset="-122"/>
                <a:ea typeface="微软雅黑" panose="020B0503020204020204" pitchFamily="34" charset="-122"/>
              </a:rPr>
              <a:t>年</a:t>
            </a:r>
            <a:r>
              <a:rPr lang="en-US"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月</a:t>
            </a:r>
            <a:r>
              <a:rPr lang="en-US" sz="2000" dirty="0">
                <a:latin typeface="微软雅黑" panose="020B0503020204020204" pitchFamily="34" charset="-122"/>
                <a:ea typeface="微软雅黑" panose="020B0503020204020204" pitchFamily="34" charset="-122"/>
              </a:rPr>
              <a:t>14</a:t>
            </a:r>
            <a:r>
              <a:rPr lang="zh-CN" altLang="en-US" sz="2000" dirty="0">
                <a:latin typeface="微软雅黑" panose="020B0503020204020204" pitchFamily="34" charset="-122"/>
                <a:ea typeface="微软雅黑" panose="020B0503020204020204" pitchFamily="34" charset="-122"/>
              </a:rPr>
              <a:t>日，伴随着世界上第一台电子计算机</a:t>
            </a:r>
            <a:r>
              <a:rPr lang="en-US" sz="2000" dirty="0">
                <a:latin typeface="微软雅黑" panose="020B0503020204020204" pitchFamily="34" charset="-122"/>
                <a:ea typeface="微软雅黑" panose="020B0503020204020204" pitchFamily="34" charset="-122"/>
              </a:rPr>
              <a:t>ENIAC</a:t>
            </a:r>
            <a:r>
              <a:rPr lang="zh-CN" altLang="en-US" sz="2000" dirty="0">
                <a:latin typeface="微软雅黑" panose="020B0503020204020204" pitchFamily="34" charset="-122"/>
                <a:ea typeface="微软雅黑" panose="020B0503020204020204" pitchFamily="34" charset="-122"/>
              </a:rPr>
              <a:t>的问世，打开了交互设计发展的序幕。这台“庞然大物”拥有诸多不便之处：体积大、造价高、运算速度慢，而且极其耗电。尽管如此，人类的发展历史还是因为这台电子管计算机的诞生而向前迈进了一大步，它的诞生实现了电子计算机从无到有的跃进式变革。</a:t>
            </a:r>
            <a:endParaRPr lang="en-CA" sz="2000" dirty="0">
              <a:latin typeface="微软雅黑" panose="020B0503020204020204" pitchFamily="34" charset="-122"/>
              <a:ea typeface="微软雅黑" panose="020B0503020204020204" pitchFamily="34" charset="-122"/>
            </a:endParaRPr>
          </a:p>
        </p:txBody>
      </p:sp>
      <p:sp>
        <p:nvSpPr>
          <p:cNvPr id="2" name="TextBox 3">
            <a:extLst>
              <a:ext uri="{FF2B5EF4-FFF2-40B4-BE49-F238E27FC236}">
                <a16:creationId xmlns:a16="http://schemas.microsoft.com/office/drawing/2014/main" id="{28ABEDE9-8C9B-A172-9B39-C24135273090}"/>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1989138" y="0"/>
            <a:ext cx="80963" cy="573088"/>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652" name="矩形 2"/>
          <p:cNvSpPr/>
          <p:nvPr/>
        </p:nvSpPr>
        <p:spPr>
          <a:xfrm>
            <a:off x="2103438" y="141288"/>
            <a:ext cx="65087" cy="43180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pic>
        <p:nvPicPr>
          <p:cNvPr id="2" name="图片 257" descr="shutterstock_339962852">
            <a:extLst>
              <a:ext uri="{FF2B5EF4-FFF2-40B4-BE49-F238E27FC236}">
                <a16:creationId xmlns:a16="http://schemas.microsoft.com/office/drawing/2014/main" id="{7D2266D7-8E98-CA9E-CB39-47E660FB8E66}"/>
              </a:ext>
            </a:extLst>
          </p:cNvPr>
          <p:cNvPicPr>
            <a:picLocks noChangeAspect="1"/>
          </p:cNvPicPr>
          <p:nvPr/>
        </p:nvPicPr>
        <p:blipFill>
          <a:blip r:embed="rId2"/>
          <a:stretch>
            <a:fillRect/>
          </a:stretch>
        </p:blipFill>
        <p:spPr>
          <a:xfrm>
            <a:off x="1989138" y="926039"/>
            <a:ext cx="7090717" cy="5455289"/>
          </a:xfrm>
          <a:prstGeom prst="rect">
            <a:avLst/>
          </a:prstGeom>
        </p:spPr>
      </p:pic>
      <p:sp>
        <p:nvSpPr>
          <p:cNvPr id="5" name="TextBox 4">
            <a:extLst>
              <a:ext uri="{FF2B5EF4-FFF2-40B4-BE49-F238E27FC236}">
                <a16:creationId xmlns:a16="http://schemas.microsoft.com/office/drawing/2014/main" id="{5E882507-CEEF-E514-B30D-BF7FC1E3F410}"/>
              </a:ext>
            </a:extLst>
          </p:cNvPr>
          <p:cNvSpPr txBox="1"/>
          <p:nvPr/>
        </p:nvSpPr>
        <p:spPr>
          <a:xfrm>
            <a:off x="9408368" y="6011996"/>
            <a:ext cx="1152128" cy="369332"/>
          </a:xfrm>
          <a:prstGeom prst="rect">
            <a:avLst/>
          </a:prstGeom>
          <a:noFill/>
        </p:spPr>
        <p:txBody>
          <a:bodyPr wrap="square">
            <a:spAutoFit/>
          </a:bodyPr>
          <a:lstStyle/>
          <a:p>
            <a:r>
              <a:rPr lang="en-US" sz="1800" kern="100" dirty="0">
                <a:solidFill>
                  <a:srgbClr val="000000"/>
                </a:solidFill>
                <a:effectLst/>
                <a:latin typeface="Calibri" panose="020F0502020204030204" pitchFamily="34" charset="0"/>
                <a:ea typeface="SimSun" panose="02010600030101010101" pitchFamily="2" charset="-122"/>
                <a:cs typeface="SimSun" panose="02010600030101010101" pitchFamily="2" charset="-122"/>
              </a:rPr>
              <a:t>ENIAC</a:t>
            </a:r>
            <a:endParaRPr lang="en-CA" dirty="0"/>
          </a:p>
        </p:txBody>
      </p:sp>
      <p:sp>
        <p:nvSpPr>
          <p:cNvPr id="4" name="TextBox 7">
            <a:extLst>
              <a:ext uri="{FF2B5EF4-FFF2-40B4-BE49-F238E27FC236}">
                <a16:creationId xmlns:a16="http://schemas.microsoft.com/office/drawing/2014/main" id="{DA86760F-6FC1-8180-EB88-8DFC05456DB1}"/>
              </a:ext>
            </a:extLst>
          </p:cNvPr>
          <p:cNvSpPr txBox="1"/>
          <p:nvPr/>
        </p:nvSpPr>
        <p:spPr>
          <a:xfrm>
            <a:off x="7713663" y="0"/>
            <a:ext cx="2954337"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sp>
        <p:nvSpPr>
          <p:cNvPr id="6" name="TextBox 3">
            <a:extLst>
              <a:ext uri="{FF2B5EF4-FFF2-40B4-BE49-F238E27FC236}">
                <a16:creationId xmlns:a16="http://schemas.microsoft.com/office/drawing/2014/main" id="{F96C348C-0311-6E3D-A4B8-D48FA945A88A}"/>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1" descr="C:\Users\Administrator\AppData\Roaming\Tencent\Users\15607976\QQ\WinTemp\RichOle\}ILM]5Q$6U]]YM7R{37AS.jpg"/>
          <p:cNvSpPr>
            <a:spLocks noChangeAspect="1"/>
          </p:cNvSpPr>
          <p:nvPr/>
        </p:nvSpPr>
        <p:spPr>
          <a:xfrm>
            <a:off x="1524000" y="0"/>
            <a:ext cx="304800" cy="3048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ea typeface="宋体" panose="02010600030101010101" pitchFamily="2" charset="-122"/>
            </a:endParaRPr>
          </a:p>
        </p:txBody>
      </p:sp>
      <p:sp>
        <p:nvSpPr>
          <p:cNvPr id="29699" name="AutoShape 2" descr="C:\Users\Administrator\AppData\Roaming\Tencent\Users\15607976\QQ\WinTemp\RichOle\}ILM]5Q$6U]]YM7R{37AS.jpg"/>
          <p:cNvSpPr>
            <a:spLocks noChangeAspect="1"/>
          </p:cNvSpPr>
          <p:nvPr/>
        </p:nvSpPr>
        <p:spPr>
          <a:xfrm>
            <a:off x="1524000" y="0"/>
            <a:ext cx="304800" cy="3048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ea typeface="宋体" panose="02010600030101010101" pitchFamily="2" charset="-122"/>
            </a:endParaRPr>
          </a:p>
        </p:txBody>
      </p:sp>
      <p:sp>
        <p:nvSpPr>
          <p:cNvPr id="29700" name="AutoShape 3" descr="C:\Users\Administrator\AppData\Roaming\Tencent\Users\15607976\QQ\WinTemp\RichOle\}ILM]5Q$6U]]YM7R{37AS.jpg"/>
          <p:cNvSpPr>
            <a:spLocks noChangeAspect="1"/>
          </p:cNvSpPr>
          <p:nvPr/>
        </p:nvSpPr>
        <p:spPr>
          <a:xfrm>
            <a:off x="1524000" y="0"/>
            <a:ext cx="304800" cy="3048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ea typeface="宋体" panose="02010600030101010101" pitchFamily="2" charset="-122"/>
            </a:endParaRPr>
          </a:p>
        </p:txBody>
      </p:sp>
      <p:sp>
        <p:nvSpPr>
          <p:cNvPr id="29701" name="AutoShape 4" descr="C:\Users\Administrator\AppData\Roaming\Tencent\Users\15607976\QQ\WinTemp\RichOle\}ILM]5Q$6U]]YM7R{37AS.jpg"/>
          <p:cNvSpPr>
            <a:spLocks noChangeAspect="1"/>
          </p:cNvSpPr>
          <p:nvPr/>
        </p:nvSpPr>
        <p:spPr>
          <a:xfrm>
            <a:off x="1524000" y="0"/>
            <a:ext cx="304800" cy="3048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ea typeface="宋体" panose="02010600030101010101" pitchFamily="2" charset="-122"/>
            </a:endParaRPr>
          </a:p>
        </p:txBody>
      </p:sp>
      <p:sp>
        <p:nvSpPr>
          <p:cNvPr id="29702" name="AutoShape 5" descr="C:\Users\Administrator\AppData\Roaming\Tencent\Users\15607976\QQ\WinTemp\RichOle\}ILM]5Q$6U]]YM7R{37AS.jpg"/>
          <p:cNvSpPr>
            <a:spLocks noChangeAspect="1"/>
          </p:cNvSpPr>
          <p:nvPr/>
        </p:nvSpPr>
        <p:spPr>
          <a:xfrm>
            <a:off x="1524000" y="0"/>
            <a:ext cx="304800" cy="3048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ea typeface="宋体" panose="02010600030101010101" pitchFamily="2" charset="-122"/>
            </a:endParaRPr>
          </a:p>
        </p:txBody>
      </p:sp>
      <p:sp>
        <p:nvSpPr>
          <p:cNvPr id="3" name="TextBox 2">
            <a:extLst>
              <a:ext uri="{FF2B5EF4-FFF2-40B4-BE49-F238E27FC236}">
                <a16:creationId xmlns:a16="http://schemas.microsoft.com/office/drawing/2014/main" id="{2B2CCB39-E394-9C30-33A1-CAE3CDCC08BF}"/>
              </a:ext>
            </a:extLst>
          </p:cNvPr>
          <p:cNvSpPr txBox="1"/>
          <p:nvPr/>
        </p:nvSpPr>
        <p:spPr>
          <a:xfrm>
            <a:off x="1524000" y="1196752"/>
            <a:ext cx="9326395" cy="3731278"/>
          </a:xfrm>
          <a:prstGeom prst="rect">
            <a:avLst/>
          </a:prstGeom>
          <a:noFill/>
        </p:spPr>
        <p:txBody>
          <a:bodyPr wrap="square">
            <a:spAutoFit/>
          </a:bodyPr>
          <a:lstStyle/>
          <a:p>
            <a:pPr algn="just" eaLnBrk="1" hangingPunct="1">
              <a:lnSpc>
                <a:spcPct val="150000"/>
              </a:lnSpc>
              <a:spcBef>
                <a:spcPts val="600"/>
              </a:spcBef>
            </a:pPr>
            <a:r>
              <a:rPr lang="en-US" sz="2000" dirty="0">
                <a:latin typeface="微软雅黑" panose="020B0503020204020204" pitchFamily="34" charset="-122"/>
                <a:ea typeface="微软雅黑" panose="020B0503020204020204" pitchFamily="34" charset="-122"/>
              </a:rPr>
              <a:t>      20</a:t>
            </a:r>
            <a:r>
              <a:rPr lang="zh-CN" altLang="en-US" sz="2000" dirty="0">
                <a:latin typeface="微软雅黑" panose="020B0503020204020204" pitchFamily="34" charset="-122"/>
                <a:ea typeface="微软雅黑" panose="020B0503020204020204" pitchFamily="34" charset="-122"/>
              </a:rPr>
              <a:t>世纪</a:t>
            </a:r>
            <a:r>
              <a:rPr lang="en-US"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年代</a:t>
            </a:r>
            <a:r>
              <a:rPr lang="en-US" altLang="zh-CN" sz="2000" dirty="0">
                <a:latin typeface="微软雅黑" panose="020B0503020204020204" pitchFamily="34" charset="-122"/>
                <a:ea typeface="微软雅黑" panose="020B0503020204020204" pitchFamily="34" charset="-122"/>
              </a:rPr>
              <a:t>—</a:t>
            </a:r>
            <a:r>
              <a:rPr lang="en-US" sz="2000" dirty="0">
                <a:latin typeface="微软雅黑" panose="020B0503020204020204" pitchFamily="34" charset="-122"/>
                <a:ea typeface="微软雅黑" panose="020B0503020204020204" pitchFamily="34" charset="-122"/>
              </a:rPr>
              <a:t>70</a:t>
            </a:r>
            <a:r>
              <a:rPr lang="zh-CN" altLang="en-US" sz="2000" dirty="0">
                <a:latin typeface="微软雅黑" panose="020B0503020204020204" pitchFamily="34" charset="-122"/>
                <a:ea typeface="微软雅黑" panose="020B0503020204020204" pitchFamily="34" charset="-122"/>
              </a:rPr>
              <a:t>年代，陆续有学者提出有关人机界面的观点，此观点被应用在诸多领域中并取得突破性进展。</a:t>
            </a:r>
            <a:r>
              <a:rPr lang="en-US" sz="2000" dirty="0">
                <a:latin typeface="微软雅黑" panose="020B0503020204020204" pitchFamily="34" charset="-122"/>
                <a:ea typeface="微软雅黑" panose="020B0503020204020204" pitchFamily="34" charset="-122"/>
              </a:rPr>
              <a:t>1959</a:t>
            </a:r>
            <a:r>
              <a:rPr lang="zh-CN" altLang="en-US" sz="2000" dirty="0">
                <a:latin typeface="微软雅黑" panose="020B0503020204020204" pitchFamily="34" charset="-122"/>
                <a:ea typeface="微软雅黑" panose="020B0503020204020204" pitchFamily="34" charset="-122"/>
              </a:rPr>
              <a:t>年，美国学者</a:t>
            </a:r>
            <a:r>
              <a:rPr lang="en-US" sz="2000" dirty="0" err="1">
                <a:latin typeface="微软雅黑" panose="020B0503020204020204" pitchFamily="34" charset="-122"/>
                <a:ea typeface="微软雅黑" panose="020B0503020204020204" pitchFamily="34" charset="-122"/>
              </a:rPr>
              <a:t>B.Shackel</a:t>
            </a:r>
            <a:r>
              <a:rPr lang="zh-CN" altLang="en-US" sz="2000" dirty="0">
                <a:latin typeface="微软雅黑" panose="020B0503020204020204" pitchFamily="34" charset="-122"/>
                <a:ea typeface="微软雅黑" panose="020B0503020204020204" pitchFamily="34" charset="-122"/>
              </a:rPr>
              <a:t>发表了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关于计算机控制台设计的人机工程学</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一文，被视为有关人机界面的第一篇文献；</a:t>
            </a:r>
            <a:r>
              <a:rPr lang="en-US" sz="2000" dirty="0">
                <a:latin typeface="微软雅黑" panose="020B0503020204020204" pitchFamily="34" charset="-122"/>
                <a:ea typeface="微软雅黑" panose="020B0503020204020204" pitchFamily="34" charset="-122"/>
              </a:rPr>
              <a:t>1960</a:t>
            </a:r>
            <a:r>
              <a:rPr lang="zh-CN" altLang="en-US" sz="2000" dirty="0">
                <a:latin typeface="微软雅黑" panose="020B0503020204020204" pitchFamily="34" charset="-122"/>
                <a:ea typeface="微软雅黑" panose="020B0503020204020204" pitchFamily="34" charset="-122"/>
              </a:rPr>
              <a:t>年，</a:t>
            </a:r>
            <a:r>
              <a:rPr lang="en-US" sz="2000" dirty="0" err="1">
                <a:latin typeface="微软雅黑" panose="020B0503020204020204" pitchFamily="34" charset="-122"/>
                <a:ea typeface="微软雅黑" panose="020B0503020204020204" pitchFamily="34" charset="-122"/>
              </a:rPr>
              <a:t>LikliderJCK</a:t>
            </a:r>
            <a:r>
              <a:rPr lang="zh-CN" altLang="en-US" sz="2000" dirty="0">
                <a:latin typeface="微软雅黑" panose="020B0503020204020204" pitchFamily="34" charset="-122"/>
                <a:ea typeface="微软雅黑" panose="020B0503020204020204" pitchFamily="34" charset="-122"/>
              </a:rPr>
              <a:t>首次提出“人机紧密共栖”概念，此观点被视为人机界面的启蒙。</a:t>
            </a:r>
            <a:r>
              <a:rPr lang="en-US" sz="2000" dirty="0">
                <a:latin typeface="微软雅黑" panose="020B0503020204020204" pitchFamily="34" charset="-122"/>
                <a:ea typeface="微软雅黑" panose="020B0503020204020204" pitchFamily="34" charset="-122"/>
              </a:rPr>
              <a:t>1962</a:t>
            </a:r>
            <a:r>
              <a:rPr lang="zh-CN" altLang="en-US" sz="2000" dirty="0">
                <a:latin typeface="微软雅黑" panose="020B0503020204020204" pitchFamily="34" charset="-122"/>
                <a:ea typeface="微软雅黑" panose="020B0503020204020204" pitchFamily="34" charset="-122"/>
              </a:rPr>
              <a:t>年，</a:t>
            </a:r>
            <a:r>
              <a:rPr lang="en-US" sz="2000" dirty="0">
                <a:latin typeface="微软雅黑" panose="020B0503020204020204" pitchFamily="34" charset="-122"/>
                <a:ea typeface="微软雅黑" panose="020B0503020204020204" pitchFamily="34" charset="-122"/>
              </a:rPr>
              <a:t>Steve Russell</a:t>
            </a:r>
            <a:r>
              <a:rPr lang="zh-CN" altLang="en-US" sz="2000" dirty="0">
                <a:latin typeface="微软雅黑" panose="020B0503020204020204" pitchFamily="34" charset="-122"/>
                <a:ea typeface="微软雅黑" panose="020B0503020204020204" pitchFamily="34" charset="-122"/>
              </a:rPr>
              <a:t>和他的同学们设计了世界上第一款具有娱乐性质的电子游戏</a:t>
            </a:r>
            <a:r>
              <a:rPr lang="en-US" altLang="zh-CN" sz="2000" dirty="0">
                <a:latin typeface="微软雅黑" panose="020B0503020204020204" pitchFamily="34" charset="-122"/>
                <a:ea typeface="微软雅黑" panose="020B0503020204020204" pitchFamily="34" charset="-122"/>
              </a:rPr>
              <a:t>《</a:t>
            </a:r>
            <a:r>
              <a:rPr lang="en-US" sz="2000" dirty="0">
                <a:latin typeface="微软雅黑" panose="020B0503020204020204" pitchFamily="34" charset="-122"/>
                <a:ea typeface="微软雅黑" panose="020B0503020204020204" pitchFamily="34" charset="-122"/>
              </a:rPr>
              <a:t>Space-War</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r>
              <a:rPr lang="en-US" sz="2000" dirty="0">
                <a:latin typeface="微软雅黑" panose="020B0503020204020204" pitchFamily="34" charset="-122"/>
                <a:ea typeface="微软雅黑" panose="020B0503020204020204" pitchFamily="34" charset="-122"/>
              </a:rPr>
              <a:t>1965</a:t>
            </a:r>
            <a:r>
              <a:rPr lang="zh-CN" altLang="en-US" sz="2000" dirty="0">
                <a:latin typeface="微软雅黑" panose="020B0503020204020204" pitchFamily="34" charset="-122"/>
                <a:ea typeface="微软雅黑" panose="020B0503020204020204" pitchFamily="34" charset="-122"/>
              </a:rPr>
              <a:t>年，美国</a:t>
            </a:r>
            <a:r>
              <a:rPr lang="en-US" sz="2000" dirty="0">
                <a:latin typeface="微软雅黑" panose="020B0503020204020204" pitchFamily="34" charset="-122"/>
                <a:ea typeface="微软雅黑" panose="020B0503020204020204" pitchFamily="34" charset="-122"/>
              </a:rPr>
              <a:t>DEC</a:t>
            </a:r>
            <a:r>
              <a:rPr lang="zh-CN" altLang="en-US" sz="2000" dirty="0">
                <a:latin typeface="微软雅黑" panose="020B0503020204020204" pitchFamily="34" charset="-122"/>
                <a:ea typeface="微软雅黑" panose="020B0503020204020204" pitchFamily="34" charset="-122"/>
              </a:rPr>
              <a:t>公司成功研制出第一台集成电路计算机</a:t>
            </a:r>
            <a:r>
              <a:rPr lang="en-US" sz="2000" dirty="0">
                <a:latin typeface="微软雅黑" panose="020B0503020204020204" pitchFamily="34" charset="-122"/>
                <a:ea typeface="微软雅黑" panose="020B0503020204020204" pitchFamily="34" charset="-122"/>
              </a:rPr>
              <a:t>PDP-8</a:t>
            </a:r>
            <a:r>
              <a:rPr lang="zh-CN" altLang="en-US" sz="2000" dirty="0">
                <a:latin typeface="微软雅黑" panose="020B0503020204020204" pitchFamily="34" charset="-122"/>
                <a:ea typeface="微软雅黑" panose="020B0503020204020204" pitchFamily="34" charset="-122"/>
              </a:rPr>
              <a:t>。</a:t>
            </a:r>
            <a:r>
              <a:rPr lang="en-US" sz="2000" dirty="0">
                <a:latin typeface="微软雅黑" panose="020B0503020204020204" pitchFamily="34" charset="-122"/>
                <a:ea typeface="微软雅黑" panose="020B0503020204020204" pitchFamily="34" charset="-122"/>
              </a:rPr>
              <a:t>1969</a:t>
            </a:r>
            <a:r>
              <a:rPr lang="zh-CN" altLang="en-US" sz="2000" dirty="0">
                <a:latin typeface="微软雅黑" panose="020B0503020204020204" pitchFamily="34" charset="-122"/>
                <a:ea typeface="微软雅黑" panose="020B0503020204020204" pitchFamily="34" charset="-122"/>
              </a:rPr>
              <a:t>年，第一次人机系统国际大会成功召开，第一份专业人机杂志</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国际人机研究</a:t>
            </a:r>
            <a:r>
              <a:rPr lang="en-US" sz="2000" dirty="0">
                <a:latin typeface="微软雅黑" panose="020B0503020204020204" pitchFamily="34" charset="-122"/>
                <a:ea typeface="微软雅黑" panose="020B0503020204020204" pitchFamily="34" charset="-122"/>
              </a:rPr>
              <a:t>UMMS</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开始发行。</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1D82A8C8-D540-9F01-335A-E2E80F8C527D}"/>
              </a:ext>
            </a:extLst>
          </p:cNvPr>
          <p:cNvGrpSpPr/>
          <p:nvPr/>
        </p:nvGrpSpPr>
        <p:grpSpPr>
          <a:xfrm>
            <a:off x="1989138" y="0"/>
            <a:ext cx="8678862" cy="647667"/>
            <a:chOff x="733" y="0"/>
            <a:chExt cx="13667" cy="1019"/>
          </a:xfrm>
        </p:grpSpPr>
        <p:sp>
          <p:nvSpPr>
            <p:cNvPr id="5" name="矩形 12">
              <a:extLst>
                <a:ext uri="{FF2B5EF4-FFF2-40B4-BE49-F238E27FC236}">
                  <a16:creationId xmlns:a16="http://schemas.microsoft.com/office/drawing/2014/main" id="{B9949B0D-9F03-8D41-65DB-9632554C0C1E}"/>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85393BA5-951C-AEE1-96F4-CFCC3F66E2EE}"/>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4E983D33-2B82-9D39-7261-45214B3DB486}"/>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2F24BC2C-6351-214B-09E8-43E1BF42666E}"/>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4" descr="spacewar">
            <a:extLst>
              <a:ext uri="{FF2B5EF4-FFF2-40B4-BE49-F238E27FC236}">
                <a16:creationId xmlns:a16="http://schemas.microsoft.com/office/drawing/2014/main" id="{46D50EA2-BA85-F12B-A3C7-B7709B133CF2}"/>
              </a:ext>
            </a:extLst>
          </p:cNvPr>
          <p:cNvPicPr>
            <a:picLocks noChangeAspect="1"/>
          </p:cNvPicPr>
          <p:nvPr/>
        </p:nvPicPr>
        <p:blipFill>
          <a:blip r:embed="rId5"/>
          <a:srcRect b="5035"/>
          <a:stretch>
            <a:fillRect/>
          </a:stretch>
        </p:blipFill>
        <p:spPr>
          <a:xfrm>
            <a:off x="2135560" y="1052736"/>
            <a:ext cx="7894570" cy="5112568"/>
          </a:xfrm>
          <a:prstGeom prst="rect">
            <a:avLst/>
          </a:prstGeom>
        </p:spPr>
      </p:pic>
      <p:sp>
        <p:nvSpPr>
          <p:cNvPr id="4" name="TextBox 3">
            <a:extLst>
              <a:ext uri="{FF2B5EF4-FFF2-40B4-BE49-F238E27FC236}">
                <a16:creationId xmlns:a16="http://schemas.microsoft.com/office/drawing/2014/main" id="{B283DF3D-B47D-E4BE-7ED5-87445B827B6D}"/>
              </a:ext>
            </a:extLst>
          </p:cNvPr>
          <p:cNvSpPr txBox="1"/>
          <p:nvPr/>
        </p:nvSpPr>
        <p:spPr>
          <a:xfrm>
            <a:off x="4511824" y="6237312"/>
            <a:ext cx="6097712" cy="369332"/>
          </a:xfrm>
          <a:prstGeom prst="rect">
            <a:avLst/>
          </a:prstGeom>
          <a:noFill/>
        </p:spPr>
        <p:txBody>
          <a:bodyPr wrap="square">
            <a:spAutoFit/>
          </a:bodyPr>
          <a:lstStyle/>
          <a:p>
            <a:r>
              <a:rPr lang="zh-CN" sz="1800" kern="100" dirty="0">
                <a:effectLst/>
                <a:ea typeface="SimSun" panose="02010600030101010101" pitchFamily="2" charset="-122"/>
                <a:cs typeface="SimSun" panose="02010600030101010101" pitchFamily="2" charset="-122"/>
              </a:rPr>
              <a:t>双人射击游戏《</a:t>
            </a:r>
            <a:r>
              <a:rPr lang="en-US" sz="1800" kern="100" dirty="0">
                <a:effectLst/>
                <a:latin typeface="Calibri" panose="020F0502020204030204" pitchFamily="34" charset="0"/>
                <a:ea typeface="SimSun" panose="02010600030101010101" pitchFamily="2" charset="-122"/>
                <a:cs typeface="SimSun" panose="02010600030101010101" pitchFamily="2" charset="-122"/>
              </a:rPr>
              <a:t>Space War</a:t>
            </a:r>
            <a:r>
              <a:rPr lang="zh-CN" sz="1800" kern="100" dirty="0">
                <a:effectLst/>
                <a:ea typeface="SimSun" panose="02010600030101010101" pitchFamily="2" charset="-122"/>
                <a:cs typeface="SimSun" panose="02010600030101010101" pitchFamily="2" charset="-122"/>
              </a:rPr>
              <a:t>》</a:t>
            </a:r>
            <a:endParaRPr lang="en-CA" dirty="0"/>
          </a:p>
        </p:txBody>
      </p:sp>
      <p:grpSp>
        <p:nvGrpSpPr>
          <p:cNvPr id="6" name="组合 4">
            <a:extLst>
              <a:ext uri="{FF2B5EF4-FFF2-40B4-BE49-F238E27FC236}">
                <a16:creationId xmlns:a16="http://schemas.microsoft.com/office/drawing/2014/main" id="{0C9A8E37-F4A0-2773-7341-45EEB4A4A387}"/>
              </a:ext>
            </a:extLst>
          </p:cNvPr>
          <p:cNvGrpSpPr/>
          <p:nvPr/>
        </p:nvGrpSpPr>
        <p:grpSpPr>
          <a:xfrm>
            <a:off x="1989138" y="0"/>
            <a:ext cx="8678862" cy="647667"/>
            <a:chOff x="733" y="0"/>
            <a:chExt cx="13667" cy="1019"/>
          </a:xfrm>
        </p:grpSpPr>
        <p:sp>
          <p:nvSpPr>
            <p:cNvPr id="7" name="矩形 12">
              <a:extLst>
                <a:ext uri="{FF2B5EF4-FFF2-40B4-BE49-F238E27FC236}">
                  <a16:creationId xmlns:a16="http://schemas.microsoft.com/office/drawing/2014/main" id="{CFD0F738-8794-CB01-6010-9379EFBF5272}"/>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矩形 2">
              <a:extLst>
                <a:ext uri="{FF2B5EF4-FFF2-40B4-BE49-F238E27FC236}">
                  <a16:creationId xmlns:a16="http://schemas.microsoft.com/office/drawing/2014/main" id="{69AD24F0-E4DA-C61A-1997-7803CB343A19}"/>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8C49FB10-D901-BE2A-7552-4FA699FE5D0F}"/>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3" name="TextBox 3">
            <a:extLst>
              <a:ext uri="{FF2B5EF4-FFF2-40B4-BE49-F238E27FC236}">
                <a16:creationId xmlns:a16="http://schemas.microsoft.com/office/drawing/2014/main" id="{1D6E5FFD-DBBE-FA86-417A-6A4861B129AC}"/>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42680760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99BD6F-AE56-6F30-50F7-8DE9BCCA8B55}"/>
              </a:ext>
            </a:extLst>
          </p:cNvPr>
          <p:cNvSpPr txBox="1"/>
          <p:nvPr/>
        </p:nvSpPr>
        <p:spPr>
          <a:xfrm>
            <a:off x="1559496" y="1268760"/>
            <a:ext cx="9217024" cy="3731278"/>
          </a:xfrm>
          <a:prstGeom prst="rect">
            <a:avLst/>
          </a:prstGeom>
          <a:noFill/>
        </p:spPr>
        <p:txBody>
          <a:bodyPr wrap="square">
            <a:spAutoFit/>
          </a:bodyPr>
          <a:lstStyle/>
          <a:p>
            <a:pPr algn="just" eaLnBrk="1" hangingPunct="1">
              <a:lnSpc>
                <a:spcPct val="150000"/>
              </a:lnSpc>
              <a:spcBef>
                <a:spcPts val="600"/>
              </a:spcBef>
            </a:pPr>
            <a:r>
              <a:rPr lang="en-US" sz="2000" dirty="0">
                <a:latin typeface="微软雅黑" panose="020B0503020204020204" pitchFamily="34" charset="-122"/>
                <a:ea typeface="微软雅黑" panose="020B0503020204020204" pitchFamily="34" charset="-122"/>
              </a:rPr>
              <a:t>      1973</a:t>
            </a:r>
            <a:r>
              <a:rPr lang="zh-CN" altLang="en-US" sz="2000" dirty="0">
                <a:latin typeface="微软雅黑" panose="020B0503020204020204" pitchFamily="34" charset="-122"/>
                <a:ea typeface="微软雅黑" panose="020B0503020204020204" pitchFamily="34" charset="-122"/>
              </a:rPr>
              <a:t>年，施乐公司（</a:t>
            </a:r>
            <a:r>
              <a:rPr lang="en-US" sz="2000" dirty="0">
                <a:latin typeface="微软雅黑" panose="020B0503020204020204" pitchFamily="34" charset="-122"/>
                <a:ea typeface="微软雅黑" panose="020B0503020204020204" pitchFamily="34" charset="-122"/>
              </a:rPr>
              <a:t>Xerox</a:t>
            </a:r>
            <a:r>
              <a:rPr lang="zh-CN" altLang="en-US" sz="2000" dirty="0">
                <a:latin typeface="微软雅黑" panose="020B0503020204020204" pitchFamily="34" charset="-122"/>
                <a:ea typeface="微软雅黑" panose="020B0503020204020204" pitchFamily="34" charset="-122"/>
              </a:rPr>
              <a:t>）推出首台基于图形界面的电脑</a:t>
            </a:r>
            <a:r>
              <a:rPr lang="en-US" sz="2000" dirty="0" err="1">
                <a:latin typeface="微软雅黑" panose="020B0503020204020204" pitchFamily="34" charset="-122"/>
                <a:ea typeface="微软雅黑" panose="020B0503020204020204" pitchFamily="34" charset="-122"/>
              </a:rPr>
              <a:t>XeroxAlt</a:t>
            </a:r>
            <a:r>
              <a:rPr lang="zh-CN" altLang="en-US" sz="2000" dirty="0">
                <a:latin typeface="微软雅黑" panose="020B0503020204020204" pitchFamily="34" charset="-122"/>
                <a:ea typeface="微软雅黑" panose="020B0503020204020204" pitchFamily="34" charset="-122"/>
              </a:rPr>
              <a:t>，它的推出开启了</a:t>
            </a:r>
            <a:r>
              <a:rPr lang="en-US"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世纪</a:t>
            </a:r>
            <a:r>
              <a:rPr lang="en-US" sz="2000" dirty="0">
                <a:latin typeface="微软雅黑" panose="020B0503020204020204" pitchFamily="34" charset="-122"/>
                <a:ea typeface="微软雅黑" panose="020B0503020204020204" pitchFamily="34" charset="-122"/>
              </a:rPr>
              <a:t>70—80</a:t>
            </a:r>
            <a:r>
              <a:rPr lang="zh-CN" altLang="en-US" sz="2000" dirty="0">
                <a:latin typeface="微软雅黑" panose="020B0503020204020204" pitchFamily="34" charset="-122"/>
                <a:ea typeface="微软雅黑" panose="020B0503020204020204" pitchFamily="34" charset="-122"/>
              </a:rPr>
              <a:t>年代交互设计更为多样化、纵深化的变革，同时也带动了交互设计理论方面的延伸与发展。</a:t>
            </a:r>
            <a:r>
              <a:rPr lang="en-US" sz="2000" dirty="0">
                <a:latin typeface="微软雅黑" panose="020B0503020204020204" pitchFamily="34" charset="-122"/>
                <a:ea typeface="微软雅黑" panose="020B0503020204020204" pitchFamily="34" charset="-122"/>
              </a:rPr>
              <a:t>1975</a:t>
            </a:r>
            <a:r>
              <a:rPr lang="zh-CN" altLang="en-US" sz="2000" dirty="0">
                <a:latin typeface="微软雅黑" panose="020B0503020204020204" pitchFamily="34" charset="-122"/>
                <a:ea typeface="微软雅黑" panose="020B0503020204020204" pitchFamily="34" charset="-122"/>
              </a:rPr>
              <a:t>年，米兹公司（</a:t>
            </a:r>
            <a:r>
              <a:rPr lang="en-US" sz="2000" dirty="0">
                <a:latin typeface="微软雅黑" panose="020B0503020204020204" pitchFamily="34" charset="-122"/>
                <a:ea typeface="微软雅黑" panose="020B0503020204020204" pitchFamily="34" charset="-122"/>
              </a:rPr>
              <a:t>MITS</a:t>
            </a:r>
            <a:r>
              <a:rPr lang="zh-CN" altLang="en-US" sz="2000" dirty="0">
                <a:latin typeface="微软雅黑" panose="020B0503020204020204" pitchFamily="34" charset="-122"/>
                <a:ea typeface="微软雅黑" panose="020B0503020204020204" pitchFamily="34" charset="-122"/>
              </a:rPr>
              <a:t>）推出了世界上第一台个人计算机</a:t>
            </a:r>
            <a:r>
              <a:rPr lang="en-US" sz="2000" dirty="0">
                <a:latin typeface="微软雅黑" panose="020B0503020204020204" pitchFamily="34" charset="-122"/>
                <a:ea typeface="微软雅黑" panose="020B0503020204020204" pitchFamily="34" charset="-122"/>
              </a:rPr>
              <a:t>Altair-8800</a:t>
            </a:r>
            <a:r>
              <a:rPr lang="zh-CN" altLang="en-US" sz="2000" dirty="0">
                <a:latin typeface="微软雅黑" panose="020B0503020204020204" pitchFamily="34" charset="-122"/>
                <a:ea typeface="微软雅黑" panose="020B0503020204020204" pitchFamily="34" charset="-122"/>
              </a:rPr>
              <a:t>。各界学者孜孜不倦的研究使得交互设计已具有一定的理论基础，人机工程学研究促进了相应的学术进展。学术界根据在人机工程学方面的研究成果出版了四本与计算机相关的人机工程学专著，并在英国的拉夫堡大学（</a:t>
            </a:r>
            <a:r>
              <a:rPr lang="en-US" sz="2000" dirty="0">
                <a:latin typeface="微软雅黑" panose="020B0503020204020204" pitchFamily="34" charset="-122"/>
                <a:ea typeface="微软雅黑" panose="020B0503020204020204" pitchFamily="34" charset="-122"/>
              </a:rPr>
              <a:t>Loughborough University</a:t>
            </a:r>
            <a:r>
              <a:rPr lang="zh-CN" altLang="en-US" sz="2000" dirty="0">
                <a:latin typeface="微软雅黑" panose="020B0503020204020204" pitchFamily="34" charset="-122"/>
                <a:ea typeface="微软雅黑" panose="020B0503020204020204" pitchFamily="34" charset="-122"/>
              </a:rPr>
              <a:t>）和美国的施乐公司分别成立了</a:t>
            </a:r>
            <a:r>
              <a:rPr lang="en-US" sz="2000" dirty="0">
                <a:latin typeface="微软雅黑" panose="020B0503020204020204" pitchFamily="34" charset="-122"/>
                <a:ea typeface="微软雅黑" panose="020B0503020204020204" pitchFamily="34" charset="-122"/>
              </a:rPr>
              <a:t>HUSAT</a:t>
            </a:r>
            <a:r>
              <a:rPr lang="zh-CN" altLang="en-US" sz="2000" dirty="0">
                <a:latin typeface="微软雅黑" panose="020B0503020204020204" pitchFamily="34" charset="-122"/>
                <a:ea typeface="微软雅黑" panose="020B0503020204020204" pitchFamily="34" charset="-122"/>
              </a:rPr>
              <a:t>研究中心和</a:t>
            </a:r>
            <a:r>
              <a:rPr lang="en-US" sz="2000" dirty="0">
                <a:latin typeface="微软雅黑" panose="020B0503020204020204" pitchFamily="34" charset="-122"/>
                <a:ea typeface="微软雅黑" panose="020B0503020204020204" pitchFamily="34" charset="-122"/>
              </a:rPr>
              <a:t>Palo Alto</a:t>
            </a:r>
            <a:r>
              <a:rPr lang="zh-CN" altLang="en-US" sz="2000" dirty="0">
                <a:latin typeface="微软雅黑" panose="020B0503020204020204" pitchFamily="34" charset="-122"/>
                <a:ea typeface="微软雅黑" panose="020B0503020204020204" pitchFamily="34" charset="-122"/>
              </a:rPr>
              <a:t>研究中心，专攻</a:t>
            </a:r>
            <a:r>
              <a:rPr lang="en-US" sz="2000" dirty="0">
                <a:latin typeface="微软雅黑" panose="020B0503020204020204" pitchFamily="34" charset="-122"/>
                <a:ea typeface="微软雅黑" panose="020B0503020204020204" pitchFamily="34" charset="-122"/>
              </a:rPr>
              <a:t>HCI</a:t>
            </a:r>
            <a:r>
              <a:rPr lang="zh-CN" altLang="en-US" sz="2000" dirty="0">
                <a:latin typeface="微软雅黑" panose="020B0503020204020204" pitchFamily="34" charset="-122"/>
                <a:ea typeface="微软雅黑" panose="020B0503020204020204" pitchFamily="34" charset="-122"/>
              </a:rPr>
              <a:t>方向的研究。</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84B63864-E593-57AF-F456-0896A1FC3EA7}"/>
              </a:ext>
            </a:extLst>
          </p:cNvPr>
          <p:cNvGrpSpPr/>
          <p:nvPr/>
        </p:nvGrpSpPr>
        <p:grpSpPr>
          <a:xfrm>
            <a:off x="1989138" y="0"/>
            <a:ext cx="8678862" cy="647667"/>
            <a:chOff x="733" y="0"/>
            <a:chExt cx="13667" cy="1019"/>
          </a:xfrm>
        </p:grpSpPr>
        <p:sp>
          <p:nvSpPr>
            <p:cNvPr id="6" name="矩形 12">
              <a:extLst>
                <a:ext uri="{FF2B5EF4-FFF2-40B4-BE49-F238E27FC236}">
                  <a16:creationId xmlns:a16="http://schemas.microsoft.com/office/drawing/2014/main" id="{B0CBB3E5-0353-C08D-FF33-3328A4CFFE40}"/>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矩形 2">
              <a:extLst>
                <a:ext uri="{FF2B5EF4-FFF2-40B4-BE49-F238E27FC236}">
                  <a16:creationId xmlns:a16="http://schemas.microsoft.com/office/drawing/2014/main" id="{9959EAEB-1C00-95C8-9C96-C70E65224FA8}"/>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1AEF732B-6A7D-B709-5188-77CB0BB8AFD8}"/>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F063E8A8-12EA-42B7-DAEA-C33045D22767}"/>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9235870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C98F5C-2B83-3D9B-8368-82DE85F25926}"/>
              </a:ext>
            </a:extLst>
          </p:cNvPr>
          <p:cNvSpPr txBox="1"/>
          <p:nvPr/>
        </p:nvSpPr>
        <p:spPr>
          <a:xfrm>
            <a:off x="911424" y="1101696"/>
            <a:ext cx="10369152" cy="4654608"/>
          </a:xfrm>
          <a:prstGeom prst="rect">
            <a:avLst/>
          </a:prstGeom>
          <a:noFill/>
        </p:spPr>
        <p:txBody>
          <a:bodyPr wrap="square">
            <a:spAutoFit/>
          </a:bodyPr>
          <a:lstStyle/>
          <a:p>
            <a:pPr algn="just" eaLnBrk="1" hangingPunct="1">
              <a:lnSpc>
                <a:spcPct val="150000"/>
              </a:lnSpc>
              <a:spcBef>
                <a:spcPts val="600"/>
              </a:spcBef>
            </a:pPr>
            <a:r>
              <a:rPr lang="zh-CN" altLang="en-US" sz="2000" dirty="0">
                <a:latin typeface="微软雅黑" panose="020B0503020204020204" pitchFamily="34" charset="-122"/>
                <a:ea typeface="微软雅黑" panose="020B0503020204020204" pitchFamily="34" charset="-122"/>
              </a:rPr>
              <a:t>      随着施乐公司开始着眼于交互界面的设计问题，很多设计公司都逐渐意识到在达成产品“实用性”标准的同时，还应更多关注产品的“易用性”这一潜在事实。</a:t>
            </a:r>
            <a:r>
              <a:rPr lang="en-US"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世纪</a:t>
            </a:r>
            <a:r>
              <a:rPr lang="en-US" sz="2000" dirty="0">
                <a:latin typeface="微软雅黑" panose="020B0503020204020204" pitchFamily="34" charset="-122"/>
                <a:ea typeface="微软雅黑" panose="020B0503020204020204" pitchFamily="34" charset="-122"/>
              </a:rPr>
              <a:t>80—90</a:t>
            </a:r>
            <a:r>
              <a:rPr lang="zh-CN" altLang="en-US" sz="2000" dirty="0">
                <a:latin typeface="微软雅黑" panose="020B0503020204020204" pitchFamily="34" charset="-122"/>
                <a:ea typeface="微软雅黑" panose="020B0503020204020204" pitchFamily="34" charset="-122"/>
              </a:rPr>
              <a:t>年代间，设计师们致力于创造电子产品的合理外观，发明更为方便耐用的控制内核，同时更进一步扩充理论研究领域。</a:t>
            </a:r>
            <a:r>
              <a:rPr lang="en-US" sz="2000" dirty="0">
                <a:latin typeface="微软雅黑" panose="020B0503020204020204" pitchFamily="34" charset="-122"/>
                <a:ea typeface="微软雅黑" panose="020B0503020204020204" pitchFamily="34" charset="-122"/>
              </a:rPr>
              <a:t>1982</a:t>
            </a:r>
            <a:r>
              <a:rPr lang="zh-CN" altLang="en-US" sz="2000" dirty="0">
                <a:latin typeface="微软雅黑" panose="020B0503020204020204" pitchFamily="34" charset="-122"/>
                <a:ea typeface="微软雅黑" panose="020B0503020204020204" pitchFamily="34" charset="-122"/>
              </a:rPr>
              <a:t>年，比尔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莫格里奇设计出第一台笔记本电脑“</a:t>
            </a:r>
            <a:r>
              <a:rPr lang="en-US" sz="2000" dirty="0">
                <a:latin typeface="微软雅黑" panose="020B0503020204020204" pitchFamily="34" charset="-122"/>
                <a:ea typeface="微软雅黑" panose="020B0503020204020204" pitchFamily="34" charset="-122"/>
              </a:rPr>
              <a:t>Grid Compass</a:t>
            </a:r>
            <a:r>
              <a:rPr lang="zh-CN" altLang="en-US" sz="2000" dirty="0">
                <a:latin typeface="微软雅黑" panose="020B0503020204020204" pitchFamily="34" charset="-122"/>
                <a:ea typeface="微软雅黑" panose="020B0503020204020204" pitchFamily="34" charset="-122"/>
              </a:rPr>
              <a:t>”，其独创的翻盖式设计使得电脑真正实现便携；</a:t>
            </a:r>
            <a:r>
              <a:rPr lang="en-US" sz="2000" dirty="0">
                <a:latin typeface="微软雅黑" panose="020B0503020204020204" pitchFamily="34" charset="-122"/>
                <a:ea typeface="微软雅黑" panose="020B0503020204020204" pitchFamily="34" charset="-122"/>
              </a:rPr>
              <a:t>1983</a:t>
            </a:r>
            <a:r>
              <a:rPr lang="zh-CN" altLang="en-US" sz="2000" dirty="0">
                <a:latin typeface="微软雅黑" panose="020B0503020204020204" pitchFamily="34" charset="-122"/>
                <a:ea typeface="微软雅黑" panose="020B0503020204020204" pitchFamily="34" charset="-122"/>
              </a:rPr>
              <a:t>年，</a:t>
            </a:r>
            <a:r>
              <a:rPr lang="en-US" sz="2000" dirty="0">
                <a:latin typeface="微软雅黑" panose="020B0503020204020204" pitchFamily="34" charset="-122"/>
                <a:ea typeface="微软雅黑" panose="020B0503020204020204" pitchFamily="34" charset="-122"/>
              </a:rPr>
              <a:t>LISA</a:t>
            </a:r>
            <a:r>
              <a:rPr lang="zh-CN" altLang="en-US" sz="2000" dirty="0">
                <a:latin typeface="微软雅黑" panose="020B0503020204020204" pitchFamily="34" charset="-122"/>
                <a:ea typeface="微软雅黑" panose="020B0503020204020204" pitchFamily="34" charset="-122"/>
              </a:rPr>
              <a:t>的成功研发标志着世界第一款拥有</a:t>
            </a:r>
            <a:r>
              <a:rPr lang="en-US" sz="2000" dirty="0">
                <a:latin typeface="微软雅黑" panose="020B0503020204020204" pitchFamily="34" charset="-122"/>
                <a:ea typeface="微软雅黑" panose="020B0503020204020204" pitchFamily="34" charset="-122"/>
              </a:rPr>
              <a:t>GUI</a:t>
            </a:r>
            <a:r>
              <a:rPr lang="zh-CN" altLang="en-US" sz="2000" dirty="0">
                <a:latin typeface="微软雅黑" panose="020B0503020204020204" pitchFamily="34" charset="-122"/>
                <a:ea typeface="微软雅黑" panose="020B0503020204020204" pitchFamily="34" charset="-122"/>
              </a:rPr>
              <a:t>（图形用户界面）的个人电脑的诞生，它不仅方便了用户的工作与生活，而且具有显性的商业价值；</a:t>
            </a:r>
            <a:r>
              <a:rPr lang="en-US" sz="2000" dirty="0">
                <a:latin typeface="微软雅黑" panose="020B0503020204020204" pitchFamily="34" charset="-122"/>
                <a:ea typeface="微软雅黑" panose="020B0503020204020204" pitchFamily="34" charset="-122"/>
              </a:rPr>
              <a:t>1984</a:t>
            </a:r>
            <a:r>
              <a:rPr lang="zh-CN" altLang="en-US" sz="2000" dirty="0">
                <a:latin typeface="微软雅黑" panose="020B0503020204020204" pitchFamily="34" charset="-122"/>
                <a:ea typeface="微软雅黑" panose="020B0503020204020204" pitchFamily="34" charset="-122"/>
              </a:rPr>
              <a:t>年麦金塔电脑研发完成，它是苹果公司研发的第二部使用图形用户界面的电脑。而在学术理论研究方面，人机交互设计学从人机工程学独立出来，构建形成了自己的理论体系。“人机交互”取代“人机界面”，</a:t>
            </a:r>
            <a:r>
              <a:rPr lang="en-US" sz="2000" dirty="0">
                <a:latin typeface="微软雅黑" panose="020B0503020204020204" pitchFamily="34" charset="-122"/>
                <a:ea typeface="微软雅黑" panose="020B0503020204020204" pitchFamily="34" charset="-122"/>
              </a:rPr>
              <a:t>HCI</a:t>
            </a:r>
            <a:r>
              <a:rPr lang="zh-CN" altLang="en-US" sz="2000" dirty="0">
                <a:latin typeface="微软雅黑" panose="020B0503020204020204" pitchFamily="34" charset="-122"/>
                <a:ea typeface="微软雅黑" panose="020B0503020204020204" pitchFamily="34" charset="-122"/>
              </a:rPr>
              <a:t>中的“</a:t>
            </a:r>
            <a:r>
              <a:rPr lang="en-US" sz="2000" dirty="0">
                <a:latin typeface="微软雅黑" panose="020B0503020204020204" pitchFamily="34" charset="-122"/>
                <a:ea typeface="微软雅黑" panose="020B0503020204020204" pitchFamily="34" charset="-122"/>
              </a:rPr>
              <a:t>I</a:t>
            </a:r>
            <a:r>
              <a:rPr lang="zh-CN" altLang="en-US" sz="2000" dirty="0">
                <a:latin typeface="微软雅黑" panose="020B0503020204020204" pitchFamily="34" charset="-122"/>
                <a:ea typeface="微软雅黑" panose="020B0503020204020204" pitchFamily="34" charset="-122"/>
              </a:rPr>
              <a:t>”完成了由</a:t>
            </a:r>
            <a:r>
              <a:rPr lang="en-US" sz="2000" dirty="0">
                <a:latin typeface="微软雅黑" panose="020B0503020204020204" pitchFamily="34" charset="-122"/>
                <a:ea typeface="微软雅黑" panose="020B0503020204020204" pitchFamily="34" charset="-122"/>
              </a:rPr>
              <a:t>interface</a:t>
            </a:r>
            <a:r>
              <a:rPr lang="zh-CN" altLang="en-US" sz="2000" dirty="0">
                <a:latin typeface="微软雅黑" panose="020B0503020204020204" pitchFamily="34" charset="-122"/>
                <a:ea typeface="微软雅黑" panose="020B0503020204020204" pitchFamily="34" charset="-122"/>
              </a:rPr>
              <a:t>（界面）到“</a:t>
            </a:r>
            <a:r>
              <a:rPr lang="en-US" sz="2000" dirty="0">
                <a:latin typeface="微软雅黑" panose="020B0503020204020204" pitchFamily="34" charset="-122"/>
                <a:ea typeface="微软雅黑" panose="020B0503020204020204" pitchFamily="34" charset="-122"/>
              </a:rPr>
              <a:t>interaction</a:t>
            </a:r>
            <a:r>
              <a:rPr lang="zh-CN" altLang="en-US" sz="2000" dirty="0">
                <a:latin typeface="微软雅黑" panose="020B0503020204020204" pitchFamily="34" charset="-122"/>
                <a:ea typeface="微软雅黑" panose="020B0503020204020204" pitchFamily="34" charset="-122"/>
              </a:rPr>
              <a:t>”（交互）的概念蝶变。</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FF69BCAF-2146-4332-4E4E-40DD0EC9FDB8}"/>
              </a:ext>
            </a:extLst>
          </p:cNvPr>
          <p:cNvGrpSpPr/>
          <p:nvPr/>
        </p:nvGrpSpPr>
        <p:grpSpPr>
          <a:xfrm>
            <a:off x="1989138" y="0"/>
            <a:ext cx="8678862" cy="647667"/>
            <a:chOff x="733" y="0"/>
            <a:chExt cx="13667" cy="1019"/>
          </a:xfrm>
        </p:grpSpPr>
        <p:sp>
          <p:nvSpPr>
            <p:cNvPr id="6" name="矩形 12">
              <a:extLst>
                <a:ext uri="{FF2B5EF4-FFF2-40B4-BE49-F238E27FC236}">
                  <a16:creationId xmlns:a16="http://schemas.microsoft.com/office/drawing/2014/main" id="{279BC88A-5ED8-5A75-68DB-59E8F59BE982}"/>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矩形 2">
              <a:extLst>
                <a:ext uri="{FF2B5EF4-FFF2-40B4-BE49-F238E27FC236}">
                  <a16:creationId xmlns:a16="http://schemas.microsoft.com/office/drawing/2014/main" id="{3F600B9F-F320-4FFA-A479-1B38F50B4DB8}"/>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9" name="TextBox 3">
              <a:extLst>
                <a:ext uri="{FF2B5EF4-FFF2-40B4-BE49-F238E27FC236}">
                  <a16:creationId xmlns:a16="http://schemas.microsoft.com/office/drawing/2014/main" id="{E2EC6D5D-2A35-CE8C-DE35-6BA2ADB26E69}"/>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AADD7367-7C18-DCB9-7353-147E078C7994}"/>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7354218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88F9808-62B7-17FD-8C1D-7E88F639DC75}"/>
              </a:ext>
            </a:extLst>
          </p:cNvPr>
          <p:cNvSpPr txBox="1"/>
          <p:nvPr/>
        </p:nvSpPr>
        <p:spPr>
          <a:xfrm>
            <a:off x="1379476" y="1628800"/>
            <a:ext cx="9433048" cy="3269613"/>
          </a:xfrm>
          <a:prstGeom prst="rect">
            <a:avLst/>
          </a:prstGeom>
          <a:noFill/>
        </p:spPr>
        <p:txBody>
          <a:bodyPr wrap="square">
            <a:spAutoFit/>
          </a:bodyPr>
          <a:lstStyle/>
          <a:p>
            <a:pPr algn="just" eaLnBrk="1" hangingPunct="1">
              <a:lnSpc>
                <a:spcPct val="150000"/>
              </a:lnSpc>
              <a:spcBef>
                <a:spcPts val="600"/>
              </a:spcBef>
            </a:pPr>
            <a:r>
              <a:rPr lang="zh-CN" altLang="en-US" sz="2000" dirty="0">
                <a:latin typeface="微软雅黑" panose="020B0503020204020204" pitchFamily="34" charset="-122"/>
                <a:ea typeface="微软雅黑" panose="020B0503020204020204" pitchFamily="34" charset="-122"/>
              </a:rPr>
              <a:t>      从</a:t>
            </a:r>
            <a:r>
              <a:rPr lang="en-US"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世纪</a:t>
            </a:r>
            <a:r>
              <a:rPr lang="en-US" sz="2000" dirty="0">
                <a:latin typeface="微软雅黑" panose="020B0503020204020204" pitchFamily="34" charset="-122"/>
                <a:ea typeface="微软雅黑" panose="020B0503020204020204" pitchFamily="34" charset="-122"/>
              </a:rPr>
              <a:t>90</a:t>
            </a:r>
            <a:r>
              <a:rPr lang="zh-CN" altLang="en-US" sz="2000" dirty="0">
                <a:latin typeface="微软雅黑" panose="020B0503020204020204" pitchFamily="34" charset="-122"/>
                <a:ea typeface="微软雅黑" panose="020B0503020204020204" pitchFamily="34" charset="-122"/>
              </a:rPr>
              <a:t>年代开始，人机交互的研究重点放到了智能化交互、“多模态</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多媒体”交互、虚拟交互以及人机协同交互等方面，也就是“以人为中心”的人机交互技术方面。近年来，随着社会的不断发展，高新技术水平的日趋精进，网络宣传和线上营销变得尤为火爆。它可借助数字交互广告进行推广营销，省时省力，足不出户便可创造难以量化的经济效益。科技与美学共同促进了现代生活的质变，交互设计作为自然科学中不可缺少的一环，同时也具有与其他同类学科与人文科学交叉融合的兼容性与覆盖力。</a:t>
            </a:r>
            <a:endParaRPr lang="en-CA" sz="2000" dirty="0">
              <a:latin typeface="微软雅黑" panose="020B0503020204020204" pitchFamily="34" charset="-122"/>
              <a:ea typeface="微软雅黑" panose="020B0503020204020204" pitchFamily="34" charset="-122"/>
            </a:endParaRPr>
          </a:p>
        </p:txBody>
      </p:sp>
      <p:grpSp>
        <p:nvGrpSpPr>
          <p:cNvPr id="6" name="组合 4">
            <a:extLst>
              <a:ext uri="{FF2B5EF4-FFF2-40B4-BE49-F238E27FC236}">
                <a16:creationId xmlns:a16="http://schemas.microsoft.com/office/drawing/2014/main" id="{B8B13429-2F8A-ED10-AC07-FB9BDE4E0311}"/>
              </a:ext>
            </a:extLst>
          </p:cNvPr>
          <p:cNvGrpSpPr/>
          <p:nvPr/>
        </p:nvGrpSpPr>
        <p:grpSpPr>
          <a:xfrm>
            <a:off x="1989138" y="0"/>
            <a:ext cx="8678862" cy="647667"/>
            <a:chOff x="733" y="0"/>
            <a:chExt cx="13667" cy="1019"/>
          </a:xfrm>
        </p:grpSpPr>
        <p:sp>
          <p:nvSpPr>
            <p:cNvPr id="7" name="矩形 12">
              <a:extLst>
                <a:ext uri="{FF2B5EF4-FFF2-40B4-BE49-F238E27FC236}">
                  <a16:creationId xmlns:a16="http://schemas.microsoft.com/office/drawing/2014/main" id="{E55AD40D-CAB7-6E27-F2F7-78B4093AF59E}"/>
                </a:ext>
              </a:extLst>
            </p:cNvPr>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矩形 2">
              <a:extLst>
                <a:ext uri="{FF2B5EF4-FFF2-40B4-BE49-F238E27FC236}">
                  <a16:creationId xmlns:a16="http://schemas.microsoft.com/office/drawing/2014/main" id="{84B4CED5-D6E7-12C8-8B34-0BE06DD5B0A7}"/>
                </a:ext>
              </a:extLst>
            </p:cNvPr>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10" name="TextBox 3">
              <a:extLst>
                <a:ext uri="{FF2B5EF4-FFF2-40B4-BE49-F238E27FC236}">
                  <a16:creationId xmlns:a16="http://schemas.microsoft.com/office/drawing/2014/main" id="{663C2883-65F1-EED7-7679-9CFEC2AAE04B}"/>
                </a:ext>
              </a:extLst>
            </p:cNvPr>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42DBB041-2544-549F-8B58-B7839AF0A007}"/>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72899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7" name="组合 4"/>
          <p:cNvGrpSpPr/>
          <p:nvPr/>
        </p:nvGrpSpPr>
        <p:grpSpPr>
          <a:xfrm>
            <a:off x="1989138" y="0"/>
            <a:ext cx="8678862" cy="647667"/>
            <a:chOff x="733" y="0"/>
            <a:chExt cx="13667" cy="1019"/>
          </a:xfrm>
        </p:grpSpPr>
        <p:sp>
          <p:nvSpPr>
            <p:cNvPr id="3" name="矩形 2"/>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6871" name="矩形 2"/>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36872" name="TextBox 3"/>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4" name="TextBox 3">
            <a:extLst>
              <a:ext uri="{FF2B5EF4-FFF2-40B4-BE49-F238E27FC236}">
                <a16:creationId xmlns:a16="http://schemas.microsoft.com/office/drawing/2014/main" id="{79E64819-F78E-CE1C-9981-0C2ABED4C9B6}"/>
              </a:ext>
            </a:extLst>
          </p:cNvPr>
          <p:cNvSpPr txBox="1"/>
          <p:nvPr/>
        </p:nvSpPr>
        <p:spPr>
          <a:xfrm>
            <a:off x="3863752" y="2809945"/>
            <a:ext cx="6097712" cy="584775"/>
          </a:xfrm>
          <a:prstGeom prst="rect">
            <a:avLst/>
          </a:prstGeom>
          <a:noFill/>
        </p:spPr>
        <p:txBody>
          <a:bodyPr wrap="square">
            <a:spAutoFit/>
          </a:bodyPr>
          <a:lstStyle/>
          <a:p>
            <a:pPr eaLnBrk="1" hangingPunct="1"/>
            <a:r>
              <a:rPr lang="zh-CN" altLang="en-US" sz="3200" b="1" dirty="0">
                <a:solidFill>
                  <a:schemeClr val="bg2">
                    <a:lumMod val="25000"/>
                  </a:schemeClr>
                </a:solidFill>
                <a:latin typeface="黑体" panose="02010609060101010101" pitchFamily="49" charset="-122"/>
                <a:ea typeface="黑体" panose="02010609060101010101" pitchFamily="49" charset="-122"/>
              </a:rPr>
              <a:t>第一节 交互设计概述</a:t>
            </a:r>
            <a:endParaRPr lang="en-CA" sz="3200" b="1" dirty="0">
              <a:solidFill>
                <a:schemeClr val="bg2">
                  <a:lumMod val="25000"/>
                </a:schemeClr>
              </a:solidFill>
              <a:latin typeface="黑体" panose="02010609060101010101" pitchFamily="49" charset="-122"/>
              <a:ea typeface="黑体" panose="02010609060101010101" pitchFamily="49" charset="-122"/>
            </a:endParaRPr>
          </a:p>
        </p:txBody>
      </p:sp>
      <p:sp>
        <p:nvSpPr>
          <p:cNvPr id="2" name="TextBox 3">
            <a:extLst>
              <a:ext uri="{FF2B5EF4-FFF2-40B4-BE49-F238E27FC236}">
                <a16:creationId xmlns:a16="http://schemas.microsoft.com/office/drawing/2014/main" id="{41610995-2686-CCF5-35CB-48AA96890190}"/>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16475" y="764223"/>
            <a:ext cx="2316480" cy="521970"/>
          </a:xfrm>
          <a:prstGeom prst="rect">
            <a:avLst/>
          </a:prstGeom>
          <a:noFill/>
        </p:spPr>
        <p:txBody>
          <a:bodyPr wrap="none">
            <a:spAutoFit/>
          </a:bodyPr>
          <a:lstStyle/>
          <a:p>
            <a:pPr>
              <a:buNone/>
            </a:pPr>
            <a:r>
              <a:rPr lang="zh-CN" altLang="en-US" sz="2800" dirty="0">
                <a:solidFill>
                  <a:schemeClr val="tx2"/>
                </a:solidFill>
                <a:latin typeface="方正大黑_GBK" panose="03000509000000000000" charset="-122"/>
                <a:ea typeface="方正大黑_GBK" panose="03000509000000000000" charset="-122"/>
              </a:rPr>
              <a:t>产品开发流程</a:t>
            </a:r>
          </a:p>
        </p:txBody>
      </p:sp>
      <p:sp>
        <p:nvSpPr>
          <p:cNvPr id="5" name="TextBox 4"/>
          <p:cNvSpPr txBox="1"/>
          <p:nvPr/>
        </p:nvSpPr>
        <p:spPr>
          <a:xfrm>
            <a:off x="803275" y="1489075"/>
            <a:ext cx="2052320" cy="398780"/>
          </a:xfrm>
          <a:prstGeom prst="rect">
            <a:avLst/>
          </a:prstGeom>
          <a:noFill/>
        </p:spPr>
        <p:txBody>
          <a:bodyPr wrap="none">
            <a:spAutoFit/>
          </a:bodyPr>
          <a:lstStyle/>
          <a:p>
            <a:pPr>
              <a:buNone/>
            </a:pPr>
            <a:r>
              <a:rPr lang="en-CA" altLang="zh-CN" sz="2000" b="1" dirty="0">
                <a:solidFill>
                  <a:srgbClr val="2F5597"/>
                </a:solidFill>
                <a:latin typeface="微软雅黑" panose="020B0503020204020204" pitchFamily="34" charset="-122"/>
                <a:ea typeface="微软雅黑" panose="020B0503020204020204" pitchFamily="34" charset="-122"/>
                <a:cs typeface="微软雅黑" panose="020B0503020204020204" pitchFamily="34" charset="-122"/>
              </a:rPr>
              <a:t>CEO </a:t>
            </a:r>
            <a:r>
              <a:rPr lang="zh-CN" altLang="en-US" sz="2000" b="1" dirty="0">
                <a:solidFill>
                  <a:srgbClr val="2F5597"/>
                </a:solidFill>
                <a:latin typeface="微软雅黑" panose="020B0503020204020204" pitchFamily="34" charset="-122"/>
                <a:ea typeface="微软雅黑" panose="020B0503020204020204" pitchFamily="34" charset="-122"/>
                <a:cs typeface="微软雅黑" panose="020B0503020204020204" pitchFamily="34" charset="-122"/>
              </a:rPr>
              <a:t>首席执行官</a:t>
            </a:r>
            <a:endParaRPr lang="en-CA" altLang="zh-CN" sz="2000" b="1" dirty="0">
              <a:solidFill>
                <a:srgbClr val="2F5597"/>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7" name="Straight Arrow Connector 6"/>
          <p:cNvCxnSpPr/>
          <p:nvPr/>
        </p:nvCxnSpPr>
        <p:spPr>
          <a:xfrm flipH="1">
            <a:off x="1854200" y="1911350"/>
            <a:ext cx="0" cy="46513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23950" y="2568575"/>
            <a:ext cx="1108075" cy="369888"/>
          </a:xfrm>
          <a:prstGeom prst="rect">
            <a:avLst/>
          </a:prstGeom>
          <a:noFill/>
        </p:spPr>
        <p:txBody>
          <a:bodyPr wrap="none">
            <a:spAutoFit/>
          </a:bodyPr>
          <a:lstStyle/>
          <a:p>
            <a:pPr>
              <a:buNone/>
            </a:pPr>
            <a:r>
              <a:rPr lang="zh-CN" altLang="en-US" b="1" dirty="0">
                <a:solidFill>
                  <a:srgbClr val="2F5597"/>
                </a:solidFill>
                <a:latin typeface="微软雅黑" panose="020B0503020204020204" pitchFamily="34" charset="-122"/>
                <a:ea typeface="微软雅黑" panose="020B0503020204020204" pitchFamily="34" charset="-122"/>
              </a:rPr>
              <a:t>市场分析</a:t>
            </a:r>
          </a:p>
        </p:txBody>
      </p:sp>
      <p:cxnSp>
        <p:nvCxnSpPr>
          <p:cNvPr id="9" name="Straight Arrow Connector 8"/>
          <p:cNvCxnSpPr/>
          <p:nvPr/>
        </p:nvCxnSpPr>
        <p:spPr>
          <a:xfrm flipH="1">
            <a:off x="1851025" y="2944813"/>
            <a:ext cx="0" cy="46355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82663" y="3667125"/>
            <a:ext cx="1511300" cy="369888"/>
          </a:xfrm>
          <a:prstGeom prst="rect">
            <a:avLst/>
          </a:prstGeom>
          <a:solidFill>
            <a:schemeClr val="accent1">
              <a:lumMod val="40000"/>
              <a:lumOff val="60000"/>
            </a:schemeClr>
          </a:solidFill>
        </p:spPr>
        <p:txBody>
          <a:bodyPr wrap="none">
            <a:spAutoFit/>
          </a:bodyPr>
          <a:lstStyle/>
          <a:p>
            <a:pPr marR="0" defTabSz="914400">
              <a:buClrTx/>
              <a:buSzTx/>
              <a:buFontTx/>
              <a:buNone/>
              <a:defRPr/>
            </a:pPr>
            <a:r>
              <a:rPr kumimoji="0" lang="zh-CN" altLang="en-US" b="1" kern="1200" cap="none" spc="0" normalizeH="0" baseline="0" noProof="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想法（</a:t>
            </a:r>
            <a:r>
              <a:rPr kumimoji="0" lang="en-CA" altLang="zh-CN" b="1" kern="1200" cap="none" spc="0" normalizeH="0" baseline="0" noProof="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IDEA)</a:t>
            </a:r>
            <a:endParaRPr kumimoji="0" lang="en-CA" b="1" kern="1200" cap="none" spc="0" normalizeH="0" baseline="0" noProof="0" dirty="0">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2" name="Straight Arrow Connector 11"/>
          <p:cNvCxnSpPr>
            <a:stCxn id="10" idx="3"/>
          </p:cNvCxnSpPr>
          <p:nvPr/>
        </p:nvCxnSpPr>
        <p:spPr>
          <a:xfrm flipV="1">
            <a:off x="2493963" y="1854200"/>
            <a:ext cx="682625" cy="19986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384550" y="1489075"/>
            <a:ext cx="1601788" cy="400050"/>
          </a:xfrm>
          <a:prstGeom prst="rect">
            <a:avLst/>
          </a:prstGeom>
          <a:noFill/>
        </p:spPr>
        <p:txBody>
          <a:bodyPr wrap="none">
            <a:spAutoFit/>
          </a:bodyPr>
          <a:lstStyle/>
          <a:p>
            <a:pPr>
              <a:buNone/>
            </a:pPr>
            <a:r>
              <a:rPr lang="en-CA" altLang="zh-CN" sz="2000"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rPr>
              <a:t>PM</a:t>
            </a:r>
            <a:r>
              <a:rPr lang="zh-CN" altLang="en-US" sz="2000"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rPr>
              <a:t>产品经理</a:t>
            </a:r>
            <a:endParaRPr lang="en-CA" altLang="zh-CN" sz="2000"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 name="Straight Arrow Connector 13"/>
          <p:cNvCxnSpPr/>
          <p:nvPr/>
        </p:nvCxnSpPr>
        <p:spPr>
          <a:xfrm flipH="1">
            <a:off x="4254500" y="1889125"/>
            <a:ext cx="0" cy="463550"/>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41650" y="2352675"/>
            <a:ext cx="2508250" cy="646113"/>
          </a:xfrm>
          <a:prstGeom prst="rect">
            <a:avLst/>
          </a:prstGeom>
          <a:noFill/>
        </p:spPr>
        <p:txBody>
          <a:bodyPr wrap="none">
            <a:spAutoFit/>
          </a:bodyPr>
          <a:lstStyle/>
          <a:p>
            <a:pPr>
              <a:buNone/>
            </a:pPr>
            <a:r>
              <a:rPr lang="zh-CN" altLang="en-US"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rPr>
              <a:t>          调研分析</a:t>
            </a:r>
            <a:endParaRPr lang="en-CA" altLang="zh-CN"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endParaRPr>
          </a:p>
          <a:p>
            <a:pPr>
              <a:buNone/>
            </a:pPr>
            <a:r>
              <a:rPr lang="zh-CN" altLang="en-US"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rPr>
              <a:t>（竞品、用户、市场）</a:t>
            </a:r>
            <a:endParaRPr lang="en-CA" altLang="zh-CN"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6" name="Straight Arrow Connector 15"/>
          <p:cNvCxnSpPr/>
          <p:nvPr/>
        </p:nvCxnSpPr>
        <p:spPr>
          <a:xfrm flipH="1">
            <a:off x="4248150" y="3041650"/>
            <a:ext cx="0" cy="463550"/>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036888" y="3652838"/>
            <a:ext cx="2517775" cy="368300"/>
          </a:xfrm>
          <a:prstGeom prst="rect">
            <a:avLst/>
          </a:prstGeom>
          <a:solidFill>
            <a:schemeClr val="accent6">
              <a:lumMod val="40000"/>
              <a:lumOff val="60000"/>
            </a:schemeClr>
          </a:solidFill>
        </p:spPr>
        <p:txBody>
          <a:bodyPr wrap="none">
            <a:spAutoFit/>
          </a:bodyPr>
          <a:lstStyle/>
          <a:p>
            <a:pPr>
              <a:buNone/>
            </a:pPr>
            <a:r>
              <a:rPr lang="zh-CN" altLang="en-US"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rPr>
              <a:t>产品需求文档（</a:t>
            </a:r>
            <a:r>
              <a:rPr lang="en-CA" altLang="zh-CN"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rPr>
              <a:t>PRD</a:t>
            </a:r>
            <a:r>
              <a:rPr lang="zh-CN" altLang="en-US"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rPr>
              <a:t>）</a:t>
            </a:r>
            <a:endParaRPr lang="en-CA" altLang="zh-CN" b="1" dirty="0">
              <a:solidFill>
                <a:srgbClr val="548235"/>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8" name="Straight Arrow Connector 17"/>
          <p:cNvCxnSpPr/>
          <p:nvPr/>
        </p:nvCxnSpPr>
        <p:spPr>
          <a:xfrm flipV="1">
            <a:off x="5565775" y="1889125"/>
            <a:ext cx="547688" cy="1938338"/>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255" name="TextBox 18"/>
          <p:cNvSpPr txBox="1"/>
          <p:nvPr/>
        </p:nvSpPr>
        <p:spPr>
          <a:xfrm>
            <a:off x="6215063" y="1489075"/>
            <a:ext cx="1831975" cy="4000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a:lnSpc>
                <a:spcPct val="100000"/>
              </a:lnSpc>
              <a:spcBef>
                <a:spcPct val="0"/>
              </a:spcBef>
              <a:buFontTx/>
              <a:buNone/>
            </a:pPr>
            <a:r>
              <a:rPr lang="en-CA" altLang="zh-CN"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UX</a:t>
            </a:r>
            <a:r>
              <a:rPr lang="zh-CN"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交互设计师</a:t>
            </a:r>
            <a:endParaRPr lang="en-CA" altLang="en-US" sz="20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0" name="Straight Arrow Connector 19"/>
          <p:cNvCxnSpPr/>
          <p:nvPr/>
        </p:nvCxnSpPr>
        <p:spPr>
          <a:xfrm flipH="1">
            <a:off x="7132638" y="1849438"/>
            <a:ext cx="0" cy="46355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257" name="TextBox 20"/>
          <p:cNvSpPr txBox="1"/>
          <p:nvPr/>
        </p:nvSpPr>
        <p:spPr>
          <a:xfrm>
            <a:off x="5997575" y="2381250"/>
            <a:ext cx="2509838" cy="17541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a:lnSpc>
                <a:spcPct val="100000"/>
              </a:lnSpc>
              <a:spcBef>
                <a:spcPct val="0"/>
              </a:spcBef>
              <a:buFontTx/>
              <a:buNone/>
            </a:pPr>
            <a:r>
              <a:rPr lang="zh-CN" altLang="en-US"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针对需求文档进行设计</a:t>
            </a:r>
            <a:endPar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a:lnSpc>
                <a:spcPct val="100000"/>
              </a:lnSpc>
              <a:spcBef>
                <a:spcPct val="0"/>
              </a:spcBef>
              <a:buFontTx/>
              <a:buNone/>
            </a:pPr>
            <a:r>
              <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、理解功能定义</a:t>
            </a:r>
            <a:endPar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a:lnSpc>
                <a:spcPct val="100000"/>
              </a:lnSpc>
              <a:spcBef>
                <a:spcPct val="0"/>
              </a:spcBef>
              <a:buFontTx/>
              <a:buNone/>
            </a:pPr>
            <a:r>
              <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、挖掘用户需求</a:t>
            </a:r>
            <a:endPar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a:lnSpc>
                <a:spcPct val="100000"/>
              </a:lnSpc>
              <a:spcBef>
                <a:spcPct val="0"/>
              </a:spcBef>
              <a:buFontTx/>
              <a:buNone/>
            </a:pPr>
            <a:r>
              <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、设计功能流程</a:t>
            </a:r>
            <a:endPar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a:lnSpc>
                <a:spcPct val="100000"/>
              </a:lnSpc>
              <a:spcBef>
                <a:spcPct val="0"/>
              </a:spcBef>
              <a:buFontTx/>
              <a:buNone/>
            </a:pPr>
            <a:r>
              <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、搭建产品原型</a:t>
            </a:r>
            <a:endParaRPr lang="en-CA" altLang="zh-CN"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a:lnSpc>
                <a:spcPct val="100000"/>
              </a:lnSpc>
              <a:spcBef>
                <a:spcPct val="0"/>
              </a:spcBef>
              <a:buFontTx/>
              <a:buNone/>
            </a:pPr>
            <a:r>
              <a:rPr lang="en-CA" altLang="en-US" sz="18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          </a:t>
            </a:r>
          </a:p>
        </p:txBody>
      </p:sp>
      <p:cxnSp>
        <p:nvCxnSpPr>
          <p:cNvPr id="22" name="Straight Arrow Connector 21"/>
          <p:cNvCxnSpPr/>
          <p:nvPr/>
        </p:nvCxnSpPr>
        <p:spPr>
          <a:xfrm flipH="1">
            <a:off x="7108825" y="3836988"/>
            <a:ext cx="0" cy="46355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88050" y="4311650"/>
            <a:ext cx="2544763" cy="368300"/>
          </a:xfrm>
          <a:prstGeom prst="rect">
            <a:avLst/>
          </a:prstGeom>
          <a:solidFill>
            <a:schemeClr val="accent2">
              <a:lumMod val="20000"/>
              <a:lumOff val="80000"/>
            </a:schemeClr>
          </a:solidFill>
        </p:spPr>
        <p:txBody>
          <a:bodyPr wrap="none">
            <a:spAutoFit/>
          </a:bodyPr>
          <a:lstStyle/>
          <a:p>
            <a:pPr>
              <a:buNone/>
            </a:pPr>
            <a:r>
              <a:rPr lang="zh-CN" altLang="en-US"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交互说明文档（</a:t>
            </a:r>
            <a:r>
              <a:rPr lang="en-CA" altLang="zh-CN"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DRD</a:t>
            </a:r>
            <a:r>
              <a:rPr lang="zh-CN" altLang="en-US"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endParaRPr lang="en-CA" altLang="zh-CN"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5" name="Straight Arrow Connector 24"/>
          <p:cNvCxnSpPr/>
          <p:nvPr/>
        </p:nvCxnSpPr>
        <p:spPr>
          <a:xfrm flipV="1">
            <a:off x="8572500" y="1898650"/>
            <a:ext cx="487363" cy="228600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261" name="TextBox 28"/>
          <p:cNvSpPr txBox="1"/>
          <p:nvPr/>
        </p:nvSpPr>
        <p:spPr>
          <a:xfrm>
            <a:off x="9059863" y="1497013"/>
            <a:ext cx="1731962" cy="40163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a:lnSpc>
                <a:spcPct val="100000"/>
              </a:lnSpc>
              <a:spcBef>
                <a:spcPct val="0"/>
              </a:spcBef>
              <a:buFontTx/>
              <a:buNone/>
            </a:pPr>
            <a:r>
              <a:rPr lang="en-CA" altLang="zh-CN" sz="20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UI</a:t>
            </a:r>
            <a:r>
              <a:rPr lang="zh-CN" altLang="en-US" sz="20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视觉设计师</a:t>
            </a:r>
            <a:endParaRPr lang="en-CA" altLang="en-US" sz="20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0" name="Straight Arrow Connector 29"/>
          <p:cNvCxnSpPr/>
          <p:nvPr/>
        </p:nvCxnSpPr>
        <p:spPr>
          <a:xfrm flipH="1">
            <a:off x="9975850" y="1911350"/>
            <a:ext cx="0" cy="465138"/>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0263" name="TextBox 30"/>
          <p:cNvSpPr txBox="1"/>
          <p:nvPr/>
        </p:nvSpPr>
        <p:spPr>
          <a:xfrm>
            <a:off x="9301163" y="2430463"/>
            <a:ext cx="1339850" cy="646112"/>
          </a:xfrm>
          <a:prstGeom prst="rect">
            <a:avLst/>
          </a:prstGeom>
          <a:solidFill>
            <a:srgbClr val="FFCCFF"/>
          </a:solid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a:lnSpc>
                <a:spcPct val="100000"/>
              </a:lnSpc>
              <a:spcBef>
                <a:spcPct val="0"/>
              </a:spcBef>
              <a:buFontTx/>
              <a:buNone/>
            </a:pPr>
            <a:r>
              <a:rPr lang="zh-CN" altLang="en-US" sz="1800" dirty="0">
                <a:solidFill>
                  <a:srgbClr val="7030A0"/>
                </a:solidFill>
                <a:latin typeface="微软雅黑" panose="020B0503020204020204" pitchFamily="34" charset="-122"/>
                <a:ea typeface="微软雅黑" panose="020B0503020204020204" pitchFamily="34" charset="-122"/>
              </a:rPr>
              <a:t>视觉设计稿</a:t>
            </a:r>
            <a:endParaRPr lang="en-CA" altLang="zh-CN" sz="1800" dirty="0">
              <a:solidFill>
                <a:srgbClr val="7030A0"/>
              </a:solidFill>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sz="1800" dirty="0">
                <a:solidFill>
                  <a:srgbClr val="7030A0"/>
                </a:solidFill>
                <a:latin typeface="微软雅黑" panose="020B0503020204020204" pitchFamily="34" charset="-122"/>
                <a:ea typeface="微软雅黑" panose="020B0503020204020204" pitchFamily="34" charset="-122"/>
              </a:rPr>
              <a:t>切图</a:t>
            </a:r>
            <a:endParaRPr lang="en-CA" altLang="en-US" sz="1800" dirty="0">
              <a:solidFill>
                <a:srgbClr val="7030A0"/>
              </a:solidFill>
              <a:latin typeface="微软雅黑" panose="020B0503020204020204" pitchFamily="34" charset="-122"/>
              <a:ea typeface="微软雅黑" panose="020B0503020204020204" pitchFamily="34" charset="-122"/>
            </a:endParaRPr>
          </a:p>
        </p:txBody>
      </p:sp>
      <p:sp>
        <p:nvSpPr>
          <p:cNvPr id="33" name="Right Brace 32"/>
          <p:cNvSpPr/>
          <p:nvPr/>
        </p:nvSpPr>
        <p:spPr>
          <a:xfrm rot="5400000">
            <a:off x="8354219" y="3618706"/>
            <a:ext cx="328613" cy="2428875"/>
          </a:xfrm>
          <a:prstGeom prst="rightBrace">
            <a:avLst/>
          </a:prstGeom>
          <a:noFill/>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10265" name="TextBox 33"/>
          <p:cNvSpPr txBox="1"/>
          <p:nvPr/>
        </p:nvSpPr>
        <p:spPr>
          <a:xfrm>
            <a:off x="7794625" y="4979988"/>
            <a:ext cx="1476375" cy="4000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a:lnSpc>
                <a:spcPct val="100000"/>
              </a:lnSpc>
              <a:spcBef>
                <a:spcPct val="0"/>
              </a:spcBef>
              <a:buFontTx/>
              <a:buNone/>
            </a:pPr>
            <a:r>
              <a:rPr lang="zh-CN" altLang="en-US" sz="2000" b="1" dirty="0">
                <a:solidFill>
                  <a:schemeClr val="tx2"/>
                </a:solidFill>
                <a:latin typeface="微软雅黑" panose="020B0503020204020204" pitchFamily="34" charset="-122"/>
                <a:ea typeface="微软雅黑" panose="020B0503020204020204" pitchFamily="34" charset="-122"/>
              </a:rPr>
              <a:t>前端工程师</a:t>
            </a:r>
          </a:p>
        </p:txBody>
      </p:sp>
      <p:cxnSp>
        <p:nvCxnSpPr>
          <p:cNvPr id="35" name="Straight Arrow Connector 34"/>
          <p:cNvCxnSpPr/>
          <p:nvPr/>
        </p:nvCxnSpPr>
        <p:spPr>
          <a:xfrm>
            <a:off x="8532813" y="5380038"/>
            <a:ext cx="0" cy="311150"/>
          </a:xfrm>
          <a:prstGeom prst="straightConnector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902575" y="5676900"/>
            <a:ext cx="1339850" cy="369888"/>
          </a:xfrm>
          <a:prstGeom prst="rect">
            <a:avLst/>
          </a:prstGeom>
          <a:solidFill>
            <a:schemeClr val="tx2">
              <a:lumMod val="40000"/>
              <a:lumOff val="60000"/>
            </a:schemeClr>
          </a:solidFill>
        </p:spPr>
        <p:txBody>
          <a:bodyPr wrap="none">
            <a:spAutoFit/>
          </a:bodyPr>
          <a:lstStyle/>
          <a:p>
            <a:pPr>
              <a:buNone/>
            </a:pPr>
            <a:r>
              <a:rPr lang="zh-CN" altLang="en-US" b="1" dirty="0">
                <a:latin typeface="微软雅黑" panose="020B0503020204020204" pitchFamily="34" charset="-122"/>
                <a:ea typeface="微软雅黑" panose="020B0503020204020204" pitchFamily="34" charset="-122"/>
              </a:rPr>
              <a:t>软件客户端</a:t>
            </a:r>
          </a:p>
        </p:txBody>
      </p:sp>
      <p:grpSp>
        <p:nvGrpSpPr>
          <p:cNvPr id="36867" name="组合 4"/>
          <p:cNvGrpSpPr/>
          <p:nvPr/>
        </p:nvGrpSpPr>
        <p:grpSpPr>
          <a:xfrm>
            <a:off x="1989138" y="0"/>
            <a:ext cx="8678862" cy="647667"/>
            <a:chOff x="733" y="0"/>
            <a:chExt cx="13667" cy="1019"/>
          </a:xfrm>
        </p:grpSpPr>
        <p:sp>
          <p:nvSpPr>
            <p:cNvPr id="3" name="矩形 2"/>
            <p:cNvSpPr/>
            <p:nvPr>
              <p:custDataLst>
                <p:tags r:id="rId1"/>
              </p:custDataLst>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6871" name="矩形 2"/>
            <p:cNvSpPr/>
            <p:nvPr>
              <p:custDataLst>
                <p:tags r:id="rId2"/>
              </p:custDataLst>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36872" name="TextBox 3"/>
            <p:cNvSpPr txBox="1"/>
            <p:nvPr>
              <p:custDataLst>
                <p:tags r:id="rId3"/>
              </p:custDataLst>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FE2EB1B3-EC2F-CBE1-8648-645F7F7CC285}"/>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25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25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26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3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26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265"/>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10" grpId="0" animBg="1"/>
      <p:bldP spid="10" grpId="1" animBg="1"/>
      <p:bldP spid="13" grpId="0"/>
      <p:bldP spid="13" grpId="1"/>
      <p:bldP spid="15" grpId="0"/>
      <p:bldP spid="15" grpId="1"/>
      <p:bldP spid="17" grpId="0" animBg="1"/>
      <p:bldP spid="17" grpId="1" animBg="1"/>
      <p:bldP spid="10255" grpId="0"/>
      <p:bldP spid="10255" grpId="1"/>
      <p:bldP spid="10257" grpId="0"/>
      <p:bldP spid="10257" grpId="1"/>
      <p:bldP spid="23" grpId="0" animBg="1"/>
      <p:bldP spid="23" grpId="1" animBg="1"/>
      <p:bldP spid="10261" grpId="0"/>
      <p:bldP spid="10261" grpId="1"/>
      <p:bldP spid="10263" grpId="0" animBg="1"/>
      <p:bldP spid="10263" grpId="1" animBg="1"/>
      <p:bldP spid="33" grpId="0" animBg="1"/>
      <p:bldP spid="33" grpId="1" animBg="1"/>
      <p:bldP spid="10265" grpId="0"/>
      <p:bldP spid="10265" grpId="1"/>
      <p:bldP spid="37" grpId="0" animBg="1"/>
      <p:bldP spid="3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9ABEC2-6F69-809C-7AC3-AE625EAA3912}"/>
              </a:ext>
            </a:extLst>
          </p:cNvPr>
          <p:cNvSpPr txBox="1"/>
          <p:nvPr/>
        </p:nvSpPr>
        <p:spPr>
          <a:xfrm>
            <a:off x="1703512" y="1844824"/>
            <a:ext cx="8568952" cy="2715615"/>
          </a:xfrm>
          <a:prstGeom prst="rect">
            <a:avLst/>
          </a:prstGeom>
          <a:noFill/>
        </p:spPr>
        <p:txBody>
          <a:bodyPr wrap="square">
            <a:spAutoFit/>
          </a:bodyPr>
          <a:lstStyle/>
          <a:p>
            <a:pPr algn="just"/>
            <a:r>
              <a:rPr lang="zh-CN" altLang="en-US" sz="2400" b="1" dirty="0">
                <a:latin typeface="微软雅黑" panose="020B0503020204020204" pitchFamily="34" charset="-122"/>
                <a:ea typeface="微软雅黑" panose="020B0503020204020204" pitchFamily="34" charset="-122"/>
              </a:rPr>
              <a:t>一、交互设计研究领域</a:t>
            </a:r>
            <a:endParaRPr lang="en-CA" sz="2400" b="1" dirty="0">
              <a:latin typeface="微软雅黑" panose="020B0503020204020204" pitchFamily="34" charset="-122"/>
              <a:ea typeface="微软雅黑" panose="020B0503020204020204" pitchFamily="34" charset="-122"/>
            </a:endParaRPr>
          </a:p>
          <a:p>
            <a:pPr eaLnBrk="1" hangingPunct="1">
              <a:lnSpc>
                <a:spcPct val="150000"/>
              </a:lnSpc>
            </a:pPr>
            <a:endParaRPr lang="en-CA"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交互设计是一门跨学科领域的综合性设计学科，与人机工程学、心理学、认知科学、信息学、计算机科学、软件工程、社会学、人类学、语言学、美学等学科相关，以界面设计、产品设计、商业美术、电影产业、服务业为载体，主要研究机器（或系统）、人、界面三者之间的关系。</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8A9FB71B-9B6F-1D19-E7F1-48C6F0C9D052}"/>
              </a:ext>
            </a:extLst>
          </p:cNvPr>
          <p:cNvGrpSpPr/>
          <p:nvPr/>
        </p:nvGrpSpPr>
        <p:grpSpPr>
          <a:xfrm>
            <a:off x="1989138" y="0"/>
            <a:ext cx="8678862" cy="647667"/>
            <a:chOff x="733" y="0"/>
            <a:chExt cx="13667" cy="1019"/>
          </a:xfrm>
        </p:grpSpPr>
        <p:sp>
          <p:nvSpPr>
            <p:cNvPr id="5" name="矩形 3">
              <a:extLst>
                <a:ext uri="{FF2B5EF4-FFF2-40B4-BE49-F238E27FC236}">
                  <a16:creationId xmlns:a16="http://schemas.microsoft.com/office/drawing/2014/main" id="{0D34D671-A5C7-4E28-D859-396365E17A8C}"/>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270EB468-5AB6-A50F-166B-225F3FE256B9}"/>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3BB2124F-CDAD-E2EA-A5F3-AE7E611FFA08}"/>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9A6D0D54-1873-0AA3-0B4F-0E599B9AF80A}"/>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2693611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B4C35B-ADA6-331D-E6E5-9ED283BF6F1C}"/>
              </a:ext>
            </a:extLst>
          </p:cNvPr>
          <p:cNvSpPr txBox="1"/>
          <p:nvPr/>
        </p:nvSpPr>
        <p:spPr>
          <a:xfrm>
            <a:off x="1055440" y="1308096"/>
            <a:ext cx="10441160" cy="4154984"/>
          </a:xfrm>
          <a:prstGeom prst="rect">
            <a:avLst/>
          </a:prstGeom>
          <a:noFill/>
        </p:spPr>
        <p:txBody>
          <a:bodyPr wrap="square">
            <a:spAutoFit/>
          </a:bodyPr>
          <a:lstStyle/>
          <a:p>
            <a:pPr algn="just"/>
            <a:r>
              <a:rPr lang="zh-CN" altLang="en-US" sz="2400" b="1" dirty="0">
                <a:latin typeface="微软雅黑" panose="020B0503020204020204" pitchFamily="34" charset="-122"/>
                <a:ea typeface="微软雅黑" panose="020B0503020204020204" pitchFamily="34" charset="-122"/>
              </a:rPr>
              <a:t>二、交互设计的内涵与目标</a:t>
            </a:r>
            <a:endParaRPr lang="en-CA" sz="2400" b="1" dirty="0">
              <a:latin typeface="微软雅黑" panose="020B0503020204020204" pitchFamily="34" charset="-122"/>
              <a:ea typeface="微软雅黑" panose="020B0503020204020204" pitchFamily="34" charset="-122"/>
            </a:endParaRPr>
          </a:p>
          <a:p>
            <a:pPr indent="356870"/>
            <a:endParaRPr lang="en-CA" altLang="zh-CN" sz="2000" dirty="0">
              <a:latin typeface="微软雅黑" panose="020B0503020204020204" pitchFamily="34" charset="-122"/>
              <a:ea typeface="微软雅黑" panose="020B0503020204020204" pitchFamily="34" charset="-122"/>
            </a:endParaRPr>
          </a:p>
          <a:p>
            <a:pPr indent="356870"/>
            <a:r>
              <a:rPr lang="zh-CN" altLang="en-US" sz="2000" b="1" dirty="0">
                <a:latin typeface="微软雅黑" panose="020B0503020204020204" pitchFamily="34" charset="-122"/>
                <a:ea typeface="微软雅黑" panose="020B0503020204020204" pitchFamily="34" charset="-122"/>
              </a:rPr>
              <a:t>（一）交互设计的内涵</a:t>
            </a:r>
            <a:endParaRPr lang="en-CA" sz="2000" b="1" dirty="0">
              <a:latin typeface="微软雅黑" panose="020B0503020204020204" pitchFamily="34" charset="-122"/>
              <a:ea typeface="微软雅黑" panose="020B0503020204020204" pitchFamily="34" charset="-122"/>
            </a:endParaRPr>
          </a:p>
          <a:p>
            <a:pPr indent="355600"/>
            <a:endParaRPr lang="en-US" sz="2000" b="1" dirty="0">
              <a:latin typeface="微软雅黑" panose="020B0503020204020204" pitchFamily="34" charset="-122"/>
              <a:ea typeface="微软雅黑" panose="020B0503020204020204" pitchFamily="34" charset="-122"/>
            </a:endParaRPr>
          </a:p>
          <a:p>
            <a:pPr indent="355600"/>
            <a:r>
              <a:rPr lang="en-US"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是关于人类交流和交互的设计</a:t>
            </a:r>
            <a:endParaRPr lang="en-CA" sz="2000" b="1"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交互设计是研究创建新的用户体验的问题，目的是增强和扩充人们的工作、通讯及交互方式，使其能够更好地进行工作和学习。</a:t>
            </a:r>
            <a:endParaRPr lang="en-CA" sz="2000" dirty="0">
              <a:latin typeface="微软雅黑" panose="020B0503020204020204" pitchFamily="34" charset="-122"/>
              <a:ea typeface="微软雅黑" panose="020B0503020204020204" pitchFamily="34" charset="-122"/>
            </a:endParaRPr>
          </a:p>
          <a:p>
            <a:pPr indent="355600"/>
            <a:r>
              <a:rPr lang="en-US"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是使产品易用且使人愉悦的设计</a:t>
            </a:r>
            <a:endParaRPr lang="en-CA" sz="2000" b="1"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交互设计致力于了解目标客户群的期望和在使用产品时同产品的交互行为，秉持“以人为本”的设计初衷，提升产品的易用性及愉悦性。</a:t>
            </a:r>
            <a:endParaRPr lang="en-CA" sz="2000" dirty="0">
              <a:latin typeface="微软雅黑" panose="020B0503020204020204" pitchFamily="34" charset="-122"/>
              <a:ea typeface="微软雅黑" panose="020B0503020204020204" pitchFamily="34" charset="-122"/>
            </a:endParaRPr>
          </a:p>
          <a:p>
            <a:pPr indent="355600"/>
            <a:r>
              <a:rPr lang="en-US"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是解决“关系”问题的设计</a:t>
            </a:r>
            <a:endParaRPr lang="en-CA" sz="2000" b="1" dirty="0">
              <a:latin typeface="微软雅黑" panose="020B0503020204020204" pitchFamily="34" charset="-122"/>
              <a:ea typeface="微软雅黑" panose="020B0503020204020204" pitchFamily="34" charset="-122"/>
            </a:endParaRPr>
          </a:p>
          <a:p>
            <a:pPr indent="355600"/>
            <a:r>
              <a:rPr lang="zh-CN" altLang="en-US" sz="2000" dirty="0">
                <a:latin typeface="微软雅黑" panose="020B0503020204020204" pitchFamily="34" charset="-122"/>
                <a:ea typeface="微软雅黑" panose="020B0503020204020204" pitchFamily="34" charset="-122"/>
              </a:rPr>
              <a:t>交互设计的过程包括研究交互系统的行为和结构，并进一步开发具有良好服务性的数字产品。换句话说，交互设计是解决用户和产品以及他们所享受到的服务之间的关系。</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9DBB83CF-83CC-D6C3-7F88-2436301DFF9C}"/>
              </a:ext>
            </a:extLst>
          </p:cNvPr>
          <p:cNvGrpSpPr/>
          <p:nvPr/>
        </p:nvGrpSpPr>
        <p:grpSpPr>
          <a:xfrm>
            <a:off x="1989138" y="0"/>
            <a:ext cx="8678862" cy="647667"/>
            <a:chOff x="733" y="0"/>
            <a:chExt cx="13667" cy="1019"/>
          </a:xfrm>
        </p:grpSpPr>
        <p:sp>
          <p:nvSpPr>
            <p:cNvPr id="5" name="矩形 3">
              <a:extLst>
                <a:ext uri="{FF2B5EF4-FFF2-40B4-BE49-F238E27FC236}">
                  <a16:creationId xmlns:a16="http://schemas.microsoft.com/office/drawing/2014/main" id="{921FBAAA-BDFA-A6A6-4302-4F4EF0E70A73}"/>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CAC78016-2D06-2BFF-AFC7-DCE4FF523026}"/>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8C64DEBE-FF6C-A902-3BCB-7288DA1FF3C5}"/>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3EF0EA8F-C350-AEEC-E427-056E42EC21E3}"/>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1321235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D8BE37-CD52-3C7F-EBE7-99C54E57656C}"/>
              </a:ext>
            </a:extLst>
          </p:cNvPr>
          <p:cNvSpPr txBox="1"/>
          <p:nvPr/>
        </p:nvSpPr>
        <p:spPr>
          <a:xfrm>
            <a:off x="1127448" y="1916832"/>
            <a:ext cx="9793088" cy="2500172"/>
          </a:xfrm>
          <a:prstGeom prst="rect">
            <a:avLst/>
          </a:prstGeom>
          <a:noFill/>
        </p:spPr>
        <p:txBody>
          <a:bodyPr wrap="square">
            <a:spAutoFit/>
          </a:bodyPr>
          <a:lstStyle/>
          <a:p>
            <a:pPr indent="356870"/>
            <a:r>
              <a:rPr lang="zh-CN" altLang="en-US" sz="2000" b="1" dirty="0">
                <a:latin typeface="微软雅黑" panose="020B0503020204020204" pitchFamily="34" charset="-122"/>
                <a:ea typeface="微软雅黑" panose="020B0503020204020204" pitchFamily="34" charset="-122"/>
              </a:rPr>
              <a:t>（二）交互设计的目标</a:t>
            </a:r>
            <a:endParaRPr lang="en-CA" sz="2000" b="1" dirty="0">
              <a:latin typeface="微软雅黑" panose="020B0503020204020204" pitchFamily="34" charset="-122"/>
              <a:ea typeface="微软雅黑" panose="020B0503020204020204" pitchFamily="34" charset="-122"/>
            </a:endParaRPr>
          </a:p>
          <a:p>
            <a:pPr indent="355600"/>
            <a:endParaRPr lang="en-CA" altLang="zh-CN" sz="2000" dirty="0">
              <a:latin typeface="微软雅黑" panose="020B0503020204020204" pitchFamily="34" charset="-122"/>
              <a:ea typeface="微软雅黑" panose="020B0503020204020204" pitchFamily="34" charset="-122"/>
            </a:endParaRPr>
          </a:p>
          <a:p>
            <a:pPr indent="355600">
              <a:lnSpc>
                <a:spcPct val="150000"/>
              </a:lnSpc>
            </a:pPr>
            <a:r>
              <a:rPr lang="zh-CN" altLang="en-US" sz="2000" dirty="0">
                <a:latin typeface="微软雅黑" panose="020B0503020204020204" pitchFamily="34" charset="-122"/>
                <a:ea typeface="微软雅黑" panose="020B0503020204020204" pitchFamily="34" charset="-122"/>
              </a:rPr>
              <a:t>  从用户角度来说，交互设计是研究让产品易用、有效、令人愉悦的交互方式，并对它们进行增强和扩充。交互设计还涉及到多学科、多领域、多背景人员的沟通协调。通过对产品的界面和行为进行交互设计，让产品与使用者之间建立有机联系，从而更有效地达到使用者的目标。</a:t>
            </a:r>
            <a:endParaRPr lang="en-CA" sz="2000" dirty="0">
              <a:latin typeface="微软雅黑" panose="020B0503020204020204" pitchFamily="34" charset="-122"/>
              <a:ea typeface="微软雅黑" panose="020B0503020204020204" pitchFamily="34" charset="-122"/>
            </a:endParaRPr>
          </a:p>
        </p:txBody>
      </p:sp>
      <p:grpSp>
        <p:nvGrpSpPr>
          <p:cNvPr id="4" name="组合 4">
            <a:extLst>
              <a:ext uri="{FF2B5EF4-FFF2-40B4-BE49-F238E27FC236}">
                <a16:creationId xmlns:a16="http://schemas.microsoft.com/office/drawing/2014/main" id="{56A06392-6AC3-5750-4414-3A8936DCCF63}"/>
              </a:ext>
            </a:extLst>
          </p:cNvPr>
          <p:cNvGrpSpPr/>
          <p:nvPr/>
        </p:nvGrpSpPr>
        <p:grpSpPr>
          <a:xfrm>
            <a:off x="1989138" y="0"/>
            <a:ext cx="8678862" cy="647667"/>
            <a:chOff x="733" y="0"/>
            <a:chExt cx="13667" cy="1019"/>
          </a:xfrm>
        </p:grpSpPr>
        <p:sp>
          <p:nvSpPr>
            <p:cNvPr id="5" name="矩形 3">
              <a:extLst>
                <a:ext uri="{FF2B5EF4-FFF2-40B4-BE49-F238E27FC236}">
                  <a16:creationId xmlns:a16="http://schemas.microsoft.com/office/drawing/2014/main" id="{05CF0DC4-A398-75B1-A5F9-172D2AE46D71}"/>
                </a:ext>
              </a:extLst>
            </p:cNvPr>
            <p:cNvSpPr/>
            <p:nvPr/>
          </p:nvSpPr>
          <p:spPr bwMode="auto">
            <a:xfrm>
              <a:off x="733" y="0"/>
              <a:ext cx="127" cy="904"/>
            </a:xfrm>
            <a:prstGeom prst="rect">
              <a:avLst/>
            </a:prstGeom>
            <a:solidFill>
              <a:schemeClr val="bg1">
                <a:lumMod val="65000"/>
              </a:schemeClr>
            </a:solidFill>
            <a:ln w="9525" cap="flat" cmpd="sng" algn="ctr">
              <a:noFill/>
              <a:prstDash val="solid"/>
              <a:round/>
              <a:headEnd type="none" w="med" len="med"/>
              <a:tailEnd type="none" w="med" len="med"/>
            </a:ln>
            <a:effec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矩形 2">
              <a:extLst>
                <a:ext uri="{FF2B5EF4-FFF2-40B4-BE49-F238E27FC236}">
                  <a16:creationId xmlns:a16="http://schemas.microsoft.com/office/drawing/2014/main" id="{B4C99946-10A2-45C8-CB6F-66F7657B75CC}"/>
                </a:ext>
              </a:extLst>
            </p:cNvPr>
            <p:cNvSpPr/>
            <p:nvPr/>
          </p:nvSpPr>
          <p:spPr>
            <a:xfrm>
              <a:off x="913" y="223"/>
              <a:ext cx="102" cy="68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endParaRPr lang="zh-CN" altLang="en-US" sz="1800" dirty="0">
                <a:solidFill>
                  <a:srgbClr val="FFC000"/>
                </a:solidFill>
                <a:ea typeface="宋体" panose="02010600030101010101" pitchFamily="2" charset="-122"/>
              </a:endParaRPr>
            </a:p>
          </p:txBody>
        </p:sp>
        <p:sp>
          <p:nvSpPr>
            <p:cNvPr id="8" name="TextBox 3">
              <a:extLst>
                <a:ext uri="{FF2B5EF4-FFF2-40B4-BE49-F238E27FC236}">
                  <a16:creationId xmlns:a16="http://schemas.microsoft.com/office/drawing/2014/main" id="{BF44B774-0D7A-DCC5-16B6-24777FA5A670}"/>
                </a:ext>
              </a:extLst>
            </p:cNvPr>
            <p:cNvSpPr txBox="1"/>
            <p:nvPr/>
          </p:nvSpPr>
          <p:spPr>
            <a:xfrm>
              <a:off x="9748" y="0"/>
              <a:ext cx="4652" cy="10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00000"/>
                </a:lnSpc>
                <a:spcBef>
                  <a:spcPct val="0"/>
                </a:spcBef>
                <a:buNone/>
              </a:pPr>
              <a:r>
                <a:rPr lang="zh-CN" altLang="en-US" sz="3600" b="1" dirty="0">
                  <a:solidFill>
                    <a:srgbClr val="948A54"/>
                  </a:solidFill>
                  <a:latin typeface="黑体" panose="02010609060101010101" pitchFamily="49" charset="-122"/>
                  <a:ea typeface="黑体" panose="02010609060101010101" pitchFamily="49" charset="-122"/>
                </a:rPr>
                <a:t>第一章：概述</a:t>
              </a:r>
            </a:p>
          </p:txBody>
        </p:sp>
      </p:grpSp>
      <p:sp>
        <p:nvSpPr>
          <p:cNvPr id="2" name="TextBox 3">
            <a:extLst>
              <a:ext uri="{FF2B5EF4-FFF2-40B4-BE49-F238E27FC236}">
                <a16:creationId xmlns:a16="http://schemas.microsoft.com/office/drawing/2014/main" id="{88DA20CE-C3F9-097B-82FE-3C5F27763DFE}"/>
              </a:ext>
            </a:extLst>
          </p:cNvPr>
          <p:cNvSpPr txBox="1"/>
          <p:nvPr/>
        </p:nvSpPr>
        <p:spPr>
          <a:xfrm>
            <a:off x="2193616" y="0"/>
            <a:ext cx="3477389" cy="88982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DengXian"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DengXian"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DengXian"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DengXian" pitchFamily="2" charset="-122"/>
                <a:cs typeface="+mn-cs"/>
              </a:defRPr>
            </a:lvl5pPr>
          </a:lstStyle>
          <a:p>
            <a:pPr marL="0" lvl="0" indent="0" eaLnBrk="1" hangingPunct="1">
              <a:lnSpc>
                <a:spcPct val="120000"/>
              </a:lnSpc>
              <a:spcBef>
                <a:spcPct val="0"/>
              </a:spcBef>
              <a:buNone/>
            </a:pPr>
            <a:r>
              <a:rPr lang="zh-CN" altLang="en-US" sz="2000" b="1" dirty="0">
                <a:solidFill>
                  <a:srgbClr val="7F7F7F"/>
                </a:solidFill>
                <a:latin typeface="方正大黑简体" panose="02010601030101010101" charset="-122"/>
                <a:ea typeface="方正大黑简体" panose="02010601030101010101" charset="-122"/>
              </a:rPr>
              <a:t>交互设计与用户体验</a:t>
            </a:r>
            <a:endParaRPr lang="en-US" altLang="zh-CN" sz="2000" b="1" dirty="0">
              <a:solidFill>
                <a:srgbClr val="7F7F7F"/>
              </a:solidFill>
              <a:latin typeface="方正大黑简体" panose="02010601030101010101" charset="-122"/>
              <a:ea typeface="方正大黑简体" panose="02010601030101010101" charset="-122"/>
            </a:endParaRP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INTERACTION  DESIGN </a:t>
            </a:r>
          </a:p>
          <a:p>
            <a:pPr marL="0" lvl="0" indent="0" eaLnBrk="1" hangingPunct="1">
              <a:lnSpc>
                <a:spcPct val="120000"/>
              </a:lnSpc>
              <a:spcBef>
                <a:spcPct val="0"/>
              </a:spcBef>
              <a:buNone/>
            </a:pPr>
            <a:r>
              <a:rPr lang="en-US" altLang="zh-CN" sz="1200" b="1" dirty="0">
                <a:solidFill>
                  <a:srgbClr val="FFC000"/>
                </a:solidFill>
                <a:latin typeface="Arial Black" panose="020B0A04020102020204" pitchFamily="34" charset="0"/>
                <a:ea typeface="浪漫雅圆NOKIA版"/>
              </a:rPr>
              <a:t>AND USER EXPERIENCE</a:t>
            </a:r>
            <a:endParaRPr lang="zh-CN" altLang="en-US" sz="1200" b="1" dirty="0">
              <a:solidFill>
                <a:srgbClr val="FFC000"/>
              </a:solidFill>
              <a:latin typeface="Arial Black" panose="020B0A04020102020204" pitchFamily="34" charset="0"/>
              <a:ea typeface="浪漫雅圆NOKIA版"/>
            </a:endParaRPr>
          </a:p>
        </p:txBody>
      </p:sp>
    </p:spTree>
    <p:extLst>
      <p:ext uri="{BB962C8B-B14F-4D97-AF65-F5344CB8AC3E}">
        <p14:creationId xmlns:p14="http://schemas.microsoft.com/office/powerpoint/2010/main" val="33495401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WRlODY3NjNiZWEwNTcxMjIzZjEyNzg0OTFjZDQ4ZWE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3101</TotalTime>
  <Words>5021</Words>
  <Application>Microsoft Office PowerPoint</Application>
  <PresentationFormat>Widescreen</PresentationFormat>
  <Paragraphs>395</Paragraphs>
  <Slides>49</Slides>
  <Notes>2</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49</vt:i4>
      </vt:variant>
    </vt:vector>
  </HeadingPairs>
  <TitlesOfParts>
    <vt:vector size="62" baseType="lpstr">
      <vt:lpstr>微软雅黑</vt:lpstr>
      <vt:lpstr>黑体</vt:lpstr>
      <vt:lpstr>宋体</vt:lpstr>
      <vt:lpstr>宋体</vt:lpstr>
      <vt:lpstr>方正大黑_GBK</vt:lpstr>
      <vt:lpstr>方正大黑简体</vt:lpstr>
      <vt:lpstr>Arial</vt:lpstr>
      <vt:lpstr>Arial Black</vt:lpstr>
      <vt:lpstr>Calibri</vt:lpstr>
      <vt:lpstr>Calibri Light</vt:lpstr>
      <vt:lpstr>Office 主题</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cheng xu</cp:lastModifiedBy>
  <cp:revision>37</cp:revision>
  <dcterms:created xsi:type="dcterms:W3CDTF">2016-01-27T03:03:43Z</dcterms:created>
  <dcterms:modified xsi:type="dcterms:W3CDTF">2024-01-12T03:57:54Z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70F865FF053A45DDADD4462F3812EE45_12</vt:lpwstr>
  </property>
</Properties>
</file>