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341" r:id="rId3"/>
    <p:sldId id="256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80" r:id="rId42"/>
    <p:sldId id="379" r:id="rId43"/>
    <p:sldId id="381" r:id="rId44"/>
    <p:sldId id="382" r:id="rId45"/>
    <p:sldId id="383" r:id="rId46"/>
    <p:sldId id="384" r:id="rId47"/>
    <p:sldId id="385" r:id="rId48"/>
    <p:sldId id="386" r:id="rId49"/>
    <p:sldId id="387" r:id="rId50"/>
    <p:sldId id="388" r:id="rId51"/>
    <p:sldId id="389" r:id="rId52"/>
    <p:sldId id="390" r:id="rId53"/>
    <p:sldId id="391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5DC3A-37AB-9AAF-07D9-4690A995E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AA9F77-6CD9-D7BC-6119-8388837FF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1C5DC-3D77-1FD6-F11E-E7C806B99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7EA6A-EC43-5D50-1AFB-E22098253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3390E-A50C-23C1-61A8-596AC5816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9573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D85E1-0E82-7D85-D741-B186F9C5E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43C338-60CA-3DE4-7C1E-A47C4B6AA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27313-CA9B-EA72-F47D-B6E7B68F9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C9072-D5B8-AC6E-C1F6-0A9E30FF8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72B47-E82A-D216-D138-3D7210776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21318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69845D-36A7-A055-2BAB-C0E41ADFA3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48A50C-E38D-B006-FD56-BF76DF61A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401C-B397-631A-7A50-C24BD83FE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10A01-5317-5E03-092E-34C34C172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B3A90-03A0-0B30-5163-501AF4FD1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636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9BC2-AB45-9A7F-F8E2-36B1122B3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8D169-4947-CCAF-1FDB-2747BF4997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6706E-2726-41B3-F7FE-B056524B1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D89C4-365C-3ACA-42F7-AA69FEFFE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F2ED1-CDE4-02E7-7E18-942DE719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6343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7D157-0DBB-3F53-E205-AB1A3C66E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FD175-6117-2C19-AAD6-1957801DCA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CEC44-8281-C739-2138-3CCD5CFDF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E1280-2B88-6313-BB56-11C55FB68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8CC79-F91F-B180-9AF4-23A7D856B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6820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2AACF-38BF-0489-5520-34D0F04E0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BA7B1-D504-075C-0FB4-3A63B8498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A7A84-A91F-7429-A9A9-64FFEEDB0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E371A-E86D-D6C9-5DAE-C9987B2C3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D903D5-5F03-26A7-C001-A24C4BA0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03E54-0974-E57C-1DED-F6959508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6961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AE2AB-D263-FC1E-CC4A-4183B72EE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0C410-7A7E-FEA9-4532-C77E13C3C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C2CB5E-8ABD-2F0C-B88F-F2A14EF87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04B257-C8A1-F4B5-B56B-29D579B5F4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ADE890-729B-853D-1E83-BEDBED4521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09A13F-0B12-4917-2FAC-68A51D1B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03E282-377A-27CD-47E4-D4DCA1179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56B2F9-693C-102C-EAF3-53E2A9537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1597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FA7AD-6B5B-AECA-AE39-19DE846A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E820D1-3441-2CC3-D1CE-D0B228311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8CE3A-ECAC-9774-A425-AEF8717E6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1CEF30-8A4E-3558-E170-E74B5C88B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5008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35ABFE-A47F-657E-5ECD-5AE716BFB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BBF55A-8A15-D1C5-8AF8-183424067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26A7-CC0C-6D80-3598-529EC657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48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4CE33-A19F-EBAA-1526-CCEF380F7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21AAC-896A-2090-C39F-EB5B0A530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2F9F0-5B79-8F52-4E5C-F497C3F53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6D1AFC-6164-E125-ACAC-51F0F6454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523C5-77BA-89BF-1E22-BEB78DBD6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469CB-2C1A-4532-FAF9-AED90E74C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5136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04614-4A1B-B7B3-E612-EDFCE3BD1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595EA0-AE04-2873-7FA4-DE9FB89FE5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C98D9E-BD41-8AAE-3B9D-1346AF6C61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6EF7C0-0750-456C-8834-48463B728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6171E-30CF-C7A3-7ED7-499A4B806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596E2F-F321-35B4-5453-0BC2B082E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204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566BE1-8299-6537-C742-4BE08755E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44AFA8-6FD7-241D-FB62-051EB5DBC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B8542-3236-FFB5-B832-B8DFD523E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F5990-B044-48B9-8578-E35C781E3468}" type="datetimeFigureOut">
              <a:rPr lang="en-CA" smtClean="0"/>
              <a:t>2024-01-11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01BBF-3DB0-4285-DC13-DEAA77A67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69557-014B-6E6E-3AF3-C52FEBD61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B2E75-08AD-44B2-91B0-398BA0A48B3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354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Two coloured ropes knotted togeth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187"/>
            <a:ext cx="12192000" cy="812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871864" y="1052736"/>
            <a:ext cx="710963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DengXian" pitchFamily="2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F2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交互设计与用户体验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C630E94-F1F4-5674-79F7-016DEA1A7AF1}"/>
              </a:ext>
            </a:extLst>
          </p:cNvPr>
          <p:cNvSpPr txBox="1"/>
          <p:nvPr/>
        </p:nvSpPr>
        <p:spPr>
          <a:xfrm>
            <a:off x="1287378" y="1494155"/>
            <a:ext cx="9560293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（二）风格设计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极简主义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极简风的主要精髓在于可省略不必要的细节，只留下最重要的本质。用浅显易懂的形式、简单搭配的色彩就能达成设计效果。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CA" alt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        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风格是极简化风格中较为常见的类型，其最基本、最突出的特征包括：简单的元素和形状；极简风；强功能性；大胆而易读的排版；清晰而严谨的视觉层次；明亮的色彩和对比度明显的视觉感知；避免使用纹理、渐变和复杂的样式；采用栅格、几何特征以及视觉平衡的原则，等等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4">
            <a:extLst>
              <a:ext uri="{FF2B5EF4-FFF2-40B4-BE49-F238E27FC236}">
                <a16:creationId xmlns:a16="http://schemas.microsoft.com/office/drawing/2014/main" id="{057D1BDF-141A-4DE6-F5EE-73F5DE0FA662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8066DA23-F9E0-57EE-0C4D-932F7472CE12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61A4DC-653A-8C80-C5D2-70DBA2A2EBD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1" name="矩形 2">
              <a:extLst>
                <a:ext uri="{FF2B5EF4-FFF2-40B4-BE49-F238E27FC236}">
                  <a16:creationId xmlns:a16="http://schemas.microsoft.com/office/drawing/2014/main" id="{3681D349-C93C-233B-58C6-24F44B5186E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TextBox 3">
              <a:extLst>
                <a:ext uri="{FF2B5EF4-FFF2-40B4-BE49-F238E27FC236}">
                  <a16:creationId xmlns:a16="http://schemas.microsoft.com/office/drawing/2014/main" id="{06E5BC08-3F88-2CBA-C927-2B93C5963CE8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6301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38978C7-65B6-A992-040D-583F7280C119}"/>
              </a:ext>
            </a:extLst>
          </p:cNvPr>
          <p:cNvGrpSpPr/>
          <p:nvPr/>
        </p:nvGrpSpPr>
        <p:grpSpPr>
          <a:xfrm>
            <a:off x="2102918" y="912131"/>
            <a:ext cx="7986163" cy="5407881"/>
            <a:chOff x="4776936" y="1936432"/>
            <a:chExt cx="4408339" cy="2985135"/>
          </a:xfrm>
        </p:grpSpPr>
        <p:pic>
          <p:nvPicPr>
            <p:cNvPr id="4" name="图片 30" descr="qqq">
              <a:extLst>
                <a:ext uri="{FF2B5EF4-FFF2-40B4-BE49-F238E27FC236}">
                  <a16:creationId xmlns:a16="http://schemas.microsoft.com/office/drawing/2014/main" id="{0F0BE025-9651-D50F-8070-0F1A598C5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6936" y="1940559"/>
              <a:ext cx="1384935" cy="2968625"/>
            </a:xfrm>
            <a:prstGeom prst="rect">
              <a:avLst/>
            </a:prstGeom>
          </p:spPr>
        </p:pic>
        <p:pic>
          <p:nvPicPr>
            <p:cNvPr id="5" name="图片 38" descr="扁平化1">
              <a:extLst>
                <a:ext uri="{FF2B5EF4-FFF2-40B4-BE49-F238E27FC236}">
                  <a16:creationId xmlns:a16="http://schemas.microsoft.com/office/drawing/2014/main" id="{C7F938C5-CBAA-6DC1-7B07-0751FA720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8611" t="6761" r="38840" b="7002"/>
            <a:stretch>
              <a:fillRect/>
            </a:stretch>
          </p:blipFill>
          <p:spPr>
            <a:xfrm>
              <a:off x="6240378" y="1944687"/>
              <a:ext cx="1442720" cy="2976880"/>
            </a:xfrm>
            <a:prstGeom prst="rect">
              <a:avLst/>
            </a:prstGeom>
          </p:spPr>
        </p:pic>
        <p:pic>
          <p:nvPicPr>
            <p:cNvPr id="6" name="图片 43" descr="扁平化2">
              <a:extLst>
                <a:ext uri="{FF2B5EF4-FFF2-40B4-BE49-F238E27FC236}">
                  <a16:creationId xmlns:a16="http://schemas.microsoft.com/office/drawing/2014/main" id="{BFD76EF5-2AD6-125D-DC69-D6ED2A6F3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8666" t="6650" r="38791" b="5743"/>
            <a:stretch>
              <a:fillRect/>
            </a:stretch>
          </p:blipFill>
          <p:spPr>
            <a:xfrm>
              <a:off x="7761605" y="1936432"/>
              <a:ext cx="1423670" cy="298513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F73B7E7-E08E-3AF5-3FA2-58718795B57B}"/>
              </a:ext>
            </a:extLst>
          </p:cNvPr>
          <p:cNvSpPr txBox="1"/>
          <p:nvPr/>
        </p:nvSpPr>
        <p:spPr>
          <a:xfrm>
            <a:off x="5070107" y="6297578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明艳的扁平化风格</a:t>
            </a:r>
            <a:endParaRPr lang="en-CA" dirty="0"/>
          </a:p>
        </p:txBody>
      </p:sp>
      <p:grpSp>
        <p:nvGrpSpPr>
          <p:cNvPr id="10" name="组合 4">
            <a:extLst>
              <a:ext uri="{FF2B5EF4-FFF2-40B4-BE49-F238E27FC236}">
                <a16:creationId xmlns:a16="http://schemas.microsoft.com/office/drawing/2014/main" id="{BF5685D9-80CF-2BE7-8B16-6FF422C2273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1" name="矩形 2">
              <a:extLst>
                <a:ext uri="{FF2B5EF4-FFF2-40B4-BE49-F238E27FC236}">
                  <a16:creationId xmlns:a16="http://schemas.microsoft.com/office/drawing/2014/main" id="{88216FB3-9266-A118-A5FD-2BA612E773E6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4FE8FFB-E923-46DA-F0B8-BDB668F2FB9D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1438A4E6-A6C9-0BF7-6F54-A143787D697D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ECE224D2-E564-5326-7E66-16183C3A41FB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8793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37E0D0-F462-F575-9A3B-194EC77D43A6}"/>
              </a:ext>
            </a:extLst>
          </p:cNvPr>
          <p:cNvSpPr txBox="1"/>
          <p:nvPr/>
        </p:nvSpPr>
        <p:spPr>
          <a:xfrm>
            <a:off x="1020276" y="1271949"/>
            <a:ext cx="9654139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微阴影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微阴影就是极其微弱的投影。它能增加元素的深度，使其从背景中脱颖而出，引起用户的注意。但在使用这一效果时需让其保持柔和感和隐蔽性。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71" descr="ggg">
            <a:extLst>
              <a:ext uri="{FF2B5EF4-FFF2-40B4-BE49-F238E27FC236}">
                <a16:creationId xmlns:a16="http://schemas.microsoft.com/office/drawing/2014/main" id="{C8BA9E18-6B81-1F1F-5294-57F4AB3B8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217" y="2694903"/>
            <a:ext cx="6922537" cy="34307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000721-C0E2-C713-1812-3AF8F60B7F53}"/>
              </a:ext>
            </a:extLst>
          </p:cNvPr>
          <p:cNvSpPr txBox="1"/>
          <p:nvPr/>
        </p:nvSpPr>
        <p:spPr>
          <a:xfrm>
            <a:off x="5137484" y="6125606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微阴影风格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D5573AA6-C78D-3962-64A5-75919B178CBB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B341853F-F673-6E39-D779-33569FFDD300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325B8E-C917-F1F3-7A8F-39AC2254B553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EFFBCC8E-83AB-DA75-EBB7-898ED9DD6D7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4C8493F9-BB3E-080D-00EE-6FD1B6F54DA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3282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35A1BE5-9DD5-0227-4595-ABA77F9C4271}"/>
              </a:ext>
            </a:extLst>
          </p:cNvPr>
          <p:cNvSpPr txBox="1"/>
          <p:nvPr/>
        </p:nvSpPr>
        <p:spPr>
          <a:xfrm>
            <a:off x="1460633" y="1089070"/>
            <a:ext cx="957954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低调渐变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目前页面中采用的渐变风格往往以低调的姿态出现，比如只用于背景色或氛围色，不再喧兵夺主，并且只在两种颜色之间渐变过渡。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75" descr="渐变">
            <a:extLst>
              <a:ext uri="{FF2B5EF4-FFF2-40B4-BE49-F238E27FC236}">
                <a16:creationId xmlns:a16="http://schemas.microsoft.com/office/drawing/2014/main" id="{F8FA314A-20B0-8C52-1DE7-EA79730CD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8" y="2537907"/>
            <a:ext cx="7294805" cy="36161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ED1BA6-27CB-5517-7853-C54083BB670B}"/>
              </a:ext>
            </a:extLst>
          </p:cNvPr>
          <p:cNvSpPr txBox="1"/>
          <p:nvPr/>
        </p:nvSpPr>
        <p:spPr>
          <a:xfrm>
            <a:off x="5492015" y="6154047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渐变风格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714C135A-EFA7-A575-A00A-C0A0560CFAD8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5E9EBB47-10AB-0137-F827-BCFD72EC11EC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4A53AF5-05EC-33B9-DA8C-098169E74089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3BB1A15B-3027-188E-ADE8-312F9B371B4C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B29D1160-7C56-783F-5253-2B72B942CB48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802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E963047-B4CC-780D-85F6-A69C4DDB3D2D}"/>
              </a:ext>
            </a:extLst>
          </p:cNvPr>
          <p:cNvSpPr txBox="1"/>
          <p:nvPr/>
        </p:nvSpPr>
        <p:spPr>
          <a:xfrm>
            <a:off x="960119" y="1332528"/>
            <a:ext cx="9974179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三、界面设计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是一种图标格式，用于系统图标、软件图标等，这种图标扩展名为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*.icon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*.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。常见的软件或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桌面上的图标一般都是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Jcon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格式的。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在设计中，需牢记“少即是多”的设计法则，尽量使用简单配色并使其易于阅读，避免过度设计。确保图标的保存格式为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格式，因为这是一种支持无损数据压缩的光栅图形，压缩时图形质量不会受损。进行图标测试时，要着重考察图标的辨识度、简单度以及对于产品概念的传达度。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E7DB8CA3-DA98-7634-C419-617287D0F76F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5E3D61D7-2DB5-AF68-4E07-681C76DF093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FAF69EB-1722-3D27-E5E0-EF46A441B8D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01FE88B3-2EB7-76F9-9AEA-2B4E51DE97ED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86E09D25-8AC9-6AD8-B63F-5A271B13E59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4561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BCD602C-2CDC-7630-7166-F42A52EB1624}"/>
              </a:ext>
            </a:extLst>
          </p:cNvPr>
          <p:cNvSpPr txBox="1"/>
          <p:nvPr/>
        </p:nvSpPr>
        <p:spPr>
          <a:xfrm>
            <a:off x="1364381" y="1418462"/>
            <a:ext cx="9858676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设计形式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⑴从产品名字中提炼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从产品名字的首字母或者首文字出发，对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进行设计。以文字或者首字母作为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主元素的优点是：能够准确地表达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的应用属性及其核心业务，更简单实用，易于推广。例如支付宝、豆瓣、淘宝、知乎、字里行间、虾米，等等。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245" descr="未标题-3">
            <a:extLst>
              <a:ext uri="{FF2B5EF4-FFF2-40B4-BE49-F238E27FC236}">
                <a16:creationId xmlns:a16="http://schemas.microsoft.com/office/drawing/2014/main" id="{FE7951AA-B30B-3343-E047-68E4AADB7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991" y="3909823"/>
            <a:ext cx="4588510" cy="15297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213DC6-E18E-3AAD-B0E8-A5A9FD3D8CCE}"/>
              </a:ext>
            </a:extLst>
          </p:cNvPr>
          <p:cNvSpPr txBox="1"/>
          <p:nvPr/>
        </p:nvSpPr>
        <p:spPr>
          <a:xfrm>
            <a:off x="4954604" y="5399950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首字母作为</a:t>
            </a:r>
            <a:r>
              <a:rPr lang="en-US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logo</a:t>
            </a:r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元素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6CB9E5BD-269B-2BD9-C97E-7DD47E25AD37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8D437FE1-09E2-E8F7-F0E2-8BAC4143B34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C7D0D50-6F34-0C45-58AE-4E8DC05FF11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6B459264-8141-F80A-9706-C56F00884DF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2EB666A2-0897-4A6C-544C-CCAF164D2EE5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3805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ACA9021-851B-7C67-A759-508506B9D349}"/>
              </a:ext>
            </a:extLst>
          </p:cNvPr>
          <p:cNvSpPr txBox="1"/>
          <p:nvPr/>
        </p:nvSpPr>
        <p:spPr>
          <a:xfrm>
            <a:off x="895149" y="1291200"/>
            <a:ext cx="1005840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⑵体现产品全称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也可以是产品名字的全称。这样能加深用户对产品名称的记忆，不需对抽象符号二次加工。比如唯品会、礼物说、咸鱼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251" descr="未标题-22">
            <a:extLst>
              <a:ext uri="{FF2B5EF4-FFF2-40B4-BE49-F238E27FC236}">
                <a16:creationId xmlns:a16="http://schemas.microsoft.com/office/drawing/2014/main" id="{4C1598A0-D86F-1292-6A90-F92E9C9D82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065"/>
          <a:stretch>
            <a:fillRect/>
          </a:stretch>
        </p:blipFill>
        <p:spPr>
          <a:xfrm>
            <a:off x="3170586" y="2929343"/>
            <a:ext cx="5358153" cy="24290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DFDD61-B422-0DEB-CB75-D66BCDEBEA68}"/>
              </a:ext>
            </a:extLst>
          </p:cNvPr>
          <p:cNvSpPr txBox="1"/>
          <p:nvPr/>
        </p:nvSpPr>
        <p:spPr>
          <a:xfrm>
            <a:off x="4932947" y="5388874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全称作为</a:t>
            </a:r>
            <a:r>
              <a:rPr lang="en-US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logo</a:t>
            </a:r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元素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894D2A83-E30A-471B-4765-1B172D31E9CA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11B26E22-64BF-A176-0740-F158F55CEFB7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6EDA46-493D-DFF1-2BB1-B6793D241DF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D5FC523F-25E1-1E91-EBB2-0DB701FF725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8709201F-91D2-A520-F79B-AA9545A9BA99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8008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A9DFFA-90D3-33A7-60BF-797EA2D234F7}"/>
              </a:ext>
            </a:extLst>
          </p:cNvPr>
          <p:cNvSpPr txBox="1"/>
          <p:nvPr/>
        </p:nvSpPr>
        <p:spPr>
          <a:xfrm>
            <a:off x="1145407" y="1291200"/>
            <a:ext cx="918250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设计风格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⑴透叠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透叠是一种相当新颖的设计技巧，越来越多的品牌开始使用这种设计风格。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27" descr="lll">
            <a:extLst>
              <a:ext uri="{FF2B5EF4-FFF2-40B4-BE49-F238E27FC236}">
                <a16:creationId xmlns:a16="http://schemas.microsoft.com/office/drawing/2014/main" id="{AD9FB0FB-3A96-DA55-A8C6-46F23FA34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742" y="2868161"/>
            <a:ext cx="3358582" cy="33585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156521-377A-D85A-58AF-651FD5766899}"/>
              </a:ext>
            </a:extLst>
          </p:cNvPr>
          <p:cNvSpPr txBox="1"/>
          <p:nvPr/>
        </p:nvSpPr>
        <p:spPr>
          <a:xfrm>
            <a:off x="2558231" y="6226743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7-16 </a:t>
            </a:r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透叠</a:t>
            </a:r>
            <a:endParaRPr lang="en-CA" sz="1400" kern="1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648AA102-CC2B-4EF0-EA22-5D26F8AA4841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823BB85B-2CD2-5CDC-00B5-B35645CE070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000194E-6339-1C83-52C2-659FDDA1B24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2D8D3953-F62C-4571-6C84-58B88120614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75164271-D0B7-0CCA-22C0-A97C010814B2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2831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8AC459E-2A20-7264-E098-700A771F8A66}"/>
              </a:ext>
            </a:extLst>
          </p:cNvPr>
          <p:cNvSpPr txBox="1"/>
          <p:nvPr/>
        </p:nvSpPr>
        <p:spPr>
          <a:xfrm>
            <a:off x="1010652" y="1391198"/>
            <a:ext cx="9798518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⑶剪影风格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这种风格的特点是简约、概括、识别度高、设计感强，常被用于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的功能型图标。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" descr="全民k歌截图加框">
            <a:extLst>
              <a:ext uri="{FF2B5EF4-FFF2-40B4-BE49-F238E27FC236}">
                <a16:creationId xmlns:a16="http://schemas.microsoft.com/office/drawing/2014/main" id="{F0DD0638-840D-9F3B-9B16-C0E262DCCD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2" t="29464" r="5990" b="32589"/>
          <a:stretch>
            <a:fillRect/>
          </a:stretch>
        </p:blipFill>
        <p:spPr>
          <a:xfrm>
            <a:off x="2173732" y="2616808"/>
            <a:ext cx="7844536" cy="20020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FABFE-6BCF-2C7A-ABC6-BCC762807214}"/>
              </a:ext>
            </a:extLst>
          </p:cNvPr>
          <p:cNvSpPr txBox="1"/>
          <p:nvPr/>
        </p:nvSpPr>
        <p:spPr>
          <a:xfrm>
            <a:off x="5387741" y="4698535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剪影风格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A1B0A77E-0471-98DD-D5B5-585393A1E98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46D5DC48-CDAC-A2C6-439B-2766F153912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69D364-08B0-1BCB-95EB-AE29C2AE3067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679248CB-7519-D677-9A84-AD5F3CD04F21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F3278AE6-36E3-3F64-D659-B04246BBB2CF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9480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3683877-0584-4A23-0902-C7F46C90C3EB}"/>
              </a:ext>
            </a:extLst>
          </p:cNvPr>
          <p:cNvSpPr txBox="1"/>
          <p:nvPr/>
        </p:nvSpPr>
        <p:spPr>
          <a:xfrm>
            <a:off x="1029903" y="1544382"/>
            <a:ext cx="969264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⑷长投影风格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图标与其背景色的对比通常较为强烈，背景一般为纯色系，给人较强的视觉冲击。长投影风格的图标能营造层次清晰的空间感，同时保持图标本身的扁平外观，因此显得更为突出鲜明，常用于图标设计和徽标设计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25" descr="3">
            <a:extLst>
              <a:ext uri="{FF2B5EF4-FFF2-40B4-BE49-F238E27FC236}">
                <a16:creationId xmlns:a16="http://schemas.microsoft.com/office/drawing/2014/main" id="{C919487F-E5E2-AF3C-D91A-E9116B9D15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211" t="21038" r="16801" b="22289"/>
          <a:stretch>
            <a:fillRect/>
          </a:stretch>
        </p:blipFill>
        <p:spPr>
          <a:xfrm>
            <a:off x="3435633" y="3833863"/>
            <a:ext cx="2510155" cy="1570990"/>
          </a:xfrm>
          <a:prstGeom prst="rect">
            <a:avLst/>
          </a:prstGeom>
        </p:spPr>
      </p:pic>
      <p:pic>
        <p:nvPicPr>
          <p:cNvPr id="8" name="图片 386" descr="4">
            <a:extLst>
              <a:ext uri="{FF2B5EF4-FFF2-40B4-BE49-F238E27FC236}">
                <a16:creationId xmlns:a16="http://schemas.microsoft.com/office/drawing/2014/main" id="{F0EDA93C-B0D7-DB31-2521-A4CC9B088F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8" t="8365" r="3108" b="12162"/>
          <a:stretch>
            <a:fillRect/>
          </a:stretch>
        </p:blipFill>
        <p:spPr>
          <a:xfrm>
            <a:off x="6229934" y="3837038"/>
            <a:ext cx="2465705" cy="15678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35BAB3B-C6DF-7737-472B-2E015161E306}"/>
              </a:ext>
            </a:extLst>
          </p:cNvPr>
          <p:cNvSpPr txBox="1"/>
          <p:nvPr/>
        </p:nvSpPr>
        <p:spPr>
          <a:xfrm>
            <a:off x="5397367" y="5440384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长投影风格</a:t>
            </a:r>
            <a:endParaRPr lang="en-CA" dirty="0"/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1E3DAF1C-8474-8211-75CC-901EC6BF7A8F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35C948B7-4BDE-F243-8BAE-7A975A72531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2E10250-393B-D402-8D53-8FB294E34106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77EE76BB-80F6-68C9-336C-A2BD0A9EB47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6D799DA6-C76F-C539-7CDC-26EF5D4DAEA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949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5317D7-AADA-72F5-4E44-58C043A793F5}"/>
              </a:ext>
            </a:extLst>
          </p:cNvPr>
          <p:cNvSpPr txBox="1"/>
          <p:nvPr/>
        </p:nvSpPr>
        <p:spPr>
          <a:xfrm>
            <a:off x="2829827" y="2139795"/>
            <a:ext cx="6420051" cy="212365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altLang="zh-CN" sz="4400" b="1" dirty="0">
              <a:latin typeface="+mn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latin typeface="+mn-ea"/>
              </a:rPr>
              <a:t>第七章    </a:t>
            </a:r>
            <a:r>
              <a:rPr lang="en-CA" altLang="zh-CN" sz="4400" b="1" dirty="0">
                <a:latin typeface="+mn-ea"/>
              </a:rPr>
              <a:t>APP</a:t>
            </a:r>
            <a:r>
              <a:rPr lang="zh-CN" altLang="en-US" sz="4400" b="1" dirty="0">
                <a:latin typeface="+mn-ea"/>
              </a:rPr>
              <a:t>设计解析</a:t>
            </a:r>
            <a:endParaRPr lang="en-CA" sz="4400" b="1" dirty="0">
              <a:latin typeface="+mn-e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4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1461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F4CF5E-9E4A-975E-5DB0-F0756EA8D186}"/>
              </a:ext>
            </a:extLst>
          </p:cNvPr>
          <p:cNvSpPr txBox="1"/>
          <p:nvPr/>
        </p:nvSpPr>
        <p:spPr>
          <a:xfrm>
            <a:off x="1095675" y="1416328"/>
            <a:ext cx="10000649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⑸卡通风格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卡通风格的特点是可爱，富有亲和力，设计简洁而精致，视觉效果突出。但因风格小众，使用范围比较局限，常用于女性或二次元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23" descr="卡通风格截图加框">
            <a:extLst>
              <a:ext uri="{FF2B5EF4-FFF2-40B4-BE49-F238E27FC236}">
                <a16:creationId xmlns:a16="http://schemas.microsoft.com/office/drawing/2014/main" id="{D4940453-2E33-1DA4-42D1-0E1774105B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333" t="33036" r="6510" b="31250"/>
          <a:stretch>
            <a:fillRect/>
          </a:stretch>
        </p:blipFill>
        <p:spPr>
          <a:xfrm>
            <a:off x="1546709" y="3055386"/>
            <a:ext cx="8873372" cy="21711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90C999-7C0D-F9F6-1F01-84255993077F}"/>
              </a:ext>
            </a:extLst>
          </p:cNvPr>
          <p:cNvSpPr txBox="1"/>
          <p:nvPr/>
        </p:nvSpPr>
        <p:spPr>
          <a:xfrm>
            <a:off x="2654167" y="5226518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卡通风格</a:t>
            </a:r>
            <a:endParaRPr lang="en-CA" sz="1400" kern="1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76957813-5D44-3814-6581-D17A8F7FB092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2C8DD033-49EA-0C98-387D-12B4E454DB70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A8A2EE-B464-87DC-15E7-2642D29BE09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297657DF-41BE-570C-28BD-61858DA2901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E93B3040-FE45-BED0-D9AD-EF543C41C9D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4704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F980DE-3337-0BC7-8397-E72CF7C09C4E}"/>
              </a:ext>
            </a:extLst>
          </p:cNvPr>
          <p:cNvSpPr txBox="1"/>
          <p:nvPr/>
        </p:nvSpPr>
        <p:spPr>
          <a:xfrm>
            <a:off x="808522" y="1060716"/>
            <a:ext cx="1027978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（二）引导页设计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一个引导页需以一种最简单、热情和友好的方式将软件的设计理念呈现给用户，这也是设计师必须考虑的重中之重。虽然并非每一个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都需建立引导页，但通过它可节省用户摸索应用流程的时间，在一定程度上有助于提升用户体验。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29" descr="引导页截图加框">
            <a:extLst>
              <a:ext uri="{FF2B5EF4-FFF2-40B4-BE49-F238E27FC236}">
                <a16:creationId xmlns:a16="http://schemas.microsoft.com/office/drawing/2014/main" id="{1028C7E1-D913-6EEC-2478-AC86F551F0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712" t="12791" r="12758" b="20125"/>
          <a:stretch>
            <a:fillRect/>
          </a:stretch>
        </p:blipFill>
        <p:spPr>
          <a:xfrm>
            <a:off x="2757336" y="3034365"/>
            <a:ext cx="5746044" cy="30584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BDEC57-2D21-58C6-DA68-8A35431A053B}"/>
              </a:ext>
            </a:extLst>
          </p:cNvPr>
          <p:cNvSpPr txBox="1"/>
          <p:nvPr/>
        </p:nvSpPr>
        <p:spPr>
          <a:xfrm>
            <a:off x="5147110" y="6181823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引导页设计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1A2A7FBF-0A71-F995-A242-A26B04730EDF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68E2E724-1C93-5995-C25F-A699513DD0EB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BBCB610-1897-0737-226D-527779A70B64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D54931F8-C365-E503-C0F1-358BB23AA98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FF4AFEB3-068F-05C9-BC1C-C0D858326A1E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3264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0CEADF7-3C05-9DC3-2228-1C9C544540FC}"/>
              </a:ext>
            </a:extLst>
          </p:cNvPr>
          <p:cNvSpPr txBox="1"/>
          <p:nvPr/>
        </p:nvSpPr>
        <p:spPr>
          <a:xfrm>
            <a:off x="1167865" y="1433967"/>
            <a:ext cx="9856269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（三）加载器设计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转圈加载动画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通过转圈的加载动画效果提示用户程序正处于运行状态。作为惯例，转圈加载动画一般只用于等待时间较短的操作（大约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2-10S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）。如果等待时间过长，小圆圈加载动画会使用户耗尽耐心，关闭应用。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线性加载动画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线性进度指示器通常都是从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加载到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。对于多线程任务，应用一个进度指示器代表总体进程，而非给每个小任务都提供一个进度指示器。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7735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EF4BEC-EFE7-BBD8-CEFA-F596EA842D6A}"/>
              </a:ext>
            </a:extLst>
          </p:cNvPr>
          <p:cNvSpPr txBox="1"/>
          <p:nvPr/>
        </p:nvSpPr>
        <p:spPr>
          <a:xfrm>
            <a:off x="1124551" y="1409473"/>
            <a:ext cx="9942897" cy="4039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动态加载动画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动态加载动画可以是一些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萌的动漫形象，辅以幽默的文字，也可以是具有一定流程性的任务进度条。可爱的形象能博得用户的好感，动态的加载过程能激发用户的好奇心，也能让用户有一定的参与感。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屏幕模板预加载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如果不能缩短加载时间，就要努力优化等待过程。屏幕模板预加载是一个专注于加载过程而非加载时间的方式。屏幕模板其实是一个空白的页面框架，各种信息会在框架内逐渐加载出来。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C639BE5E-4B54-DAE1-B35D-A22136681A5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168A985F-20C3-E34F-DEC3-200517E63F3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86CE5A9-6416-FBCD-C8D4-E710BB3618C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D00B0AE7-5527-FD30-47E7-77E5D5D7F5E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A3897F47-FEA0-1C24-42F4-0838ADBC170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656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8" descr="nn">
            <a:extLst>
              <a:ext uri="{FF2B5EF4-FFF2-40B4-BE49-F238E27FC236}">
                <a16:creationId xmlns:a16="http://schemas.microsoft.com/office/drawing/2014/main" id="{56F4759C-8A20-05AE-8C60-FACBD9E812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481" t="10247" r="37661" b="10912"/>
          <a:stretch>
            <a:fillRect/>
          </a:stretch>
        </p:blipFill>
        <p:spPr>
          <a:xfrm>
            <a:off x="3432175" y="1740473"/>
            <a:ext cx="2295827" cy="4249116"/>
          </a:xfrm>
          <a:prstGeom prst="rect">
            <a:avLst/>
          </a:prstGeom>
        </p:spPr>
      </p:pic>
      <p:pic>
        <p:nvPicPr>
          <p:cNvPr id="6" name="图片 149" descr="屏幕模板预加载">
            <a:extLst>
              <a:ext uri="{FF2B5EF4-FFF2-40B4-BE49-F238E27FC236}">
                <a16:creationId xmlns:a16="http://schemas.microsoft.com/office/drawing/2014/main" id="{D64B70CD-0A93-B4C5-CD53-387D4C03E9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698" t="13226" r="39649" b="13953"/>
          <a:stretch>
            <a:fillRect/>
          </a:stretch>
        </p:blipFill>
        <p:spPr>
          <a:xfrm>
            <a:off x="5935911" y="1740473"/>
            <a:ext cx="2552566" cy="4238569"/>
          </a:xfrm>
          <a:prstGeom prst="rect">
            <a:avLst/>
          </a:prstGeom>
        </p:spPr>
      </p:pic>
      <p:pic>
        <p:nvPicPr>
          <p:cNvPr id="11" name="图片 58" descr="999">
            <a:extLst>
              <a:ext uri="{FF2B5EF4-FFF2-40B4-BE49-F238E27FC236}">
                <a16:creationId xmlns:a16="http://schemas.microsoft.com/office/drawing/2014/main" id="{BA1CD578-940C-EAD1-CD12-BD0E486BA4A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187" b="7993"/>
          <a:stretch>
            <a:fillRect/>
          </a:stretch>
        </p:blipFill>
        <p:spPr>
          <a:xfrm>
            <a:off x="959313" y="1740473"/>
            <a:ext cx="2264143" cy="4258529"/>
          </a:xfrm>
          <a:prstGeom prst="rect">
            <a:avLst/>
          </a:prstGeom>
        </p:spPr>
      </p:pic>
      <p:pic>
        <p:nvPicPr>
          <p:cNvPr id="12" name="图片 154" descr="mmm">
            <a:extLst>
              <a:ext uri="{FF2B5EF4-FFF2-40B4-BE49-F238E27FC236}">
                <a16:creationId xmlns:a16="http://schemas.microsoft.com/office/drawing/2014/main" id="{99A5B17E-E1EF-35E8-34E8-CDCB581A38B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8730" t="11302" r="38976" b="11537"/>
          <a:stretch>
            <a:fillRect/>
          </a:stretch>
        </p:blipFill>
        <p:spPr>
          <a:xfrm>
            <a:off x="8580884" y="1709359"/>
            <a:ext cx="2458287" cy="4254975"/>
          </a:xfrm>
          <a:prstGeom prst="rect">
            <a:avLst/>
          </a:prstGeom>
        </p:spPr>
      </p:pic>
      <p:grpSp>
        <p:nvGrpSpPr>
          <p:cNvPr id="13" name="组合 4">
            <a:extLst>
              <a:ext uri="{FF2B5EF4-FFF2-40B4-BE49-F238E27FC236}">
                <a16:creationId xmlns:a16="http://schemas.microsoft.com/office/drawing/2014/main" id="{38C45FA8-2E07-C222-529E-F9D910039D46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3E32423F-B414-A8F1-02C6-7A4E75A02EF1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AC1E8B6-93F0-4B6F-26A0-7DAECE894BC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6" name="矩形 2">
              <a:extLst>
                <a:ext uri="{FF2B5EF4-FFF2-40B4-BE49-F238E27FC236}">
                  <a16:creationId xmlns:a16="http://schemas.microsoft.com/office/drawing/2014/main" id="{FC4FBA42-915C-4D97-7C61-53F241CF2CCB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TextBox 3">
              <a:extLst>
                <a:ext uri="{FF2B5EF4-FFF2-40B4-BE49-F238E27FC236}">
                  <a16:creationId xmlns:a16="http://schemas.microsoft.com/office/drawing/2014/main" id="{9D6CF803-EC61-0B59-29F7-D080DADB9F08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62667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3BED4D5-46AC-E487-7742-D12391046480}"/>
              </a:ext>
            </a:extLst>
          </p:cNvPr>
          <p:cNvSpPr txBox="1"/>
          <p:nvPr/>
        </p:nvSpPr>
        <p:spPr>
          <a:xfrm>
            <a:off x="1010651" y="1108842"/>
            <a:ext cx="9991023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（四）按钮设计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按钮是一个在网页或者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上创造良好体验的必不可少的元素，按钮可传达用户能采取的行动。它们通常放置在整个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中，如对话框、表单、工具栏等。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按钮设计的原则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按钮设计首先要从视觉上出发，具有高度的识别性。同时，应为按钮创建正确的交互和样式，所有状态都应有明确的可供性，用以区分其它状态与布局，但不应产生大量视觉干扰。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F64D5455-D5D7-6945-7405-2B701ADCB2FD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7C5BEAFC-E179-03B3-F6E8-5C8506BC786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41D84CA-4503-D23B-04B2-A2527E1BCE3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2CF1A8D6-4C6D-F809-AD57-993F074C0B7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03F54A5C-DA1F-D777-38D4-66DA89290281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365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AE897A2-8E6A-627B-B9A5-C391C013980D}"/>
              </a:ext>
            </a:extLst>
          </p:cNvPr>
          <p:cNvSpPr txBox="1"/>
          <p:nvPr/>
        </p:nvSpPr>
        <p:spPr>
          <a:xfrm>
            <a:off x="1174282" y="1653213"/>
            <a:ext cx="976964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其次，按钮的尺寸也很重要，从人体工程学角度来看，手指点击的尺寸需符合一般手指的大小，不同平台提供了热区的最小尺寸的不同设计规范。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MIT Touch Lab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的研究结果表明手指接触面积平均在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10-14mm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之间，指尖平均为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8-10mm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，所以最佳的热区尺寸应设定为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10mmX10mm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91" descr="突出按钮">
            <a:extLst>
              <a:ext uri="{FF2B5EF4-FFF2-40B4-BE49-F238E27FC236}">
                <a16:creationId xmlns:a16="http://schemas.microsoft.com/office/drawing/2014/main" id="{8DBF3E9E-2774-E082-41BA-F6B3CFF613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76" t="8102" r="3614" b="5401"/>
          <a:stretch>
            <a:fillRect/>
          </a:stretch>
        </p:blipFill>
        <p:spPr>
          <a:xfrm>
            <a:off x="3616257" y="3637915"/>
            <a:ext cx="4885690" cy="2142490"/>
          </a:xfrm>
          <a:prstGeom prst="rect">
            <a:avLst/>
          </a:prstGeom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id="{73C7547D-AB88-7CC6-F9EB-2F7F1865DF0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BB800159-E022-1C94-CA7D-518DE8B863F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FB21FAC-D156-0363-3097-7FEE7F840BD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20A6095C-3F03-1767-831A-D0827B21BF9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1C31BE44-6165-786E-E42E-6185208402C5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68114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8B1C37-0974-9279-6C9A-3ED3C9BBE608}"/>
              </a:ext>
            </a:extLst>
          </p:cNvPr>
          <p:cNvSpPr txBox="1"/>
          <p:nvPr/>
        </p:nvSpPr>
        <p:spPr>
          <a:xfrm>
            <a:off x="1530417" y="1193336"/>
            <a:ext cx="4947386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从按钮样式来说，它的作用主要是帮助用户明确操作的重要程度，需在可能引起混淆的地方指导用户。因此，要将按钮进行分级，以用户使用的频率、重要程度等属性出发进行划分。一般情况下，应有一个突出按钮，以及几个“二级”和“三级”的操作按钮。需要注意的是，当创建不同层级的按钮时，应尝试在不同层级中呈现共同元素，否则会使设计失去一致性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46" descr="ccc">
            <a:extLst>
              <a:ext uri="{FF2B5EF4-FFF2-40B4-BE49-F238E27FC236}">
                <a16:creationId xmlns:a16="http://schemas.microsoft.com/office/drawing/2014/main" id="{9BD9B6FB-A91C-396D-27F9-551528D704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16" t="3203" r="54716" b="12179"/>
          <a:stretch>
            <a:fillRect/>
          </a:stretch>
        </p:blipFill>
        <p:spPr>
          <a:xfrm>
            <a:off x="6641431" y="1356590"/>
            <a:ext cx="3532472" cy="4312384"/>
          </a:xfrm>
          <a:prstGeom prst="rect">
            <a:avLst/>
          </a:prstGeom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id="{74E5D37D-F39A-2627-8022-A97DC4794875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B3122FF9-564B-0C3C-0AFE-228851F06B9B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E94371-4E6E-19D7-0675-932494F3358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ABC792B7-4085-550A-8FC3-B9077033255A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94AC038A-813E-5FEE-D7F9-F0698C476768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069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8" descr="hhh'">
            <a:extLst>
              <a:ext uri="{FF2B5EF4-FFF2-40B4-BE49-F238E27FC236}">
                <a16:creationId xmlns:a16="http://schemas.microsoft.com/office/drawing/2014/main" id="{762306AA-496C-CCEB-8A9C-A611DF931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42" t="10471" r="6724" b="11847"/>
          <a:stretch>
            <a:fillRect/>
          </a:stretch>
        </p:blipFill>
        <p:spPr>
          <a:xfrm>
            <a:off x="1943550" y="1482892"/>
            <a:ext cx="8551565" cy="35896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CA4B09-17CB-7768-0B8B-B1E84A294E71}"/>
              </a:ext>
            </a:extLst>
          </p:cNvPr>
          <p:cNvSpPr txBox="1"/>
          <p:nvPr/>
        </p:nvSpPr>
        <p:spPr>
          <a:xfrm>
            <a:off x="5541745" y="5190442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按钮一致性</a:t>
            </a:r>
            <a:endParaRPr lang="en-CA" dirty="0"/>
          </a:p>
        </p:txBody>
      </p:sp>
      <p:grpSp>
        <p:nvGrpSpPr>
          <p:cNvPr id="7" name="组合 4">
            <a:extLst>
              <a:ext uri="{FF2B5EF4-FFF2-40B4-BE49-F238E27FC236}">
                <a16:creationId xmlns:a16="http://schemas.microsoft.com/office/drawing/2014/main" id="{CFD70DAD-75D6-848F-107D-26E71AEDD2D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B5B188DF-1339-1040-EFED-180C3410566C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C8B6F5-B741-65E6-BE84-65B3C8DC0A17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C6EE698E-F05E-E536-5EE2-B2BFB674A244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16033C9A-9AFE-D3EE-35EB-B6CADE64FA24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14604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D7207FD-F773-A560-11AC-B757F24E5B80}"/>
              </a:ext>
            </a:extLst>
          </p:cNvPr>
          <p:cNvSpPr txBox="1"/>
          <p:nvPr/>
        </p:nvSpPr>
        <p:spPr>
          <a:xfrm>
            <a:off x="852755" y="1250393"/>
            <a:ext cx="10181690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按钮形状及样式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通常按钮会被设计成矩形或圆角矩形。一些研究表明圆角能加强信息传递，并且能将人的视线集中在元素的中心位置。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⑴突出按钮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来说，用户希望将最常使用的按钮设为“默认”，使其处于聚焦状态，这种显示状态有利于大多数用户更迅速地完成操作，节省时间精力。另一种情况是，当操作较为危险时，这种设计可能会因视觉吸引而导致用户做出意外选择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5" descr="qqq">
            <a:extLst>
              <a:ext uri="{FF2B5EF4-FFF2-40B4-BE49-F238E27FC236}">
                <a16:creationId xmlns:a16="http://schemas.microsoft.com/office/drawing/2014/main" id="{1DE4A9E4-09CF-DCA3-DE94-CD564BCDD6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80" t="7813" r="5964" b="20399"/>
          <a:stretch>
            <a:fillRect/>
          </a:stretch>
        </p:blipFill>
        <p:spPr>
          <a:xfrm>
            <a:off x="3282632" y="4520006"/>
            <a:ext cx="5321935" cy="1784350"/>
          </a:xfrm>
          <a:prstGeom prst="rect">
            <a:avLst/>
          </a:prstGeom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id="{758D0BB3-C43E-6347-3F12-BC37EEFEF62C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A9CE82C9-36B4-451F-A38E-BA341745A545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D547F7-DEA6-7D2F-2D2C-3E7560507891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010B9AB0-9DC4-2B11-7F11-20764783E1CB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360045F9-EB79-4FC8-9BED-116CDF58C027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5666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>
            <a:extLst>
              <a:ext uri="{FF2B5EF4-FFF2-40B4-BE49-F238E27FC236}">
                <a16:creationId xmlns:a16="http://schemas.microsoft.com/office/drawing/2014/main" id="{50B52168-6B69-C83E-32A4-476A58508E3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5" name="矩形 2">
              <a:extLst>
                <a:ext uri="{FF2B5EF4-FFF2-40B4-BE49-F238E27FC236}">
                  <a16:creationId xmlns:a16="http://schemas.microsoft.com/office/drawing/2014/main" id="{E762466F-E6D3-C4D0-6487-380E2024293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FF24DA0-D35F-4DDC-81CD-DABD6B8A50D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85DE06FC-2127-6454-BC2D-47FD5773188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BD76B1F6-60F6-87C6-2F92-5AD71E935922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9FDA4E-8428-3D8E-5D7F-3D305CB04CD9}"/>
              </a:ext>
            </a:extLst>
          </p:cNvPr>
          <p:cNvSpPr txBox="1"/>
          <p:nvPr/>
        </p:nvSpPr>
        <p:spPr>
          <a:xfrm>
            <a:off x="3773103" y="2844225"/>
            <a:ext cx="71708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第一节   </a:t>
            </a:r>
            <a:r>
              <a:rPr lang="en-US" sz="3200" b="1" dirty="0">
                <a:latin typeface="+mn-ea"/>
              </a:rPr>
              <a:t>app</a:t>
            </a:r>
            <a:r>
              <a:rPr lang="zh-CN" altLang="en-US" sz="3200" b="1" dirty="0">
                <a:latin typeface="+mn-ea"/>
              </a:rPr>
              <a:t>设计流程</a:t>
            </a:r>
            <a:endParaRPr lang="en-CA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31605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36E707A-7AA8-D218-91CC-0E977AC19874}"/>
              </a:ext>
            </a:extLst>
          </p:cNvPr>
          <p:cNvSpPr txBox="1"/>
          <p:nvPr/>
        </p:nvSpPr>
        <p:spPr>
          <a:xfrm>
            <a:off x="1343345" y="1295215"/>
            <a:ext cx="993768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⑵扁平按钮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扁平样式的按钮不会过分突出，但在点击时会改变颜色。其主要优势在于界面简洁，便于区分按钮与背景。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39" descr="111">
            <a:extLst>
              <a:ext uri="{FF2B5EF4-FFF2-40B4-BE49-F238E27FC236}">
                <a16:creationId xmlns:a16="http://schemas.microsoft.com/office/drawing/2014/main" id="{68467F30-F8AB-320A-CFAD-C9486FB9AC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421"/>
          <a:stretch>
            <a:fillRect/>
          </a:stretch>
        </p:blipFill>
        <p:spPr>
          <a:xfrm>
            <a:off x="5385072" y="2944200"/>
            <a:ext cx="2613660" cy="30289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1E7FFE-BFF4-6E16-C5F1-2D496D93BE28}"/>
              </a:ext>
            </a:extLst>
          </p:cNvPr>
          <p:cNvSpPr txBox="1"/>
          <p:nvPr/>
        </p:nvSpPr>
        <p:spPr>
          <a:xfrm>
            <a:off x="6096000" y="6092844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扁平按钮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71304986-1D7E-88F1-A6D0-CD5FAE2A70F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F7E30B23-7EB0-60D0-BA10-B9195E2A6E3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DF1A69E-9716-1497-A5B4-26F007CA7B38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875C2E83-45DB-7712-5E9C-38B0028240A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9C8BF331-8C1C-6550-C03A-F9891059E888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2936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F965DC3-35F6-CBD8-8736-B724D851F4C6}"/>
              </a:ext>
            </a:extLst>
          </p:cNvPr>
          <p:cNvSpPr txBox="1"/>
          <p:nvPr/>
        </p:nvSpPr>
        <p:spPr>
          <a:xfrm>
            <a:off x="1397284" y="1203151"/>
            <a:ext cx="958578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⑶幽灵按钮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幽灵按钮是一种透明的或空按钮形状的形式。当填充内容为简单的文字形式时，通常使用极细的描边作为幽灵按钮的轮廓。幽灵按钮因为视觉效果较弱，最好是用在第二或第三层级的内容上。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63" descr="幽灵按钮截图加框">
            <a:extLst>
              <a:ext uri="{FF2B5EF4-FFF2-40B4-BE49-F238E27FC236}">
                <a16:creationId xmlns:a16="http://schemas.microsoft.com/office/drawing/2014/main" id="{6B422BC3-13CD-F1FC-244F-A8E8C11D46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097" t="18012" r="10405" b="18858"/>
          <a:stretch>
            <a:fillRect/>
          </a:stretch>
        </p:blipFill>
        <p:spPr>
          <a:xfrm>
            <a:off x="2886271" y="3195428"/>
            <a:ext cx="6419457" cy="29738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35E64E-736B-79CC-5BE4-0D1EDB1CF87B}"/>
              </a:ext>
            </a:extLst>
          </p:cNvPr>
          <p:cNvSpPr txBox="1"/>
          <p:nvPr/>
        </p:nvSpPr>
        <p:spPr>
          <a:xfrm>
            <a:off x="5648217" y="6200414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幽灵按钮</a:t>
            </a:r>
            <a:endParaRPr lang="en-CA" dirty="0"/>
          </a:p>
        </p:txBody>
      </p:sp>
      <p:grpSp>
        <p:nvGrpSpPr>
          <p:cNvPr id="11" name="组合 4">
            <a:extLst>
              <a:ext uri="{FF2B5EF4-FFF2-40B4-BE49-F238E27FC236}">
                <a16:creationId xmlns:a16="http://schemas.microsoft.com/office/drawing/2014/main" id="{9FB6AC30-D29C-0C1E-871F-AC9151F6DF7D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553C0319-868C-4CC9-C8B2-80BDC4E59EB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FB82B2-5482-0E68-7FE1-4D11A4CBA247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4" name="矩形 2">
              <a:extLst>
                <a:ext uri="{FF2B5EF4-FFF2-40B4-BE49-F238E27FC236}">
                  <a16:creationId xmlns:a16="http://schemas.microsoft.com/office/drawing/2014/main" id="{1C3955C2-495E-843C-C594-B338ADEC610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TextBox 3">
              <a:extLst>
                <a:ext uri="{FF2B5EF4-FFF2-40B4-BE49-F238E27FC236}">
                  <a16:creationId xmlns:a16="http://schemas.microsoft.com/office/drawing/2014/main" id="{9F7F4EBF-4717-1C3C-0AB0-52D93BBFD165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8430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912A60-B199-4A1B-E1E3-0A44AD969E3B}"/>
              </a:ext>
            </a:extLst>
          </p:cNvPr>
          <p:cNvSpPr txBox="1"/>
          <p:nvPr/>
        </p:nvSpPr>
        <p:spPr>
          <a:xfrm>
            <a:off x="1953802" y="1327455"/>
            <a:ext cx="4142198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⑷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FAB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浮动按钮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浮动按钮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(floating action button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FAB)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于在屏幕上执行主要或常见操作。它出现在所有屏幕内容的前面，通常是以中间带有图标的圆形形态出现。浮动按钮利用本身的圆形形状悬浮于界面之上与其他元素进行区分，可实现运动动作，包括渐变、展开和转化为单一定点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77" descr="浮动按钮截屏加框">
            <a:extLst>
              <a:ext uri="{FF2B5EF4-FFF2-40B4-BE49-F238E27FC236}">
                <a16:creationId xmlns:a16="http://schemas.microsoft.com/office/drawing/2014/main" id="{2A953D55-2CB3-DFBF-E405-2EABBFBC40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895" t="12414" r="38870" b="13753"/>
          <a:stretch>
            <a:fillRect/>
          </a:stretch>
        </p:blipFill>
        <p:spPr>
          <a:xfrm>
            <a:off x="6681627" y="1379057"/>
            <a:ext cx="2349357" cy="45514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69895A9-77B3-0753-9561-2A05EDB16BD6}"/>
              </a:ext>
            </a:extLst>
          </p:cNvPr>
          <p:cNvSpPr txBox="1"/>
          <p:nvPr/>
        </p:nvSpPr>
        <p:spPr>
          <a:xfrm>
            <a:off x="7322906" y="5982063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浮动按钮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05AFEA8B-3CE6-AD02-16BB-59CD1CB14150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2051EF4D-166C-3746-2E94-C163D23FE9B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4CF9E0-CAD9-2F87-2040-52824DF27904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9F8F3FE7-ECD6-4294-6F2A-6B4FA8BFE17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EBF1E388-31F8-397F-E3D0-4922D80330A6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713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B10E4C-2BF3-CA01-6F4A-51E708A9B64C}"/>
              </a:ext>
            </a:extLst>
          </p:cNvPr>
          <p:cNvSpPr txBox="1"/>
          <p:nvPr/>
        </p:nvSpPr>
        <p:spPr>
          <a:xfrm>
            <a:off x="983750" y="1420925"/>
            <a:ext cx="9711648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（五）导航设计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关于导航设计，路虎的设计总监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GerryMcGovern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曾发出“导航比搜索更重要”的言论。他指出，由于点击链接相较搜索来说更方便，因此人们更依赖导航。因此，在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设计中导航设计是非常重要的一环。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在进行导航设计时，需考虑以下几个方面：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设计的一致性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l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交互的清晰性</a:t>
            </a:r>
            <a:endParaRPr lang="en-CA" altLang="zh-CN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合理的层级性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设计的兼容性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CF10E8A2-643C-4FAD-C080-57A40440EAA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0F9D3850-9E50-9F28-7418-03703EBF9DB7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1BB998-6B28-48F3-B939-D3754F13853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B64249C1-A400-9BC2-1A87-CD5A1D20412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FD8B6731-FB33-52E2-3B53-0087C23DEC1A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8885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C908BF3-AEEC-9996-6117-C4BCB2EAF3E3}"/>
              </a:ext>
            </a:extLst>
          </p:cNvPr>
          <p:cNvSpPr txBox="1"/>
          <p:nvPr/>
        </p:nvSpPr>
        <p:spPr>
          <a:xfrm>
            <a:off x="1071937" y="1177668"/>
            <a:ext cx="10048126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以下是几种常见的导航形式：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底部标签式导航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式导航是目前最常见的导航形式。最主要的原因是标签式导航能分化流量，能提高页面的流量转化率。底部标签栏位于页面底部，能告诉用户当前位置及用户切换统一层级之间的不同模块，一般最多不超过五个标签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12" descr="底部标签式导航">
            <a:extLst>
              <a:ext uri="{FF2B5EF4-FFF2-40B4-BE49-F238E27FC236}">
                <a16:creationId xmlns:a16="http://schemas.microsoft.com/office/drawing/2014/main" id="{61BA626C-51FF-5364-148A-7A9E82E49A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842" t="68853" r="37666" b="9432"/>
          <a:stretch/>
        </p:blipFill>
        <p:spPr>
          <a:xfrm>
            <a:off x="3479225" y="3616502"/>
            <a:ext cx="5344881" cy="2763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A846E9-40F0-E14F-6387-2B04BF298C35}"/>
              </a:ext>
            </a:extLst>
          </p:cNvPr>
          <p:cNvSpPr txBox="1"/>
          <p:nvPr/>
        </p:nvSpPr>
        <p:spPr>
          <a:xfrm>
            <a:off x="5298897" y="6288137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底部标签式导航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59229EBB-0944-1D3B-9618-1FE6CE3B73A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E6DD25D6-08DC-9734-2766-F10468422103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93EB5C-5643-3B39-9C6F-8B7D5B07AB6C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32E4FE81-F849-7BCB-BBC1-3E726B5EBB0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DD67B8FD-1DF2-7F97-279A-0CDB8558D413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538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EA9177A-289A-F4A2-77AE-8FD8068C59DF}"/>
              </a:ext>
            </a:extLst>
          </p:cNvPr>
          <p:cNvSpPr txBox="1"/>
          <p:nvPr/>
        </p:nvSpPr>
        <p:spPr>
          <a:xfrm>
            <a:off x="1164404" y="1161652"/>
            <a:ext cx="9863191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舵式导航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舵式导航是底部标签式导航的一种变化形式。突出主要的按钮或标签，以引起用户注意，促使用户多使用该功能。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22" descr="舵式导航">
            <a:extLst>
              <a:ext uri="{FF2B5EF4-FFF2-40B4-BE49-F238E27FC236}">
                <a16:creationId xmlns:a16="http://schemas.microsoft.com/office/drawing/2014/main" id="{2ECC03EE-2AA6-0326-FF1A-D926CBA3CC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883" t="67148" r="37899" b="10934"/>
          <a:stretch/>
        </p:blipFill>
        <p:spPr>
          <a:xfrm>
            <a:off x="2788634" y="2850440"/>
            <a:ext cx="5934125" cy="31340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D3172E-F7BC-02E9-9C42-261801CA8EE1}"/>
              </a:ext>
            </a:extLst>
          </p:cNvPr>
          <p:cNvSpPr txBox="1"/>
          <p:nvPr/>
        </p:nvSpPr>
        <p:spPr>
          <a:xfrm>
            <a:off x="5206429" y="5984483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舵式导航</a:t>
            </a:r>
            <a:r>
              <a:rPr 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5A273646-2A06-1467-25CD-E6B754B5F2DA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73814240-5D7C-DC31-ED21-889C59D609B8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DFDC5B-A18D-268F-ECF3-4308BA1F5A0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BAC4000B-7C45-BD9A-4DBA-BD675970D089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74A7E6A1-01F8-A393-5AE9-582E5BA9487F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17211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CFECBF3-682E-95A3-DAD0-3C15381EC8A9}"/>
              </a:ext>
            </a:extLst>
          </p:cNvPr>
          <p:cNvSpPr txBox="1"/>
          <p:nvPr/>
        </p:nvSpPr>
        <p:spPr>
          <a:xfrm>
            <a:off x="1353618" y="1161651"/>
            <a:ext cx="9239037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列表式导航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列表式导航通常针对具体某个模块内容的信息进行分类，以列表的形式呈现。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7BDF4B-E900-7A29-487A-59BD14D9D284}"/>
              </a:ext>
            </a:extLst>
          </p:cNvPr>
          <p:cNvSpPr txBox="1"/>
          <p:nvPr/>
        </p:nvSpPr>
        <p:spPr>
          <a:xfrm>
            <a:off x="1353617" y="2234668"/>
            <a:ext cx="958836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CA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宫格式导航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类似于手机桌面各个应用入口的导航方式。每个入口往往是较为独立的信息内容，用户进入某个入口后，只处理与此入口相关的内容，如果要跳转至其他入口，必须先回到入口总界面。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00B942-618C-63FE-42E6-66354F355A01}"/>
              </a:ext>
            </a:extLst>
          </p:cNvPr>
          <p:cNvSpPr txBox="1"/>
          <p:nvPr/>
        </p:nvSpPr>
        <p:spPr>
          <a:xfrm>
            <a:off x="1371594" y="4119286"/>
            <a:ext cx="9516441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卡片式导航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一种更加可视化的导航，它能根据页面内容的变化及时更新图片，适合以图片为主的内容，像新闻、美食、旅行、视频图片等经常使用，常作为二级导航。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4">
            <a:extLst>
              <a:ext uri="{FF2B5EF4-FFF2-40B4-BE49-F238E27FC236}">
                <a16:creationId xmlns:a16="http://schemas.microsoft.com/office/drawing/2014/main" id="{618D8DBB-27DF-7020-CEFB-5A6C9E34840B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1" name="矩形 2">
              <a:extLst>
                <a:ext uri="{FF2B5EF4-FFF2-40B4-BE49-F238E27FC236}">
                  <a16:creationId xmlns:a16="http://schemas.microsoft.com/office/drawing/2014/main" id="{917E05B2-D2AB-D79F-507D-D07F0B14BFD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CD4CAE-87C9-9485-8694-2E7A7511F69B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482B7A26-98CF-ED79-507C-14A100E45B1F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68AA2CB6-ADFB-8AE4-AD5B-D9C04C3B522B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4608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7" descr="宫格式导航">
            <a:extLst>
              <a:ext uri="{FF2B5EF4-FFF2-40B4-BE49-F238E27FC236}">
                <a16:creationId xmlns:a16="http://schemas.microsoft.com/office/drawing/2014/main" id="{6BC53381-E475-9F49-B819-95277B8EE8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877" t="4496" r="37035" b="5453"/>
          <a:stretch>
            <a:fillRect/>
          </a:stretch>
        </p:blipFill>
        <p:spPr>
          <a:xfrm>
            <a:off x="2094904" y="1044671"/>
            <a:ext cx="2292157" cy="4615203"/>
          </a:xfrm>
          <a:prstGeom prst="rect">
            <a:avLst/>
          </a:prstGeom>
        </p:spPr>
      </p:pic>
      <p:pic>
        <p:nvPicPr>
          <p:cNvPr id="5" name="图片 199" descr="奥利奥圣代">
            <a:extLst>
              <a:ext uri="{FF2B5EF4-FFF2-40B4-BE49-F238E27FC236}">
                <a16:creationId xmlns:a16="http://schemas.microsoft.com/office/drawing/2014/main" id="{6D413F70-87C7-2978-2A5F-634454C3BA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94" t="2656" r="3989" b="2276"/>
          <a:stretch>
            <a:fillRect/>
          </a:stretch>
        </p:blipFill>
        <p:spPr>
          <a:xfrm>
            <a:off x="4742152" y="1044671"/>
            <a:ext cx="5705652" cy="46152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575B37-2F11-B3DC-A267-80766E963DF4}"/>
              </a:ext>
            </a:extLst>
          </p:cNvPr>
          <p:cNvSpPr txBox="1"/>
          <p:nvPr/>
        </p:nvSpPr>
        <p:spPr>
          <a:xfrm>
            <a:off x="2596793" y="5628663"/>
            <a:ext cx="15847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宫格式导航</a:t>
            </a:r>
            <a:endParaRPr lang="en-CA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944BFC-DC82-497F-1095-32B869E69026}"/>
              </a:ext>
            </a:extLst>
          </p:cNvPr>
          <p:cNvSpPr txBox="1"/>
          <p:nvPr/>
        </p:nvSpPr>
        <p:spPr>
          <a:xfrm>
            <a:off x="6757827" y="566014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卡片式导航</a:t>
            </a:r>
            <a:endParaRPr lang="en-CA" dirty="0"/>
          </a:p>
        </p:txBody>
      </p:sp>
      <p:grpSp>
        <p:nvGrpSpPr>
          <p:cNvPr id="10" name="组合 4">
            <a:extLst>
              <a:ext uri="{FF2B5EF4-FFF2-40B4-BE49-F238E27FC236}">
                <a16:creationId xmlns:a16="http://schemas.microsoft.com/office/drawing/2014/main" id="{DD3F6B40-99C9-A075-9473-D73341ED2E46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1" name="矩形 2">
              <a:extLst>
                <a:ext uri="{FF2B5EF4-FFF2-40B4-BE49-F238E27FC236}">
                  <a16:creationId xmlns:a16="http://schemas.microsoft.com/office/drawing/2014/main" id="{5EED50BD-AE31-5DCF-F62C-E085968B3BE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3FDDBE-53B4-BC94-4B91-41DA2BC2C85A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2775566F-259D-09C4-859A-655FCEE546C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C2878345-E283-B470-DCFE-046EEB1B025B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6034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5F93AA-0923-83DA-D4BA-1DD14A84E3BD}"/>
              </a:ext>
            </a:extLst>
          </p:cNvPr>
          <p:cNvSpPr txBox="1"/>
          <p:nvPr/>
        </p:nvSpPr>
        <p:spPr>
          <a:xfrm>
            <a:off x="1058238" y="1150826"/>
            <a:ext cx="10263883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（六）字体设计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字体，可以说是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界面中最关键的元素之一，合理的字体设计能给人和谐的美感。如今，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种类较以往更加繁多，字体类型也不断推陈出新。为了吸引用户而设定更具艺术性的字体无可厚非，但文字的本质是实现阅读功能的，因此，字体不应被过度装饰。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选择适合的字体前，首先应了解字体的基本分类</a:t>
            </a:r>
            <a:r>
              <a:rPr lang="en-US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衬线或无衬线字体。从外观上看，衬线字体竖笔较粗、横笔较细，在文字比划的末尾有修饰；无衬线字体比划粗细一致，不含修饰。从应用上看，衬线字体比划较细、易读性强，适用于篇幅较长的正文；无衬线字体则较为醒目，适用于文章、海报的大字标题，因为它们字数较少，不必长时阅读。中文无衬线字体，例如黑体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74AB360D-7A19-645F-7DAD-4A68D09F2848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416DFE7F-7E2B-6751-1991-F2868C04BB2B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EBB8C49-BE74-4B63-8842-92653C4D66CC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F1B5A283-977F-D592-2EA6-CF1B2C98611B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C65AD356-3B76-A711-DAB3-775A6CB2BC09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8120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ED89C69-D3D9-91E5-3E21-C778D6607E5A}"/>
              </a:ext>
            </a:extLst>
          </p:cNvPr>
          <p:cNvSpPr txBox="1"/>
          <p:nvPr/>
        </p:nvSpPr>
        <p:spPr>
          <a:xfrm>
            <a:off x="1251735" y="1768229"/>
            <a:ext cx="968853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（七）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角色可在产品服务中提供亲切而积极的形象，因此通常被当作营销工具。而随着童心成年人数量的增加，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角色市场也在不断扩大。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形象作为一种与消费相关的产品文化，现在的受众更多集中在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岁的年龄区间。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7164053C-AE4F-143F-8BA3-FDC22B612B6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070E86C1-50E3-D80D-59A0-154E3715D89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608358D-4274-54F5-B82D-43CF49FD10D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EE812EF3-B46F-3B4F-E63D-635B278A61C3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73915622-1013-AD39-5619-76DD270C55B7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809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4990AD7-99A4-AFDD-5B63-92ABBCDFF3A2}"/>
              </a:ext>
            </a:extLst>
          </p:cNvPr>
          <p:cNvSpPr txBox="1"/>
          <p:nvPr/>
        </p:nvSpPr>
        <p:spPr>
          <a:xfrm>
            <a:off x="1155032" y="2057475"/>
            <a:ext cx="971189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Application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的简称，指的是智能手机的第三方应用程序。宏观上看，一款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从最初构想到最终落地，一般遵循任务设定、市场研究、线框图制作、原型制作、界面设计、动画演示、软件架构、开发测试、发布和更新等九个流程。本章节主要介绍设计方面的一般流程。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F6B1E17D-7F72-3338-F391-B690EE26F8AF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F25E7723-F4CD-B44C-D54D-68164CB7BBC7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4E2159D-C0C2-39BA-81A0-4FDBBC8B9A8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474E0FFC-B386-BE86-4795-D3F78C506FA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BB21B37C-8E3A-69F4-4CA4-2336489FA4BF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12271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F953CF-13AF-D025-09CA-E4CE38EE06B1}"/>
              </a:ext>
            </a:extLst>
          </p:cNvPr>
          <p:cNvSpPr txBox="1"/>
          <p:nvPr/>
        </p:nvSpPr>
        <p:spPr>
          <a:xfrm>
            <a:off x="1438382" y="1723408"/>
            <a:ext cx="9647434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腾讯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QQfamily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是腾讯以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企鹅形象为核心，延展出来的一系列卡通形象。目前已经有了呆萌企鹅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BabyQ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、白熊多福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Dov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、神秘海鸥奥斯卡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Oscar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和爱唱歌的鹦鹉安子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Anko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，以及人类小伙伴卡纳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Qana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等经典形象。</a:t>
            </a:r>
            <a:r>
              <a:rPr lang="en-US" sz="2000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QQfamily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一经推出就受到了年轻群体的广泛好评，其受欢迎的原因，一方面得益于腾讯公司对设计风向的敏锐洞察力，另一方面则缘于腾讯对于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形象故事的表现力，它将可爱的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形象与生动的故事相结合，并融入到更多社交场景中，为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形象注入丰富的情感，彰显出年轻和积极的品牌内涵</a:t>
            </a:r>
            <a:r>
              <a:rPr lang="zh-CN" sz="1800" kern="100" dirty="0">
                <a:solidFill>
                  <a:srgbClr val="000000"/>
                </a:solidFill>
                <a:effectLst/>
                <a:ea typeface="SimSun" panose="02010600030101010101" pitchFamily="2" charset="-122"/>
                <a:cs typeface="SimSun" panose="02010600030101010101" pitchFamily="2" charset="-122"/>
              </a:rPr>
              <a:t>。</a:t>
            </a:r>
            <a:endParaRPr lang="en-CA" dirty="0"/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624B6231-FEE7-511D-07EA-C939AAF99E2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3BBE269A-588F-F423-7863-E0048A326D41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FF62343-1752-8449-986B-62B08CEA75F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89E7F000-56DE-6A57-2AC8-D8F1974365CB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A694E253-A919-DEB9-BF1C-C1F66D064D6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44327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>
            <a:extLst>
              <a:ext uri="{FF2B5EF4-FFF2-40B4-BE49-F238E27FC236}">
                <a16:creationId xmlns:a16="http://schemas.microsoft.com/office/drawing/2014/main" id="{50B52168-6B69-C83E-32A4-476A58508E3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5" name="矩形 2">
              <a:extLst>
                <a:ext uri="{FF2B5EF4-FFF2-40B4-BE49-F238E27FC236}">
                  <a16:creationId xmlns:a16="http://schemas.microsoft.com/office/drawing/2014/main" id="{E762466F-E6D3-C4D0-6487-380E2024293A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FF24DA0-D35F-4DDC-81CD-DABD6B8A50D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85DE06FC-2127-6454-BC2D-47FD5773188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BD76B1F6-60F6-87C6-2F92-5AD71E935922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9FDA4E-8428-3D8E-5D7F-3D305CB04CD9}"/>
              </a:ext>
            </a:extLst>
          </p:cNvPr>
          <p:cNvSpPr txBox="1"/>
          <p:nvPr/>
        </p:nvSpPr>
        <p:spPr>
          <a:xfrm>
            <a:off x="3536797" y="2844225"/>
            <a:ext cx="71708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n-ea"/>
              </a:rPr>
              <a:t>第二节 现代语境下</a:t>
            </a:r>
            <a:r>
              <a:rPr lang="en-US" sz="3200" b="1" dirty="0">
                <a:latin typeface="+mn-ea"/>
              </a:rPr>
              <a:t>app</a:t>
            </a:r>
            <a:r>
              <a:rPr lang="zh-CN" altLang="en-US" sz="3200" b="1" dirty="0">
                <a:latin typeface="+mn-ea"/>
              </a:rPr>
              <a:t>的发展</a:t>
            </a:r>
            <a:endParaRPr lang="en-CA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10321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C994979-FA1F-F71B-B126-274D3EAEE62B}"/>
              </a:ext>
            </a:extLst>
          </p:cNvPr>
          <p:cNvSpPr txBox="1"/>
          <p:nvPr/>
        </p:nvSpPr>
        <p:spPr>
          <a:xfrm>
            <a:off x="1411550" y="1897262"/>
            <a:ext cx="9544692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的多样化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现代社会中，人们的衣食住行都离不开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的使用，点外卖、购物、预约门票等等，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已经成了人们生活中不可或缺的一部分。随着现代社会的发展，人的需求也与日俱增，手机功能更加强大，而层出不穷的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，也为日常生活提供更多便利。另外，人们通过使用各类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，可从中获得更多有益的理性观念以支持现实行为，在个人意志力的作用下，形成一种多元化、循环性的长期数字支持。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4">
            <a:extLst>
              <a:ext uri="{FF2B5EF4-FFF2-40B4-BE49-F238E27FC236}">
                <a16:creationId xmlns:a16="http://schemas.microsoft.com/office/drawing/2014/main" id="{726D5D33-0278-4206-9A3E-85E76FD5A58E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3" name="矩形 2">
              <a:extLst>
                <a:ext uri="{FF2B5EF4-FFF2-40B4-BE49-F238E27FC236}">
                  <a16:creationId xmlns:a16="http://schemas.microsoft.com/office/drawing/2014/main" id="{06524CC6-92EB-173E-54B0-49F1E9349FA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1FB760A-A947-C44F-EA15-809AB043E384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5" name="矩形 2">
              <a:extLst>
                <a:ext uri="{FF2B5EF4-FFF2-40B4-BE49-F238E27FC236}">
                  <a16:creationId xmlns:a16="http://schemas.microsoft.com/office/drawing/2014/main" id="{42ABE394-C28F-8491-D2FA-242863CEFAE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TextBox 3">
              <a:extLst>
                <a:ext uri="{FF2B5EF4-FFF2-40B4-BE49-F238E27FC236}">
                  <a16:creationId xmlns:a16="http://schemas.microsoft.com/office/drawing/2014/main" id="{455B1C96-FC7B-12FD-76BE-078CAFBAD44C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42812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6D2DD72-1EE8-77B0-28BB-CAC4E6A975AF}"/>
              </a:ext>
            </a:extLst>
          </p:cNvPr>
          <p:cNvSpPr txBox="1"/>
          <p:nvPr/>
        </p:nvSpPr>
        <p:spPr>
          <a:xfrm>
            <a:off x="1092485" y="1861102"/>
            <a:ext cx="10007029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（一）健康支持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上班族的生活压力越来越大，工作时间不断延长，运动健身通常被搁置，或者只能利用碎片时间才能完成。还有很多渴望健身，但找不到正确方向的运动“小白”，因为运动方法错误、缺乏相关指导等原因导致运动收效甚微。而居家健身软件“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”的出现，解决了健身爱好者的需求“痛点”。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D3153C4A-78D1-34B5-864A-8AA0E8EA4011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B6149D3A-A707-30C2-3993-C23B4E86DA3F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D1A7DC1-6B5E-72F6-BF49-00BC3CCA8C6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E96FAEB0-2E28-73AD-4428-4E77F56AE25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D9CD6C09-BFE3-EDBA-64EE-E7B0EEF1B12D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92962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E99EF29-338C-58FF-285E-FCDED86F8DB3}"/>
              </a:ext>
            </a:extLst>
          </p:cNvPr>
          <p:cNvSpPr txBox="1"/>
          <p:nvPr/>
        </p:nvSpPr>
        <p:spPr>
          <a:xfrm>
            <a:off x="1171254" y="1686844"/>
            <a:ext cx="9585788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（二）学习支持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今时代是知识经济的时代，阅读能丰富个人的知识储备，提升综合素质，也能从书籍中获得财富商机和精神力量。当下，在移动设备上读书成为了现代人获取知识的快捷手段。在一系列的阅读软件中，以“让阅读不再孤独”为口号的“微信阅读”吸引了读书爱好者的目光。为了践行口号，微信读书格外注重培养阅读中的“友谊”，不仅能看到好友的阅读状态，还能从好友阅读过的书中发现自己感兴趣的书籍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BF081DB2-8101-57A0-1162-DB7D1B743182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0EE95896-6ADF-5356-79CB-9C12DA4054A3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B8F973-F0B2-8B2F-F9C7-C774FA7DA8A6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0123727B-B700-3F62-7B9F-14A9971E485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D787C956-34DA-62DB-9A33-40B83D5CE50F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54218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B303F7-D004-507F-E63D-F200D63254FA}"/>
              </a:ext>
            </a:extLst>
          </p:cNvPr>
          <p:cNvSpPr txBox="1"/>
          <p:nvPr/>
        </p:nvSpPr>
        <p:spPr>
          <a:xfrm>
            <a:off x="1174679" y="1635070"/>
            <a:ext cx="9657708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（三）娱乐支持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随着手机功能的日益强大，人们更倾向于在各类移动设备上观看电视节目，“爱奇艺”作为一个影视类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，具有较好的使用观感。在界面呈现上，它的美观界面和易用的交互方式，吸引了很多年轻用户。在视频内容上，“爱奇艺”通过创制独播剧、综艺节目和经典影视剧，带来了大量的忠实粉丝。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257F20F5-8715-96EB-4CB8-A32D55F26C3B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F6464B6D-0695-B865-4A6F-B841CB243FB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465EA0D-3AB4-03D5-FDD3-7D0B2E1F9B4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3866B131-AA27-6B69-964D-0FE56E6A444C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98C5910E-802C-B131-2C57-47C47C7EAD4C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85903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7BBA6D7-E089-2479-040E-C6CE2D0578E8}"/>
              </a:ext>
            </a:extLst>
          </p:cNvPr>
          <p:cNvSpPr txBox="1"/>
          <p:nvPr/>
        </p:nvSpPr>
        <p:spPr>
          <a:xfrm>
            <a:off x="1417833" y="1850366"/>
            <a:ext cx="9596063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（四）购物支持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在互联网发达的今天，网络电商平台越来越多，主要分为三类，第一类是商城类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，第二类是国内导购类</a:t>
            </a:r>
            <a:r>
              <a:rPr lang="en-CA" altLang="zh-CN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，第三类是海淘类的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。淘宝就是一款广为使用的商城类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，随着规模扩大和用户增加，淘宝已从单一的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C2C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网络集市变成了包括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C2C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、团购、分销、拍卖等多种模式在内的综合性零售商圈，成为世界范围的电子商务交易平台之一。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A26C47B3-B9B5-38E7-711D-45D2020C49B5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13B69720-D649-5A39-2881-E767C1760118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33473C4-BE96-59CD-4A23-9CDEAEFA1B9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563813E1-A3D4-F6BA-55C3-767A083329E0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335ADAA0-9859-1BFB-947B-5A7292A759B4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12801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3EE12F-CB92-FB98-C650-12A3FF3B0E4F}"/>
              </a:ext>
            </a:extLst>
          </p:cNvPr>
          <p:cNvSpPr txBox="1"/>
          <p:nvPr/>
        </p:nvSpPr>
        <p:spPr>
          <a:xfrm>
            <a:off x="1284269" y="1614925"/>
            <a:ext cx="9400854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（五）联结支持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在现代社会中，人们的生活充斥着各种基于日常交互建立起的和谐关系。而在疫情发生后，在无法正常出行的日子里，人们则更加关注科技作用下的联结力量。由于人们居家时间的延长，很多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用户使用数字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的方式培养爱好、开展活动。所谓数字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，就是人们可通过各种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观看他人分享的日常视频，尝试培养同样的兴趣爱好如烹饪、烘焙、园艺等。通过数字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的形式，基于虚拟网络来加深彼此的情感联结。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937A7440-E466-6A3D-EA0C-99BCC17CDAD1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5038AEBC-A70A-C36B-0B11-92ACFC21F69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410769-6012-197B-0E96-FFD4FFCA1A6F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106200A3-C2FF-2D71-FD1A-2054998E3141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4534A613-1D0D-2822-7FB7-7958D5D9F0AE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56858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4184654-E629-4743-D17F-D7273555E792}"/>
              </a:ext>
            </a:extLst>
          </p:cNvPr>
          <p:cNvSpPr txBox="1"/>
          <p:nvPr/>
        </p:nvSpPr>
        <p:spPr>
          <a:xfrm>
            <a:off x="1405847" y="1660629"/>
            <a:ext cx="9380306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的智能化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现代生活中的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还可通过信息传感设备，按照约定的协议，将物品与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中的操作连接起来，进行信息交换和通信，以实现智能化识别、定位、跟踪、监控与管理。例如，阿里智能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它是由阿里小智全新升级而来的，是阿里智能家居平台推出的一款智能终端控制手机软件。用户通过该软件能全面操作智能设备，包括豆浆机、空调、阿里智能音箱、空气净化器、互联风烤箱，等等。为厂商和用户提供一站式设备智能化解决方案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7C3A0ECB-3C50-31C1-CD62-68B308EB818D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119E4BEC-0CC7-D1B6-CFFF-D6A470192912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07D61B7-90EC-66F7-47EF-163AFF11034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10549429-0800-065C-9125-962FF2E83356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C4019083-6A54-6B68-7C0F-0C2E1BD6B56A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63597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49F634F-D97F-2155-66A5-23AFCE98B22A}"/>
              </a:ext>
            </a:extLst>
          </p:cNvPr>
          <p:cNvSpPr txBox="1"/>
          <p:nvPr/>
        </p:nvSpPr>
        <p:spPr>
          <a:xfrm>
            <a:off x="1328791" y="1771405"/>
            <a:ext cx="9534418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三、问题与解决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互联网的发展与移动电子设备的产生，带来了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开发应用领域的繁荣；而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的不断优化完善，也拓宽了移动电子设备的市场和销路。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，为现代生活带来了太多便利，它可在一定程度上将碎片化信息和时间高效整合，不受空间阻隔进行互动交流，拥有便捷性、实时性、定向性的属性特征，从而促进信息的传播与接收。然而，在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的发展过程中，也出现了一些有碍其发展的现实问题。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9D1F043B-733D-9B20-769C-F64D1D9A0C28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38D5E9DC-DFA5-B00A-8E98-485E73F7C96D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508FEB7-8E3F-35AC-09CF-4AC70808B20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23293D05-DC9F-7A27-D873-7477D8E14F42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D15B0F26-60A7-25E7-387E-D51AC653BFC9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459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B24A997-E90D-92FB-55BE-3BD53B34C03E}"/>
              </a:ext>
            </a:extLst>
          </p:cNvPr>
          <p:cNvSpPr txBox="1"/>
          <p:nvPr/>
        </p:nvSpPr>
        <p:spPr>
          <a:xfrm>
            <a:off x="922421" y="1480481"/>
            <a:ext cx="4496602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一、框架建立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当下的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应用主要可分为两大类：内容浏览类应用和功能操作型应用。常见的内容浏览类应用有各类搜索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、短视频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等，需通过信息架构的方法，对信息数据进行整合归类。而功能操作型应用，例如各类支付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、健身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、游戏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等，则需通过任务分析的方法，将功能分解组织形成一个可闭环的网状操作模式。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C9F754DE-2CAD-44b6-B708-469DEB6407EB-1" descr="wps">
            <a:extLst>
              <a:ext uri="{FF2B5EF4-FFF2-40B4-BE49-F238E27FC236}">
                <a16:creationId xmlns:a16="http://schemas.microsoft.com/office/drawing/2014/main" id="{7890D4D3-2BB0-E351-A68E-217163696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782" y="1026802"/>
            <a:ext cx="3867811" cy="51082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EED14F-1317-9D0D-43F5-7DF87E3B60C4}"/>
              </a:ext>
            </a:extLst>
          </p:cNvPr>
          <p:cNvSpPr txBox="1"/>
          <p:nvPr/>
        </p:nvSpPr>
        <p:spPr>
          <a:xfrm>
            <a:off x="6937408" y="6135089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短视频</a:t>
            </a:r>
            <a:r>
              <a:rPr lang="en-US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app</a:t>
            </a:r>
            <a:r>
              <a:rPr lang="zh-CN" sz="1800" kern="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的信息数据框架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22ADDFC2-36FD-578A-8D7A-0AC6D881DF63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A8EE3F5B-974F-5CFE-865D-6455DCE2C473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1A6686-7928-1918-5F27-53E0A170B570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D4251771-2774-23EA-9C97-0C40C365C82A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5588806B-FB01-7384-3636-0833DB5032FE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38574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582F7D9-15EF-61CE-1F69-049FC0EA6481}"/>
              </a:ext>
            </a:extLst>
          </p:cNvPr>
          <p:cNvSpPr txBox="1"/>
          <p:nvPr/>
        </p:nvSpPr>
        <p:spPr>
          <a:xfrm>
            <a:off x="1253445" y="1584102"/>
            <a:ext cx="9750177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（一）同质化严重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目前市场上的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种类越来越多，其内容分类也越来越细致，其直接结果是增强了同类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之间的竞争。同时，随着数量的与日俱增，也不断暴露出外观设计趋同、内容同质化严重等问题。如果推出的新款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无法实现变革式优化，那么用户就很少会选择下载此类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。所以，应积极发现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在实际使用中的痛点，提出针对性的解决方案。在解决问题的同时，也应放大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的使用亮点，增大原创性设计的比例。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80C1C898-DFF5-239E-8F26-E90C37328258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D29E5707-9181-B176-53D8-C050A1F72318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DF843E-4E2D-D383-7798-63BB90551F7C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ED9A02A8-14A8-FAEC-35A6-3C857B660C5D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3BEC96E3-2B35-FF8A-B66C-9B41EEC61828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5444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46F05B8-7C88-843A-9A04-C7D2B64B21C6}"/>
              </a:ext>
            </a:extLst>
          </p:cNvPr>
          <p:cNvSpPr txBox="1"/>
          <p:nvPr/>
        </p:nvSpPr>
        <p:spPr>
          <a:xfrm>
            <a:off x="1232899" y="1897263"/>
            <a:ext cx="9688530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（二）安全性匮乏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年“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3·15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”晚会中曝光了潜伏在老年人手机中的恶意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些打着“清理大师”、“手机助手”旗号的“流氓软件”，利用老年人对手机的不甚了解，诱导他们点击自动弹出的清理提示。最后，手机“垃圾”反而越清越多，手机越来越卡。如今，这种情况愈演愈烈，更有甚者利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投放各类侵入性广告，设置能套取用户信息的信息与弹窗，以此获取不义之财。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7F9B60A0-1676-36A9-284A-4D02F3A1BCD4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9C3E415E-E8F7-0E27-9F8F-A96664497EBB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A186A79-9409-EBFF-0D32-676D0742EAF5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74AD5D26-D287-032A-12F5-6F1F0C03A0E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849CFA6F-368E-7DA1-97D5-FBA4F16ADAC3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54281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874B7-CFDE-CA09-1221-A10241CBCD5D}"/>
              </a:ext>
            </a:extLst>
          </p:cNvPr>
          <p:cNvSpPr txBox="1"/>
          <p:nvPr/>
        </p:nvSpPr>
        <p:spPr>
          <a:xfrm>
            <a:off x="1243172" y="1486699"/>
            <a:ext cx="9780999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sz="1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（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三）反馈机制欠缺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都会提反馈按钮，为用户提供评论平台。一方面给用户自由发表意见的权利，另一方面，也让设计者明确运营中存在的问题。但是，很多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的反馈规范太过僵硬，没有意识到用户信息反馈的多重价值。例如，大部分购物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都会为用户提供商品评论板块，使用户可对所购商品发表使用观感和改进意见，但很少有购物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会问询用户对软件本身的整改建议，如用户界面是否足够简约、按钮的可供性是否足够清晰等。开发方应尽可能关注用户使用层面的反馈意见，这有助于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的不断优化与提升。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242FC06F-FF5A-D55B-4A7A-88E7D4969BA7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63494877-4C0C-26CE-664F-DB570C488279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17D8-E891-6E4B-2532-FBAA22960817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DD8BD2AD-34A6-D507-C215-1790251301DF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BE81E7F4-7567-DA94-F07F-489685AB7E26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55571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575BFE-CDA6-2F80-2253-676693E4A007}"/>
              </a:ext>
            </a:extLst>
          </p:cNvPr>
          <p:cNvSpPr txBox="1"/>
          <p:nvPr/>
        </p:nvSpPr>
        <p:spPr>
          <a:xfrm>
            <a:off x="1335640" y="1199426"/>
            <a:ext cx="9904288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（四）人性化设计亟待提升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关于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的人性化设计，具体体现在两个方面：一是未能充分考虑弱势群体的使用感受；二是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开发的细节方面仍有待提升。在当今社会，大部分老年人都不太擅长使用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，这使老年人出门打车愈加困难，而在一些发达城市中，在超市里使用手推车都需事先下载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扫码后方可使用。这种老年人在扫码时代“寸步难行”的现象，应当引起社会的关注。此外，很多常用软件并未针对老年群体进行服务优化，他们很难在没有指导的情况下进行注册、登陆、支付等操作，字体过小、页面复杂、人工客服缺失、语音操控困难等问题也影响着老年群体的体验感。种种迹象表明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的适老化改造势在必行。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4">
            <a:extLst>
              <a:ext uri="{FF2B5EF4-FFF2-40B4-BE49-F238E27FC236}">
                <a16:creationId xmlns:a16="http://schemas.microsoft.com/office/drawing/2014/main" id="{47555199-F5DD-A157-5A97-041EA52D99C9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7" name="矩形 2">
              <a:extLst>
                <a:ext uri="{FF2B5EF4-FFF2-40B4-BE49-F238E27FC236}">
                  <a16:creationId xmlns:a16="http://schemas.microsoft.com/office/drawing/2014/main" id="{2F3494A8-68DF-6838-7EB2-CB6E4BAD5D90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966F5C6-8257-8685-53B1-E9585FF18842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9" name="矩形 2">
              <a:extLst>
                <a:ext uri="{FF2B5EF4-FFF2-40B4-BE49-F238E27FC236}">
                  <a16:creationId xmlns:a16="http://schemas.microsoft.com/office/drawing/2014/main" id="{F9621247-E125-B64A-DBC0-27442AB5E15D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FFB3A78C-CEC0-8178-6532-00ED83D21DB3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683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615E5E8-59AA-049D-2527-D563FB19958C}"/>
              </a:ext>
            </a:extLst>
          </p:cNvPr>
          <p:cNvSpPr txBox="1"/>
          <p:nvPr/>
        </p:nvSpPr>
        <p:spPr>
          <a:xfrm>
            <a:off x="1258503" y="1431832"/>
            <a:ext cx="4969042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二、布局与风格设计</a:t>
            </a:r>
            <a:endParaRPr lang="en-CA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（一）布局设计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5600" algn="just">
              <a:lnSpc>
                <a:spcPct val="150000"/>
              </a:lnSpc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宫格式分类界面布局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宫格式布局是移动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上最常见的布局方式，也是用户体验最佳的一种方式。锤子手机的界面就是宫格的布局。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41" descr="9.">
            <a:extLst>
              <a:ext uri="{FF2B5EF4-FFF2-40B4-BE49-F238E27FC236}">
                <a16:creationId xmlns:a16="http://schemas.microsoft.com/office/drawing/2014/main" id="{8C681DE9-508E-A1A4-C4DA-141B15210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087" y="1431832"/>
            <a:ext cx="4183223" cy="33615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0A452F-331E-9341-F1AE-A81BAE5C822F}"/>
              </a:ext>
            </a:extLst>
          </p:cNvPr>
          <p:cNvSpPr txBox="1"/>
          <p:nvPr/>
        </p:nvSpPr>
        <p:spPr>
          <a:xfrm>
            <a:off x="5455118" y="4793381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宫格式分类界面</a:t>
            </a:r>
            <a:endParaRPr lang="en-CA" sz="1400" kern="1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E80649B1-9BED-98C7-166A-0A8F3BF2FA5A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DEA5C3C4-3723-7C85-F9AF-876B7AADBA31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06ED61B-CCA6-97B3-7B07-30DDD6AA768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6B094BB0-B562-F5FF-87E8-4C6D841D383E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1E6E4E02-443A-6A9E-3B0E-A2CE9BA587DE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2065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60C71F-FE27-EE94-90CA-34788B638BF6}"/>
              </a:ext>
            </a:extLst>
          </p:cNvPr>
          <p:cNvSpPr txBox="1"/>
          <p:nvPr/>
        </p:nvSpPr>
        <p:spPr>
          <a:xfrm>
            <a:off x="1422133" y="1639126"/>
            <a:ext cx="4920915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Bef>
                <a:spcPts val="1200"/>
              </a:spcBef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左右对称的分类布局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这类界面设计基本上是分类名称、分类说明、分类图片的综合体现，在电商、旅游、新闻等</a:t>
            </a:r>
            <a:r>
              <a:rPr lang="en-CA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分类界面中很常见，也适合分类特别多的</a:t>
            </a: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414" descr="左右对称分类界面">
            <a:extLst>
              <a:ext uri="{FF2B5EF4-FFF2-40B4-BE49-F238E27FC236}">
                <a16:creationId xmlns:a16="http://schemas.microsoft.com/office/drawing/2014/main" id="{E28398CA-8A80-6F75-32AC-14395A3569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969" t="8636" r="36969" b="8189"/>
          <a:stretch>
            <a:fillRect/>
          </a:stretch>
        </p:blipFill>
        <p:spPr>
          <a:xfrm>
            <a:off x="6495198" y="1228486"/>
            <a:ext cx="2651730" cy="45568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8E4CA7-13DE-526C-B90F-2A061B71AD29}"/>
              </a:ext>
            </a:extLst>
          </p:cNvPr>
          <p:cNvSpPr txBox="1"/>
          <p:nvPr/>
        </p:nvSpPr>
        <p:spPr>
          <a:xfrm>
            <a:off x="6956659" y="5785288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左右对称分类界面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F843D36B-1FA3-98D7-7C46-6721A50210A6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AF2BD76F-C325-2A61-FBFD-A1DBEE3C883E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8D1F2D8-5BC2-F5E8-AE25-9C623CA1ED4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CBFC4EEE-06E8-7CFC-D8FB-CDDA52A68434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C7853609-311C-EF77-F448-6DB353CA9DDF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5849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6F7D990-8BB0-F613-794E-646280132B23}"/>
              </a:ext>
            </a:extLst>
          </p:cNvPr>
          <p:cNvSpPr txBox="1"/>
          <p:nvPr/>
        </p:nvSpPr>
        <p:spPr>
          <a:xfrm>
            <a:off x="1306620" y="1174085"/>
            <a:ext cx="6097604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spcBef>
                <a:spcPts val="1200"/>
              </a:spcBef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列表式分类界面布局设计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列表式分类界面布局是最简单，也是最经典的分类界面设计，可融合一些宫格式布局来搭配。比如下面的列表式界面设计，在用户体验方面改进了很多，尤其在切换时其操作方式的连续性较强，主体页面的过渡也更加平滑。其缺点是不适合分类目录过多的界面，而且连续性的滑动容易导致定位不准，或易触发别的类目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415" descr="列表式分类界面">
            <a:extLst>
              <a:ext uri="{FF2B5EF4-FFF2-40B4-BE49-F238E27FC236}">
                <a16:creationId xmlns:a16="http://schemas.microsoft.com/office/drawing/2014/main" id="{FD96CFFF-8875-DBAB-9748-B849C838D8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434" t="9182" r="36194" b="9415"/>
          <a:stretch>
            <a:fillRect/>
          </a:stretch>
        </p:blipFill>
        <p:spPr>
          <a:xfrm>
            <a:off x="7404224" y="1281926"/>
            <a:ext cx="2904424" cy="46512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46F54A-1AF3-F873-3FF1-89DF2DC2FC0D}"/>
              </a:ext>
            </a:extLst>
          </p:cNvPr>
          <p:cNvSpPr txBox="1"/>
          <p:nvPr/>
        </p:nvSpPr>
        <p:spPr>
          <a:xfrm>
            <a:off x="7880684" y="5933160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列表式分类界面</a:t>
            </a:r>
            <a:endParaRPr lang="en-CA" dirty="0"/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76C60401-94F2-7A20-D3AA-8B8C7AD3A43F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7D344AE2-A01D-2E0C-01D5-F92D6FCD5CB6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AC238E-C79F-7EBA-068B-04CD7BA35501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7C54E5F5-4AEE-8E12-711D-729C9F8791E5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B7CF563F-6112-17FC-2889-63AFF1169D91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016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E777086-CB06-80ED-565F-0D4964485BDE}"/>
              </a:ext>
            </a:extLst>
          </p:cNvPr>
          <p:cNvSpPr txBox="1"/>
          <p:nvPr/>
        </p:nvSpPr>
        <p:spPr>
          <a:xfrm>
            <a:off x="1429103" y="1793523"/>
            <a:ext cx="4458903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Bef>
                <a:spcPts val="1200"/>
              </a:spcBef>
            </a:pPr>
            <a:r>
              <a:rPr 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分模块布局设计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这类布局设计适合类别较多、扩展性强的界面，同时也能为设计师提供更广的设计空间。</a:t>
            </a:r>
            <a:endParaRPr lang="en-CA" sz="2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416" descr="分模块布局界面">
            <a:extLst>
              <a:ext uri="{FF2B5EF4-FFF2-40B4-BE49-F238E27FC236}">
                <a16:creationId xmlns:a16="http://schemas.microsoft.com/office/drawing/2014/main" id="{46F7B85E-F647-23BB-B940-E29C16F4E4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082" t="9930" r="33667" b="9279"/>
          <a:stretch>
            <a:fillRect/>
          </a:stretch>
        </p:blipFill>
        <p:spPr>
          <a:xfrm>
            <a:off x="6303996" y="1793523"/>
            <a:ext cx="3099887" cy="4056534"/>
          </a:xfrm>
          <a:prstGeom prst="rect">
            <a:avLst/>
          </a:prstGeom>
        </p:spPr>
      </p:pic>
      <p:grpSp>
        <p:nvGrpSpPr>
          <p:cNvPr id="7" name="组合 4">
            <a:extLst>
              <a:ext uri="{FF2B5EF4-FFF2-40B4-BE49-F238E27FC236}">
                <a16:creationId xmlns:a16="http://schemas.microsoft.com/office/drawing/2014/main" id="{09775924-90D7-BC78-BBC4-90EF71F024FA}"/>
              </a:ext>
            </a:extLst>
          </p:cNvPr>
          <p:cNvGrpSpPr/>
          <p:nvPr/>
        </p:nvGrpSpPr>
        <p:grpSpPr>
          <a:xfrm>
            <a:off x="1411550" y="0"/>
            <a:ext cx="8771623" cy="889828"/>
            <a:chOff x="733" y="0"/>
            <a:chExt cx="10906" cy="1400"/>
          </a:xfrm>
        </p:grpSpPr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FE02E1F4-B4B9-D6E9-DFFA-FE6F6DC7BDA4}"/>
                </a:ext>
              </a:extLst>
            </p:cNvPr>
            <p:cNvSpPr/>
            <p:nvPr/>
          </p:nvSpPr>
          <p:spPr bwMode="auto">
            <a:xfrm>
              <a:off x="733" y="0"/>
              <a:ext cx="127" cy="90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1A7F9C7-84CC-63FA-9783-F46ECDC8126E}"/>
                </a:ext>
              </a:extLst>
            </p:cNvPr>
            <p:cNvSpPr txBox="1"/>
            <p:nvPr/>
          </p:nvSpPr>
          <p:spPr>
            <a:xfrm>
              <a:off x="1055" y="0"/>
              <a:ext cx="5476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7F7F7F"/>
                  </a:solidFill>
                  <a:latin typeface="方正大黑简体" panose="02010601030101010101" charset="-122"/>
                  <a:ea typeface="方正大黑简体" panose="02010601030101010101" charset="-122"/>
                </a:rPr>
                <a:t>交互设计与用户体验</a:t>
              </a:r>
              <a:endParaRPr lang="en-US" altLang="zh-CN" sz="2000" b="1" dirty="0">
                <a:solidFill>
                  <a:srgbClr val="7F7F7F"/>
                </a:solidFill>
                <a:latin typeface="方正大黑简体" panose="02010601030101010101" charset="-122"/>
                <a:ea typeface="方正大黑简体" panose="02010601030101010101" charset="-122"/>
              </a:endParaRP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INTERACTION  DESIGN </a:t>
              </a:r>
            </a:p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200" b="1" dirty="0">
                  <a:solidFill>
                    <a:srgbClr val="FFC000"/>
                  </a:solidFill>
                  <a:latin typeface="Arial Black" panose="020B0A04020102020204" pitchFamily="34" charset="0"/>
                  <a:ea typeface="浪漫雅圆NOKIA版"/>
                </a:rPr>
                <a:t>AND USER EXPERIENCE</a:t>
              </a:r>
              <a:endParaRPr lang="zh-CN" altLang="en-US" sz="1200" b="1" dirty="0">
                <a:solidFill>
                  <a:srgbClr val="FFC000"/>
                </a:solidFill>
                <a:latin typeface="Arial Black" panose="020B0A04020102020204" pitchFamily="34" charset="0"/>
                <a:ea typeface="浪漫雅圆NOKIA版"/>
              </a:endParaRPr>
            </a:p>
          </p:txBody>
        </p:sp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C4E74582-728D-DAEE-4859-3E1E9F5E3B07}"/>
                </a:ext>
              </a:extLst>
            </p:cNvPr>
            <p:cNvSpPr/>
            <p:nvPr/>
          </p:nvSpPr>
          <p:spPr>
            <a:xfrm>
              <a:off x="913" y="223"/>
              <a:ext cx="102" cy="680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C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3F9919CE-91D3-BDD1-9857-B5DE5DE24EFC}"/>
                </a:ext>
              </a:extLst>
            </p:cNvPr>
            <p:cNvSpPr txBox="1"/>
            <p:nvPr/>
          </p:nvSpPr>
          <p:spPr>
            <a:xfrm>
              <a:off x="4951" y="55"/>
              <a:ext cx="66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DengXian" pitchFamily="2" charset="-122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第七章：</a:t>
              </a:r>
              <a:r>
                <a:rPr lang="en-CA" altLang="zh-CN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app</a:t>
              </a:r>
              <a:r>
                <a:rPr lang="zh-CN" altLang="en-US" sz="3600" b="1" dirty="0">
                  <a:solidFill>
                    <a:srgbClr val="948A5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设计解析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6150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4886</Words>
  <Application>Microsoft Office PowerPoint</Application>
  <PresentationFormat>Widescreen</PresentationFormat>
  <Paragraphs>342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3" baseType="lpstr">
      <vt:lpstr>微软雅黑</vt:lpstr>
      <vt:lpstr>黑体</vt:lpstr>
      <vt:lpstr>宋体</vt:lpstr>
      <vt:lpstr>宋体</vt:lpstr>
      <vt:lpstr>方正大黑简体</vt:lpstr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cheng xu</dc:creator>
  <cp:lastModifiedBy>cheng xu</cp:lastModifiedBy>
  <cp:revision>3</cp:revision>
  <dcterms:created xsi:type="dcterms:W3CDTF">2024-01-05T06:35:18Z</dcterms:created>
  <dcterms:modified xsi:type="dcterms:W3CDTF">2024-01-12T03:57:22Z</dcterms:modified>
</cp:coreProperties>
</file>