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40" r:id="rId2"/>
    <p:sldId id="341" r:id="rId3"/>
    <p:sldId id="342" r:id="rId4"/>
    <p:sldId id="256" r:id="rId5"/>
    <p:sldId id="343" r:id="rId6"/>
    <p:sldId id="344" r:id="rId7"/>
    <p:sldId id="345" r:id="rId8"/>
    <p:sldId id="346" r:id="rId9"/>
    <p:sldId id="347" r:id="rId10"/>
    <p:sldId id="348" r:id="rId11"/>
    <p:sldId id="349" r:id="rId12"/>
    <p:sldId id="350" r:id="rId13"/>
    <p:sldId id="351" r:id="rId14"/>
    <p:sldId id="352" r:id="rId15"/>
    <p:sldId id="353" r:id="rId16"/>
    <p:sldId id="354" r:id="rId17"/>
    <p:sldId id="355" r:id="rId18"/>
    <p:sldId id="356" r:id="rId19"/>
    <p:sldId id="357" r:id="rId20"/>
    <p:sldId id="358" r:id="rId21"/>
    <p:sldId id="359" r:id="rId22"/>
    <p:sldId id="360" r:id="rId23"/>
    <p:sldId id="361" r:id="rId24"/>
    <p:sldId id="362" r:id="rId25"/>
    <p:sldId id="363" r:id="rId26"/>
    <p:sldId id="364" r:id="rId27"/>
    <p:sldId id="365" r:id="rId28"/>
    <p:sldId id="366" r:id="rId29"/>
    <p:sldId id="368" r:id="rId30"/>
    <p:sldId id="367" r:id="rId31"/>
    <p:sldId id="369" r:id="rId32"/>
    <p:sldId id="370" r:id="rId33"/>
    <p:sldId id="371" r:id="rId34"/>
    <p:sldId id="372" r:id="rId35"/>
    <p:sldId id="373" r:id="rId36"/>
    <p:sldId id="374" r:id="rId37"/>
    <p:sldId id="375" r:id="rId38"/>
    <p:sldId id="376" r:id="rId39"/>
    <p:sldId id="377" r:id="rId40"/>
    <p:sldId id="378" r:id="rId41"/>
    <p:sldId id="379" r:id="rId42"/>
    <p:sldId id="380" r:id="rId43"/>
    <p:sldId id="381" r:id="rId44"/>
    <p:sldId id="382" r:id="rId45"/>
    <p:sldId id="383" r:id="rId46"/>
    <p:sldId id="384" r:id="rId47"/>
    <p:sldId id="385" r:id="rId48"/>
    <p:sldId id="386" r:id="rId49"/>
    <p:sldId id="387" r:id="rId5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660"/>
  </p:normalViewPr>
  <p:slideViewPr>
    <p:cSldViewPr snapToGrid="0">
      <p:cViewPr varScale="1">
        <p:scale>
          <a:sx n="58" d="100"/>
          <a:sy n="58" d="100"/>
        </p:scale>
        <p:origin x="988" y="5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7ECF64-2F21-1BA0-9A2B-7697A2FFE4B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CA"/>
          </a:p>
        </p:txBody>
      </p:sp>
      <p:sp>
        <p:nvSpPr>
          <p:cNvPr id="3" name="Subtitle 2">
            <a:extLst>
              <a:ext uri="{FF2B5EF4-FFF2-40B4-BE49-F238E27FC236}">
                <a16:creationId xmlns:a16="http://schemas.microsoft.com/office/drawing/2014/main" id="{63D925A2-3AC2-670F-7D81-E6966E62624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CA"/>
          </a:p>
        </p:txBody>
      </p:sp>
      <p:sp>
        <p:nvSpPr>
          <p:cNvPr id="4" name="Date Placeholder 3">
            <a:extLst>
              <a:ext uri="{FF2B5EF4-FFF2-40B4-BE49-F238E27FC236}">
                <a16:creationId xmlns:a16="http://schemas.microsoft.com/office/drawing/2014/main" id="{6E1D966D-35AC-9849-D11C-CCA787CBDDEA}"/>
              </a:ext>
            </a:extLst>
          </p:cNvPr>
          <p:cNvSpPr>
            <a:spLocks noGrp="1"/>
          </p:cNvSpPr>
          <p:nvPr>
            <p:ph type="dt" sz="half" idx="10"/>
          </p:nvPr>
        </p:nvSpPr>
        <p:spPr/>
        <p:txBody>
          <a:bodyPr/>
          <a:lstStyle/>
          <a:p>
            <a:fld id="{34ADE159-B05A-4F43-BA5E-EDDCE478BA8F}" type="datetimeFigureOut">
              <a:rPr lang="en-CA" smtClean="0"/>
              <a:t>2024-01-11</a:t>
            </a:fld>
            <a:endParaRPr lang="en-CA"/>
          </a:p>
        </p:txBody>
      </p:sp>
      <p:sp>
        <p:nvSpPr>
          <p:cNvPr id="5" name="Footer Placeholder 4">
            <a:extLst>
              <a:ext uri="{FF2B5EF4-FFF2-40B4-BE49-F238E27FC236}">
                <a16:creationId xmlns:a16="http://schemas.microsoft.com/office/drawing/2014/main" id="{2CB24982-C665-DC22-7A4B-998CDD6FE34B}"/>
              </a:ext>
            </a:extLst>
          </p:cNvPr>
          <p:cNvSpPr>
            <a:spLocks noGrp="1"/>
          </p:cNvSpPr>
          <p:nvPr>
            <p:ph type="ftr" sz="quarter" idx="11"/>
          </p:nvPr>
        </p:nvSpPr>
        <p:spPr/>
        <p:txBody>
          <a:bodyPr/>
          <a:lstStyle/>
          <a:p>
            <a:endParaRPr lang="en-CA"/>
          </a:p>
        </p:txBody>
      </p:sp>
      <p:sp>
        <p:nvSpPr>
          <p:cNvPr id="6" name="Slide Number Placeholder 5">
            <a:extLst>
              <a:ext uri="{FF2B5EF4-FFF2-40B4-BE49-F238E27FC236}">
                <a16:creationId xmlns:a16="http://schemas.microsoft.com/office/drawing/2014/main" id="{3163BEAF-C684-B9EE-9928-F51024246D73}"/>
              </a:ext>
            </a:extLst>
          </p:cNvPr>
          <p:cNvSpPr>
            <a:spLocks noGrp="1"/>
          </p:cNvSpPr>
          <p:nvPr>
            <p:ph type="sldNum" sz="quarter" idx="12"/>
          </p:nvPr>
        </p:nvSpPr>
        <p:spPr/>
        <p:txBody>
          <a:bodyPr/>
          <a:lstStyle/>
          <a:p>
            <a:fld id="{49CE4643-2200-404B-8D83-BB5311735F41}" type="slidenum">
              <a:rPr lang="en-CA" smtClean="0"/>
              <a:t>‹#›</a:t>
            </a:fld>
            <a:endParaRPr lang="en-CA"/>
          </a:p>
        </p:txBody>
      </p:sp>
    </p:spTree>
    <p:extLst>
      <p:ext uri="{BB962C8B-B14F-4D97-AF65-F5344CB8AC3E}">
        <p14:creationId xmlns:p14="http://schemas.microsoft.com/office/powerpoint/2010/main" val="39727274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0A19A2-33A6-E2CF-C0D9-EDBA2F9B622C}"/>
              </a:ext>
            </a:extLst>
          </p:cNvPr>
          <p:cNvSpPr>
            <a:spLocks noGrp="1"/>
          </p:cNvSpPr>
          <p:nvPr>
            <p:ph type="title"/>
          </p:nvPr>
        </p:nvSpPr>
        <p:spPr/>
        <p:txBody>
          <a:bodyPr/>
          <a:lstStyle/>
          <a:p>
            <a:r>
              <a:rPr lang="en-US"/>
              <a:t>Click to edit Master title style</a:t>
            </a:r>
            <a:endParaRPr lang="en-CA"/>
          </a:p>
        </p:txBody>
      </p:sp>
      <p:sp>
        <p:nvSpPr>
          <p:cNvPr id="3" name="Vertical Text Placeholder 2">
            <a:extLst>
              <a:ext uri="{FF2B5EF4-FFF2-40B4-BE49-F238E27FC236}">
                <a16:creationId xmlns:a16="http://schemas.microsoft.com/office/drawing/2014/main" id="{EF445E12-0D76-371F-14C5-B439209E8E2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a:extLst>
              <a:ext uri="{FF2B5EF4-FFF2-40B4-BE49-F238E27FC236}">
                <a16:creationId xmlns:a16="http://schemas.microsoft.com/office/drawing/2014/main" id="{6A1277FE-B8D2-4F24-6237-3017FA7AFF11}"/>
              </a:ext>
            </a:extLst>
          </p:cNvPr>
          <p:cNvSpPr>
            <a:spLocks noGrp="1"/>
          </p:cNvSpPr>
          <p:nvPr>
            <p:ph type="dt" sz="half" idx="10"/>
          </p:nvPr>
        </p:nvSpPr>
        <p:spPr/>
        <p:txBody>
          <a:bodyPr/>
          <a:lstStyle/>
          <a:p>
            <a:fld id="{34ADE159-B05A-4F43-BA5E-EDDCE478BA8F}" type="datetimeFigureOut">
              <a:rPr lang="en-CA" smtClean="0"/>
              <a:t>2024-01-11</a:t>
            </a:fld>
            <a:endParaRPr lang="en-CA"/>
          </a:p>
        </p:txBody>
      </p:sp>
      <p:sp>
        <p:nvSpPr>
          <p:cNvPr id="5" name="Footer Placeholder 4">
            <a:extLst>
              <a:ext uri="{FF2B5EF4-FFF2-40B4-BE49-F238E27FC236}">
                <a16:creationId xmlns:a16="http://schemas.microsoft.com/office/drawing/2014/main" id="{17DD0A7E-725C-6E5D-3F62-34F8802BB964}"/>
              </a:ext>
            </a:extLst>
          </p:cNvPr>
          <p:cNvSpPr>
            <a:spLocks noGrp="1"/>
          </p:cNvSpPr>
          <p:nvPr>
            <p:ph type="ftr" sz="quarter" idx="11"/>
          </p:nvPr>
        </p:nvSpPr>
        <p:spPr/>
        <p:txBody>
          <a:bodyPr/>
          <a:lstStyle/>
          <a:p>
            <a:endParaRPr lang="en-CA"/>
          </a:p>
        </p:txBody>
      </p:sp>
      <p:sp>
        <p:nvSpPr>
          <p:cNvPr id="6" name="Slide Number Placeholder 5">
            <a:extLst>
              <a:ext uri="{FF2B5EF4-FFF2-40B4-BE49-F238E27FC236}">
                <a16:creationId xmlns:a16="http://schemas.microsoft.com/office/drawing/2014/main" id="{65634301-8763-3C87-10F1-D2028CE70F69}"/>
              </a:ext>
            </a:extLst>
          </p:cNvPr>
          <p:cNvSpPr>
            <a:spLocks noGrp="1"/>
          </p:cNvSpPr>
          <p:nvPr>
            <p:ph type="sldNum" sz="quarter" idx="12"/>
          </p:nvPr>
        </p:nvSpPr>
        <p:spPr/>
        <p:txBody>
          <a:bodyPr/>
          <a:lstStyle/>
          <a:p>
            <a:fld id="{49CE4643-2200-404B-8D83-BB5311735F41}" type="slidenum">
              <a:rPr lang="en-CA" smtClean="0"/>
              <a:t>‹#›</a:t>
            </a:fld>
            <a:endParaRPr lang="en-CA"/>
          </a:p>
        </p:txBody>
      </p:sp>
    </p:spTree>
    <p:extLst>
      <p:ext uri="{BB962C8B-B14F-4D97-AF65-F5344CB8AC3E}">
        <p14:creationId xmlns:p14="http://schemas.microsoft.com/office/powerpoint/2010/main" val="8303789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FD66BAD-3425-5547-7C05-C0E576ED808E}"/>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CA"/>
          </a:p>
        </p:txBody>
      </p:sp>
      <p:sp>
        <p:nvSpPr>
          <p:cNvPr id="3" name="Vertical Text Placeholder 2">
            <a:extLst>
              <a:ext uri="{FF2B5EF4-FFF2-40B4-BE49-F238E27FC236}">
                <a16:creationId xmlns:a16="http://schemas.microsoft.com/office/drawing/2014/main" id="{CAB80930-5361-F3B9-B778-5D9F0CBA7357}"/>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a:extLst>
              <a:ext uri="{FF2B5EF4-FFF2-40B4-BE49-F238E27FC236}">
                <a16:creationId xmlns:a16="http://schemas.microsoft.com/office/drawing/2014/main" id="{9AF23BDF-7163-CC4B-10C4-5C7B9EC35553}"/>
              </a:ext>
            </a:extLst>
          </p:cNvPr>
          <p:cNvSpPr>
            <a:spLocks noGrp="1"/>
          </p:cNvSpPr>
          <p:nvPr>
            <p:ph type="dt" sz="half" idx="10"/>
          </p:nvPr>
        </p:nvSpPr>
        <p:spPr/>
        <p:txBody>
          <a:bodyPr/>
          <a:lstStyle/>
          <a:p>
            <a:fld id="{34ADE159-B05A-4F43-BA5E-EDDCE478BA8F}" type="datetimeFigureOut">
              <a:rPr lang="en-CA" smtClean="0"/>
              <a:t>2024-01-11</a:t>
            </a:fld>
            <a:endParaRPr lang="en-CA"/>
          </a:p>
        </p:txBody>
      </p:sp>
      <p:sp>
        <p:nvSpPr>
          <p:cNvPr id="5" name="Footer Placeholder 4">
            <a:extLst>
              <a:ext uri="{FF2B5EF4-FFF2-40B4-BE49-F238E27FC236}">
                <a16:creationId xmlns:a16="http://schemas.microsoft.com/office/drawing/2014/main" id="{7912CF93-9AF8-C84C-1AD9-8B84E270C24F}"/>
              </a:ext>
            </a:extLst>
          </p:cNvPr>
          <p:cNvSpPr>
            <a:spLocks noGrp="1"/>
          </p:cNvSpPr>
          <p:nvPr>
            <p:ph type="ftr" sz="quarter" idx="11"/>
          </p:nvPr>
        </p:nvSpPr>
        <p:spPr/>
        <p:txBody>
          <a:bodyPr/>
          <a:lstStyle/>
          <a:p>
            <a:endParaRPr lang="en-CA"/>
          </a:p>
        </p:txBody>
      </p:sp>
      <p:sp>
        <p:nvSpPr>
          <p:cNvPr id="6" name="Slide Number Placeholder 5">
            <a:extLst>
              <a:ext uri="{FF2B5EF4-FFF2-40B4-BE49-F238E27FC236}">
                <a16:creationId xmlns:a16="http://schemas.microsoft.com/office/drawing/2014/main" id="{DA6E32B3-F3EF-8FE8-7B4A-804B9349D4BD}"/>
              </a:ext>
            </a:extLst>
          </p:cNvPr>
          <p:cNvSpPr>
            <a:spLocks noGrp="1"/>
          </p:cNvSpPr>
          <p:nvPr>
            <p:ph type="sldNum" sz="quarter" idx="12"/>
          </p:nvPr>
        </p:nvSpPr>
        <p:spPr/>
        <p:txBody>
          <a:bodyPr/>
          <a:lstStyle/>
          <a:p>
            <a:fld id="{49CE4643-2200-404B-8D83-BB5311735F41}" type="slidenum">
              <a:rPr lang="en-CA" smtClean="0"/>
              <a:t>‹#›</a:t>
            </a:fld>
            <a:endParaRPr lang="en-CA"/>
          </a:p>
        </p:txBody>
      </p:sp>
    </p:spTree>
    <p:extLst>
      <p:ext uri="{BB962C8B-B14F-4D97-AF65-F5344CB8AC3E}">
        <p14:creationId xmlns:p14="http://schemas.microsoft.com/office/powerpoint/2010/main" val="8591092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4A7662-02F7-98F2-6A5E-DEFBC85AB355}"/>
              </a:ext>
            </a:extLst>
          </p:cNvPr>
          <p:cNvSpPr>
            <a:spLocks noGrp="1"/>
          </p:cNvSpPr>
          <p:nvPr>
            <p:ph type="title"/>
          </p:nvPr>
        </p:nvSpPr>
        <p:spPr/>
        <p:txBody>
          <a:bodyPr/>
          <a:lstStyle/>
          <a:p>
            <a:r>
              <a:rPr lang="en-US"/>
              <a:t>Click to edit Master title style</a:t>
            </a:r>
            <a:endParaRPr lang="en-CA"/>
          </a:p>
        </p:txBody>
      </p:sp>
      <p:sp>
        <p:nvSpPr>
          <p:cNvPr id="3" name="Content Placeholder 2">
            <a:extLst>
              <a:ext uri="{FF2B5EF4-FFF2-40B4-BE49-F238E27FC236}">
                <a16:creationId xmlns:a16="http://schemas.microsoft.com/office/drawing/2014/main" id="{BF830C63-D820-535B-3F27-AB9A98A7A51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a:extLst>
              <a:ext uri="{FF2B5EF4-FFF2-40B4-BE49-F238E27FC236}">
                <a16:creationId xmlns:a16="http://schemas.microsoft.com/office/drawing/2014/main" id="{99383E60-22C1-A28B-8E73-65F108CE9EC3}"/>
              </a:ext>
            </a:extLst>
          </p:cNvPr>
          <p:cNvSpPr>
            <a:spLocks noGrp="1"/>
          </p:cNvSpPr>
          <p:nvPr>
            <p:ph type="dt" sz="half" idx="10"/>
          </p:nvPr>
        </p:nvSpPr>
        <p:spPr/>
        <p:txBody>
          <a:bodyPr/>
          <a:lstStyle/>
          <a:p>
            <a:fld id="{34ADE159-B05A-4F43-BA5E-EDDCE478BA8F}" type="datetimeFigureOut">
              <a:rPr lang="en-CA" smtClean="0"/>
              <a:t>2024-01-11</a:t>
            </a:fld>
            <a:endParaRPr lang="en-CA"/>
          </a:p>
        </p:txBody>
      </p:sp>
      <p:sp>
        <p:nvSpPr>
          <p:cNvPr id="5" name="Footer Placeholder 4">
            <a:extLst>
              <a:ext uri="{FF2B5EF4-FFF2-40B4-BE49-F238E27FC236}">
                <a16:creationId xmlns:a16="http://schemas.microsoft.com/office/drawing/2014/main" id="{A5B838F1-83BF-A7F8-ED1F-0A12B50004EC}"/>
              </a:ext>
            </a:extLst>
          </p:cNvPr>
          <p:cNvSpPr>
            <a:spLocks noGrp="1"/>
          </p:cNvSpPr>
          <p:nvPr>
            <p:ph type="ftr" sz="quarter" idx="11"/>
          </p:nvPr>
        </p:nvSpPr>
        <p:spPr/>
        <p:txBody>
          <a:bodyPr/>
          <a:lstStyle/>
          <a:p>
            <a:endParaRPr lang="en-CA"/>
          </a:p>
        </p:txBody>
      </p:sp>
      <p:sp>
        <p:nvSpPr>
          <p:cNvPr id="6" name="Slide Number Placeholder 5">
            <a:extLst>
              <a:ext uri="{FF2B5EF4-FFF2-40B4-BE49-F238E27FC236}">
                <a16:creationId xmlns:a16="http://schemas.microsoft.com/office/drawing/2014/main" id="{7B51FA07-1011-CE09-0342-CD683D1296FD}"/>
              </a:ext>
            </a:extLst>
          </p:cNvPr>
          <p:cNvSpPr>
            <a:spLocks noGrp="1"/>
          </p:cNvSpPr>
          <p:nvPr>
            <p:ph type="sldNum" sz="quarter" idx="12"/>
          </p:nvPr>
        </p:nvSpPr>
        <p:spPr/>
        <p:txBody>
          <a:bodyPr/>
          <a:lstStyle/>
          <a:p>
            <a:fld id="{49CE4643-2200-404B-8D83-BB5311735F41}" type="slidenum">
              <a:rPr lang="en-CA" smtClean="0"/>
              <a:t>‹#›</a:t>
            </a:fld>
            <a:endParaRPr lang="en-CA"/>
          </a:p>
        </p:txBody>
      </p:sp>
    </p:spTree>
    <p:extLst>
      <p:ext uri="{BB962C8B-B14F-4D97-AF65-F5344CB8AC3E}">
        <p14:creationId xmlns:p14="http://schemas.microsoft.com/office/powerpoint/2010/main" val="21352729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215836-6BB9-43D9-FD17-4BB659DC11D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CA"/>
          </a:p>
        </p:txBody>
      </p:sp>
      <p:sp>
        <p:nvSpPr>
          <p:cNvPr id="3" name="Text Placeholder 2">
            <a:extLst>
              <a:ext uri="{FF2B5EF4-FFF2-40B4-BE49-F238E27FC236}">
                <a16:creationId xmlns:a16="http://schemas.microsoft.com/office/drawing/2014/main" id="{23476A1F-F858-BD8B-BE92-249E093660D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00B12A3-65F4-F77B-81FF-61571F563A4E}"/>
              </a:ext>
            </a:extLst>
          </p:cNvPr>
          <p:cNvSpPr>
            <a:spLocks noGrp="1"/>
          </p:cNvSpPr>
          <p:nvPr>
            <p:ph type="dt" sz="half" idx="10"/>
          </p:nvPr>
        </p:nvSpPr>
        <p:spPr/>
        <p:txBody>
          <a:bodyPr/>
          <a:lstStyle/>
          <a:p>
            <a:fld id="{34ADE159-B05A-4F43-BA5E-EDDCE478BA8F}" type="datetimeFigureOut">
              <a:rPr lang="en-CA" smtClean="0"/>
              <a:t>2024-01-11</a:t>
            </a:fld>
            <a:endParaRPr lang="en-CA"/>
          </a:p>
        </p:txBody>
      </p:sp>
      <p:sp>
        <p:nvSpPr>
          <p:cNvPr id="5" name="Footer Placeholder 4">
            <a:extLst>
              <a:ext uri="{FF2B5EF4-FFF2-40B4-BE49-F238E27FC236}">
                <a16:creationId xmlns:a16="http://schemas.microsoft.com/office/drawing/2014/main" id="{6292A41E-74F3-8790-8B23-2C947DD39F64}"/>
              </a:ext>
            </a:extLst>
          </p:cNvPr>
          <p:cNvSpPr>
            <a:spLocks noGrp="1"/>
          </p:cNvSpPr>
          <p:nvPr>
            <p:ph type="ftr" sz="quarter" idx="11"/>
          </p:nvPr>
        </p:nvSpPr>
        <p:spPr/>
        <p:txBody>
          <a:bodyPr/>
          <a:lstStyle/>
          <a:p>
            <a:endParaRPr lang="en-CA"/>
          </a:p>
        </p:txBody>
      </p:sp>
      <p:sp>
        <p:nvSpPr>
          <p:cNvPr id="6" name="Slide Number Placeholder 5">
            <a:extLst>
              <a:ext uri="{FF2B5EF4-FFF2-40B4-BE49-F238E27FC236}">
                <a16:creationId xmlns:a16="http://schemas.microsoft.com/office/drawing/2014/main" id="{20FF7014-6E82-470C-D940-BAB204CD9DE4}"/>
              </a:ext>
            </a:extLst>
          </p:cNvPr>
          <p:cNvSpPr>
            <a:spLocks noGrp="1"/>
          </p:cNvSpPr>
          <p:nvPr>
            <p:ph type="sldNum" sz="quarter" idx="12"/>
          </p:nvPr>
        </p:nvSpPr>
        <p:spPr/>
        <p:txBody>
          <a:bodyPr/>
          <a:lstStyle/>
          <a:p>
            <a:fld id="{49CE4643-2200-404B-8D83-BB5311735F41}" type="slidenum">
              <a:rPr lang="en-CA" smtClean="0"/>
              <a:t>‹#›</a:t>
            </a:fld>
            <a:endParaRPr lang="en-CA"/>
          </a:p>
        </p:txBody>
      </p:sp>
    </p:spTree>
    <p:extLst>
      <p:ext uri="{BB962C8B-B14F-4D97-AF65-F5344CB8AC3E}">
        <p14:creationId xmlns:p14="http://schemas.microsoft.com/office/powerpoint/2010/main" val="26169433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460BCE-599B-7E59-2E7A-D58EE0C899DC}"/>
              </a:ext>
            </a:extLst>
          </p:cNvPr>
          <p:cNvSpPr>
            <a:spLocks noGrp="1"/>
          </p:cNvSpPr>
          <p:nvPr>
            <p:ph type="title"/>
          </p:nvPr>
        </p:nvSpPr>
        <p:spPr/>
        <p:txBody>
          <a:bodyPr/>
          <a:lstStyle/>
          <a:p>
            <a:r>
              <a:rPr lang="en-US"/>
              <a:t>Click to edit Master title style</a:t>
            </a:r>
            <a:endParaRPr lang="en-CA"/>
          </a:p>
        </p:txBody>
      </p:sp>
      <p:sp>
        <p:nvSpPr>
          <p:cNvPr id="3" name="Content Placeholder 2">
            <a:extLst>
              <a:ext uri="{FF2B5EF4-FFF2-40B4-BE49-F238E27FC236}">
                <a16:creationId xmlns:a16="http://schemas.microsoft.com/office/drawing/2014/main" id="{4D83808F-B1A6-9129-9CB8-EDD459AE342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Content Placeholder 3">
            <a:extLst>
              <a:ext uri="{FF2B5EF4-FFF2-40B4-BE49-F238E27FC236}">
                <a16:creationId xmlns:a16="http://schemas.microsoft.com/office/drawing/2014/main" id="{9C16FF26-38B1-A027-E4A7-6B8947E2757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Date Placeholder 4">
            <a:extLst>
              <a:ext uri="{FF2B5EF4-FFF2-40B4-BE49-F238E27FC236}">
                <a16:creationId xmlns:a16="http://schemas.microsoft.com/office/drawing/2014/main" id="{906F2194-BD56-457C-5D67-9AE20CF82011}"/>
              </a:ext>
            </a:extLst>
          </p:cNvPr>
          <p:cNvSpPr>
            <a:spLocks noGrp="1"/>
          </p:cNvSpPr>
          <p:nvPr>
            <p:ph type="dt" sz="half" idx="10"/>
          </p:nvPr>
        </p:nvSpPr>
        <p:spPr/>
        <p:txBody>
          <a:bodyPr/>
          <a:lstStyle/>
          <a:p>
            <a:fld id="{34ADE159-B05A-4F43-BA5E-EDDCE478BA8F}" type="datetimeFigureOut">
              <a:rPr lang="en-CA" smtClean="0"/>
              <a:t>2024-01-11</a:t>
            </a:fld>
            <a:endParaRPr lang="en-CA"/>
          </a:p>
        </p:txBody>
      </p:sp>
      <p:sp>
        <p:nvSpPr>
          <p:cNvPr id="6" name="Footer Placeholder 5">
            <a:extLst>
              <a:ext uri="{FF2B5EF4-FFF2-40B4-BE49-F238E27FC236}">
                <a16:creationId xmlns:a16="http://schemas.microsoft.com/office/drawing/2014/main" id="{826F2D27-0458-7F9A-F04A-F29903E9D145}"/>
              </a:ext>
            </a:extLst>
          </p:cNvPr>
          <p:cNvSpPr>
            <a:spLocks noGrp="1"/>
          </p:cNvSpPr>
          <p:nvPr>
            <p:ph type="ftr" sz="quarter" idx="11"/>
          </p:nvPr>
        </p:nvSpPr>
        <p:spPr/>
        <p:txBody>
          <a:bodyPr/>
          <a:lstStyle/>
          <a:p>
            <a:endParaRPr lang="en-CA"/>
          </a:p>
        </p:txBody>
      </p:sp>
      <p:sp>
        <p:nvSpPr>
          <p:cNvPr id="7" name="Slide Number Placeholder 6">
            <a:extLst>
              <a:ext uri="{FF2B5EF4-FFF2-40B4-BE49-F238E27FC236}">
                <a16:creationId xmlns:a16="http://schemas.microsoft.com/office/drawing/2014/main" id="{79E467DE-9384-5270-36BC-07A920F0AF0B}"/>
              </a:ext>
            </a:extLst>
          </p:cNvPr>
          <p:cNvSpPr>
            <a:spLocks noGrp="1"/>
          </p:cNvSpPr>
          <p:nvPr>
            <p:ph type="sldNum" sz="quarter" idx="12"/>
          </p:nvPr>
        </p:nvSpPr>
        <p:spPr/>
        <p:txBody>
          <a:bodyPr/>
          <a:lstStyle/>
          <a:p>
            <a:fld id="{49CE4643-2200-404B-8D83-BB5311735F41}" type="slidenum">
              <a:rPr lang="en-CA" smtClean="0"/>
              <a:t>‹#›</a:t>
            </a:fld>
            <a:endParaRPr lang="en-CA"/>
          </a:p>
        </p:txBody>
      </p:sp>
    </p:spTree>
    <p:extLst>
      <p:ext uri="{BB962C8B-B14F-4D97-AF65-F5344CB8AC3E}">
        <p14:creationId xmlns:p14="http://schemas.microsoft.com/office/powerpoint/2010/main" val="1335277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2E5DA4-13F2-6FB8-A9C8-C304B6D44FDE}"/>
              </a:ext>
            </a:extLst>
          </p:cNvPr>
          <p:cNvSpPr>
            <a:spLocks noGrp="1"/>
          </p:cNvSpPr>
          <p:nvPr>
            <p:ph type="title"/>
          </p:nvPr>
        </p:nvSpPr>
        <p:spPr>
          <a:xfrm>
            <a:off x="839788" y="365125"/>
            <a:ext cx="10515600" cy="1325563"/>
          </a:xfrm>
        </p:spPr>
        <p:txBody>
          <a:bodyPr/>
          <a:lstStyle/>
          <a:p>
            <a:r>
              <a:rPr lang="en-US"/>
              <a:t>Click to edit Master title style</a:t>
            </a:r>
            <a:endParaRPr lang="en-CA"/>
          </a:p>
        </p:txBody>
      </p:sp>
      <p:sp>
        <p:nvSpPr>
          <p:cNvPr id="3" name="Text Placeholder 2">
            <a:extLst>
              <a:ext uri="{FF2B5EF4-FFF2-40B4-BE49-F238E27FC236}">
                <a16:creationId xmlns:a16="http://schemas.microsoft.com/office/drawing/2014/main" id="{7B10DC55-E73A-DBC4-5A36-A6414A93AC4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2BA03DA-4312-3E78-DCF4-0D17338844F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Text Placeholder 4">
            <a:extLst>
              <a:ext uri="{FF2B5EF4-FFF2-40B4-BE49-F238E27FC236}">
                <a16:creationId xmlns:a16="http://schemas.microsoft.com/office/drawing/2014/main" id="{5E545B57-E385-ADA9-69A8-5F8546D4BCB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7D55A22-CF37-425D-2B79-FC8F0FC13854}"/>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7" name="Date Placeholder 6">
            <a:extLst>
              <a:ext uri="{FF2B5EF4-FFF2-40B4-BE49-F238E27FC236}">
                <a16:creationId xmlns:a16="http://schemas.microsoft.com/office/drawing/2014/main" id="{0E6BDBFD-2176-8D10-B882-D49A074C212B}"/>
              </a:ext>
            </a:extLst>
          </p:cNvPr>
          <p:cNvSpPr>
            <a:spLocks noGrp="1"/>
          </p:cNvSpPr>
          <p:nvPr>
            <p:ph type="dt" sz="half" idx="10"/>
          </p:nvPr>
        </p:nvSpPr>
        <p:spPr/>
        <p:txBody>
          <a:bodyPr/>
          <a:lstStyle/>
          <a:p>
            <a:fld id="{34ADE159-B05A-4F43-BA5E-EDDCE478BA8F}" type="datetimeFigureOut">
              <a:rPr lang="en-CA" smtClean="0"/>
              <a:t>2024-01-11</a:t>
            </a:fld>
            <a:endParaRPr lang="en-CA"/>
          </a:p>
        </p:txBody>
      </p:sp>
      <p:sp>
        <p:nvSpPr>
          <p:cNvPr id="8" name="Footer Placeholder 7">
            <a:extLst>
              <a:ext uri="{FF2B5EF4-FFF2-40B4-BE49-F238E27FC236}">
                <a16:creationId xmlns:a16="http://schemas.microsoft.com/office/drawing/2014/main" id="{6C595B00-86EB-BC7A-0401-5A01580B573D}"/>
              </a:ext>
            </a:extLst>
          </p:cNvPr>
          <p:cNvSpPr>
            <a:spLocks noGrp="1"/>
          </p:cNvSpPr>
          <p:nvPr>
            <p:ph type="ftr" sz="quarter" idx="11"/>
          </p:nvPr>
        </p:nvSpPr>
        <p:spPr/>
        <p:txBody>
          <a:bodyPr/>
          <a:lstStyle/>
          <a:p>
            <a:endParaRPr lang="en-CA"/>
          </a:p>
        </p:txBody>
      </p:sp>
      <p:sp>
        <p:nvSpPr>
          <p:cNvPr id="9" name="Slide Number Placeholder 8">
            <a:extLst>
              <a:ext uri="{FF2B5EF4-FFF2-40B4-BE49-F238E27FC236}">
                <a16:creationId xmlns:a16="http://schemas.microsoft.com/office/drawing/2014/main" id="{837A35D9-255C-84A0-14DC-8A5340F7EDDB}"/>
              </a:ext>
            </a:extLst>
          </p:cNvPr>
          <p:cNvSpPr>
            <a:spLocks noGrp="1"/>
          </p:cNvSpPr>
          <p:nvPr>
            <p:ph type="sldNum" sz="quarter" idx="12"/>
          </p:nvPr>
        </p:nvSpPr>
        <p:spPr/>
        <p:txBody>
          <a:bodyPr/>
          <a:lstStyle/>
          <a:p>
            <a:fld id="{49CE4643-2200-404B-8D83-BB5311735F41}" type="slidenum">
              <a:rPr lang="en-CA" smtClean="0"/>
              <a:t>‹#›</a:t>
            </a:fld>
            <a:endParaRPr lang="en-CA"/>
          </a:p>
        </p:txBody>
      </p:sp>
    </p:spTree>
    <p:extLst>
      <p:ext uri="{BB962C8B-B14F-4D97-AF65-F5344CB8AC3E}">
        <p14:creationId xmlns:p14="http://schemas.microsoft.com/office/powerpoint/2010/main" val="37906742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5F0640-DB82-8169-872F-B4E61B70E227}"/>
              </a:ext>
            </a:extLst>
          </p:cNvPr>
          <p:cNvSpPr>
            <a:spLocks noGrp="1"/>
          </p:cNvSpPr>
          <p:nvPr>
            <p:ph type="title"/>
          </p:nvPr>
        </p:nvSpPr>
        <p:spPr/>
        <p:txBody>
          <a:bodyPr/>
          <a:lstStyle/>
          <a:p>
            <a:r>
              <a:rPr lang="en-US"/>
              <a:t>Click to edit Master title style</a:t>
            </a:r>
            <a:endParaRPr lang="en-CA"/>
          </a:p>
        </p:txBody>
      </p:sp>
      <p:sp>
        <p:nvSpPr>
          <p:cNvPr id="3" name="Date Placeholder 2">
            <a:extLst>
              <a:ext uri="{FF2B5EF4-FFF2-40B4-BE49-F238E27FC236}">
                <a16:creationId xmlns:a16="http://schemas.microsoft.com/office/drawing/2014/main" id="{7244CC83-BE4F-A934-D538-8455A91CD613}"/>
              </a:ext>
            </a:extLst>
          </p:cNvPr>
          <p:cNvSpPr>
            <a:spLocks noGrp="1"/>
          </p:cNvSpPr>
          <p:nvPr>
            <p:ph type="dt" sz="half" idx="10"/>
          </p:nvPr>
        </p:nvSpPr>
        <p:spPr/>
        <p:txBody>
          <a:bodyPr/>
          <a:lstStyle/>
          <a:p>
            <a:fld id="{34ADE159-B05A-4F43-BA5E-EDDCE478BA8F}" type="datetimeFigureOut">
              <a:rPr lang="en-CA" smtClean="0"/>
              <a:t>2024-01-11</a:t>
            </a:fld>
            <a:endParaRPr lang="en-CA"/>
          </a:p>
        </p:txBody>
      </p:sp>
      <p:sp>
        <p:nvSpPr>
          <p:cNvPr id="4" name="Footer Placeholder 3">
            <a:extLst>
              <a:ext uri="{FF2B5EF4-FFF2-40B4-BE49-F238E27FC236}">
                <a16:creationId xmlns:a16="http://schemas.microsoft.com/office/drawing/2014/main" id="{DF663D9B-2D5A-A278-B2D5-5BED919210F9}"/>
              </a:ext>
            </a:extLst>
          </p:cNvPr>
          <p:cNvSpPr>
            <a:spLocks noGrp="1"/>
          </p:cNvSpPr>
          <p:nvPr>
            <p:ph type="ftr" sz="quarter" idx="11"/>
          </p:nvPr>
        </p:nvSpPr>
        <p:spPr/>
        <p:txBody>
          <a:bodyPr/>
          <a:lstStyle/>
          <a:p>
            <a:endParaRPr lang="en-CA"/>
          </a:p>
        </p:txBody>
      </p:sp>
      <p:sp>
        <p:nvSpPr>
          <p:cNvPr id="5" name="Slide Number Placeholder 4">
            <a:extLst>
              <a:ext uri="{FF2B5EF4-FFF2-40B4-BE49-F238E27FC236}">
                <a16:creationId xmlns:a16="http://schemas.microsoft.com/office/drawing/2014/main" id="{D0F63113-BE41-A0A7-65F1-39FE7BA9FB0F}"/>
              </a:ext>
            </a:extLst>
          </p:cNvPr>
          <p:cNvSpPr>
            <a:spLocks noGrp="1"/>
          </p:cNvSpPr>
          <p:nvPr>
            <p:ph type="sldNum" sz="quarter" idx="12"/>
          </p:nvPr>
        </p:nvSpPr>
        <p:spPr/>
        <p:txBody>
          <a:bodyPr/>
          <a:lstStyle/>
          <a:p>
            <a:fld id="{49CE4643-2200-404B-8D83-BB5311735F41}" type="slidenum">
              <a:rPr lang="en-CA" smtClean="0"/>
              <a:t>‹#›</a:t>
            </a:fld>
            <a:endParaRPr lang="en-CA"/>
          </a:p>
        </p:txBody>
      </p:sp>
    </p:spTree>
    <p:extLst>
      <p:ext uri="{BB962C8B-B14F-4D97-AF65-F5344CB8AC3E}">
        <p14:creationId xmlns:p14="http://schemas.microsoft.com/office/powerpoint/2010/main" val="15212063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364066F-26CE-D56F-92C5-32E2E65BC014}"/>
              </a:ext>
            </a:extLst>
          </p:cNvPr>
          <p:cNvSpPr>
            <a:spLocks noGrp="1"/>
          </p:cNvSpPr>
          <p:nvPr>
            <p:ph type="dt" sz="half" idx="10"/>
          </p:nvPr>
        </p:nvSpPr>
        <p:spPr/>
        <p:txBody>
          <a:bodyPr/>
          <a:lstStyle/>
          <a:p>
            <a:fld id="{34ADE159-B05A-4F43-BA5E-EDDCE478BA8F}" type="datetimeFigureOut">
              <a:rPr lang="en-CA" smtClean="0"/>
              <a:t>2024-01-11</a:t>
            </a:fld>
            <a:endParaRPr lang="en-CA"/>
          </a:p>
        </p:txBody>
      </p:sp>
      <p:sp>
        <p:nvSpPr>
          <p:cNvPr id="3" name="Footer Placeholder 2">
            <a:extLst>
              <a:ext uri="{FF2B5EF4-FFF2-40B4-BE49-F238E27FC236}">
                <a16:creationId xmlns:a16="http://schemas.microsoft.com/office/drawing/2014/main" id="{E56BE79E-08CE-7777-200D-3AF734F689F0}"/>
              </a:ext>
            </a:extLst>
          </p:cNvPr>
          <p:cNvSpPr>
            <a:spLocks noGrp="1"/>
          </p:cNvSpPr>
          <p:nvPr>
            <p:ph type="ftr" sz="quarter" idx="11"/>
          </p:nvPr>
        </p:nvSpPr>
        <p:spPr/>
        <p:txBody>
          <a:bodyPr/>
          <a:lstStyle/>
          <a:p>
            <a:endParaRPr lang="en-CA"/>
          </a:p>
        </p:txBody>
      </p:sp>
      <p:sp>
        <p:nvSpPr>
          <p:cNvPr id="4" name="Slide Number Placeholder 3">
            <a:extLst>
              <a:ext uri="{FF2B5EF4-FFF2-40B4-BE49-F238E27FC236}">
                <a16:creationId xmlns:a16="http://schemas.microsoft.com/office/drawing/2014/main" id="{67421FFC-7500-5557-9547-E8635816801E}"/>
              </a:ext>
            </a:extLst>
          </p:cNvPr>
          <p:cNvSpPr>
            <a:spLocks noGrp="1"/>
          </p:cNvSpPr>
          <p:nvPr>
            <p:ph type="sldNum" sz="quarter" idx="12"/>
          </p:nvPr>
        </p:nvSpPr>
        <p:spPr/>
        <p:txBody>
          <a:bodyPr/>
          <a:lstStyle/>
          <a:p>
            <a:fld id="{49CE4643-2200-404B-8D83-BB5311735F41}" type="slidenum">
              <a:rPr lang="en-CA" smtClean="0"/>
              <a:t>‹#›</a:t>
            </a:fld>
            <a:endParaRPr lang="en-CA"/>
          </a:p>
        </p:txBody>
      </p:sp>
    </p:spTree>
    <p:extLst>
      <p:ext uri="{BB962C8B-B14F-4D97-AF65-F5344CB8AC3E}">
        <p14:creationId xmlns:p14="http://schemas.microsoft.com/office/powerpoint/2010/main" val="22618904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56D2FB-CF42-32F5-3CCE-B137BAD739C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CA"/>
          </a:p>
        </p:txBody>
      </p:sp>
      <p:sp>
        <p:nvSpPr>
          <p:cNvPr id="3" name="Content Placeholder 2">
            <a:extLst>
              <a:ext uri="{FF2B5EF4-FFF2-40B4-BE49-F238E27FC236}">
                <a16:creationId xmlns:a16="http://schemas.microsoft.com/office/drawing/2014/main" id="{69B234D4-87F1-2F18-165D-AF5CBC40246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Text Placeholder 3">
            <a:extLst>
              <a:ext uri="{FF2B5EF4-FFF2-40B4-BE49-F238E27FC236}">
                <a16:creationId xmlns:a16="http://schemas.microsoft.com/office/drawing/2014/main" id="{E5146138-534C-6BF8-E91C-5BA93C33FB5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C02E2DE-FB41-17B4-A722-5052F70BF47F}"/>
              </a:ext>
            </a:extLst>
          </p:cNvPr>
          <p:cNvSpPr>
            <a:spLocks noGrp="1"/>
          </p:cNvSpPr>
          <p:nvPr>
            <p:ph type="dt" sz="half" idx="10"/>
          </p:nvPr>
        </p:nvSpPr>
        <p:spPr/>
        <p:txBody>
          <a:bodyPr/>
          <a:lstStyle/>
          <a:p>
            <a:fld id="{34ADE159-B05A-4F43-BA5E-EDDCE478BA8F}" type="datetimeFigureOut">
              <a:rPr lang="en-CA" smtClean="0"/>
              <a:t>2024-01-11</a:t>
            </a:fld>
            <a:endParaRPr lang="en-CA"/>
          </a:p>
        </p:txBody>
      </p:sp>
      <p:sp>
        <p:nvSpPr>
          <p:cNvPr id="6" name="Footer Placeholder 5">
            <a:extLst>
              <a:ext uri="{FF2B5EF4-FFF2-40B4-BE49-F238E27FC236}">
                <a16:creationId xmlns:a16="http://schemas.microsoft.com/office/drawing/2014/main" id="{CDA5ECC3-566B-9EA4-F285-BA480FE56DE0}"/>
              </a:ext>
            </a:extLst>
          </p:cNvPr>
          <p:cNvSpPr>
            <a:spLocks noGrp="1"/>
          </p:cNvSpPr>
          <p:nvPr>
            <p:ph type="ftr" sz="quarter" idx="11"/>
          </p:nvPr>
        </p:nvSpPr>
        <p:spPr/>
        <p:txBody>
          <a:bodyPr/>
          <a:lstStyle/>
          <a:p>
            <a:endParaRPr lang="en-CA"/>
          </a:p>
        </p:txBody>
      </p:sp>
      <p:sp>
        <p:nvSpPr>
          <p:cNvPr id="7" name="Slide Number Placeholder 6">
            <a:extLst>
              <a:ext uri="{FF2B5EF4-FFF2-40B4-BE49-F238E27FC236}">
                <a16:creationId xmlns:a16="http://schemas.microsoft.com/office/drawing/2014/main" id="{2689ECEF-2BA9-6614-DBC9-B8D7E234A4A0}"/>
              </a:ext>
            </a:extLst>
          </p:cNvPr>
          <p:cNvSpPr>
            <a:spLocks noGrp="1"/>
          </p:cNvSpPr>
          <p:nvPr>
            <p:ph type="sldNum" sz="quarter" idx="12"/>
          </p:nvPr>
        </p:nvSpPr>
        <p:spPr/>
        <p:txBody>
          <a:bodyPr/>
          <a:lstStyle/>
          <a:p>
            <a:fld id="{49CE4643-2200-404B-8D83-BB5311735F41}" type="slidenum">
              <a:rPr lang="en-CA" smtClean="0"/>
              <a:t>‹#›</a:t>
            </a:fld>
            <a:endParaRPr lang="en-CA"/>
          </a:p>
        </p:txBody>
      </p:sp>
    </p:spTree>
    <p:extLst>
      <p:ext uri="{BB962C8B-B14F-4D97-AF65-F5344CB8AC3E}">
        <p14:creationId xmlns:p14="http://schemas.microsoft.com/office/powerpoint/2010/main" val="33861513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4CE7FB-E980-5DDE-170E-51A0027384E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CA"/>
          </a:p>
        </p:txBody>
      </p:sp>
      <p:sp>
        <p:nvSpPr>
          <p:cNvPr id="3" name="Picture Placeholder 2">
            <a:extLst>
              <a:ext uri="{FF2B5EF4-FFF2-40B4-BE49-F238E27FC236}">
                <a16:creationId xmlns:a16="http://schemas.microsoft.com/office/drawing/2014/main" id="{6720E8C1-B2F7-D31D-AC21-970E5703FCE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CA"/>
          </a:p>
        </p:txBody>
      </p:sp>
      <p:sp>
        <p:nvSpPr>
          <p:cNvPr id="4" name="Text Placeholder 3">
            <a:extLst>
              <a:ext uri="{FF2B5EF4-FFF2-40B4-BE49-F238E27FC236}">
                <a16:creationId xmlns:a16="http://schemas.microsoft.com/office/drawing/2014/main" id="{DC4E97F4-2E61-85DA-B02D-182C6FAE482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35268C2-1D4F-924E-8230-9BC1C79E0849}"/>
              </a:ext>
            </a:extLst>
          </p:cNvPr>
          <p:cNvSpPr>
            <a:spLocks noGrp="1"/>
          </p:cNvSpPr>
          <p:nvPr>
            <p:ph type="dt" sz="half" idx="10"/>
          </p:nvPr>
        </p:nvSpPr>
        <p:spPr/>
        <p:txBody>
          <a:bodyPr/>
          <a:lstStyle/>
          <a:p>
            <a:fld id="{34ADE159-B05A-4F43-BA5E-EDDCE478BA8F}" type="datetimeFigureOut">
              <a:rPr lang="en-CA" smtClean="0"/>
              <a:t>2024-01-11</a:t>
            </a:fld>
            <a:endParaRPr lang="en-CA"/>
          </a:p>
        </p:txBody>
      </p:sp>
      <p:sp>
        <p:nvSpPr>
          <p:cNvPr id="6" name="Footer Placeholder 5">
            <a:extLst>
              <a:ext uri="{FF2B5EF4-FFF2-40B4-BE49-F238E27FC236}">
                <a16:creationId xmlns:a16="http://schemas.microsoft.com/office/drawing/2014/main" id="{5D869ADF-C3B4-290A-918B-3972BA2056F3}"/>
              </a:ext>
            </a:extLst>
          </p:cNvPr>
          <p:cNvSpPr>
            <a:spLocks noGrp="1"/>
          </p:cNvSpPr>
          <p:nvPr>
            <p:ph type="ftr" sz="quarter" idx="11"/>
          </p:nvPr>
        </p:nvSpPr>
        <p:spPr/>
        <p:txBody>
          <a:bodyPr/>
          <a:lstStyle/>
          <a:p>
            <a:endParaRPr lang="en-CA"/>
          </a:p>
        </p:txBody>
      </p:sp>
      <p:sp>
        <p:nvSpPr>
          <p:cNvPr id="7" name="Slide Number Placeholder 6">
            <a:extLst>
              <a:ext uri="{FF2B5EF4-FFF2-40B4-BE49-F238E27FC236}">
                <a16:creationId xmlns:a16="http://schemas.microsoft.com/office/drawing/2014/main" id="{F53D37AA-EC7A-5518-52CC-20DB44E816E5}"/>
              </a:ext>
            </a:extLst>
          </p:cNvPr>
          <p:cNvSpPr>
            <a:spLocks noGrp="1"/>
          </p:cNvSpPr>
          <p:nvPr>
            <p:ph type="sldNum" sz="quarter" idx="12"/>
          </p:nvPr>
        </p:nvSpPr>
        <p:spPr/>
        <p:txBody>
          <a:bodyPr/>
          <a:lstStyle/>
          <a:p>
            <a:fld id="{49CE4643-2200-404B-8D83-BB5311735F41}" type="slidenum">
              <a:rPr lang="en-CA" smtClean="0"/>
              <a:t>‹#›</a:t>
            </a:fld>
            <a:endParaRPr lang="en-CA"/>
          </a:p>
        </p:txBody>
      </p:sp>
    </p:spTree>
    <p:extLst>
      <p:ext uri="{BB962C8B-B14F-4D97-AF65-F5344CB8AC3E}">
        <p14:creationId xmlns:p14="http://schemas.microsoft.com/office/powerpoint/2010/main" val="24026435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9A43E99-7BD6-C6AD-CA07-C4DCFE14069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CA"/>
          </a:p>
        </p:txBody>
      </p:sp>
      <p:sp>
        <p:nvSpPr>
          <p:cNvPr id="3" name="Text Placeholder 2">
            <a:extLst>
              <a:ext uri="{FF2B5EF4-FFF2-40B4-BE49-F238E27FC236}">
                <a16:creationId xmlns:a16="http://schemas.microsoft.com/office/drawing/2014/main" id="{47FF8332-0554-D3A7-596E-0C8F6F33733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a:extLst>
              <a:ext uri="{FF2B5EF4-FFF2-40B4-BE49-F238E27FC236}">
                <a16:creationId xmlns:a16="http://schemas.microsoft.com/office/drawing/2014/main" id="{094D544E-E2B2-A317-C17A-4153D8E1A90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4ADE159-B05A-4F43-BA5E-EDDCE478BA8F}" type="datetimeFigureOut">
              <a:rPr lang="en-CA" smtClean="0"/>
              <a:t>2024-01-11</a:t>
            </a:fld>
            <a:endParaRPr lang="en-CA"/>
          </a:p>
        </p:txBody>
      </p:sp>
      <p:sp>
        <p:nvSpPr>
          <p:cNvPr id="5" name="Footer Placeholder 4">
            <a:extLst>
              <a:ext uri="{FF2B5EF4-FFF2-40B4-BE49-F238E27FC236}">
                <a16:creationId xmlns:a16="http://schemas.microsoft.com/office/drawing/2014/main" id="{D7268F9C-0EA0-FAAB-4279-B03DF0424A4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CA"/>
          </a:p>
        </p:txBody>
      </p:sp>
      <p:sp>
        <p:nvSpPr>
          <p:cNvPr id="6" name="Slide Number Placeholder 5">
            <a:extLst>
              <a:ext uri="{FF2B5EF4-FFF2-40B4-BE49-F238E27FC236}">
                <a16:creationId xmlns:a16="http://schemas.microsoft.com/office/drawing/2014/main" id="{2FC0AFCE-50EF-51D1-A39E-CCEF5DE6450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9CE4643-2200-404B-8D83-BB5311735F41}" type="slidenum">
              <a:rPr lang="en-CA" smtClean="0"/>
              <a:t>‹#›</a:t>
            </a:fld>
            <a:endParaRPr lang="en-CA"/>
          </a:p>
        </p:txBody>
      </p:sp>
    </p:spTree>
    <p:extLst>
      <p:ext uri="{BB962C8B-B14F-4D97-AF65-F5344CB8AC3E}">
        <p14:creationId xmlns:p14="http://schemas.microsoft.com/office/powerpoint/2010/main" val="234991600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s://baike.so.com/doc/1185239-1253757.html" TargetMode="External"/><Relationship Id="rId2" Type="http://schemas.openxmlformats.org/officeDocument/2006/relationships/hyperlink" Target="https://baike.so.com/doc/4119433-4318686.html" TargetMode="Externa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s://baike.so.com/doc/4926884-5146485.html" TargetMode="External"/><Relationship Id="rId2" Type="http://schemas.openxmlformats.org/officeDocument/2006/relationships/hyperlink" Target="https://baike.so.com/doc/2691762-2842120.html"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6" descr="Two coloured ropes knotted together"/>
          <p:cNvPicPr>
            <a:picLocks noChangeAspect="1"/>
          </p:cNvPicPr>
          <p:nvPr/>
        </p:nvPicPr>
        <p:blipFill>
          <a:blip r:embed="rId2"/>
          <a:stretch>
            <a:fillRect/>
          </a:stretch>
        </p:blipFill>
        <p:spPr>
          <a:xfrm>
            <a:off x="0" y="-357187"/>
            <a:ext cx="12192000" cy="8126412"/>
          </a:xfrm>
          <a:prstGeom prst="rect">
            <a:avLst/>
          </a:prstGeom>
          <a:noFill/>
          <a:ln w="9525">
            <a:noFill/>
          </a:ln>
        </p:spPr>
      </p:pic>
      <p:sp>
        <p:nvSpPr>
          <p:cNvPr id="4100" name="TextBox 4"/>
          <p:cNvSpPr txBox="1">
            <a:spLocks noChangeArrowheads="1"/>
          </p:cNvSpPr>
          <p:nvPr/>
        </p:nvSpPr>
        <p:spPr bwMode="auto">
          <a:xfrm>
            <a:off x="4871864" y="1052736"/>
            <a:ext cx="7109639" cy="1015663"/>
          </a:xfrm>
          <a:prstGeom prst="rect">
            <a:avLst/>
          </a:prstGeom>
          <a:noFill/>
          <a:ln w="9525">
            <a:noFill/>
            <a:miter lim="800000"/>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6000" b="1" dirty="0">
                <a:solidFill>
                  <a:srgbClr val="FFF2CC"/>
                </a:solidFill>
                <a:latin typeface="微软雅黑" panose="020B0503020204020204" pitchFamily="34" charset="-122"/>
                <a:ea typeface="微软雅黑" panose="020B0503020204020204" pitchFamily="34" charset="-122"/>
              </a:rPr>
              <a:t>交互设计与用户体验</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2D1CF530-D0EE-50A5-22E6-79212429E597}"/>
              </a:ext>
            </a:extLst>
          </p:cNvPr>
          <p:cNvSpPr txBox="1"/>
          <p:nvPr/>
        </p:nvSpPr>
        <p:spPr>
          <a:xfrm>
            <a:off x="1412507" y="1616847"/>
            <a:ext cx="6097604" cy="3423501"/>
          </a:xfrm>
          <a:prstGeom prst="rect">
            <a:avLst/>
          </a:prstGeom>
          <a:noFill/>
        </p:spPr>
        <p:txBody>
          <a:bodyPr wrap="square">
            <a:spAutoFit/>
          </a:bodyPr>
          <a:lstStyle/>
          <a:p>
            <a:pPr indent="355600" algn="just">
              <a:lnSpc>
                <a:spcPct val="150000"/>
              </a:lnSpc>
              <a:spcBef>
                <a:spcPts val="1200"/>
              </a:spcBef>
              <a:spcAft>
                <a:spcPts val="1200"/>
              </a:spcAft>
            </a:pPr>
            <a:r>
              <a:rPr lang="en-US" sz="2000" dirty="0">
                <a:solidFill>
                  <a:srgbClr val="333333"/>
                </a:solidFill>
                <a:latin typeface="微软雅黑" panose="020B0503020204020204" pitchFamily="34" charset="-122"/>
                <a:ea typeface="微软雅黑" panose="020B0503020204020204" pitchFamily="34" charset="-122"/>
              </a:rPr>
              <a:t>3.</a:t>
            </a:r>
            <a:r>
              <a:rPr lang="zh-CN" altLang="en-US" sz="2000" dirty="0">
                <a:solidFill>
                  <a:srgbClr val="333333"/>
                </a:solidFill>
                <a:latin typeface="微软雅黑" panose="020B0503020204020204" pitchFamily="34" charset="-122"/>
                <a:ea typeface="微软雅黑" panose="020B0503020204020204" pitchFamily="34" charset="-122"/>
              </a:rPr>
              <a:t>封闭（</a:t>
            </a:r>
            <a:r>
              <a:rPr lang="en-US" sz="2000" dirty="0">
                <a:solidFill>
                  <a:srgbClr val="333333"/>
                </a:solidFill>
                <a:latin typeface="微软雅黑" panose="020B0503020204020204" pitchFamily="34" charset="-122"/>
                <a:ea typeface="微软雅黑" panose="020B0503020204020204" pitchFamily="34" charset="-122"/>
              </a:rPr>
              <a:t>Closure</a:t>
            </a:r>
            <a:r>
              <a:rPr lang="zh-CN" altLang="en-US" sz="2000" dirty="0">
                <a:solidFill>
                  <a:srgbClr val="333333"/>
                </a:solidFill>
                <a:latin typeface="微软雅黑" panose="020B0503020204020204" pitchFamily="34" charset="-122"/>
                <a:ea typeface="微软雅黑" panose="020B0503020204020204" pitchFamily="34" charset="-122"/>
              </a:rPr>
              <a:t>）</a:t>
            </a:r>
            <a:endParaRPr lang="en-CA" sz="2000" dirty="0">
              <a:solidFill>
                <a:srgbClr val="333333"/>
              </a:solidFill>
              <a:latin typeface="微软雅黑" panose="020B0503020204020204" pitchFamily="34" charset="-122"/>
              <a:ea typeface="微软雅黑" panose="020B0503020204020204" pitchFamily="34" charset="-122"/>
            </a:endParaRPr>
          </a:p>
          <a:p>
            <a:pPr indent="355600" algn="just">
              <a:lnSpc>
                <a:spcPct val="150000"/>
              </a:lnSpc>
              <a:spcAft>
                <a:spcPts val="1200"/>
              </a:spcAft>
            </a:pPr>
            <a:r>
              <a:rPr lang="zh-CN" altLang="en-US" sz="2000" dirty="0">
                <a:solidFill>
                  <a:srgbClr val="333333"/>
                </a:solidFill>
                <a:latin typeface="微软雅黑" panose="020B0503020204020204" pitchFamily="34" charset="-122"/>
                <a:ea typeface="微软雅黑" panose="020B0503020204020204" pitchFamily="34" charset="-122"/>
              </a:rPr>
              <a:t>一般情况下，人们会将不完全封闭的东西当成一个整体，所以有些时候闭合式设计是没有必要的。如图所示，</a:t>
            </a:r>
            <a:r>
              <a:rPr lang="en-US" sz="2000" dirty="0">
                <a:solidFill>
                  <a:srgbClr val="333333"/>
                </a:solidFill>
                <a:latin typeface="微软雅黑" panose="020B0503020204020204" pitchFamily="34" charset="-122"/>
                <a:ea typeface="微软雅黑" panose="020B0503020204020204" pitchFamily="34" charset="-122"/>
              </a:rPr>
              <a:t>Sun Microsystem</a:t>
            </a:r>
            <a:r>
              <a:rPr lang="zh-CN" altLang="en-US" sz="2000" dirty="0">
                <a:solidFill>
                  <a:srgbClr val="333333"/>
                </a:solidFill>
                <a:latin typeface="微软雅黑" panose="020B0503020204020204" pitchFamily="34" charset="-122"/>
                <a:ea typeface="微软雅黑" panose="020B0503020204020204" pitchFamily="34" charset="-122"/>
              </a:rPr>
              <a:t>的图标从整体上看是一个菱形标志，从组成元素上观察则会发现它是由</a:t>
            </a:r>
            <a:r>
              <a:rPr lang="en-US" sz="2000" dirty="0">
                <a:solidFill>
                  <a:srgbClr val="333333"/>
                </a:solidFill>
                <a:latin typeface="微软雅黑" panose="020B0503020204020204" pitchFamily="34" charset="-122"/>
                <a:ea typeface="微软雅黑" panose="020B0503020204020204" pitchFamily="34" charset="-122"/>
              </a:rPr>
              <a:t>8</a:t>
            </a:r>
            <a:r>
              <a:rPr lang="zh-CN" altLang="en-US" sz="2000" dirty="0">
                <a:solidFill>
                  <a:srgbClr val="333333"/>
                </a:solidFill>
                <a:latin typeface="微软雅黑" panose="020B0503020204020204" pitchFamily="34" charset="-122"/>
                <a:ea typeface="微软雅黑" panose="020B0503020204020204" pitchFamily="34" charset="-122"/>
              </a:rPr>
              <a:t>个</a:t>
            </a:r>
            <a:r>
              <a:rPr lang="en-US" sz="2000" dirty="0">
                <a:solidFill>
                  <a:srgbClr val="333333"/>
                </a:solidFill>
                <a:latin typeface="微软雅黑" panose="020B0503020204020204" pitchFamily="34" charset="-122"/>
                <a:ea typeface="微软雅黑" panose="020B0503020204020204" pitchFamily="34" charset="-122"/>
              </a:rPr>
              <a:t>U</a:t>
            </a:r>
            <a:r>
              <a:rPr lang="zh-CN" altLang="en-US" sz="2000" dirty="0">
                <a:solidFill>
                  <a:srgbClr val="333333"/>
                </a:solidFill>
                <a:latin typeface="微软雅黑" panose="020B0503020204020204" pitchFamily="34" charset="-122"/>
                <a:ea typeface="微软雅黑" panose="020B0503020204020204" pitchFamily="34" charset="-122"/>
              </a:rPr>
              <a:t>组成的图形。由于标志各元素间的视觉封闭性，又会使人将其看作是由</a:t>
            </a:r>
            <a:r>
              <a:rPr lang="en-US" sz="2000" dirty="0">
                <a:solidFill>
                  <a:srgbClr val="333333"/>
                </a:solidFill>
                <a:latin typeface="微软雅黑" panose="020B0503020204020204" pitchFamily="34" charset="-122"/>
                <a:ea typeface="微软雅黑" panose="020B0503020204020204" pitchFamily="34" charset="-122"/>
              </a:rPr>
              <a:t>4</a:t>
            </a:r>
            <a:r>
              <a:rPr lang="zh-CN" altLang="en-US" sz="2000" dirty="0">
                <a:solidFill>
                  <a:srgbClr val="333333"/>
                </a:solidFill>
                <a:latin typeface="微软雅黑" panose="020B0503020204020204" pitchFamily="34" charset="-122"/>
                <a:ea typeface="微软雅黑" panose="020B0503020204020204" pitchFamily="34" charset="-122"/>
              </a:rPr>
              <a:t>个</a:t>
            </a:r>
            <a:r>
              <a:rPr lang="en-US" sz="2000" dirty="0">
                <a:solidFill>
                  <a:srgbClr val="333333"/>
                </a:solidFill>
                <a:latin typeface="微软雅黑" panose="020B0503020204020204" pitchFamily="34" charset="-122"/>
                <a:ea typeface="微软雅黑" panose="020B0503020204020204" pitchFamily="34" charset="-122"/>
              </a:rPr>
              <a:t>S</a:t>
            </a:r>
            <a:r>
              <a:rPr lang="zh-CN" altLang="en-US" sz="2000" dirty="0">
                <a:solidFill>
                  <a:srgbClr val="333333"/>
                </a:solidFill>
                <a:latin typeface="微软雅黑" panose="020B0503020204020204" pitchFamily="34" charset="-122"/>
                <a:ea typeface="微软雅黑" panose="020B0503020204020204" pitchFamily="34" charset="-122"/>
              </a:rPr>
              <a:t>，或者</a:t>
            </a:r>
            <a:r>
              <a:rPr lang="en-US" sz="2000" dirty="0">
                <a:solidFill>
                  <a:srgbClr val="333333"/>
                </a:solidFill>
                <a:latin typeface="微软雅黑" panose="020B0503020204020204" pitchFamily="34" charset="-122"/>
                <a:ea typeface="微软雅黑" panose="020B0503020204020204" pitchFamily="34" charset="-122"/>
              </a:rPr>
              <a:t>2</a:t>
            </a:r>
            <a:r>
              <a:rPr lang="zh-CN" altLang="en-US" sz="2000" dirty="0">
                <a:solidFill>
                  <a:srgbClr val="333333"/>
                </a:solidFill>
                <a:latin typeface="微软雅黑" panose="020B0503020204020204" pitchFamily="34" charset="-122"/>
                <a:ea typeface="微软雅黑" panose="020B0503020204020204" pitchFamily="34" charset="-122"/>
              </a:rPr>
              <a:t>个</a:t>
            </a:r>
            <a:r>
              <a:rPr lang="en-US" sz="2000" dirty="0">
                <a:solidFill>
                  <a:srgbClr val="333333"/>
                </a:solidFill>
                <a:latin typeface="微软雅黑" panose="020B0503020204020204" pitchFamily="34" charset="-122"/>
                <a:ea typeface="微软雅黑" panose="020B0503020204020204" pitchFamily="34" charset="-122"/>
              </a:rPr>
              <a:t>SUN</a:t>
            </a:r>
            <a:r>
              <a:rPr lang="zh-CN" altLang="en-US" sz="2000" dirty="0">
                <a:solidFill>
                  <a:srgbClr val="333333"/>
                </a:solidFill>
                <a:latin typeface="微软雅黑" panose="020B0503020204020204" pitchFamily="34" charset="-122"/>
                <a:ea typeface="微软雅黑" panose="020B0503020204020204" pitchFamily="34" charset="-122"/>
              </a:rPr>
              <a:t>的组合形式。</a:t>
            </a:r>
            <a:endParaRPr lang="en-CA" sz="2000" dirty="0">
              <a:solidFill>
                <a:srgbClr val="333333"/>
              </a:solidFill>
              <a:latin typeface="微软雅黑" panose="020B0503020204020204" pitchFamily="34" charset="-122"/>
              <a:ea typeface="微软雅黑" panose="020B0503020204020204" pitchFamily="34" charset="-122"/>
            </a:endParaRPr>
          </a:p>
        </p:txBody>
      </p:sp>
      <p:pic>
        <p:nvPicPr>
          <p:cNvPr id="6" name="图片 72" descr="jjj">
            <a:extLst>
              <a:ext uri="{FF2B5EF4-FFF2-40B4-BE49-F238E27FC236}">
                <a16:creationId xmlns:a16="http://schemas.microsoft.com/office/drawing/2014/main" id="{15F86007-25FE-47C5-F762-7FCC1892CF6C}"/>
              </a:ext>
            </a:extLst>
          </p:cNvPr>
          <p:cNvPicPr>
            <a:picLocks noChangeAspect="1"/>
          </p:cNvPicPr>
          <p:nvPr/>
        </p:nvPicPr>
        <p:blipFill>
          <a:blip r:embed="rId2"/>
          <a:srcRect l="2896" t="4054" r="4054" b="3475"/>
          <a:stretch>
            <a:fillRect/>
          </a:stretch>
        </p:blipFill>
        <p:spPr>
          <a:xfrm>
            <a:off x="8170276" y="2283577"/>
            <a:ext cx="2379011" cy="2364204"/>
          </a:xfrm>
          <a:prstGeom prst="rect">
            <a:avLst/>
          </a:prstGeom>
        </p:spPr>
      </p:pic>
      <p:sp>
        <p:nvSpPr>
          <p:cNvPr id="8" name="TextBox 7">
            <a:extLst>
              <a:ext uri="{FF2B5EF4-FFF2-40B4-BE49-F238E27FC236}">
                <a16:creationId xmlns:a16="http://schemas.microsoft.com/office/drawing/2014/main" id="{5A107E3F-4CCD-6654-B57E-30B444036761}"/>
              </a:ext>
            </a:extLst>
          </p:cNvPr>
          <p:cNvSpPr txBox="1"/>
          <p:nvPr/>
        </p:nvSpPr>
        <p:spPr>
          <a:xfrm>
            <a:off x="8294570" y="4647781"/>
            <a:ext cx="6097604" cy="369332"/>
          </a:xfrm>
          <a:prstGeom prst="rect">
            <a:avLst/>
          </a:prstGeom>
          <a:noFill/>
        </p:spPr>
        <p:txBody>
          <a:bodyPr wrap="square">
            <a:spAutoFit/>
          </a:bodyPr>
          <a:lstStyle/>
          <a:p>
            <a:r>
              <a:rPr lang="zh-CN" altLang="en-US" sz="1800" kern="100" dirty="0">
                <a:solidFill>
                  <a:srgbClr val="000000"/>
                </a:solidFill>
                <a:effectLst/>
                <a:latin typeface="Calibri" panose="020F0502020204030204" pitchFamily="34" charset="0"/>
                <a:ea typeface="SimSun" panose="02010600030101010101" pitchFamily="2" charset="-122"/>
                <a:cs typeface="SimSun" panose="02010600030101010101" pitchFamily="2" charset="-122"/>
              </a:rPr>
              <a:t>图标</a:t>
            </a:r>
            <a:r>
              <a:rPr lang="zh-CN" sz="1800" kern="100" dirty="0">
                <a:solidFill>
                  <a:srgbClr val="000000"/>
                </a:solidFill>
                <a:effectLst/>
                <a:ea typeface="SimSun" panose="02010600030101010101" pitchFamily="2" charset="-122"/>
                <a:cs typeface="SimSun" panose="02010600030101010101" pitchFamily="2" charset="-122"/>
              </a:rPr>
              <a:t>设计中的封闭性</a:t>
            </a:r>
            <a:endParaRPr lang="en-CA" dirty="0"/>
          </a:p>
        </p:txBody>
      </p:sp>
      <p:grpSp>
        <p:nvGrpSpPr>
          <p:cNvPr id="9" name="组合 4">
            <a:extLst>
              <a:ext uri="{FF2B5EF4-FFF2-40B4-BE49-F238E27FC236}">
                <a16:creationId xmlns:a16="http://schemas.microsoft.com/office/drawing/2014/main" id="{A51199C9-EBF2-7168-6C45-D345CE28DAB7}"/>
              </a:ext>
            </a:extLst>
          </p:cNvPr>
          <p:cNvGrpSpPr/>
          <p:nvPr/>
        </p:nvGrpSpPr>
        <p:grpSpPr>
          <a:xfrm>
            <a:off x="853286" y="0"/>
            <a:ext cx="10738892" cy="889828"/>
            <a:chOff x="733" y="0"/>
            <a:chExt cx="16911" cy="1400"/>
          </a:xfrm>
        </p:grpSpPr>
        <p:sp>
          <p:nvSpPr>
            <p:cNvPr id="10" name="矩形 2">
              <a:extLst>
                <a:ext uri="{FF2B5EF4-FFF2-40B4-BE49-F238E27FC236}">
                  <a16:creationId xmlns:a16="http://schemas.microsoft.com/office/drawing/2014/main" id="{B2E63766-0F45-CAFC-46DA-1B60816A9CB3}"/>
                </a:ext>
              </a:extLst>
            </p:cNvPr>
            <p:cNvSpPr/>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1" name="TextBox 3">
              <a:extLst>
                <a:ext uri="{FF2B5EF4-FFF2-40B4-BE49-F238E27FC236}">
                  <a16:creationId xmlns:a16="http://schemas.microsoft.com/office/drawing/2014/main" id="{568C87DD-0220-54A1-6206-10FF519A4C03}"/>
                </a:ext>
              </a:extLst>
            </p:cNvPr>
            <p:cNvSpPr txBox="1"/>
            <p:nvPr/>
          </p:nvSpPr>
          <p:spPr>
            <a:xfrm>
              <a:off x="1055" y="0"/>
              <a:ext cx="5476" cy="140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
          <p:nvSpPr>
            <p:cNvPr id="12" name="矩形 2">
              <a:extLst>
                <a:ext uri="{FF2B5EF4-FFF2-40B4-BE49-F238E27FC236}">
                  <a16:creationId xmlns:a16="http://schemas.microsoft.com/office/drawing/2014/main" id="{DB657E69-73CE-07FD-09A0-A8634C5AB27B}"/>
                </a:ext>
              </a:extLst>
            </p:cNvPr>
            <p:cNvSpPr/>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13" name="TextBox 3">
              <a:extLst>
                <a:ext uri="{FF2B5EF4-FFF2-40B4-BE49-F238E27FC236}">
                  <a16:creationId xmlns:a16="http://schemas.microsoft.com/office/drawing/2014/main" id="{3E82B6D6-54DE-B78F-ECC4-2995761D9EFA}"/>
                </a:ext>
              </a:extLst>
            </p:cNvPr>
            <p:cNvSpPr txBox="1"/>
            <p:nvPr/>
          </p:nvSpPr>
          <p:spPr>
            <a:xfrm>
              <a:off x="4951" y="55"/>
              <a:ext cx="12693" cy="1017"/>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第四章：以用户体验为中心的交互设计</a:t>
              </a:r>
            </a:p>
          </p:txBody>
        </p:sp>
      </p:grpSp>
    </p:spTree>
    <p:extLst>
      <p:ext uri="{BB962C8B-B14F-4D97-AF65-F5344CB8AC3E}">
        <p14:creationId xmlns:p14="http://schemas.microsoft.com/office/powerpoint/2010/main" val="231170618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71028C6E-682E-674E-1565-3349AC92D197}"/>
              </a:ext>
            </a:extLst>
          </p:cNvPr>
          <p:cNvSpPr txBox="1"/>
          <p:nvPr/>
        </p:nvSpPr>
        <p:spPr>
          <a:xfrm>
            <a:off x="1171876" y="1563361"/>
            <a:ext cx="5623560" cy="3731278"/>
          </a:xfrm>
          <a:prstGeom prst="rect">
            <a:avLst/>
          </a:prstGeom>
          <a:noFill/>
        </p:spPr>
        <p:txBody>
          <a:bodyPr wrap="square">
            <a:spAutoFit/>
          </a:bodyPr>
          <a:lstStyle/>
          <a:p>
            <a:pPr>
              <a:lnSpc>
                <a:spcPct val="150000"/>
              </a:lnSpc>
            </a:pPr>
            <a:r>
              <a:rPr lang="zh-CN" altLang="en-US" sz="2000" dirty="0">
                <a:solidFill>
                  <a:srgbClr val="333333"/>
                </a:solidFill>
                <a:latin typeface="微软雅黑" panose="020B0503020204020204" pitchFamily="34" charset="-122"/>
                <a:ea typeface="微软雅黑" panose="020B0503020204020204" pitchFamily="34" charset="-122"/>
              </a:rPr>
              <a:t>      在界面设计中，封闭原则又可被称为截断式设计。在信息较多的界面中，如果都采用瀑布流设计会使一些模块隐藏过深，导致曝光量过少。因此，在界面设计中往往采用横向布局设计，并刻意截断界面元素，使用户知道界面还存在隐藏内容。在“哔哩哔哩”</a:t>
            </a:r>
            <a:r>
              <a:rPr lang="en-US" sz="2000" dirty="0">
                <a:solidFill>
                  <a:srgbClr val="333333"/>
                </a:solidFill>
                <a:latin typeface="微软雅黑" panose="020B0503020204020204" pitchFamily="34" charset="-122"/>
                <a:ea typeface="微软雅黑" panose="020B0503020204020204" pitchFamily="34" charset="-122"/>
              </a:rPr>
              <a:t>app</a:t>
            </a:r>
            <a:r>
              <a:rPr lang="zh-CN" altLang="en-US" sz="2000" dirty="0">
                <a:solidFill>
                  <a:srgbClr val="333333"/>
                </a:solidFill>
                <a:latin typeface="微软雅黑" panose="020B0503020204020204" pitchFamily="34" charset="-122"/>
                <a:ea typeface="微软雅黑" panose="020B0503020204020204" pitchFamily="34" charset="-122"/>
              </a:rPr>
              <a:t>的影视版块界面中，能看到截断式的界面设计，用户通过未显示完全的界面内容，可了解到右侧存在隐藏的影视资源。</a:t>
            </a:r>
            <a:endParaRPr lang="en-CA" sz="2000" dirty="0">
              <a:solidFill>
                <a:srgbClr val="333333"/>
              </a:solidFill>
              <a:latin typeface="微软雅黑" panose="020B0503020204020204" pitchFamily="34" charset="-122"/>
              <a:ea typeface="微软雅黑" panose="020B0503020204020204" pitchFamily="34" charset="-122"/>
            </a:endParaRPr>
          </a:p>
        </p:txBody>
      </p:sp>
      <p:pic>
        <p:nvPicPr>
          <p:cNvPr id="6" name="图片 391" descr="哔哩哔哩截图加框">
            <a:extLst>
              <a:ext uri="{FF2B5EF4-FFF2-40B4-BE49-F238E27FC236}">
                <a16:creationId xmlns:a16="http://schemas.microsoft.com/office/drawing/2014/main" id="{D7971BB8-67B2-7D4C-E768-E30AC56E68B3}"/>
              </a:ext>
            </a:extLst>
          </p:cNvPr>
          <p:cNvPicPr>
            <a:picLocks noChangeAspect="1"/>
          </p:cNvPicPr>
          <p:nvPr/>
        </p:nvPicPr>
        <p:blipFill>
          <a:blip r:embed="rId2"/>
          <a:srcRect l="31427" t="8482" r="31763" b="9287"/>
          <a:stretch>
            <a:fillRect/>
          </a:stretch>
        </p:blipFill>
        <p:spPr>
          <a:xfrm>
            <a:off x="6895163" y="1563361"/>
            <a:ext cx="3702251" cy="4453195"/>
          </a:xfrm>
          <a:prstGeom prst="rect">
            <a:avLst/>
          </a:prstGeom>
        </p:spPr>
      </p:pic>
      <p:sp>
        <p:nvSpPr>
          <p:cNvPr id="8" name="TextBox 7">
            <a:extLst>
              <a:ext uri="{FF2B5EF4-FFF2-40B4-BE49-F238E27FC236}">
                <a16:creationId xmlns:a16="http://schemas.microsoft.com/office/drawing/2014/main" id="{CEE73F03-3EA7-C447-3E2F-02FE88323A61}"/>
              </a:ext>
            </a:extLst>
          </p:cNvPr>
          <p:cNvSpPr txBox="1"/>
          <p:nvPr/>
        </p:nvSpPr>
        <p:spPr>
          <a:xfrm>
            <a:off x="8111691" y="6016556"/>
            <a:ext cx="6097604" cy="369332"/>
          </a:xfrm>
          <a:prstGeom prst="rect">
            <a:avLst/>
          </a:prstGeom>
          <a:noFill/>
        </p:spPr>
        <p:txBody>
          <a:bodyPr wrap="square">
            <a:spAutoFit/>
          </a:bodyPr>
          <a:lstStyle/>
          <a:p>
            <a:r>
              <a:rPr lang="zh-CN" sz="1800" kern="100" dirty="0">
                <a:solidFill>
                  <a:srgbClr val="000000"/>
                </a:solidFill>
                <a:effectLst/>
                <a:ea typeface="SimSun" panose="02010600030101010101" pitchFamily="2" charset="-122"/>
                <a:cs typeface="SimSun" panose="02010600030101010101" pitchFamily="2" charset="-122"/>
              </a:rPr>
              <a:t>截断式设计</a:t>
            </a:r>
            <a:endParaRPr lang="en-CA" dirty="0"/>
          </a:p>
        </p:txBody>
      </p:sp>
      <p:grpSp>
        <p:nvGrpSpPr>
          <p:cNvPr id="9" name="组合 4">
            <a:extLst>
              <a:ext uri="{FF2B5EF4-FFF2-40B4-BE49-F238E27FC236}">
                <a16:creationId xmlns:a16="http://schemas.microsoft.com/office/drawing/2014/main" id="{8386EA3E-79DF-0488-CCEE-76F647F5B472}"/>
              </a:ext>
            </a:extLst>
          </p:cNvPr>
          <p:cNvGrpSpPr/>
          <p:nvPr/>
        </p:nvGrpSpPr>
        <p:grpSpPr>
          <a:xfrm>
            <a:off x="853286" y="0"/>
            <a:ext cx="10738892" cy="889828"/>
            <a:chOff x="733" y="0"/>
            <a:chExt cx="16911" cy="1400"/>
          </a:xfrm>
        </p:grpSpPr>
        <p:sp>
          <p:nvSpPr>
            <p:cNvPr id="10" name="矩形 2">
              <a:extLst>
                <a:ext uri="{FF2B5EF4-FFF2-40B4-BE49-F238E27FC236}">
                  <a16:creationId xmlns:a16="http://schemas.microsoft.com/office/drawing/2014/main" id="{EB218594-9072-3038-3870-4AC3B4990739}"/>
                </a:ext>
              </a:extLst>
            </p:cNvPr>
            <p:cNvSpPr/>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1" name="TextBox 3">
              <a:extLst>
                <a:ext uri="{FF2B5EF4-FFF2-40B4-BE49-F238E27FC236}">
                  <a16:creationId xmlns:a16="http://schemas.microsoft.com/office/drawing/2014/main" id="{2866A5D9-A245-B059-F042-9C30446B7861}"/>
                </a:ext>
              </a:extLst>
            </p:cNvPr>
            <p:cNvSpPr txBox="1"/>
            <p:nvPr/>
          </p:nvSpPr>
          <p:spPr>
            <a:xfrm>
              <a:off x="1055" y="0"/>
              <a:ext cx="5476" cy="140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
          <p:nvSpPr>
            <p:cNvPr id="12" name="矩形 2">
              <a:extLst>
                <a:ext uri="{FF2B5EF4-FFF2-40B4-BE49-F238E27FC236}">
                  <a16:creationId xmlns:a16="http://schemas.microsoft.com/office/drawing/2014/main" id="{4C620FD1-A877-0969-A0AE-D6FCCBC2BED8}"/>
                </a:ext>
              </a:extLst>
            </p:cNvPr>
            <p:cNvSpPr/>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13" name="TextBox 3">
              <a:extLst>
                <a:ext uri="{FF2B5EF4-FFF2-40B4-BE49-F238E27FC236}">
                  <a16:creationId xmlns:a16="http://schemas.microsoft.com/office/drawing/2014/main" id="{20981559-3E87-AECA-3E9D-043E6616A23D}"/>
                </a:ext>
              </a:extLst>
            </p:cNvPr>
            <p:cNvSpPr txBox="1"/>
            <p:nvPr/>
          </p:nvSpPr>
          <p:spPr>
            <a:xfrm>
              <a:off x="4951" y="55"/>
              <a:ext cx="12693" cy="1017"/>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第四章：以用户体验为中心的交互设计</a:t>
              </a:r>
            </a:p>
          </p:txBody>
        </p:sp>
      </p:grpSp>
    </p:spTree>
    <p:extLst>
      <p:ext uri="{BB962C8B-B14F-4D97-AF65-F5344CB8AC3E}">
        <p14:creationId xmlns:p14="http://schemas.microsoft.com/office/powerpoint/2010/main" val="88268954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2BD13D0E-B7E1-05A7-1226-A65F27F761DD}"/>
              </a:ext>
            </a:extLst>
          </p:cNvPr>
          <p:cNvSpPr txBox="1"/>
          <p:nvPr/>
        </p:nvSpPr>
        <p:spPr>
          <a:xfrm>
            <a:off x="1162249" y="1091203"/>
            <a:ext cx="9800925" cy="3885166"/>
          </a:xfrm>
          <a:prstGeom prst="rect">
            <a:avLst/>
          </a:prstGeom>
          <a:noFill/>
        </p:spPr>
        <p:txBody>
          <a:bodyPr wrap="square">
            <a:spAutoFit/>
          </a:bodyPr>
          <a:lstStyle/>
          <a:p>
            <a:pPr indent="355600" algn="just">
              <a:lnSpc>
                <a:spcPct val="150000"/>
              </a:lnSpc>
              <a:spcBef>
                <a:spcPts val="1200"/>
              </a:spcBef>
            </a:pPr>
            <a:r>
              <a:rPr lang="en-US" sz="2000" dirty="0">
                <a:solidFill>
                  <a:srgbClr val="333333"/>
                </a:solidFill>
                <a:latin typeface="微软雅黑" panose="020B0503020204020204" pitchFamily="34" charset="-122"/>
                <a:ea typeface="微软雅黑" panose="020B0503020204020204" pitchFamily="34" charset="-122"/>
              </a:rPr>
              <a:t>4.</a:t>
            </a:r>
            <a:r>
              <a:rPr lang="zh-CN" altLang="en-US" sz="2000" dirty="0">
                <a:solidFill>
                  <a:srgbClr val="333333"/>
                </a:solidFill>
                <a:latin typeface="微软雅黑" panose="020B0503020204020204" pitchFamily="34" charset="-122"/>
                <a:ea typeface="微软雅黑" panose="020B0503020204020204" pitchFamily="34" charset="-122"/>
              </a:rPr>
              <a:t>连续（</a:t>
            </a:r>
            <a:r>
              <a:rPr lang="en-US" sz="2000" dirty="0">
                <a:solidFill>
                  <a:srgbClr val="333333"/>
                </a:solidFill>
                <a:latin typeface="微软雅黑" panose="020B0503020204020204" pitchFamily="34" charset="-122"/>
                <a:ea typeface="微软雅黑" panose="020B0503020204020204" pitchFamily="34" charset="-122"/>
              </a:rPr>
              <a:t>Continuity</a:t>
            </a:r>
            <a:r>
              <a:rPr lang="zh-CN" altLang="en-US" sz="2000" dirty="0">
                <a:solidFill>
                  <a:srgbClr val="333333"/>
                </a:solidFill>
                <a:latin typeface="微软雅黑" panose="020B0503020204020204" pitchFamily="34" charset="-122"/>
                <a:ea typeface="微软雅黑" panose="020B0503020204020204" pitchFamily="34" charset="-122"/>
              </a:rPr>
              <a:t>）</a:t>
            </a:r>
            <a:endParaRPr lang="en-CA" sz="2000" dirty="0">
              <a:solidFill>
                <a:srgbClr val="333333"/>
              </a:solidFill>
              <a:latin typeface="微软雅黑" panose="020B0503020204020204" pitchFamily="34" charset="-122"/>
              <a:ea typeface="微软雅黑" panose="020B0503020204020204" pitchFamily="34" charset="-122"/>
            </a:endParaRPr>
          </a:p>
          <a:p>
            <a:pPr indent="355600" algn="just">
              <a:lnSpc>
                <a:spcPct val="150000"/>
              </a:lnSpc>
              <a:spcAft>
                <a:spcPts val="1200"/>
              </a:spcAft>
            </a:pPr>
            <a:r>
              <a:rPr lang="zh-CN" altLang="en-US" sz="2000" dirty="0">
                <a:solidFill>
                  <a:srgbClr val="333333"/>
                </a:solidFill>
                <a:latin typeface="微软雅黑" panose="020B0503020204020204" pitchFamily="34" charset="-122"/>
                <a:ea typeface="微软雅黑" panose="020B0503020204020204" pitchFamily="34" charset="-122"/>
              </a:rPr>
              <a:t>人类视觉有追随连续性图形、线条、文字等外显元素的倾向，这种连续性可使彼此独立的元素产生关联，并将多个对象视为一条运动的路径。北斗七星的勺子形象其实就是一个想象出来的线条，虽然星星排列并无规律，但眼睛仍倾向于将上面的星星连成一条路径。</a:t>
            </a:r>
            <a:endParaRPr lang="en-CA" altLang="zh-CN" sz="2000" dirty="0">
              <a:solidFill>
                <a:srgbClr val="333333"/>
              </a:solidFill>
              <a:latin typeface="微软雅黑" panose="020B0503020204020204" pitchFamily="34" charset="-122"/>
              <a:ea typeface="微软雅黑" panose="020B0503020204020204" pitchFamily="34" charset="-122"/>
            </a:endParaRPr>
          </a:p>
          <a:p>
            <a:pPr indent="355600" algn="just">
              <a:lnSpc>
                <a:spcPct val="150000"/>
              </a:lnSpc>
              <a:spcAft>
                <a:spcPts val="1200"/>
              </a:spcAft>
            </a:pPr>
            <a:r>
              <a:rPr lang="zh-CN" altLang="en-US" sz="2000" dirty="0">
                <a:solidFill>
                  <a:srgbClr val="333333"/>
                </a:solidFill>
                <a:latin typeface="微软雅黑" panose="020B0503020204020204" pitchFamily="34" charset="-122"/>
                <a:ea typeface="微软雅黑" panose="020B0503020204020204" pitchFamily="34" charset="-122"/>
              </a:rPr>
              <a:t>连续性原则在视觉设计上的应用相对较多。例如，为方便观看者更快找到同一期的电影，“抖音”</a:t>
            </a:r>
            <a:r>
              <a:rPr lang="en-US" sz="2000" dirty="0">
                <a:solidFill>
                  <a:srgbClr val="333333"/>
                </a:solidFill>
                <a:latin typeface="微软雅黑" panose="020B0503020204020204" pitchFamily="34" charset="-122"/>
                <a:ea typeface="微软雅黑" panose="020B0503020204020204" pitchFamily="34" charset="-122"/>
              </a:rPr>
              <a:t>app</a:t>
            </a:r>
            <a:r>
              <a:rPr lang="zh-CN" altLang="en-US" sz="2000" dirty="0">
                <a:solidFill>
                  <a:srgbClr val="333333"/>
                </a:solidFill>
                <a:latin typeface="微软雅黑" panose="020B0503020204020204" pitchFamily="34" charset="-122"/>
                <a:ea typeface="微软雅黑" panose="020B0503020204020204" pitchFamily="34" charset="-122"/>
              </a:rPr>
              <a:t>上的电影剪辑创作者通常会用大字号标题标注电影讲解顺序，或者使用更直观的连续设计方式，用具有连贯性的图片作为视频的预览图。</a:t>
            </a:r>
            <a:endParaRPr lang="en-CA" sz="2000" dirty="0">
              <a:solidFill>
                <a:srgbClr val="333333"/>
              </a:solidFill>
              <a:latin typeface="微软雅黑" panose="020B0503020204020204" pitchFamily="34" charset="-122"/>
              <a:ea typeface="微软雅黑" panose="020B0503020204020204" pitchFamily="34" charset="-122"/>
            </a:endParaRPr>
          </a:p>
        </p:txBody>
      </p:sp>
      <p:grpSp>
        <p:nvGrpSpPr>
          <p:cNvPr id="6" name="组合 4">
            <a:extLst>
              <a:ext uri="{FF2B5EF4-FFF2-40B4-BE49-F238E27FC236}">
                <a16:creationId xmlns:a16="http://schemas.microsoft.com/office/drawing/2014/main" id="{29B34C1A-A6F6-38D9-DCC2-F6AE003F7BC5}"/>
              </a:ext>
            </a:extLst>
          </p:cNvPr>
          <p:cNvGrpSpPr/>
          <p:nvPr/>
        </p:nvGrpSpPr>
        <p:grpSpPr>
          <a:xfrm>
            <a:off x="853286" y="0"/>
            <a:ext cx="10738892" cy="889828"/>
            <a:chOff x="733" y="0"/>
            <a:chExt cx="16911" cy="1400"/>
          </a:xfrm>
        </p:grpSpPr>
        <p:sp>
          <p:nvSpPr>
            <p:cNvPr id="7" name="矩形 2">
              <a:extLst>
                <a:ext uri="{FF2B5EF4-FFF2-40B4-BE49-F238E27FC236}">
                  <a16:creationId xmlns:a16="http://schemas.microsoft.com/office/drawing/2014/main" id="{7D9DE37F-C0C4-F987-5DBE-A740C9C38BAB}"/>
                </a:ext>
              </a:extLst>
            </p:cNvPr>
            <p:cNvSpPr/>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8" name="TextBox 3">
              <a:extLst>
                <a:ext uri="{FF2B5EF4-FFF2-40B4-BE49-F238E27FC236}">
                  <a16:creationId xmlns:a16="http://schemas.microsoft.com/office/drawing/2014/main" id="{D1AE1A1D-6CE4-D26C-78E7-387841E94D8B}"/>
                </a:ext>
              </a:extLst>
            </p:cNvPr>
            <p:cNvSpPr txBox="1"/>
            <p:nvPr/>
          </p:nvSpPr>
          <p:spPr>
            <a:xfrm>
              <a:off x="1055" y="0"/>
              <a:ext cx="5476" cy="140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
          <p:nvSpPr>
            <p:cNvPr id="9" name="矩形 2">
              <a:extLst>
                <a:ext uri="{FF2B5EF4-FFF2-40B4-BE49-F238E27FC236}">
                  <a16:creationId xmlns:a16="http://schemas.microsoft.com/office/drawing/2014/main" id="{58D86C80-4B00-7F38-B8C7-AEA70A57C40E}"/>
                </a:ext>
              </a:extLst>
            </p:cNvPr>
            <p:cNvSpPr/>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10" name="TextBox 3">
              <a:extLst>
                <a:ext uri="{FF2B5EF4-FFF2-40B4-BE49-F238E27FC236}">
                  <a16:creationId xmlns:a16="http://schemas.microsoft.com/office/drawing/2014/main" id="{5682E1B2-461E-FA35-66C2-CF1EF77B5A5D}"/>
                </a:ext>
              </a:extLst>
            </p:cNvPr>
            <p:cNvSpPr txBox="1"/>
            <p:nvPr/>
          </p:nvSpPr>
          <p:spPr>
            <a:xfrm>
              <a:off x="4951" y="55"/>
              <a:ext cx="12693" cy="1017"/>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第四章：以用户体验为中心的交互设计</a:t>
              </a:r>
            </a:p>
          </p:txBody>
        </p:sp>
      </p:grpSp>
    </p:spTree>
    <p:extLst>
      <p:ext uri="{BB962C8B-B14F-4D97-AF65-F5344CB8AC3E}">
        <p14:creationId xmlns:p14="http://schemas.microsoft.com/office/powerpoint/2010/main" val="21861258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69" descr="11">
            <a:extLst>
              <a:ext uri="{FF2B5EF4-FFF2-40B4-BE49-F238E27FC236}">
                <a16:creationId xmlns:a16="http://schemas.microsoft.com/office/drawing/2014/main" id="{6179D2C6-3F6D-54F2-ABE7-B026734697E7}"/>
              </a:ext>
            </a:extLst>
          </p:cNvPr>
          <p:cNvPicPr>
            <a:picLocks noChangeAspect="1"/>
          </p:cNvPicPr>
          <p:nvPr/>
        </p:nvPicPr>
        <p:blipFill>
          <a:blip r:embed="rId2"/>
          <a:srcRect t="10068" b="23170"/>
          <a:stretch>
            <a:fillRect/>
          </a:stretch>
        </p:blipFill>
        <p:spPr>
          <a:xfrm>
            <a:off x="4068060" y="834874"/>
            <a:ext cx="3584024" cy="5180888"/>
          </a:xfrm>
          <a:prstGeom prst="rect">
            <a:avLst/>
          </a:prstGeom>
        </p:spPr>
      </p:pic>
      <p:sp>
        <p:nvSpPr>
          <p:cNvPr id="6" name="TextBox 5">
            <a:extLst>
              <a:ext uri="{FF2B5EF4-FFF2-40B4-BE49-F238E27FC236}">
                <a16:creationId xmlns:a16="http://schemas.microsoft.com/office/drawing/2014/main" id="{E20B267A-9585-79E6-506B-6E5D2203F03A}"/>
              </a:ext>
            </a:extLst>
          </p:cNvPr>
          <p:cNvSpPr txBox="1"/>
          <p:nvPr/>
        </p:nvSpPr>
        <p:spPr>
          <a:xfrm>
            <a:off x="4925728" y="6095818"/>
            <a:ext cx="6097604" cy="369332"/>
          </a:xfrm>
          <a:prstGeom prst="rect">
            <a:avLst/>
          </a:prstGeom>
          <a:noFill/>
        </p:spPr>
        <p:txBody>
          <a:bodyPr wrap="square">
            <a:spAutoFit/>
          </a:bodyPr>
          <a:lstStyle/>
          <a:p>
            <a:r>
              <a:rPr lang="zh-CN" sz="1800" kern="100" dirty="0">
                <a:solidFill>
                  <a:srgbClr val="000000"/>
                </a:solidFill>
                <a:effectLst/>
                <a:ea typeface="SimSun" panose="02010600030101010101" pitchFamily="2" charset="-122"/>
                <a:cs typeface="SimSun" panose="02010600030101010101" pitchFamily="2" charset="-122"/>
              </a:rPr>
              <a:t>视觉设计的连续性</a:t>
            </a:r>
            <a:endParaRPr lang="en-CA" dirty="0"/>
          </a:p>
        </p:txBody>
      </p:sp>
      <p:grpSp>
        <p:nvGrpSpPr>
          <p:cNvPr id="7" name="组合 4">
            <a:extLst>
              <a:ext uri="{FF2B5EF4-FFF2-40B4-BE49-F238E27FC236}">
                <a16:creationId xmlns:a16="http://schemas.microsoft.com/office/drawing/2014/main" id="{33843685-188D-88F3-828B-B4F1ADED9095}"/>
              </a:ext>
            </a:extLst>
          </p:cNvPr>
          <p:cNvGrpSpPr/>
          <p:nvPr/>
        </p:nvGrpSpPr>
        <p:grpSpPr>
          <a:xfrm>
            <a:off x="853286" y="0"/>
            <a:ext cx="10738892" cy="889828"/>
            <a:chOff x="733" y="0"/>
            <a:chExt cx="16911" cy="1400"/>
          </a:xfrm>
        </p:grpSpPr>
        <p:sp>
          <p:nvSpPr>
            <p:cNvPr id="8" name="矩形 2">
              <a:extLst>
                <a:ext uri="{FF2B5EF4-FFF2-40B4-BE49-F238E27FC236}">
                  <a16:creationId xmlns:a16="http://schemas.microsoft.com/office/drawing/2014/main" id="{0FC123C3-4326-ECBB-C209-9CEDF10D9EF8}"/>
                </a:ext>
              </a:extLst>
            </p:cNvPr>
            <p:cNvSpPr/>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9" name="TextBox 3">
              <a:extLst>
                <a:ext uri="{FF2B5EF4-FFF2-40B4-BE49-F238E27FC236}">
                  <a16:creationId xmlns:a16="http://schemas.microsoft.com/office/drawing/2014/main" id="{5F8849B7-5213-579C-8955-7ABCFBBF3506}"/>
                </a:ext>
              </a:extLst>
            </p:cNvPr>
            <p:cNvSpPr txBox="1"/>
            <p:nvPr/>
          </p:nvSpPr>
          <p:spPr>
            <a:xfrm>
              <a:off x="1055" y="0"/>
              <a:ext cx="5476" cy="140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
          <p:nvSpPr>
            <p:cNvPr id="10" name="矩形 2">
              <a:extLst>
                <a:ext uri="{FF2B5EF4-FFF2-40B4-BE49-F238E27FC236}">
                  <a16:creationId xmlns:a16="http://schemas.microsoft.com/office/drawing/2014/main" id="{E7C8ACCF-107D-0270-61EC-9602A681FD41}"/>
                </a:ext>
              </a:extLst>
            </p:cNvPr>
            <p:cNvSpPr/>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11" name="TextBox 3">
              <a:extLst>
                <a:ext uri="{FF2B5EF4-FFF2-40B4-BE49-F238E27FC236}">
                  <a16:creationId xmlns:a16="http://schemas.microsoft.com/office/drawing/2014/main" id="{9ED69C6A-79B7-C58B-CDE3-CF2F6017DB39}"/>
                </a:ext>
              </a:extLst>
            </p:cNvPr>
            <p:cNvSpPr txBox="1"/>
            <p:nvPr/>
          </p:nvSpPr>
          <p:spPr>
            <a:xfrm>
              <a:off x="4951" y="55"/>
              <a:ext cx="12693" cy="1017"/>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第四章：以用户体验为中心的交互设计</a:t>
              </a:r>
            </a:p>
          </p:txBody>
        </p:sp>
      </p:grpSp>
    </p:spTree>
    <p:extLst>
      <p:ext uri="{BB962C8B-B14F-4D97-AF65-F5344CB8AC3E}">
        <p14:creationId xmlns:p14="http://schemas.microsoft.com/office/powerpoint/2010/main" val="25935535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5003A7C0-FCDD-14E2-4166-36462177DA89}"/>
              </a:ext>
            </a:extLst>
          </p:cNvPr>
          <p:cNvSpPr txBox="1"/>
          <p:nvPr/>
        </p:nvSpPr>
        <p:spPr>
          <a:xfrm>
            <a:off x="1325880" y="1389586"/>
            <a:ext cx="3400126" cy="4346831"/>
          </a:xfrm>
          <a:prstGeom prst="rect">
            <a:avLst/>
          </a:prstGeom>
          <a:noFill/>
        </p:spPr>
        <p:txBody>
          <a:bodyPr wrap="square">
            <a:spAutoFit/>
          </a:bodyPr>
          <a:lstStyle/>
          <a:p>
            <a:pPr indent="355600" algn="just">
              <a:lnSpc>
                <a:spcPct val="150000"/>
              </a:lnSpc>
              <a:spcBef>
                <a:spcPts val="1200"/>
              </a:spcBef>
              <a:spcAft>
                <a:spcPts val="1200"/>
              </a:spcAft>
            </a:pPr>
            <a:r>
              <a:rPr lang="en-US" sz="2000" dirty="0">
                <a:solidFill>
                  <a:srgbClr val="333333"/>
                </a:solidFill>
                <a:latin typeface="微软雅黑" panose="020B0503020204020204" pitchFamily="34" charset="-122"/>
                <a:ea typeface="微软雅黑" panose="020B0503020204020204" pitchFamily="34" charset="-122"/>
              </a:rPr>
              <a:t>5.</a:t>
            </a:r>
            <a:r>
              <a:rPr lang="zh-CN" altLang="en-US" sz="2000" dirty="0">
                <a:solidFill>
                  <a:srgbClr val="333333"/>
                </a:solidFill>
                <a:latin typeface="微软雅黑" panose="020B0503020204020204" pitchFamily="34" charset="-122"/>
                <a:ea typeface="微软雅黑" panose="020B0503020204020204" pitchFamily="34" charset="-122"/>
              </a:rPr>
              <a:t>简单（</a:t>
            </a:r>
            <a:r>
              <a:rPr lang="en-US" sz="2000" dirty="0">
                <a:solidFill>
                  <a:srgbClr val="333333"/>
                </a:solidFill>
                <a:latin typeface="微软雅黑" panose="020B0503020204020204" pitchFamily="34" charset="-122"/>
                <a:ea typeface="微软雅黑" panose="020B0503020204020204" pitchFamily="34" charset="-122"/>
              </a:rPr>
              <a:t>Simplicity</a:t>
            </a:r>
            <a:r>
              <a:rPr lang="zh-CN" altLang="en-US" sz="2000" dirty="0">
                <a:solidFill>
                  <a:srgbClr val="333333"/>
                </a:solidFill>
                <a:latin typeface="微软雅黑" panose="020B0503020204020204" pitchFamily="34" charset="-122"/>
                <a:ea typeface="微软雅黑" panose="020B0503020204020204" pitchFamily="34" charset="-122"/>
              </a:rPr>
              <a:t>）</a:t>
            </a:r>
            <a:endParaRPr lang="en-CA" sz="2000" dirty="0">
              <a:solidFill>
                <a:srgbClr val="333333"/>
              </a:solidFill>
              <a:latin typeface="微软雅黑" panose="020B0503020204020204" pitchFamily="34" charset="-122"/>
              <a:ea typeface="微软雅黑" panose="020B0503020204020204" pitchFamily="34" charset="-122"/>
            </a:endParaRPr>
          </a:p>
          <a:p>
            <a:pPr indent="355600" algn="just">
              <a:lnSpc>
                <a:spcPct val="150000"/>
              </a:lnSpc>
              <a:spcAft>
                <a:spcPts val="1200"/>
              </a:spcAft>
            </a:pPr>
            <a:r>
              <a:rPr lang="zh-CN" altLang="en-US" sz="2000" dirty="0">
                <a:solidFill>
                  <a:srgbClr val="333333"/>
                </a:solidFill>
                <a:latin typeface="微软雅黑" panose="020B0503020204020204" pitchFamily="34" charset="-122"/>
                <a:ea typeface="微软雅黑" panose="020B0503020204020204" pitchFamily="34" charset="-122"/>
              </a:rPr>
              <a:t>具有对称、规则、平滑的简单图形特征的各部分趋于组成整体。例如下图，左边的界面就是个对称页面，对称界面会使人觉得左边的卡片趋于整体化。但右面的不对称卡片可能会使用户感觉右侧还存在隐藏卡片。</a:t>
            </a:r>
            <a:endParaRPr lang="en-CA" sz="2000" dirty="0">
              <a:solidFill>
                <a:srgbClr val="333333"/>
              </a:solidFill>
              <a:latin typeface="微软雅黑" panose="020B0503020204020204" pitchFamily="34" charset="-122"/>
              <a:ea typeface="微软雅黑" panose="020B0503020204020204" pitchFamily="34" charset="-122"/>
            </a:endParaRPr>
          </a:p>
        </p:txBody>
      </p:sp>
      <p:pic>
        <p:nvPicPr>
          <p:cNvPr id="6" name="图片 392" descr="网易云截屏加框">
            <a:extLst>
              <a:ext uri="{FF2B5EF4-FFF2-40B4-BE49-F238E27FC236}">
                <a16:creationId xmlns:a16="http://schemas.microsoft.com/office/drawing/2014/main" id="{1BF4381A-2350-9DC5-A5A6-8D5046AAFC1D}"/>
              </a:ext>
            </a:extLst>
          </p:cNvPr>
          <p:cNvPicPr>
            <a:picLocks noChangeAspect="1"/>
          </p:cNvPicPr>
          <p:nvPr/>
        </p:nvPicPr>
        <p:blipFill>
          <a:blip r:embed="rId2"/>
          <a:srcRect l="19075" t="8156" r="16956" b="8514"/>
          <a:stretch>
            <a:fillRect/>
          </a:stretch>
        </p:blipFill>
        <p:spPr>
          <a:xfrm>
            <a:off x="4726006" y="1389587"/>
            <a:ext cx="6194878" cy="4346830"/>
          </a:xfrm>
          <a:prstGeom prst="rect">
            <a:avLst/>
          </a:prstGeom>
        </p:spPr>
      </p:pic>
      <p:grpSp>
        <p:nvGrpSpPr>
          <p:cNvPr id="7" name="组合 4">
            <a:extLst>
              <a:ext uri="{FF2B5EF4-FFF2-40B4-BE49-F238E27FC236}">
                <a16:creationId xmlns:a16="http://schemas.microsoft.com/office/drawing/2014/main" id="{00DFD84E-B236-9B83-4089-33B6EA79308A}"/>
              </a:ext>
            </a:extLst>
          </p:cNvPr>
          <p:cNvGrpSpPr/>
          <p:nvPr/>
        </p:nvGrpSpPr>
        <p:grpSpPr>
          <a:xfrm>
            <a:off x="853286" y="0"/>
            <a:ext cx="10738892" cy="889828"/>
            <a:chOff x="733" y="0"/>
            <a:chExt cx="16911" cy="1400"/>
          </a:xfrm>
        </p:grpSpPr>
        <p:sp>
          <p:nvSpPr>
            <p:cNvPr id="8" name="矩形 2">
              <a:extLst>
                <a:ext uri="{FF2B5EF4-FFF2-40B4-BE49-F238E27FC236}">
                  <a16:creationId xmlns:a16="http://schemas.microsoft.com/office/drawing/2014/main" id="{5AA60626-971E-B348-A2EE-4CD02524880F}"/>
                </a:ext>
              </a:extLst>
            </p:cNvPr>
            <p:cNvSpPr/>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9" name="TextBox 3">
              <a:extLst>
                <a:ext uri="{FF2B5EF4-FFF2-40B4-BE49-F238E27FC236}">
                  <a16:creationId xmlns:a16="http://schemas.microsoft.com/office/drawing/2014/main" id="{CF013087-8AF4-8606-1654-6004F08B56EB}"/>
                </a:ext>
              </a:extLst>
            </p:cNvPr>
            <p:cNvSpPr txBox="1"/>
            <p:nvPr/>
          </p:nvSpPr>
          <p:spPr>
            <a:xfrm>
              <a:off x="1055" y="0"/>
              <a:ext cx="5476" cy="140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
          <p:nvSpPr>
            <p:cNvPr id="10" name="矩形 2">
              <a:extLst>
                <a:ext uri="{FF2B5EF4-FFF2-40B4-BE49-F238E27FC236}">
                  <a16:creationId xmlns:a16="http://schemas.microsoft.com/office/drawing/2014/main" id="{21FFC534-5BB6-59AC-0670-8C5AF1ED7B6C}"/>
                </a:ext>
              </a:extLst>
            </p:cNvPr>
            <p:cNvSpPr/>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11" name="TextBox 3">
              <a:extLst>
                <a:ext uri="{FF2B5EF4-FFF2-40B4-BE49-F238E27FC236}">
                  <a16:creationId xmlns:a16="http://schemas.microsoft.com/office/drawing/2014/main" id="{8EF2518A-C834-63F1-BE26-8A796D27935C}"/>
                </a:ext>
              </a:extLst>
            </p:cNvPr>
            <p:cNvSpPr txBox="1"/>
            <p:nvPr/>
          </p:nvSpPr>
          <p:spPr>
            <a:xfrm>
              <a:off x="4951" y="55"/>
              <a:ext cx="12693" cy="1017"/>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第四章：以用户体验为中心的交互设计</a:t>
              </a:r>
            </a:p>
          </p:txBody>
        </p:sp>
      </p:grpSp>
    </p:spTree>
    <p:extLst>
      <p:ext uri="{BB962C8B-B14F-4D97-AF65-F5344CB8AC3E}">
        <p14:creationId xmlns:p14="http://schemas.microsoft.com/office/powerpoint/2010/main" val="88829214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78567506-B6CB-9CD7-0926-29B9F388D35D}"/>
              </a:ext>
            </a:extLst>
          </p:cNvPr>
          <p:cNvSpPr txBox="1"/>
          <p:nvPr/>
        </p:nvSpPr>
        <p:spPr>
          <a:xfrm>
            <a:off x="1412507" y="2034710"/>
            <a:ext cx="9444789" cy="2038507"/>
          </a:xfrm>
          <a:prstGeom prst="rect">
            <a:avLst/>
          </a:prstGeom>
          <a:noFill/>
        </p:spPr>
        <p:txBody>
          <a:bodyPr wrap="square">
            <a:spAutoFit/>
          </a:bodyPr>
          <a:lstStyle/>
          <a:p>
            <a:pPr indent="355600" algn="just">
              <a:lnSpc>
                <a:spcPct val="150000"/>
              </a:lnSpc>
              <a:spcAft>
                <a:spcPts val="1200"/>
              </a:spcAft>
            </a:pPr>
            <a:r>
              <a:rPr lang="zh-CN" altLang="en-US" sz="2000" dirty="0">
                <a:solidFill>
                  <a:srgbClr val="333333"/>
                </a:solidFill>
                <a:latin typeface="微软雅黑" panose="020B0503020204020204" pitchFamily="34" charset="-122"/>
                <a:ea typeface="微软雅黑" panose="020B0503020204020204" pitchFamily="34" charset="-122"/>
              </a:rPr>
              <a:t>二、尼尔森可用性原则</a:t>
            </a:r>
            <a:endParaRPr lang="en-CA" sz="2000" dirty="0">
              <a:solidFill>
                <a:srgbClr val="333333"/>
              </a:solidFill>
              <a:latin typeface="微软雅黑" panose="020B0503020204020204" pitchFamily="34" charset="-122"/>
              <a:ea typeface="微软雅黑" panose="020B0503020204020204" pitchFamily="34" charset="-122"/>
            </a:endParaRPr>
          </a:p>
          <a:p>
            <a:pPr indent="355600" algn="just">
              <a:lnSpc>
                <a:spcPct val="150000"/>
              </a:lnSpc>
              <a:spcAft>
                <a:spcPts val="1200"/>
              </a:spcAft>
            </a:pPr>
            <a:r>
              <a:rPr lang="zh-CN" altLang="en-US" sz="2000" dirty="0">
                <a:solidFill>
                  <a:srgbClr val="333333"/>
                </a:solidFill>
                <a:latin typeface="微软雅黑" panose="020B0503020204020204" pitchFamily="34" charset="-122"/>
                <a:ea typeface="微软雅黑" panose="020B0503020204020204" pitchFamily="34" charset="-122"/>
              </a:rPr>
              <a:t>雅各布</a:t>
            </a:r>
            <a:r>
              <a:rPr lang="en-US" altLang="zh-CN" sz="2000" dirty="0">
                <a:solidFill>
                  <a:srgbClr val="333333"/>
                </a:solidFill>
                <a:latin typeface="微软雅黑" panose="020B0503020204020204" pitchFamily="34" charset="-122"/>
                <a:ea typeface="微软雅黑" panose="020B0503020204020204" pitchFamily="34" charset="-122"/>
              </a:rPr>
              <a:t>·</a:t>
            </a:r>
            <a:r>
              <a:rPr lang="zh-CN" altLang="en-US" sz="2000" dirty="0">
                <a:solidFill>
                  <a:srgbClr val="333333"/>
                </a:solidFill>
                <a:latin typeface="微软雅黑" panose="020B0503020204020204" pitchFamily="34" charset="-122"/>
                <a:ea typeface="微软雅黑" panose="020B0503020204020204" pitchFamily="34" charset="-122"/>
              </a:rPr>
              <a:t>尼尔森（</a:t>
            </a:r>
            <a:r>
              <a:rPr lang="en-US" sz="2000" dirty="0">
                <a:solidFill>
                  <a:srgbClr val="333333"/>
                </a:solidFill>
                <a:latin typeface="微软雅黑" panose="020B0503020204020204" pitchFamily="34" charset="-122"/>
                <a:ea typeface="微软雅黑" panose="020B0503020204020204" pitchFamily="34" charset="-122"/>
              </a:rPr>
              <a:t>Jakob Nielsen</a:t>
            </a:r>
            <a:r>
              <a:rPr lang="zh-CN" altLang="en-US" sz="2000" dirty="0">
                <a:solidFill>
                  <a:srgbClr val="333333"/>
                </a:solidFill>
                <a:latin typeface="微软雅黑" panose="020B0503020204020204" pitchFamily="34" charset="-122"/>
                <a:ea typeface="微软雅黑" panose="020B0503020204020204" pitchFamily="34" charset="-122"/>
              </a:rPr>
              <a:t>）</a:t>
            </a:r>
            <a:r>
              <a:rPr lang="en-US" sz="2000" dirty="0">
                <a:solidFill>
                  <a:srgbClr val="333333"/>
                </a:solidFill>
                <a:latin typeface="微软雅黑" panose="020B0503020204020204" pitchFamily="34" charset="-122"/>
                <a:ea typeface="微软雅黑" panose="020B0503020204020204" pitchFamily="34" charset="-122"/>
              </a:rPr>
              <a:t>, </a:t>
            </a:r>
            <a:r>
              <a:rPr lang="zh-CN" altLang="en-US" sz="2000" dirty="0">
                <a:solidFill>
                  <a:srgbClr val="333333"/>
                </a:solidFill>
                <a:latin typeface="微软雅黑" panose="020B0503020204020204" pitchFamily="34" charset="-122"/>
                <a:ea typeface="微软雅黑" panose="020B0503020204020204" pitchFamily="34" charset="-122"/>
              </a:rPr>
              <a:t>尼尔森</a:t>
            </a:r>
            <a:r>
              <a:rPr lang="en-US" altLang="zh-CN" sz="2000" dirty="0">
                <a:solidFill>
                  <a:srgbClr val="333333"/>
                </a:solidFill>
                <a:latin typeface="微软雅黑" panose="020B0503020204020204" pitchFamily="34" charset="-122"/>
                <a:ea typeface="微软雅黑" panose="020B0503020204020204" pitchFamily="34" charset="-122"/>
              </a:rPr>
              <a:t>——</a:t>
            </a:r>
            <a:r>
              <a:rPr lang="zh-CN" altLang="en-US" sz="2000" dirty="0">
                <a:solidFill>
                  <a:srgbClr val="333333"/>
                </a:solidFill>
                <a:latin typeface="微软雅黑" panose="020B0503020204020204" pitchFamily="34" charset="-122"/>
                <a:ea typeface="微软雅黑" panose="020B0503020204020204" pitchFamily="34" charset="-122"/>
              </a:rPr>
              <a:t>诺曼集团的主要负责人之一，著名网页易用性专家，被誉为可用性测试鼻祖。尼尔森的十大可用性原则是产品设计与用户体验设计的重要参考标准，值得深入研究与运用。</a:t>
            </a:r>
            <a:endParaRPr lang="en-CA" sz="2000" dirty="0">
              <a:solidFill>
                <a:srgbClr val="333333"/>
              </a:solidFill>
              <a:latin typeface="微软雅黑" panose="020B0503020204020204" pitchFamily="34" charset="-122"/>
              <a:ea typeface="微软雅黑" panose="020B0503020204020204" pitchFamily="34" charset="-122"/>
            </a:endParaRPr>
          </a:p>
        </p:txBody>
      </p:sp>
      <p:grpSp>
        <p:nvGrpSpPr>
          <p:cNvPr id="6" name="组合 4">
            <a:extLst>
              <a:ext uri="{FF2B5EF4-FFF2-40B4-BE49-F238E27FC236}">
                <a16:creationId xmlns:a16="http://schemas.microsoft.com/office/drawing/2014/main" id="{84E59F3A-EE58-69BF-0E9D-91E119E0C941}"/>
              </a:ext>
            </a:extLst>
          </p:cNvPr>
          <p:cNvGrpSpPr/>
          <p:nvPr/>
        </p:nvGrpSpPr>
        <p:grpSpPr>
          <a:xfrm>
            <a:off x="853286" y="0"/>
            <a:ext cx="10738892" cy="889828"/>
            <a:chOff x="733" y="0"/>
            <a:chExt cx="16911" cy="1400"/>
          </a:xfrm>
        </p:grpSpPr>
        <p:sp>
          <p:nvSpPr>
            <p:cNvPr id="7" name="矩形 2">
              <a:extLst>
                <a:ext uri="{FF2B5EF4-FFF2-40B4-BE49-F238E27FC236}">
                  <a16:creationId xmlns:a16="http://schemas.microsoft.com/office/drawing/2014/main" id="{55E18A49-8002-E688-C096-3D7595F998C1}"/>
                </a:ext>
              </a:extLst>
            </p:cNvPr>
            <p:cNvSpPr/>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8" name="TextBox 3">
              <a:extLst>
                <a:ext uri="{FF2B5EF4-FFF2-40B4-BE49-F238E27FC236}">
                  <a16:creationId xmlns:a16="http://schemas.microsoft.com/office/drawing/2014/main" id="{92639D77-DC80-DAD6-5776-4D21DA34FD8C}"/>
                </a:ext>
              </a:extLst>
            </p:cNvPr>
            <p:cNvSpPr txBox="1"/>
            <p:nvPr/>
          </p:nvSpPr>
          <p:spPr>
            <a:xfrm>
              <a:off x="1055" y="0"/>
              <a:ext cx="5476" cy="140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
          <p:nvSpPr>
            <p:cNvPr id="9" name="矩形 2">
              <a:extLst>
                <a:ext uri="{FF2B5EF4-FFF2-40B4-BE49-F238E27FC236}">
                  <a16:creationId xmlns:a16="http://schemas.microsoft.com/office/drawing/2014/main" id="{6887C584-7B66-DEB6-5AC6-0BB2AC0E8282}"/>
                </a:ext>
              </a:extLst>
            </p:cNvPr>
            <p:cNvSpPr/>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10" name="TextBox 3">
              <a:extLst>
                <a:ext uri="{FF2B5EF4-FFF2-40B4-BE49-F238E27FC236}">
                  <a16:creationId xmlns:a16="http://schemas.microsoft.com/office/drawing/2014/main" id="{F2A0A207-3D72-2E6E-F2D4-A13139157177}"/>
                </a:ext>
              </a:extLst>
            </p:cNvPr>
            <p:cNvSpPr txBox="1"/>
            <p:nvPr/>
          </p:nvSpPr>
          <p:spPr>
            <a:xfrm>
              <a:off x="4951" y="55"/>
              <a:ext cx="12693" cy="1017"/>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第四章：以用户体验为中心的交互设计</a:t>
              </a:r>
            </a:p>
          </p:txBody>
        </p:sp>
      </p:grpSp>
    </p:spTree>
    <p:extLst>
      <p:ext uri="{BB962C8B-B14F-4D97-AF65-F5344CB8AC3E}">
        <p14:creationId xmlns:p14="http://schemas.microsoft.com/office/powerpoint/2010/main" val="28847939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6E7B7306-0726-41B0-DA4E-403B97499D13}"/>
              </a:ext>
            </a:extLst>
          </p:cNvPr>
          <p:cNvSpPr txBox="1"/>
          <p:nvPr/>
        </p:nvSpPr>
        <p:spPr>
          <a:xfrm>
            <a:off x="1181501" y="1433967"/>
            <a:ext cx="5382928" cy="3885166"/>
          </a:xfrm>
          <a:prstGeom prst="rect">
            <a:avLst/>
          </a:prstGeom>
          <a:noFill/>
        </p:spPr>
        <p:txBody>
          <a:bodyPr wrap="square">
            <a:spAutoFit/>
          </a:bodyPr>
          <a:lstStyle/>
          <a:p>
            <a:pPr indent="355600" algn="just">
              <a:lnSpc>
                <a:spcPct val="150000"/>
              </a:lnSpc>
              <a:spcAft>
                <a:spcPts val="1200"/>
              </a:spcAft>
            </a:pPr>
            <a:r>
              <a:rPr lang="zh-CN" altLang="en-US" sz="2000" dirty="0">
                <a:solidFill>
                  <a:srgbClr val="333333"/>
                </a:solidFill>
                <a:latin typeface="微软雅黑" panose="020B0503020204020204" pitchFamily="34" charset="-122"/>
                <a:ea typeface="微软雅黑" panose="020B0503020204020204" pitchFamily="34" charset="-122"/>
              </a:rPr>
              <a:t>（一）状态可见原则</a:t>
            </a:r>
            <a:endParaRPr lang="en-CA" sz="2000" dirty="0">
              <a:solidFill>
                <a:srgbClr val="333333"/>
              </a:solidFill>
              <a:latin typeface="微软雅黑" panose="020B0503020204020204" pitchFamily="34" charset="-122"/>
              <a:ea typeface="微软雅黑" panose="020B0503020204020204" pitchFamily="34" charset="-122"/>
            </a:endParaRPr>
          </a:p>
          <a:p>
            <a:pPr indent="355600" algn="just">
              <a:lnSpc>
                <a:spcPct val="150000"/>
              </a:lnSpc>
              <a:spcAft>
                <a:spcPts val="1200"/>
              </a:spcAft>
            </a:pPr>
            <a:r>
              <a:rPr lang="zh-CN" altLang="en-US" sz="2000" dirty="0">
                <a:solidFill>
                  <a:srgbClr val="333333"/>
                </a:solidFill>
                <a:latin typeface="微软雅黑" panose="020B0503020204020204" pitchFamily="34" charset="-122"/>
                <a:ea typeface="微软雅黑" panose="020B0503020204020204" pitchFamily="34" charset="-122"/>
              </a:rPr>
              <a:t>状态可见原则是指用户在网页上进行任何操作，页面都应即时响应。“即时”是指，页面反馈时间小于用户能忍受的等待时间。页面按钮的状态应直观可见。例如，在菜单中，一般会呈现两种状态：默认状态、鼠标悬浮和选中状态。这两种状态需进行明确区别，以使用户知晓当前的操作状态。</a:t>
            </a:r>
            <a:endParaRPr lang="en-CA" sz="2000" dirty="0">
              <a:solidFill>
                <a:srgbClr val="333333"/>
              </a:solidFill>
              <a:latin typeface="微软雅黑" panose="020B0503020204020204" pitchFamily="34" charset="-122"/>
              <a:ea typeface="微软雅黑" panose="020B0503020204020204" pitchFamily="34" charset="-122"/>
            </a:endParaRPr>
          </a:p>
        </p:txBody>
      </p:sp>
      <p:pic>
        <p:nvPicPr>
          <p:cNvPr id="6" name="图片 104" descr="iii">
            <a:extLst>
              <a:ext uri="{FF2B5EF4-FFF2-40B4-BE49-F238E27FC236}">
                <a16:creationId xmlns:a16="http://schemas.microsoft.com/office/drawing/2014/main" id="{55A08CD4-ADC6-C208-AA24-4BE817EEE800}"/>
              </a:ext>
            </a:extLst>
          </p:cNvPr>
          <p:cNvPicPr>
            <a:picLocks noChangeAspect="1"/>
          </p:cNvPicPr>
          <p:nvPr/>
        </p:nvPicPr>
        <p:blipFill>
          <a:blip r:embed="rId2"/>
          <a:srcRect t="5477" b="5477"/>
          <a:stretch>
            <a:fillRect/>
          </a:stretch>
        </p:blipFill>
        <p:spPr>
          <a:xfrm>
            <a:off x="6966000" y="1652854"/>
            <a:ext cx="4304665" cy="1896745"/>
          </a:xfrm>
          <a:prstGeom prst="rect">
            <a:avLst/>
          </a:prstGeom>
        </p:spPr>
      </p:pic>
      <p:pic>
        <p:nvPicPr>
          <p:cNvPr id="7" name="图片 108" descr="ttt">
            <a:extLst>
              <a:ext uri="{FF2B5EF4-FFF2-40B4-BE49-F238E27FC236}">
                <a16:creationId xmlns:a16="http://schemas.microsoft.com/office/drawing/2014/main" id="{D2B01862-2799-2EC4-6AF5-4480D72A1E0B}"/>
              </a:ext>
            </a:extLst>
          </p:cNvPr>
          <p:cNvPicPr>
            <a:picLocks noChangeAspect="1"/>
          </p:cNvPicPr>
          <p:nvPr/>
        </p:nvPicPr>
        <p:blipFill>
          <a:blip r:embed="rId3"/>
          <a:srcRect r="441"/>
          <a:stretch>
            <a:fillRect/>
          </a:stretch>
        </p:blipFill>
        <p:spPr>
          <a:xfrm>
            <a:off x="6969175" y="3629735"/>
            <a:ext cx="4301490" cy="1927860"/>
          </a:xfrm>
          <a:prstGeom prst="rect">
            <a:avLst/>
          </a:prstGeom>
        </p:spPr>
      </p:pic>
      <p:grpSp>
        <p:nvGrpSpPr>
          <p:cNvPr id="8" name="组合 4">
            <a:extLst>
              <a:ext uri="{FF2B5EF4-FFF2-40B4-BE49-F238E27FC236}">
                <a16:creationId xmlns:a16="http://schemas.microsoft.com/office/drawing/2014/main" id="{F1A7FE84-A7B2-030C-CB38-A8CFDE88CB2E}"/>
              </a:ext>
            </a:extLst>
          </p:cNvPr>
          <p:cNvGrpSpPr/>
          <p:nvPr/>
        </p:nvGrpSpPr>
        <p:grpSpPr>
          <a:xfrm>
            <a:off x="853286" y="0"/>
            <a:ext cx="10738892" cy="889828"/>
            <a:chOff x="733" y="0"/>
            <a:chExt cx="16911" cy="1400"/>
          </a:xfrm>
        </p:grpSpPr>
        <p:sp>
          <p:nvSpPr>
            <p:cNvPr id="9" name="矩形 2">
              <a:extLst>
                <a:ext uri="{FF2B5EF4-FFF2-40B4-BE49-F238E27FC236}">
                  <a16:creationId xmlns:a16="http://schemas.microsoft.com/office/drawing/2014/main" id="{AED7A85C-3A52-252D-32EE-9AA05D897619}"/>
                </a:ext>
              </a:extLst>
            </p:cNvPr>
            <p:cNvSpPr/>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0" name="TextBox 3">
              <a:extLst>
                <a:ext uri="{FF2B5EF4-FFF2-40B4-BE49-F238E27FC236}">
                  <a16:creationId xmlns:a16="http://schemas.microsoft.com/office/drawing/2014/main" id="{C92B8BBF-5798-83DB-9A43-75FC236A197B}"/>
                </a:ext>
              </a:extLst>
            </p:cNvPr>
            <p:cNvSpPr txBox="1"/>
            <p:nvPr/>
          </p:nvSpPr>
          <p:spPr>
            <a:xfrm>
              <a:off x="1055" y="0"/>
              <a:ext cx="5476" cy="140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
          <p:nvSpPr>
            <p:cNvPr id="11" name="矩形 2">
              <a:extLst>
                <a:ext uri="{FF2B5EF4-FFF2-40B4-BE49-F238E27FC236}">
                  <a16:creationId xmlns:a16="http://schemas.microsoft.com/office/drawing/2014/main" id="{E746CECF-BBC3-B52D-2CE4-EA32B42756A6}"/>
                </a:ext>
              </a:extLst>
            </p:cNvPr>
            <p:cNvSpPr/>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12" name="TextBox 3">
              <a:extLst>
                <a:ext uri="{FF2B5EF4-FFF2-40B4-BE49-F238E27FC236}">
                  <a16:creationId xmlns:a16="http://schemas.microsoft.com/office/drawing/2014/main" id="{AB345F95-FEF8-D7BF-E56F-4E3531501F63}"/>
                </a:ext>
              </a:extLst>
            </p:cNvPr>
            <p:cNvSpPr txBox="1"/>
            <p:nvPr/>
          </p:nvSpPr>
          <p:spPr>
            <a:xfrm>
              <a:off x="4951" y="55"/>
              <a:ext cx="12693" cy="1017"/>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第四章：以用户体验为中心的交互设计</a:t>
              </a:r>
            </a:p>
          </p:txBody>
        </p:sp>
      </p:grpSp>
    </p:spTree>
    <p:extLst>
      <p:ext uri="{BB962C8B-B14F-4D97-AF65-F5344CB8AC3E}">
        <p14:creationId xmlns:p14="http://schemas.microsoft.com/office/powerpoint/2010/main" val="58670495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5CA1016D-213F-AE9A-2BDF-FE38B049079A}"/>
              </a:ext>
            </a:extLst>
          </p:cNvPr>
          <p:cNvSpPr txBox="1"/>
          <p:nvPr/>
        </p:nvSpPr>
        <p:spPr>
          <a:xfrm>
            <a:off x="1470258" y="1020081"/>
            <a:ext cx="9367787" cy="2500172"/>
          </a:xfrm>
          <a:prstGeom prst="rect">
            <a:avLst/>
          </a:prstGeom>
          <a:noFill/>
        </p:spPr>
        <p:txBody>
          <a:bodyPr wrap="square">
            <a:spAutoFit/>
          </a:bodyPr>
          <a:lstStyle/>
          <a:p>
            <a:pPr indent="355600" algn="just">
              <a:lnSpc>
                <a:spcPct val="150000"/>
              </a:lnSpc>
              <a:spcBef>
                <a:spcPts val="1200"/>
              </a:spcBef>
              <a:spcAft>
                <a:spcPts val="1200"/>
              </a:spcAft>
            </a:pPr>
            <a:r>
              <a:rPr lang="zh-CN" altLang="en-US" sz="2000" dirty="0">
                <a:solidFill>
                  <a:srgbClr val="333333"/>
                </a:solidFill>
                <a:latin typeface="微软雅黑" panose="020B0503020204020204" pitchFamily="34" charset="-122"/>
                <a:ea typeface="微软雅黑" panose="020B0503020204020204" pitchFamily="34" charset="-122"/>
              </a:rPr>
              <a:t>（二）环境贴切原则</a:t>
            </a:r>
            <a:endParaRPr lang="en-CA" sz="2000" dirty="0">
              <a:solidFill>
                <a:srgbClr val="333333"/>
              </a:solidFill>
              <a:latin typeface="微软雅黑" panose="020B0503020204020204" pitchFamily="34" charset="-122"/>
              <a:ea typeface="微软雅黑" panose="020B0503020204020204" pitchFamily="34" charset="-122"/>
            </a:endParaRPr>
          </a:p>
          <a:p>
            <a:pPr indent="355600" algn="just">
              <a:lnSpc>
                <a:spcPct val="150000"/>
              </a:lnSpc>
              <a:spcAft>
                <a:spcPts val="1200"/>
              </a:spcAft>
            </a:pPr>
            <a:r>
              <a:rPr lang="zh-CN" altLang="en-US" sz="2000" dirty="0">
                <a:solidFill>
                  <a:srgbClr val="333333"/>
                </a:solidFill>
                <a:latin typeface="微软雅黑" panose="020B0503020204020204" pitchFamily="34" charset="-122"/>
                <a:ea typeface="微软雅黑" panose="020B0503020204020204" pitchFamily="34" charset="-122"/>
              </a:rPr>
              <a:t>网页的一切呈现与表述，应尽可能贴近用户所在的环境（年龄、学历、文化、时代背景），同时还应使用易懂和约定俗成的表达，图标和文字含义应尽量贴近用户习惯，以避免产生理解困难。下图中的失败提示没有指出安装失败的具体原因，日志文件中难以理解的代码则会使用户丧失耐心。</a:t>
            </a:r>
            <a:endParaRPr lang="en-CA" sz="2000" dirty="0">
              <a:solidFill>
                <a:srgbClr val="333333"/>
              </a:solidFill>
              <a:latin typeface="微软雅黑" panose="020B0503020204020204" pitchFamily="34" charset="-122"/>
              <a:ea typeface="微软雅黑" panose="020B0503020204020204" pitchFamily="34" charset="-122"/>
            </a:endParaRPr>
          </a:p>
        </p:txBody>
      </p:sp>
      <p:pic>
        <p:nvPicPr>
          <p:cNvPr id="6" name="图片 377" descr="微信图片_20220919164406">
            <a:extLst>
              <a:ext uri="{FF2B5EF4-FFF2-40B4-BE49-F238E27FC236}">
                <a16:creationId xmlns:a16="http://schemas.microsoft.com/office/drawing/2014/main" id="{272B82DD-A655-6158-3962-A41988566B67}"/>
              </a:ext>
            </a:extLst>
          </p:cNvPr>
          <p:cNvPicPr>
            <a:picLocks noChangeAspect="1"/>
          </p:cNvPicPr>
          <p:nvPr/>
        </p:nvPicPr>
        <p:blipFill>
          <a:blip r:embed="rId2"/>
          <a:stretch>
            <a:fillRect/>
          </a:stretch>
        </p:blipFill>
        <p:spPr>
          <a:xfrm>
            <a:off x="4126278" y="3672822"/>
            <a:ext cx="4055745" cy="2496185"/>
          </a:xfrm>
          <a:prstGeom prst="rect">
            <a:avLst/>
          </a:prstGeom>
        </p:spPr>
      </p:pic>
      <p:grpSp>
        <p:nvGrpSpPr>
          <p:cNvPr id="9" name="组合 4">
            <a:extLst>
              <a:ext uri="{FF2B5EF4-FFF2-40B4-BE49-F238E27FC236}">
                <a16:creationId xmlns:a16="http://schemas.microsoft.com/office/drawing/2014/main" id="{AB616B86-1200-BFEB-47C4-D98C9150E1DB}"/>
              </a:ext>
            </a:extLst>
          </p:cNvPr>
          <p:cNvGrpSpPr/>
          <p:nvPr/>
        </p:nvGrpSpPr>
        <p:grpSpPr>
          <a:xfrm>
            <a:off x="853286" y="0"/>
            <a:ext cx="10738892" cy="889828"/>
            <a:chOff x="733" y="0"/>
            <a:chExt cx="16911" cy="1400"/>
          </a:xfrm>
        </p:grpSpPr>
        <p:sp>
          <p:nvSpPr>
            <p:cNvPr id="10" name="矩形 2">
              <a:extLst>
                <a:ext uri="{FF2B5EF4-FFF2-40B4-BE49-F238E27FC236}">
                  <a16:creationId xmlns:a16="http://schemas.microsoft.com/office/drawing/2014/main" id="{6864B5E3-0234-F108-A755-67B4B368A972}"/>
                </a:ext>
              </a:extLst>
            </p:cNvPr>
            <p:cNvSpPr/>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1" name="TextBox 3">
              <a:extLst>
                <a:ext uri="{FF2B5EF4-FFF2-40B4-BE49-F238E27FC236}">
                  <a16:creationId xmlns:a16="http://schemas.microsoft.com/office/drawing/2014/main" id="{2C12B7C7-3C00-7021-F93B-B6DD9AFE2418}"/>
                </a:ext>
              </a:extLst>
            </p:cNvPr>
            <p:cNvSpPr txBox="1"/>
            <p:nvPr/>
          </p:nvSpPr>
          <p:spPr>
            <a:xfrm>
              <a:off x="1055" y="0"/>
              <a:ext cx="5476" cy="140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
          <p:nvSpPr>
            <p:cNvPr id="12" name="矩形 2">
              <a:extLst>
                <a:ext uri="{FF2B5EF4-FFF2-40B4-BE49-F238E27FC236}">
                  <a16:creationId xmlns:a16="http://schemas.microsoft.com/office/drawing/2014/main" id="{0B0A0A62-16FC-9FD2-1D04-B4BE8C2FBF97}"/>
                </a:ext>
              </a:extLst>
            </p:cNvPr>
            <p:cNvSpPr/>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13" name="TextBox 3">
              <a:extLst>
                <a:ext uri="{FF2B5EF4-FFF2-40B4-BE49-F238E27FC236}">
                  <a16:creationId xmlns:a16="http://schemas.microsoft.com/office/drawing/2014/main" id="{C90D9C06-C93D-9D1E-6BF1-54B316B79740}"/>
                </a:ext>
              </a:extLst>
            </p:cNvPr>
            <p:cNvSpPr txBox="1"/>
            <p:nvPr/>
          </p:nvSpPr>
          <p:spPr>
            <a:xfrm>
              <a:off x="4951" y="55"/>
              <a:ext cx="12693" cy="1017"/>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第四章：以用户体验为中心的交互设计</a:t>
              </a:r>
            </a:p>
          </p:txBody>
        </p:sp>
      </p:grpSp>
    </p:spTree>
    <p:extLst>
      <p:ext uri="{BB962C8B-B14F-4D97-AF65-F5344CB8AC3E}">
        <p14:creationId xmlns:p14="http://schemas.microsoft.com/office/powerpoint/2010/main" val="211762923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16C8A37-FECA-4FEE-5787-CF5A948CE932}"/>
              </a:ext>
            </a:extLst>
          </p:cNvPr>
          <p:cNvSpPr txBox="1"/>
          <p:nvPr/>
        </p:nvSpPr>
        <p:spPr>
          <a:xfrm>
            <a:off x="2028523" y="1308317"/>
            <a:ext cx="7471611" cy="1115177"/>
          </a:xfrm>
          <a:prstGeom prst="rect">
            <a:avLst/>
          </a:prstGeom>
          <a:noFill/>
        </p:spPr>
        <p:txBody>
          <a:bodyPr wrap="square">
            <a:spAutoFit/>
          </a:bodyPr>
          <a:lstStyle/>
          <a:p>
            <a:pPr indent="355600" algn="just">
              <a:lnSpc>
                <a:spcPct val="150000"/>
              </a:lnSpc>
              <a:spcBef>
                <a:spcPts val="1200"/>
              </a:spcBef>
              <a:spcAft>
                <a:spcPts val="1200"/>
              </a:spcAft>
            </a:pPr>
            <a:r>
              <a:rPr lang="zh-CN" altLang="en-US" sz="2000" dirty="0">
                <a:solidFill>
                  <a:srgbClr val="333333"/>
                </a:solidFill>
                <a:latin typeface="微软雅黑" panose="020B0503020204020204" pitchFamily="34" charset="-122"/>
                <a:ea typeface="微软雅黑" panose="020B0503020204020204" pitchFamily="34" charset="-122"/>
              </a:rPr>
              <a:t>（三）撤销重做原则</a:t>
            </a:r>
            <a:endParaRPr lang="en-CA" sz="2000" dirty="0">
              <a:solidFill>
                <a:srgbClr val="333333"/>
              </a:solidFill>
              <a:latin typeface="微软雅黑" panose="020B0503020204020204" pitchFamily="34" charset="-122"/>
              <a:ea typeface="微软雅黑" panose="020B0503020204020204" pitchFamily="34" charset="-122"/>
            </a:endParaRPr>
          </a:p>
          <a:p>
            <a:pPr indent="355600" algn="just">
              <a:lnSpc>
                <a:spcPct val="150000"/>
              </a:lnSpc>
              <a:spcAft>
                <a:spcPts val="1200"/>
              </a:spcAft>
            </a:pPr>
            <a:r>
              <a:rPr lang="zh-CN" altLang="en-US" sz="2000" dirty="0">
                <a:solidFill>
                  <a:srgbClr val="333333"/>
                </a:solidFill>
                <a:latin typeface="微软雅黑" panose="020B0503020204020204" pitchFamily="34" charset="-122"/>
                <a:ea typeface="微软雅黑" panose="020B0503020204020204" pitchFamily="34" charset="-122"/>
              </a:rPr>
              <a:t>为避免用户的误触和误用，网页应提供撤销和重做功能。</a:t>
            </a:r>
            <a:endParaRPr lang="en-CA" sz="2000" dirty="0">
              <a:solidFill>
                <a:srgbClr val="333333"/>
              </a:solidFill>
              <a:latin typeface="微软雅黑" panose="020B0503020204020204" pitchFamily="34" charset="-122"/>
              <a:ea typeface="微软雅黑" panose="020B0503020204020204" pitchFamily="34" charset="-122"/>
            </a:endParaRPr>
          </a:p>
        </p:txBody>
      </p:sp>
      <p:pic>
        <p:nvPicPr>
          <p:cNvPr id="6" name="图片 102" descr="天气好">
            <a:extLst>
              <a:ext uri="{FF2B5EF4-FFF2-40B4-BE49-F238E27FC236}">
                <a16:creationId xmlns:a16="http://schemas.microsoft.com/office/drawing/2014/main" id="{77E94D83-2F00-C430-F496-C4BA5F5833C1}"/>
              </a:ext>
            </a:extLst>
          </p:cNvPr>
          <p:cNvPicPr>
            <a:picLocks noChangeAspect="1"/>
          </p:cNvPicPr>
          <p:nvPr/>
        </p:nvPicPr>
        <p:blipFill>
          <a:blip r:embed="rId2"/>
          <a:srcRect t="76245"/>
          <a:stretch>
            <a:fillRect/>
          </a:stretch>
        </p:blipFill>
        <p:spPr>
          <a:xfrm>
            <a:off x="2645994" y="2638761"/>
            <a:ext cx="5930116" cy="3017425"/>
          </a:xfrm>
          <a:prstGeom prst="rect">
            <a:avLst/>
          </a:prstGeom>
        </p:spPr>
      </p:pic>
      <p:grpSp>
        <p:nvGrpSpPr>
          <p:cNvPr id="7" name="组合 4">
            <a:extLst>
              <a:ext uri="{FF2B5EF4-FFF2-40B4-BE49-F238E27FC236}">
                <a16:creationId xmlns:a16="http://schemas.microsoft.com/office/drawing/2014/main" id="{25542466-EC1F-BFBF-4F9E-7CFD4313A1CB}"/>
              </a:ext>
            </a:extLst>
          </p:cNvPr>
          <p:cNvGrpSpPr/>
          <p:nvPr/>
        </p:nvGrpSpPr>
        <p:grpSpPr>
          <a:xfrm>
            <a:off x="853286" y="0"/>
            <a:ext cx="10738892" cy="889828"/>
            <a:chOff x="733" y="0"/>
            <a:chExt cx="16911" cy="1400"/>
          </a:xfrm>
        </p:grpSpPr>
        <p:sp>
          <p:nvSpPr>
            <p:cNvPr id="8" name="矩形 2">
              <a:extLst>
                <a:ext uri="{FF2B5EF4-FFF2-40B4-BE49-F238E27FC236}">
                  <a16:creationId xmlns:a16="http://schemas.microsoft.com/office/drawing/2014/main" id="{38FE4C58-8FE8-5AE4-DF2E-7B53005501AC}"/>
                </a:ext>
              </a:extLst>
            </p:cNvPr>
            <p:cNvSpPr/>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9" name="TextBox 3">
              <a:extLst>
                <a:ext uri="{FF2B5EF4-FFF2-40B4-BE49-F238E27FC236}">
                  <a16:creationId xmlns:a16="http://schemas.microsoft.com/office/drawing/2014/main" id="{A996DDD5-D460-2523-2E5A-850834441C97}"/>
                </a:ext>
              </a:extLst>
            </p:cNvPr>
            <p:cNvSpPr txBox="1"/>
            <p:nvPr/>
          </p:nvSpPr>
          <p:spPr>
            <a:xfrm>
              <a:off x="1055" y="0"/>
              <a:ext cx="5476" cy="140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
          <p:nvSpPr>
            <p:cNvPr id="10" name="矩形 2">
              <a:extLst>
                <a:ext uri="{FF2B5EF4-FFF2-40B4-BE49-F238E27FC236}">
                  <a16:creationId xmlns:a16="http://schemas.microsoft.com/office/drawing/2014/main" id="{4DF6F395-A2A7-E3C6-F9D2-1EAEA5315C0A}"/>
                </a:ext>
              </a:extLst>
            </p:cNvPr>
            <p:cNvSpPr/>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11" name="TextBox 3">
              <a:extLst>
                <a:ext uri="{FF2B5EF4-FFF2-40B4-BE49-F238E27FC236}">
                  <a16:creationId xmlns:a16="http://schemas.microsoft.com/office/drawing/2014/main" id="{AD252824-C0CA-A719-7AE6-D55BD451E6DC}"/>
                </a:ext>
              </a:extLst>
            </p:cNvPr>
            <p:cNvSpPr txBox="1"/>
            <p:nvPr/>
          </p:nvSpPr>
          <p:spPr>
            <a:xfrm>
              <a:off x="4951" y="55"/>
              <a:ext cx="12693" cy="1017"/>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第四章：以用户体验为中心的交互设计</a:t>
              </a:r>
            </a:p>
          </p:txBody>
        </p:sp>
      </p:grpSp>
    </p:spTree>
    <p:extLst>
      <p:ext uri="{BB962C8B-B14F-4D97-AF65-F5344CB8AC3E}">
        <p14:creationId xmlns:p14="http://schemas.microsoft.com/office/powerpoint/2010/main" val="20953702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A2A34E20-090D-5264-8A4B-0471BECA0CF2}"/>
              </a:ext>
            </a:extLst>
          </p:cNvPr>
          <p:cNvSpPr txBox="1"/>
          <p:nvPr/>
        </p:nvSpPr>
        <p:spPr>
          <a:xfrm>
            <a:off x="1609423" y="1166072"/>
            <a:ext cx="8973153" cy="2038507"/>
          </a:xfrm>
          <a:prstGeom prst="rect">
            <a:avLst/>
          </a:prstGeom>
          <a:noFill/>
        </p:spPr>
        <p:txBody>
          <a:bodyPr wrap="square">
            <a:spAutoFit/>
          </a:bodyPr>
          <a:lstStyle/>
          <a:p>
            <a:pPr indent="355600" algn="just">
              <a:lnSpc>
                <a:spcPct val="150000"/>
              </a:lnSpc>
              <a:spcBef>
                <a:spcPts val="1200"/>
              </a:spcBef>
              <a:spcAft>
                <a:spcPts val="1200"/>
              </a:spcAft>
            </a:pPr>
            <a:r>
              <a:rPr lang="zh-CN" altLang="en-US" sz="2000" b="1" dirty="0">
                <a:solidFill>
                  <a:srgbClr val="333333"/>
                </a:solidFill>
                <a:latin typeface="微软雅黑" panose="020B0503020204020204" pitchFamily="34" charset="-122"/>
                <a:ea typeface="微软雅黑" panose="020B0503020204020204" pitchFamily="34" charset="-122"/>
              </a:rPr>
              <a:t>（四）一致性原则</a:t>
            </a:r>
            <a:endParaRPr lang="en-CA" sz="2000" b="1" dirty="0">
              <a:solidFill>
                <a:srgbClr val="333333"/>
              </a:solidFill>
              <a:latin typeface="微软雅黑" panose="020B0503020204020204" pitchFamily="34" charset="-122"/>
              <a:ea typeface="微软雅黑" panose="020B0503020204020204" pitchFamily="34" charset="-122"/>
            </a:endParaRPr>
          </a:p>
          <a:p>
            <a:pPr indent="355600" algn="just">
              <a:lnSpc>
                <a:spcPct val="150000"/>
              </a:lnSpc>
              <a:spcAft>
                <a:spcPts val="1200"/>
              </a:spcAft>
            </a:pPr>
            <a:r>
              <a:rPr lang="zh-CN" altLang="en-US" sz="2000" dirty="0">
                <a:solidFill>
                  <a:srgbClr val="333333"/>
                </a:solidFill>
                <a:latin typeface="微软雅黑" panose="020B0503020204020204" pitchFamily="34" charset="-122"/>
                <a:ea typeface="微软雅黑" panose="020B0503020204020204" pitchFamily="34" charset="-122"/>
              </a:rPr>
              <a:t>同一用语、功能、操作保持一致。例如，在界面中，分页按钮统一置于列表内容的右下角，面包屑（一种辅助和补充的导航方式）统一置于页面左侧内容区的左上角等。</a:t>
            </a:r>
            <a:endParaRPr lang="en-CA" sz="2000" dirty="0">
              <a:solidFill>
                <a:srgbClr val="333333"/>
              </a:solidFill>
              <a:latin typeface="微软雅黑" panose="020B0503020204020204" pitchFamily="34" charset="-122"/>
              <a:ea typeface="微软雅黑" panose="020B0503020204020204" pitchFamily="34" charset="-122"/>
            </a:endParaRPr>
          </a:p>
        </p:txBody>
      </p:sp>
      <p:pic>
        <p:nvPicPr>
          <p:cNvPr id="6" name="图片 395" descr="一致性原则截图加框">
            <a:extLst>
              <a:ext uri="{FF2B5EF4-FFF2-40B4-BE49-F238E27FC236}">
                <a16:creationId xmlns:a16="http://schemas.microsoft.com/office/drawing/2014/main" id="{D6CBDDF7-7CE3-F99F-B973-26F5E48D7815}"/>
              </a:ext>
            </a:extLst>
          </p:cNvPr>
          <p:cNvPicPr>
            <a:picLocks noChangeAspect="1"/>
          </p:cNvPicPr>
          <p:nvPr/>
        </p:nvPicPr>
        <p:blipFill>
          <a:blip r:embed="rId2"/>
          <a:srcRect l="7448" t="29638" r="9044" b="43469"/>
          <a:stretch>
            <a:fillRect/>
          </a:stretch>
        </p:blipFill>
        <p:spPr>
          <a:xfrm>
            <a:off x="1760303" y="3429000"/>
            <a:ext cx="8750826" cy="1518385"/>
          </a:xfrm>
          <a:prstGeom prst="rect">
            <a:avLst/>
          </a:prstGeom>
        </p:spPr>
      </p:pic>
      <p:grpSp>
        <p:nvGrpSpPr>
          <p:cNvPr id="7" name="组合 4">
            <a:extLst>
              <a:ext uri="{FF2B5EF4-FFF2-40B4-BE49-F238E27FC236}">
                <a16:creationId xmlns:a16="http://schemas.microsoft.com/office/drawing/2014/main" id="{503C6589-97B3-2DA7-7968-CEFC34C6E7C9}"/>
              </a:ext>
            </a:extLst>
          </p:cNvPr>
          <p:cNvGrpSpPr/>
          <p:nvPr/>
        </p:nvGrpSpPr>
        <p:grpSpPr>
          <a:xfrm>
            <a:off x="853286" y="0"/>
            <a:ext cx="10738892" cy="889828"/>
            <a:chOff x="733" y="0"/>
            <a:chExt cx="16911" cy="1400"/>
          </a:xfrm>
        </p:grpSpPr>
        <p:sp>
          <p:nvSpPr>
            <p:cNvPr id="8" name="矩形 2">
              <a:extLst>
                <a:ext uri="{FF2B5EF4-FFF2-40B4-BE49-F238E27FC236}">
                  <a16:creationId xmlns:a16="http://schemas.microsoft.com/office/drawing/2014/main" id="{767CAB25-29EF-4F28-921F-217C06A79346}"/>
                </a:ext>
              </a:extLst>
            </p:cNvPr>
            <p:cNvSpPr/>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9" name="TextBox 3">
              <a:extLst>
                <a:ext uri="{FF2B5EF4-FFF2-40B4-BE49-F238E27FC236}">
                  <a16:creationId xmlns:a16="http://schemas.microsoft.com/office/drawing/2014/main" id="{40D9D41C-86EB-2C48-DFB6-FC8D67DA1324}"/>
                </a:ext>
              </a:extLst>
            </p:cNvPr>
            <p:cNvSpPr txBox="1"/>
            <p:nvPr/>
          </p:nvSpPr>
          <p:spPr>
            <a:xfrm>
              <a:off x="1055" y="0"/>
              <a:ext cx="5476" cy="140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
          <p:nvSpPr>
            <p:cNvPr id="10" name="矩形 2">
              <a:extLst>
                <a:ext uri="{FF2B5EF4-FFF2-40B4-BE49-F238E27FC236}">
                  <a16:creationId xmlns:a16="http://schemas.microsoft.com/office/drawing/2014/main" id="{1CB5D742-59F2-60A5-21CA-E02378304A44}"/>
                </a:ext>
              </a:extLst>
            </p:cNvPr>
            <p:cNvSpPr/>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11" name="TextBox 3">
              <a:extLst>
                <a:ext uri="{FF2B5EF4-FFF2-40B4-BE49-F238E27FC236}">
                  <a16:creationId xmlns:a16="http://schemas.microsoft.com/office/drawing/2014/main" id="{C7F2F582-9FA9-F755-6798-F7E0D627E925}"/>
                </a:ext>
              </a:extLst>
            </p:cNvPr>
            <p:cNvSpPr txBox="1"/>
            <p:nvPr/>
          </p:nvSpPr>
          <p:spPr>
            <a:xfrm>
              <a:off x="4951" y="55"/>
              <a:ext cx="12693" cy="1017"/>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第四章：以用户体验为中心的交互设计</a:t>
              </a:r>
            </a:p>
          </p:txBody>
        </p:sp>
      </p:grpSp>
    </p:spTree>
    <p:extLst>
      <p:ext uri="{BB962C8B-B14F-4D97-AF65-F5344CB8AC3E}">
        <p14:creationId xmlns:p14="http://schemas.microsoft.com/office/powerpoint/2010/main" val="35348668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E75317D7-AADA-72F5-4E44-58C043A793F5}"/>
              </a:ext>
            </a:extLst>
          </p:cNvPr>
          <p:cNvSpPr txBox="1"/>
          <p:nvPr/>
        </p:nvSpPr>
        <p:spPr>
          <a:xfrm>
            <a:off x="1405288" y="2659559"/>
            <a:ext cx="9461634" cy="769441"/>
          </a:xfrm>
          <a:prstGeom prst="rect">
            <a:avLst/>
          </a:prstGeom>
          <a:noFill/>
          <a:ln>
            <a:solidFill>
              <a:schemeClr val="bg2">
                <a:lumMod val="50000"/>
              </a:schemeClr>
            </a:solidFill>
          </a:ln>
        </p:spPr>
        <p:txBody>
          <a:bodyPr wrap="square">
            <a:spAutoFit/>
          </a:bodyPr>
          <a:lstStyle/>
          <a:p>
            <a:pPr eaLnBrk="0" fontAlgn="base" hangingPunct="0">
              <a:spcBef>
                <a:spcPct val="0"/>
              </a:spcBef>
              <a:spcAft>
                <a:spcPct val="0"/>
              </a:spcAft>
              <a:defRPr/>
            </a:pPr>
            <a:r>
              <a:rPr lang="zh-CN" altLang="en-US" sz="4400" b="1" dirty="0">
                <a:latin typeface="+mn-ea"/>
              </a:rPr>
              <a:t>第四章 以用户体验为中心的交互设计</a:t>
            </a:r>
            <a:endParaRPr lang="en-CA" sz="4400" b="1" dirty="0">
              <a:latin typeface="+mn-ea"/>
            </a:endParaRPr>
          </a:p>
        </p:txBody>
      </p:sp>
    </p:spTree>
    <p:extLst>
      <p:ext uri="{BB962C8B-B14F-4D97-AF65-F5344CB8AC3E}">
        <p14:creationId xmlns:p14="http://schemas.microsoft.com/office/powerpoint/2010/main" val="106146143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61BD3ED2-9AE2-947F-49CA-758E0F696E9A}"/>
              </a:ext>
            </a:extLst>
          </p:cNvPr>
          <p:cNvSpPr txBox="1"/>
          <p:nvPr/>
        </p:nvSpPr>
        <p:spPr>
          <a:xfrm>
            <a:off x="1672389" y="1294598"/>
            <a:ext cx="9117530" cy="2038507"/>
          </a:xfrm>
          <a:prstGeom prst="rect">
            <a:avLst/>
          </a:prstGeom>
          <a:noFill/>
        </p:spPr>
        <p:txBody>
          <a:bodyPr wrap="square">
            <a:spAutoFit/>
          </a:bodyPr>
          <a:lstStyle/>
          <a:p>
            <a:pPr indent="355600" algn="just">
              <a:lnSpc>
                <a:spcPct val="150000"/>
              </a:lnSpc>
              <a:spcBef>
                <a:spcPts val="1200"/>
              </a:spcBef>
              <a:spcAft>
                <a:spcPts val="1200"/>
              </a:spcAft>
            </a:pPr>
            <a:r>
              <a:rPr lang="zh-CN" altLang="en-US" sz="2000" dirty="0">
                <a:solidFill>
                  <a:srgbClr val="333333"/>
                </a:solidFill>
                <a:latin typeface="微软雅黑" panose="020B0503020204020204" pitchFamily="34" charset="-122"/>
                <a:ea typeface="微软雅黑" panose="020B0503020204020204" pitchFamily="34" charset="-122"/>
              </a:rPr>
              <a:t>（五）防错原则</a:t>
            </a:r>
            <a:endParaRPr lang="en-CA" sz="2000" dirty="0">
              <a:solidFill>
                <a:srgbClr val="333333"/>
              </a:solidFill>
              <a:latin typeface="微软雅黑" panose="020B0503020204020204" pitchFamily="34" charset="-122"/>
              <a:ea typeface="微软雅黑" panose="020B0503020204020204" pitchFamily="34" charset="-122"/>
            </a:endParaRPr>
          </a:p>
          <a:p>
            <a:pPr indent="355600" algn="just">
              <a:lnSpc>
                <a:spcPct val="150000"/>
              </a:lnSpc>
              <a:spcAft>
                <a:spcPts val="1200"/>
              </a:spcAft>
            </a:pPr>
            <a:r>
              <a:rPr lang="zh-CN" altLang="en-US" sz="2000" dirty="0">
                <a:solidFill>
                  <a:srgbClr val="333333"/>
                </a:solidFill>
                <a:latin typeface="微软雅黑" panose="020B0503020204020204" pitchFamily="34" charset="-122"/>
                <a:ea typeface="微软雅黑" panose="020B0503020204020204" pitchFamily="34" charset="-122"/>
              </a:rPr>
              <a:t>通过网页的设计、重组或特别安排，防止用户出错。例如，在界面中进行删除操作，可在用户点击删除按钮后设置弹框，以便用户二次确认删除操作，避免用户进行错误操作。</a:t>
            </a:r>
            <a:endParaRPr lang="en-CA" sz="2000" dirty="0">
              <a:solidFill>
                <a:srgbClr val="333333"/>
              </a:solidFill>
              <a:latin typeface="微软雅黑" panose="020B0503020204020204" pitchFamily="34" charset="-122"/>
              <a:ea typeface="微软雅黑" panose="020B0503020204020204" pitchFamily="34" charset="-122"/>
            </a:endParaRPr>
          </a:p>
        </p:txBody>
      </p:sp>
      <p:pic>
        <p:nvPicPr>
          <p:cNvPr id="6" name="图片 239" descr="ooo">
            <a:extLst>
              <a:ext uri="{FF2B5EF4-FFF2-40B4-BE49-F238E27FC236}">
                <a16:creationId xmlns:a16="http://schemas.microsoft.com/office/drawing/2014/main" id="{E88504C2-E3AD-247A-1BE7-F12C0F50E41F}"/>
              </a:ext>
            </a:extLst>
          </p:cNvPr>
          <p:cNvPicPr>
            <a:picLocks noChangeAspect="1"/>
          </p:cNvPicPr>
          <p:nvPr/>
        </p:nvPicPr>
        <p:blipFill>
          <a:blip r:embed="rId2"/>
          <a:stretch>
            <a:fillRect/>
          </a:stretch>
        </p:blipFill>
        <p:spPr>
          <a:xfrm>
            <a:off x="1891558" y="3524895"/>
            <a:ext cx="8679193" cy="2152300"/>
          </a:xfrm>
          <a:prstGeom prst="rect">
            <a:avLst/>
          </a:prstGeom>
        </p:spPr>
      </p:pic>
      <p:grpSp>
        <p:nvGrpSpPr>
          <p:cNvPr id="7" name="组合 4">
            <a:extLst>
              <a:ext uri="{FF2B5EF4-FFF2-40B4-BE49-F238E27FC236}">
                <a16:creationId xmlns:a16="http://schemas.microsoft.com/office/drawing/2014/main" id="{E5547DD8-3D4B-81BD-F23A-0B983C888F74}"/>
              </a:ext>
            </a:extLst>
          </p:cNvPr>
          <p:cNvGrpSpPr/>
          <p:nvPr/>
        </p:nvGrpSpPr>
        <p:grpSpPr>
          <a:xfrm>
            <a:off x="853286" y="0"/>
            <a:ext cx="10738892" cy="889828"/>
            <a:chOff x="733" y="0"/>
            <a:chExt cx="16911" cy="1400"/>
          </a:xfrm>
        </p:grpSpPr>
        <p:sp>
          <p:nvSpPr>
            <p:cNvPr id="8" name="矩形 2">
              <a:extLst>
                <a:ext uri="{FF2B5EF4-FFF2-40B4-BE49-F238E27FC236}">
                  <a16:creationId xmlns:a16="http://schemas.microsoft.com/office/drawing/2014/main" id="{15D0368C-0DBF-B6CD-88F3-41CE336A7F28}"/>
                </a:ext>
              </a:extLst>
            </p:cNvPr>
            <p:cNvSpPr/>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9" name="TextBox 3">
              <a:extLst>
                <a:ext uri="{FF2B5EF4-FFF2-40B4-BE49-F238E27FC236}">
                  <a16:creationId xmlns:a16="http://schemas.microsoft.com/office/drawing/2014/main" id="{DF70D654-C8EB-3EC8-7624-1158CD44C305}"/>
                </a:ext>
              </a:extLst>
            </p:cNvPr>
            <p:cNvSpPr txBox="1"/>
            <p:nvPr/>
          </p:nvSpPr>
          <p:spPr>
            <a:xfrm>
              <a:off x="1055" y="0"/>
              <a:ext cx="5476" cy="140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
          <p:nvSpPr>
            <p:cNvPr id="10" name="矩形 2">
              <a:extLst>
                <a:ext uri="{FF2B5EF4-FFF2-40B4-BE49-F238E27FC236}">
                  <a16:creationId xmlns:a16="http://schemas.microsoft.com/office/drawing/2014/main" id="{F54B625E-C71B-A7FB-A2C0-F177760B424B}"/>
                </a:ext>
              </a:extLst>
            </p:cNvPr>
            <p:cNvSpPr/>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11" name="TextBox 3">
              <a:extLst>
                <a:ext uri="{FF2B5EF4-FFF2-40B4-BE49-F238E27FC236}">
                  <a16:creationId xmlns:a16="http://schemas.microsoft.com/office/drawing/2014/main" id="{0BAC221E-2DB5-29BA-94A6-F3E2318F6F44}"/>
                </a:ext>
              </a:extLst>
            </p:cNvPr>
            <p:cNvSpPr txBox="1"/>
            <p:nvPr/>
          </p:nvSpPr>
          <p:spPr>
            <a:xfrm>
              <a:off x="4951" y="55"/>
              <a:ext cx="12693" cy="1017"/>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第四章：以用户体验为中心的交互设计</a:t>
              </a:r>
            </a:p>
          </p:txBody>
        </p:sp>
      </p:grpSp>
    </p:spTree>
    <p:extLst>
      <p:ext uri="{BB962C8B-B14F-4D97-AF65-F5344CB8AC3E}">
        <p14:creationId xmlns:p14="http://schemas.microsoft.com/office/powerpoint/2010/main" val="7987035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E95544B1-CECB-8A56-8308-E3CADDAB4C7D}"/>
              </a:ext>
            </a:extLst>
          </p:cNvPr>
          <p:cNvSpPr txBox="1"/>
          <p:nvPr/>
        </p:nvSpPr>
        <p:spPr>
          <a:xfrm>
            <a:off x="1010653" y="1368202"/>
            <a:ext cx="9817768" cy="1576842"/>
          </a:xfrm>
          <a:prstGeom prst="rect">
            <a:avLst/>
          </a:prstGeom>
          <a:noFill/>
        </p:spPr>
        <p:txBody>
          <a:bodyPr wrap="square">
            <a:spAutoFit/>
          </a:bodyPr>
          <a:lstStyle/>
          <a:p>
            <a:pPr indent="355600" algn="just">
              <a:lnSpc>
                <a:spcPct val="150000"/>
              </a:lnSpc>
              <a:spcBef>
                <a:spcPts val="1200"/>
              </a:spcBef>
              <a:spcAft>
                <a:spcPts val="1200"/>
              </a:spcAft>
            </a:pPr>
            <a:r>
              <a:rPr lang="zh-CN" altLang="en-US" sz="2000" dirty="0">
                <a:solidFill>
                  <a:srgbClr val="333333"/>
                </a:solidFill>
                <a:latin typeface="微软雅黑" panose="020B0503020204020204" pitchFamily="34" charset="-122"/>
                <a:ea typeface="微软雅黑" panose="020B0503020204020204" pitchFamily="34" charset="-122"/>
              </a:rPr>
              <a:t>（六）易取原则</a:t>
            </a:r>
            <a:endParaRPr lang="en-CA" sz="2000" dirty="0">
              <a:solidFill>
                <a:srgbClr val="333333"/>
              </a:solidFill>
              <a:latin typeface="微软雅黑" panose="020B0503020204020204" pitchFamily="34" charset="-122"/>
              <a:ea typeface="微软雅黑" panose="020B0503020204020204" pitchFamily="34" charset="-122"/>
            </a:endParaRPr>
          </a:p>
          <a:p>
            <a:pPr indent="355600" algn="just">
              <a:lnSpc>
                <a:spcPct val="150000"/>
              </a:lnSpc>
              <a:spcAft>
                <a:spcPts val="1200"/>
              </a:spcAft>
            </a:pPr>
            <a:r>
              <a:rPr lang="zh-CN" altLang="en-US" sz="2000" dirty="0">
                <a:solidFill>
                  <a:srgbClr val="333333"/>
                </a:solidFill>
                <a:latin typeface="微软雅黑" panose="020B0503020204020204" pitchFamily="34" charset="-122"/>
                <a:ea typeface="微软雅黑" panose="020B0503020204020204" pitchFamily="34" charset="-122"/>
              </a:rPr>
              <a:t>好记性不如烂笔头。尽可能减少用户回忆负担，把需要记忆的内容摆上台面。在确认操作时，应提炼之前的操作选项，以供用户确认。</a:t>
            </a:r>
            <a:endParaRPr lang="en-CA" sz="2000" dirty="0">
              <a:solidFill>
                <a:srgbClr val="333333"/>
              </a:solidFill>
              <a:latin typeface="微软雅黑" panose="020B0503020204020204" pitchFamily="34" charset="-122"/>
              <a:ea typeface="微软雅黑" panose="020B0503020204020204" pitchFamily="34" charset="-122"/>
            </a:endParaRPr>
          </a:p>
        </p:txBody>
      </p:sp>
      <p:pic>
        <p:nvPicPr>
          <p:cNvPr id="6" name="图片 397" descr="一致性原则截图加框">
            <a:extLst>
              <a:ext uri="{FF2B5EF4-FFF2-40B4-BE49-F238E27FC236}">
                <a16:creationId xmlns:a16="http://schemas.microsoft.com/office/drawing/2014/main" id="{B60DB88C-68F8-E02C-5E82-202804F27ECD}"/>
              </a:ext>
            </a:extLst>
          </p:cNvPr>
          <p:cNvPicPr>
            <a:picLocks noChangeAspect="1"/>
          </p:cNvPicPr>
          <p:nvPr/>
        </p:nvPicPr>
        <p:blipFill>
          <a:blip r:embed="rId2"/>
          <a:srcRect l="5455" t="5403" r="6545" b="9455"/>
          <a:stretch>
            <a:fillRect/>
          </a:stretch>
        </p:blipFill>
        <p:spPr>
          <a:xfrm>
            <a:off x="2558917" y="3088228"/>
            <a:ext cx="6498456" cy="3385284"/>
          </a:xfrm>
          <a:prstGeom prst="rect">
            <a:avLst/>
          </a:prstGeom>
        </p:spPr>
      </p:pic>
      <p:grpSp>
        <p:nvGrpSpPr>
          <p:cNvPr id="7" name="组合 4">
            <a:extLst>
              <a:ext uri="{FF2B5EF4-FFF2-40B4-BE49-F238E27FC236}">
                <a16:creationId xmlns:a16="http://schemas.microsoft.com/office/drawing/2014/main" id="{2E0DBE0B-5482-D394-69C4-492ECD97CD6E}"/>
              </a:ext>
            </a:extLst>
          </p:cNvPr>
          <p:cNvGrpSpPr/>
          <p:nvPr/>
        </p:nvGrpSpPr>
        <p:grpSpPr>
          <a:xfrm>
            <a:off x="853286" y="0"/>
            <a:ext cx="10738892" cy="889828"/>
            <a:chOff x="733" y="0"/>
            <a:chExt cx="16911" cy="1400"/>
          </a:xfrm>
        </p:grpSpPr>
        <p:sp>
          <p:nvSpPr>
            <p:cNvPr id="8" name="矩形 2">
              <a:extLst>
                <a:ext uri="{FF2B5EF4-FFF2-40B4-BE49-F238E27FC236}">
                  <a16:creationId xmlns:a16="http://schemas.microsoft.com/office/drawing/2014/main" id="{099E1A0B-0485-636E-1F19-3D9929400149}"/>
                </a:ext>
              </a:extLst>
            </p:cNvPr>
            <p:cNvSpPr/>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9" name="TextBox 3">
              <a:extLst>
                <a:ext uri="{FF2B5EF4-FFF2-40B4-BE49-F238E27FC236}">
                  <a16:creationId xmlns:a16="http://schemas.microsoft.com/office/drawing/2014/main" id="{FC17B93B-79AF-E800-C20A-25D1B8B6BE6B}"/>
                </a:ext>
              </a:extLst>
            </p:cNvPr>
            <p:cNvSpPr txBox="1"/>
            <p:nvPr/>
          </p:nvSpPr>
          <p:spPr>
            <a:xfrm>
              <a:off x="1055" y="0"/>
              <a:ext cx="5476" cy="140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
          <p:nvSpPr>
            <p:cNvPr id="10" name="矩形 2">
              <a:extLst>
                <a:ext uri="{FF2B5EF4-FFF2-40B4-BE49-F238E27FC236}">
                  <a16:creationId xmlns:a16="http://schemas.microsoft.com/office/drawing/2014/main" id="{BA76D9C5-785B-EAFC-502E-69B54E6BB5FF}"/>
                </a:ext>
              </a:extLst>
            </p:cNvPr>
            <p:cNvSpPr/>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11" name="TextBox 3">
              <a:extLst>
                <a:ext uri="{FF2B5EF4-FFF2-40B4-BE49-F238E27FC236}">
                  <a16:creationId xmlns:a16="http://schemas.microsoft.com/office/drawing/2014/main" id="{E0E2567C-BB67-B40B-2EBC-5FDFEA83F795}"/>
                </a:ext>
              </a:extLst>
            </p:cNvPr>
            <p:cNvSpPr txBox="1"/>
            <p:nvPr/>
          </p:nvSpPr>
          <p:spPr>
            <a:xfrm>
              <a:off x="4951" y="55"/>
              <a:ext cx="12693" cy="1017"/>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第四章：以用户体验为中心的交互设计</a:t>
              </a:r>
            </a:p>
          </p:txBody>
        </p:sp>
      </p:grpSp>
    </p:spTree>
    <p:extLst>
      <p:ext uri="{BB962C8B-B14F-4D97-AF65-F5344CB8AC3E}">
        <p14:creationId xmlns:p14="http://schemas.microsoft.com/office/powerpoint/2010/main" val="300450827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529B33C-B09C-B14C-749E-4B1A312C1FB8}"/>
              </a:ext>
            </a:extLst>
          </p:cNvPr>
          <p:cNvSpPr txBox="1"/>
          <p:nvPr/>
        </p:nvSpPr>
        <p:spPr>
          <a:xfrm>
            <a:off x="1253291" y="1587289"/>
            <a:ext cx="3905852" cy="3423501"/>
          </a:xfrm>
          <a:prstGeom prst="rect">
            <a:avLst/>
          </a:prstGeom>
          <a:noFill/>
        </p:spPr>
        <p:txBody>
          <a:bodyPr wrap="square">
            <a:spAutoFit/>
          </a:bodyPr>
          <a:lstStyle/>
          <a:p>
            <a:pPr indent="355600" algn="just">
              <a:lnSpc>
                <a:spcPct val="150000"/>
              </a:lnSpc>
              <a:spcBef>
                <a:spcPts val="1200"/>
              </a:spcBef>
              <a:spcAft>
                <a:spcPts val="1200"/>
              </a:spcAft>
            </a:pPr>
            <a:r>
              <a:rPr lang="zh-CN" altLang="en-US" sz="2000" dirty="0">
                <a:solidFill>
                  <a:srgbClr val="333333"/>
                </a:solidFill>
                <a:latin typeface="微软雅黑" panose="020B0503020204020204" pitchFamily="34" charset="-122"/>
                <a:ea typeface="微软雅黑" panose="020B0503020204020204" pitchFamily="34" charset="-122"/>
              </a:rPr>
              <a:t>（七）灵活高效原则</a:t>
            </a:r>
            <a:endParaRPr lang="en-CA" sz="2000" dirty="0">
              <a:solidFill>
                <a:srgbClr val="333333"/>
              </a:solidFill>
              <a:latin typeface="微软雅黑" panose="020B0503020204020204" pitchFamily="34" charset="-122"/>
              <a:ea typeface="微软雅黑" panose="020B0503020204020204" pitchFamily="34" charset="-122"/>
            </a:endParaRPr>
          </a:p>
          <a:p>
            <a:pPr indent="355600" algn="just">
              <a:lnSpc>
                <a:spcPct val="150000"/>
              </a:lnSpc>
              <a:spcAft>
                <a:spcPts val="1200"/>
              </a:spcAft>
            </a:pPr>
            <a:r>
              <a:rPr lang="zh-CN" altLang="en-US" sz="2000" dirty="0">
                <a:solidFill>
                  <a:srgbClr val="333333"/>
                </a:solidFill>
                <a:latin typeface="微软雅黑" panose="020B0503020204020204" pitchFamily="34" charset="-122"/>
                <a:ea typeface="微软雅黑" panose="020B0503020204020204" pitchFamily="34" charset="-122"/>
              </a:rPr>
              <a:t>秉持为大多数用户设计的原则，应保持设计的灵活高效。例如，微信将用户最近使用过的表情前置，帮助用户迅速找到自己常用的表情，在一定程度上提高了聊天效率。</a:t>
            </a:r>
            <a:endParaRPr lang="en-CA" sz="2000" dirty="0">
              <a:solidFill>
                <a:srgbClr val="333333"/>
              </a:solidFill>
              <a:latin typeface="微软雅黑" panose="020B0503020204020204" pitchFamily="34" charset="-122"/>
              <a:ea typeface="微软雅黑" panose="020B0503020204020204" pitchFamily="34" charset="-122"/>
            </a:endParaRPr>
          </a:p>
        </p:txBody>
      </p:sp>
      <p:pic>
        <p:nvPicPr>
          <p:cNvPr id="6" name="图片 216" descr="表情">
            <a:extLst>
              <a:ext uri="{FF2B5EF4-FFF2-40B4-BE49-F238E27FC236}">
                <a16:creationId xmlns:a16="http://schemas.microsoft.com/office/drawing/2014/main" id="{6C0082B5-6AD9-5208-FA40-E3E69565B0FB}"/>
              </a:ext>
            </a:extLst>
          </p:cNvPr>
          <p:cNvPicPr>
            <a:picLocks noChangeAspect="1"/>
          </p:cNvPicPr>
          <p:nvPr/>
        </p:nvPicPr>
        <p:blipFill>
          <a:blip r:embed="rId2"/>
          <a:srcRect t="62793" b="388"/>
          <a:stretch>
            <a:fillRect/>
          </a:stretch>
        </p:blipFill>
        <p:spPr>
          <a:xfrm>
            <a:off x="5510294" y="1782612"/>
            <a:ext cx="4846487" cy="3822128"/>
          </a:xfrm>
          <a:prstGeom prst="rect">
            <a:avLst/>
          </a:prstGeom>
        </p:spPr>
      </p:pic>
      <p:grpSp>
        <p:nvGrpSpPr>
          <p:cNvPr id="7" name="组合 4">
            <a:extLst>
              <a:ext uri="{FF2B5EF4-FFF2-40B4-BE49-F238E27FC236}">
                <a16:creationId xmlns:a16="http://schemas.microsoft.com/office/drawing/2014/main" id="{F0F784A4-0ECA-8A0B-A634-9E182FF05BC0}"/>
              </a:ext>
            </a:extLst>
          </p:cNvPr>
          <p:cNvGrpSpPr/>
          <p:nvPr/>
        </p:nvGrpSpPr>
        <p:grpSpPr>
          <a:xfrm>
            <a:off x="853286" y="0"/>
            <a:ext cx="10738892" cy="889828"/>
            <a:chOff x="733" y="0"/>
            <a:chExt cx="16911" cy="1400"/>
          </a:xfrm>
        </p:grpSpPr>
        <p:sp>
          <p:nvSpPr>
            <p:cNvPr id="8" name="矩形 2">
              <a:extLst>
                <a:ext uri="{FF2B5EF4-FFF2-40B4-BE49-F238E27FC236}">
                  <a16:creationId xmlns:a16="http://schemas.microsoft.com/office/drawing/2014/main" id="{552C8E22-B3CF-55D2-178C-FB34650E7BF8}"/>
                </a:ext>
              </a:extLst>
            </p:cNvPr>
            <p:cNvSpPr/>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9" name="TextBox 3">
              <a:extLst>
                <a:ext uri="{FF2B5EF4-FFF2-40B4-BE49-F238E27FC236}">
                  <a16:creationId xmlns:a16="http://schemas.microsoft.com/office/drawing/2014/main" id="{B9929158-3E1F-1193-ED72-61745C5DCAA3}"/>
                </a:ext>
              </a:extLst>
            </p:cNvPr>
            <p:cNvSpPr txBox="1"/>
            <p:nvPr/>
          </p:nvSpPr>
          <p:spPr>
            <a:xfrm>
              <a:off x="1055" y="0"/>
              <a:ext cx="5476" cy="140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
          <p:nvSpPr>
            <p:cNvPr id="10" name="矩形 2">
              <a:extLst>
                <a:ext uri="{FF2B5EF4-FFF2-40B4-BE49-F238E27FC236}">
                  <a16:creationId xmlns:a16="http://schemas.microsoft.com/office/drawing/2014/main" id="{5CCFD455-7598-D602-8974-7BE0A30C8632}"/>
                </a:ext>
              </a:extLst>
            </p:cNvPr>
            <p:cNvSpPr/>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11" name="TextBox 3">
              <a:extLst>
                <a:ext uri="{FF2B5EF4-FFF2-40B4-BE49-F238E27FC236}">
                  <a16:creationId xmlns:a16="http://schemas.microsoft.com/office/drawing/2014/main" id="{9BCFDC1F-71C2-9676-E73B-8C5CC21A77DE}"/>
                </a:ext>
              </a:extLst>
            </p:cNvPr>
            <p:cNvSpPr txBox="1"/>
            <p:nvPr/>
          </p:nvSpPr>
          <p:spPr>
            <a:xfrm>
              <a:off x="4951" y="55"/>
              <a:ext cx="12693" cy="1017"/>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第四章：以用户体验为中心的交互设计</a:t>
              </a:r>
            </a:p>
          </p:txBody>
        </p:sp>
      </p:grpSp>
    </p:spTree>
    <p:extLst>
      <p:ext uri="{BB962C8B-B14F-4D97-AF65-F5344CB8AC3E}">
        <p14:creationId xmlns:p14="http://schemas.microsoft.com/office/powerpoint/2010/main" val="349001841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C3413B-18ED-FB78-05BA-AC56645CF8CA}"/>
              </a:ext>
            </a:extLst>
          </p:cNvPr>
          <p:cNvSpPr txBox="1"/>
          <p:nvPr/>
        </p:nvSpPr>
        <p:spPr>
          <a:xfrm>
            <a:off x="1489509" y="1468199"/>
            <a:ext cx="4295274" cy="2038507"/>
          </a:xfrm>
          <a:prstGeom prst="rect">
            <a:avLst/>
          </a:prstGeom>
          <a:noFill/>
        </p:spPr>
        <p:txBody>
          <a:bodyPr wrap="square">
            <a:spAutoFit/>
          </a:bodyPr>
          <a:lstStyle/>
          <a:p>
            <a:pPr indent="355600" algn="just">
              <a:lnSpc>
                <a:spcPct val="150000"/>
              </a:lnSpc>
              <a:spcBef>
                <a:spcPts val="1200"/>
              </a:spcBef>
              <a:spcAft>
                <a:spcPts val="1200"/>
              </a:spcAft>
            </a:pPr>
            <a:r>
              <a:rPr lang="zh-CN" altLang="en-US" sz="2000" dirty="0">
                <a:solidFill>
                  <a:srgbClr val="333333"/>
                </a:solidFill>
                <a:latin typeface="微软雅黑" panose="020B0503020204020204" pitchFamily="34" charset="-122"/>
                <a:ea typeface="微软雅黑" panose="020B0503020204020204" pitchFamily="34" charset="-122"/>
              </a:rPr>
              <a:t>（八）易扫原则</a:t>
            </a:r>
            <a:endParaRPr lang="en-CA" sz="2000" dirty="0">
              <a:solidFill>
                <a:srgbClr val="333333"/>
              </a:solidFill>
              <a:latin typeface="微软雅黑" panose="020B0503020204020204" pitchFamily="34" charset="-122"/>
              <a:ea typeface="微软雅黑" panose="020B0503020204020204" pitchFamily="34" charset="-122"/>
            </a:endParaRPr>
          </a:p>
          <a:p>
            <a:pPr indent="355600" algn="just">
              <a:lnSpc>
                <a:spcPct val="150000"/>
              </a:lnSpc>
              <a:spcAft>
                <a:spcPts val="1200"/>
              </a:spcAft>
            </a:pPr>
            <a:r>
              <a:rPr lang="zh-CN" altLang="en-US" sz="2000" dirty="0">
                <a:solidFill>
                  <a:srgbClr val="333333"/>
                </a:solidFill>
                <a:latin typeface="微软雅黑" panose="020B0503020204020204" pitchFamily="34" charset="-122"/>
                <a:ea typeface="微软雅黑" panose="020B0503020204020204" pitchFamily="34" charset="-122"/>
              </a:rPr>
              <a:t>互联网用户浏览网页的动作不是阅读，不是浏览，而是扫视。这就需突出重点，弱化和剔除无关信息。</a:t>
            </a:r>
            <a:endParaRPr lang="en-CA" sz="2000" dirty="0">
              <a:solidFill>
                <a:srgbClr val="333333"/>
              </a:solidFill>
              <a:latin typeface="微软雅黑" panose="020B0503020204020204" pitchFamily="34" charset="-122"/>
              <a:ea typeface="微软雅黑" panose="020B0503020204020204" pitchFamily="34" charset="-122"/>
            </a:endParaRPr>
          </a:p>
        </p:txBody>
      </p:sp>
      <p:pic>
        <p:nvPicPr>
          <p:cNvPr id="6" name="图片 398" descr="易扫原则截图加框">
            <a:extLst>
              <a:ext uri="{FF2B5EF4-FFF2-40B4-BE49-F238E27FC236}">
                <a16:creationId xmlns:a16="http://schemas.microsoft.com/office/drawing/2014/main" id="{13631E21-C46C-5350-0F9F-791CFE42748F}"/>
              </a:ext>
            </a:extLst>
          </p:cNvPr>
          <p:cNvPicPr>
            <a:picLocks noChangeAspect="1"/>
          </p:cNvPicPr>
          <p:nvPr/>
        </p:nvPicPr>
        <p:blipFill>
          <a:blip r:embed="rId2"/>
          <a:srcRect l="36058" t="9045" r="35410" b="12461"/>
          <a:stretch>
            <a:fillRect/>
          </a:stretch>
        </p:blipFill>
        <p:spPr>
          <a:xfrm>
            <a:off x="6407219" y="1468199"/>
            <a:ext cx="3396548" cy="5030914"/>
          </a:xfrm>
          <a:prstGeom prst="rect">
            <a:avLst/>
          </a:prstGeom>
        </p:spPr>
      </p:pic>
      <p:grpSp>
        <p:nvGrpSpPr>
          <p:cNvPr id="7" name="组合 4">
            <a:extLst>
              <a:ext uri="{FF2B5EF4-FFF2-40B4-BE49-F238E27FC236}">
                <a16:creationId xmlns:a16="http://schemas.microsoft.com/office/drawing/2014/main" id="{5764DD01-22F5-4C44-ED35-3E5A0CE7CAF5}"/>
              </a:ext>
            </a:extLst>
          </p:cNvPr>
          <p:cNvGrpSpPr/>
          <p:nvPr/>
        </p:nvGrpSpPr>
        <p:grpSpPr>
          <a:xfrm>
            <a:off x="853286" y="0"/>
            <a:ext cx="10738892" cy="889828"/>
            <a:chOff x="733" y="0"/>
            <a:chExt cx="16911" cy="1400"/>
          </a:xfrm>
        </p:grpSpPr>
        <p:sp>
          <p:nvSpPr>
            <p:cNvPr id="8" name="矩形 2">
              <a:extLst>
                <a:ext uri="{FF2B5EF4-FFF2-40B4-BE49-F238E27FC236}">
                  <a16:creationId xmlns:a16="http://schemas.microsoft.com/office/drawing/2014/main" id="{0BB43DD6-B4B3-623B-E5EA-EC24DB3D9A72}"/>
                </a:ext>
              </a:extLst>
            </p:cNvPr>
            <p:cNvSpPr/>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9" name="TextBox 3">
              <a:extLst>
                <a:ext uri="{FF2B5EF4-FFF2-40B4-BE49-F238E27FC236}">
                  <a16:creationId xmlns:a16="http://schemas.microsoft.com/office/drawing/2014/main" id="{A275D2AB-1E77-1114-9A17-005F9C2F76AF}"/>
                </a:ext>
              </a:extLst>
            </p:cNvPr>
            <p:cNvSpPr txBox="1"/>
            <p:nvPr/>
          </p:nvSpPr>
          <p:spPr>
            <a:xfrm>
              <a:off x="1055" y="0"/>
              <a:ext cx="5476" cy="140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
          <p:nvSpPr>
            <p:cNvPr id="10" name="矩形 2">
              <a:extLst>
                <a:ext uri="{FF2B5EF4-FFF2-40B4-BE49-F238E27FC236}">
                  <a16:creationId xmlns:a16="http://schemas.microsoft.com/office/drawing/2014/main" id="{9624B382-B753-3333-4116-AB5CC2ACD348}"/>
                </a:ext>
              </a:extLst>
            </p:cNvPr>
            <p:cNvSpPr/>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11" name="TextBox 3">
              <a:extLst>
                <a:ext uri="{FF2B5EF4-FFF2-40B4-BE49-F238E27FC236}">
                  <a16:creationId xmlns:a16="http://schemas.microsoft.com/office/drawing/2014/main" id="{9F674A0E-FE16-C63C-ECA2-4729117C2895}"/>
                </a:ext>
              </a:extLst>
            </p:cNvPr>
            <p:cNvSpPr txBox="1"/>
            <p:nvPr/>
          </p:nvSpPr>
          <p:spPr>
            <a:xfrm>
              <a:off x="4951" y="55"/>
              <a:ext cx="12693" cy="1017"/>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第四章：以用户体验为中心的交互设计</a:t>
              </a:r>
            </a:p>
          </p:txBody>
        </p:sp>
      </p:grpSp>
    </p:spTree>
    <p:extLst>
      <p:ext uri="{BB962C8B-B14F-4D97-AF65-F5344CB8AC3E}">
        <p14:creationId xmlns:p14="http://schemas.microsoft.com/office/powerpoint/2010/main" val="337444620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C94E0D05-13A4-6BC9-AB6B-A75CB2F00D2B}"/>
              </a:ext>
            </a:extLst>
          </p:cNvPr>
          <p:cNvSpPr txBox="1"/>
          <p:nvPr/>
        </p:nvSpPr>
        <p:spPr>
          <a:xfrm>
            <a:off x="1672390" y="1717249"/>
            <a:ext cx="3669631" cy="3423501"/>
          </a:xfrm>
          <a:prstGeom prst="rect">
            <a:avLst/>
          </a:prstGeom>
          <a:noFill/>
        </p:spPr>
        <p:txBody>
          <a:bodyPr wrap="square">
            <a:spAutoFit/>
          </a:bodyPr>
          <a:lstStyle/>
          <a:p>
            <a:pPr indent="355600" algn="just">
              <a:lnSpc>
                <a:spcPct val="150000"/>
              </a:lnSpc>
              <a:spcBef>
                <a:spcPts val="1200"/>
              </a:spcBef>
              <a:spcAft>
                <a:spcPts val="1200"/>
              </a:spcAft>
            </a:pPr>
            <a:r>
              <a:rPr lang="zh-CN" altLang="en-US" sz="2000" dirty="0">
                <a:solidFill>
                  <a:srgbClr val="333333"/>
                </a:solidFill>
                <a:latin typeface="微软雅黑" panose="020B0503020204020204" pitchFamily="34" charset="-122"/>
                <a:ea typeface="微软雅黑" panose="020B0503020204020204" pitchFamily="34" charset="-122"/>
              </a:rPr>
              <a:t>（九）容错原则</a:t>
            </a:r>
            <a:endParaRPr lang="en-CA" sz="2000" dirty="0">
              <a:solidFill>
                <a:srgbClr val="333333"/>
              </a:solidFill>
              <a:latin typeface="微软雅黑" panose="020B0503020204020204" pitchFamily="34" charset="-122"/>
              <a:ea typeface="微软雅黑" panose="020B0503020204020204" pitchFamily="34" charset="-122"/>
            </a:endParaRPr>
          </a:p>
          <a:p>
            <a:pPr indent="355600" algn="just">
              <a:lnSpc>
                <a:spcPct val="150000"/>
              </a:lnSpc>
              <a:spcAft>
                <a:spcPts val="1200"/>
              </a:spcAft>
            </a:pPr>
            <a:r>
              <a:rPr lang="zh-CN" altLang="en-US" sz="2000" dirty="0">
                <a:solidFill>
                  <a:srgbClr val="333333"/>
                </a:solidFill>
                <a:latin typeface="微软雅黑" panose="020B0503020204020204" pitchFamily="34" charset="-122"/>
                <a:ea typeface="微软雅黑" panose="020B0503020204020204" pitchFamily="34" charset="-122"/>
              </a:rPr>
              <a:t>网页应能帮助用户从错误中恢复，将损失降到最低。如果无法自动挽回，也不应提供用户无法理解的代码，例如</a:t>
            </a:r>
            <a:r>
              <a:rPr lang="en-US" sz="2000" dirty="0">
                <a:solidFill>
                  <a:srgbClr val="333333"/>
                </a:solidFill>
                <a:latin typeface="微软雅黑" panose="020B0503020204020204" pitchFamily="34" charset="-122"/>
                <a:ea typeface="微软雅黑" panose="020B0503020204020204" pitchFamily="34" charset="-122"/>
              </a:rPr>
              <a:t>404</a:t>
            </a:r>
            <a:r>
              <a:rPr lang="zh-CN" altLang="en-US" sz="2000" dirty="0">
                <a:solidFill>
                  <a:srgbClr val="333333"/>
                </a:solidFill>
                <a:latin typeface="微软雅黑" panose="020B0503020204020204" pitchFamily="34" charset="-122"/>
                <a:ea typeface="微软雅黑" panose="020B0503020204020204" pitchFamily="34" charset="-122"/>
              </a:rPr>
              <a:t>。而应提供详尽的说明文字和指导方向。</a:t>
            </a:r>
            <a:endParaRPr lang="en-CA" sz="2000" dirty="0">
              <a:solidFill>
                <a:srgbClr val="333333"/>
              </a:solidFill>
              <a:latin typeface="微软雅黑" panose="020B0503020204020204" pitchFamily="34" charset="-122"/>
              <a:ea typeface="微软雅黑" panose="020B0503020204020204" pitchFamily="34" charset="-122"/>
            </a:endParaRPr>
          </a:p>
        </p:txBody>
      </p:sp>
      <p:pic>
        <p:nvPicPr>
          <p:cNvPr id="6" name="图片 217" descr="回收站">
            <a:extLst>
              <a:ext uri="{FF2B5EF4-FFF2-40B4-BE49-F238E27FC236}">
                <a16:creationId xmlns:a16="http://schemas.microsoft.com/office/drawing/2014/main" id="{8CDB177C-F80D-3A90-E4C6-198FAF2C1CB9}"/>
              </a:ext>
            </a:extLst>
          </p:cNvPr>
          <p:cNvPicPr>
            <a:picLocks noChangeAspect="1"/>
          </p:cNvPicPr>
          <p:nvPr/>
        </p:nvPicPr>
        <p:blipFill>
          <a:blip r:embed="rId2"/>
          <a:srcRect t="28240" b="30133"/>
          <a:stretch>
            <a:fillRect/>
          </a:stretch>
        </p:blipFill>
        <p:spPr>
          <a:xfrm>
            <a:off x="5792755" y="1928143"/>
            <a:ext cx="4044264" cy="3609955"/>
          </a:xfrm>
          <a:prstGeom prst="rect">
            <a:avLst/>
          </a:prstGeom>
        </p:spPr>
      </p:pic>
      <p:grpSp>
        <p:nvGrpSpPr>
          <p:cNvPr id="7" name="组合 4">
            <a:extLst>
              <a:ext uri="{FF2B5EF4-FFF2-40B4-BE49-F238E27FC236}">
                <a16:creationId xmlns:a16="http://schemas.microsoft.com/office/drawing/2014/main" id="{BA1B1541-C6D8-A3E2-BA51-BB43AD7D01F1}"/>
              </a:ext>
            </a:extLst>
          </p:cNvPr>
          <p:cNvGrpSpPr/>
          <p:nvPr/>
        </p:nvGrpSpPr>
        <p:grpSpPr>
          <a:xfrm>
            <a:off x="853286" y="0"/>
            <a:ext cx="10738892" cy="889828"/>
            <a:chOff x="733" y="0"/>
            <a:chExt cx="16911" cy="1400"/>
          </a:xfrm>
        </p:grpSpPr>
        <p:sp>
          <p:nvSpPr>
            <p:cNvPr id="8" name="矩形 2">
              <a:extLst>
                <a:ext uri="{FF2B5EF4-FFF2-40B4-BE49-F238E27FC236}">
                  <a16:creationId xmlns:a16="http://schemas.microsoft.com/office/drawing/2014/main" id="{F33D7C34-F7B7-A635-C6D8-08A13C5772C2}"/>
                </a:ext>
              </a:extLst>
            </p:cNvPr>
            <p:cNvSpPr/>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9" name="TextBox 3">
              <a:extLst>
                <a:ext uri="{FF2B5EF4-FFF2-40B4-BE49-F238E27FC236}">
                  <a16:creationId xmlns:a16="http://schemas.microsoft.com/office/drawing/2014/main" id="{A873C43C-9F3E-C484-7CAF-88D72C6B226B}"/>
                </a:ext>
              </a:extLst>
            </p:cNvPr>
            <p:cNvSpPr txBox="1"/>
            <p:nvPr/>
          </p:nvSpPr>
          <p:spPr>
            <a:xfrm>
              <a:off x="1055" y="0"/>
              <a:ext cx="5476" cy="140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
          <p:nvSpPr>
            <p:cNvPr id="10" name="矩形 2">
              <a:extLst>
                <a:ext uri="{FF2B5EF4-FFF2-40B4-BE49-F238E27FC236}">
                  <a16:creationId xmlns:a16="http://schemas.microsoft.com/office/drawing/2014/main" id="{EE3E9B37-C644-42F7-A247-B98275171EA5}"/>
                </a:ext>
              </a:extLst>
            </p:cNvPr>
            <p:cNvSpPr/>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11" name="TextBox 3">
              <a:extLst>
                <a:ext uri="{FF2B5EF4-FFF2-40B4-BE49-F238E27FC236}">
                  <a16:creationId xmlns:a16="http://schemas.microsoft.com/office/drawing/2014/main" id="{FF81BAD2-CA9E-CB0B-1531-78F5C35966A2}"/>
                </a:ext>
              </a:extLst>
            </p:cNvPr>
            <p:cNvSpPr txBox="1"/>
            <p:nvPr/>
          </p:nvSpPr>
          <p:spPr>
            <a:xfrm>
              <a:off x="4951" y="55"/>
              <a:ext cx="12693" cy="1017"/>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第四章：以用户体验为中心的交互设计</a:t>
              </a:r>
            </a:p>
          </p:txBody>
        </p:sp>
      </p:grpSp>
    </p:spTree>
    <p:extLst>
      <p:ext uri="{BB962C8B-B14F-4D97-AF65-F5344CB8AC3E}">
        <p14:creationId xmlns:p14="http://schemas.microsoft.com/office/powerpoint/2010/main" val="155762557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12CBA07-B4DF-DD5A-9264-01104941EB87}"/>
              </a:ext>
            </a:extLst>
          </p:cNvPr>
          <p:cNvSpPr txBox="1"/>
          <p:nvPr/>
        </p:nvSpPr>
        <p:spPr>
          <a:xfrm>
            <a:off x="1470259" y="1207348"/>
            <a:ext cx="8761396" cy="3577390"/>
          </a:xfrm>
          <a:prstGeom prst="rect">
            <a:avLst/>
          </a:prstGeom>
          <a:noFill/>
        </p:spPr>
        <p:txBody>
          <a:bodyPr wrap="square">
            <a:spAutoFit/>
          </a:bodyPr>
          <a:lstStyle/>
          <a:p>
            <a:pPr indent="355600" algn="just">
              <a:lnSpc>
                <a:spcPct val="150000"/>
              </a:lnSpc>
              <a:spcBef>
                <a:spcPts val="1200"/>
              </a:spcBef>
              <a:spcAft>
                <a:spcPts val="1200"/>
              </a:spcAft>
            </a:pPr>
            <a:r>
              <a:rPr lang="zh-CN" altLang="en-US" sz="2000" dirty="0">
                <a:solidFill>
                  <a:srgbClr val="333333"/>
                </a:solidFill>
                <a:latin typeface="微软雅黑" panose="020B0503020204020204" pitchFamily="34" charset="-122"/>
                <a:ea typeface="微软雅黑" panose="020B0503020204020204" pitchFamily="34" charset="-122"/>
              </a:rPr>
              <a:t>（十）人性化帮助原则</a:t>
            </a:r>
            <a:endParaRPr lang="en-CA" sz="2000" dirty="0">
              <a:solidFill>
                <a:srgbClr val="333333"/>
              </a:solidFill>
              <a:latin typeface="微软雅黑" panose="020B0503020204020204" pitchFamily="34" charset="-122"/>
              <a:ea typeface="微软雅黑" panose="020B0503020204020204" pitchFamily="34" charset="-122"/>
            </a:endParaRPr>
          </a:p>
          <a:p>
            <a:pPr indent="355600" algn="just">
              <a:lnSpc>
                <a:spcPct val="150000"/>
              </a:lnSpc>
              <a:spcAft>
                <a:spcPts val="1200"/>
              </a:spcAft>
            </a:pPr>
            <a:r>
              <a:rPr lang="zh-CN" altLang="en-US" sz="2000" dirty="0">
                <a:solidFill>
                  <a:srgbClr val="333333"/>
                </a:solidFill>
                <a:latin typeface="微软雅黑" panose="020B0503020204020204" pitchFamily="34" charset="-122"/>
                <a:ea typeface="微软雅黑" panose="020B0503020204020204" pitchFamily="34" charset="-122"/>
              </a:rPr>
              <a:t>帮助性提示最好的方式是：</a:t>
            </a:r>
            <a:endParaRPr lang="en-CA" sz="2000" dirty="0">
              <a:solidFill>
                <a:srgbClr val="333333"/>
              </a:solidFill>
              <a:latin typeface="微软雅黑" panose="020B0503020204020204" pitchFamily="34" charset="-122"/>
              <a:ea typeface="微软雅黑" panose="020B0503020204020204" pitchFamily="34" charset="-122"/>
            </a:endParaRPr>
          </a:p>
          <a:p>
            <a:pPr indent="355600" algn="just">
              <a:lnSpc>
                <a:spcPct val="150000"/>
              </a:lnSpc>
              <a:spcAft>
                <a:spcPts val="1200"/>
              </a:spcAft>
            </a:pPr>
            <a:r>
              <a:rPr lang="en-US" sz="2000" dirty="0">
                <a:solidFill>
                  <a:srgbClr val="333333"/>
                </a:solidFill>
                <a:latin typeface="微软雅黑" panose="020B0503020204020204" pitchFamily="34" charset="-122"/>
                <a:ea typeface="微软雅黑" panose="020B0503020204020204" pitchFamily="34" charset="-122"/>
              </a:rPr>
              <a:t>1.</a:t>
            </a:r>
            <a:r>
              <a:rPr lang="zh-CN" altLang="en-US" sz="2000" dirty="0">
                <a:solidFill>
                  <a:srgbClr val="333333"/>
                </a:solidFill>
                <a:latin typeface="微软雅黑" panose="020B0503020204020204" pitchFamily="34" charset="-122"/>
                <a:ea typeface="微软雅黑" panose="020B0503020204020204" pitchFamily="34" charset="-122"/>
              </a:rPr>
              <a:t>无需提示；</a:t>
            </a:r>
            <a:endParaRPr lang="fr-CA" altLang="zh-CN" sz="2000" dirty="0">
              <a:solidFill>
                <a:srgbClr val="333333"/>
              </a:solidFill>
              <a:latin typeface="微软雅黑" panose="020B0503020204020204" pitchFamily="34" charset="-122"/>
              <a:ea typeface="微软雅黑" panose="020B0503020204020204" pitchFamily="34" charset="-122"/>
            </a:endParaRPr>
          </a:p>
          <a:p>
            <a:pPr indent="355600" algn="just">
              <a:lnSpc>
                <a:spcPct val="150000"/>
              </a:lnSpc>
              <a:spcAft>
                <a:spcPts val="1200"/>
              </a:spcAft>
            </a:pPr>
            <a:r>
              <a:rPr lang="en-US" sz="2000" dirty="0">
                <a:solidFill>
                  <a:srgbClr val="333333"/>
                </a:solidFill>
                <a:latin typeface="微软雅黑" panose="020B0503020204020204" pitchFamily="34" charset="-122"/>
                <a:ea typeface="微软雅黑" panose="020B0503020204020204" pitchFamily="34" charset="-122"/>
              </a:rPr>
              <a:t>2.</a:t>
            </a:r>
            <a:r>
              <a:rPr lang="zh-CN" altLang="en-US" sz="2000" dirty="0">
                <a:solidFill>
                  <a:srgbClr val="333333"/>
                </a:solidFill>
                <a:latin typeface="微软雅黑" panose="020B0503020204020204" pitchFamily="34" charset="-122"/>
                <a:ea typeface="微软雅黑" panose="020B0503020204020204" pitchFamily="34" charset="-122"/>
              </a:rPr>
              <a:t>一次性提示；</a:t>
            </a:r>
            <a:endParaRPr lang="fr-CA" altLang="zh-CN" sz="2000" dirty="0">
              <a:solidFill>
                <a:srgbClr val="333333"/>
              </a:solidFill>
              <a:latin typeface="微软雅黑" panose="020B0503020204020204" pitchFamily="34" charset="-122"/>
              <a:ea typeface="微软雅黑" panose="020B0503020204020204" pitchFamily="34" charset="-122"/>
            </a:endParaRPr>
          </a:p>
          <a:p>
            <a:pPr indent="355600" algn="just">
              <a:lnSpc>
                <a:spcPct val="150000"/>
              </a:lnSpc>
              <a:spcAft>
                <a:spcPts val="1200"/>
              </a:spcAft>
            </a:pPr>
            <a:r>
              <a:rPr lang="en-US" sz="2000" dirty="0">
                <a:solidFill>
                  <a:srgbClr val="333333"/>
                </a:solidFill>
                <a:latin typeface="微软雅黑" panose="020B0503020204020204" pitchFamily="34" charset="-122"/>
                <a:ea typeface="微软雅黑" panose="020B0503020204020204" pitchFamily="34" charset="-122"/>
              </a:rPr>
              <a:t>3.</a:t>
            </a:r>
            <a:r>
              <a:rPr lang="zh-CN" altLang="en-US" sz="2000" dirty="0">
                <a:solidFill>
                  <a:srgbClr val="333333"/>
                </a:solidFill>
                <a:latin typeface="微软雅黑" panose="020B0503020204020204" pitchFamily="34" charset="-122"/>
                <a:ea typeface="微软雅黑" panose="020B0503020204020204" pitchFamily="34" charset="-122"/>
              </a:rPr>
              <a:t>常驻提示；</a:t>
            </a:r>
            <a:endParaRPr lang="fr-CA" altLang="zh-CN" sz="2000" dirty="0">
              <a:solidFill>
                <a:srgbClr val="333333"/>
              </a:solidFill>
              <a:latin typeface="微软雅黑" panose="020B0503020204020204" pitchFamily="34" charset="-122"/>
              <a:ea typeface="微软雅黑" panose="020B0503020204020204" pitchFamily="34" charset="-122"/>
            </a:endParaRPr>
          </a:p>
          <a:p>
            <a:pPr indent="355600" algn="just">
              <a:lnSpc>
                <a:spcPct val="150000"/>
              </a:lnSpc>
              <a:spcAft>
                <a:spcPts val="1200"/>
              </a:spcAft>
            </a:pPr>
            <a:r>
              <a:rPr lang="en-US" sz="2000" dirty="0">
                <a:solidFill>
                  <a:srgbClr val="333333"/>
                </a:solidFill>
                <a:latin typeface="微软雅黑" panose="020B0503020204020204" pitchFamily="34" charset="-122"/>
                <a:ea typeface="微软雅黑" panose="020B0503020204020204" pitchFamily="34" charset="-122"/>
              </a:rPr>
              <a:t>4.</a:t>
            </a:r>
            <a:r>
              <a:rPr lang="zh-CN" altLang="en-US" sz="2000" dirty="0">
                <a:solidFill>
                  <a:srgbClr val="333333"/>
                </a:solidFill>
                <a:latin typeface="微软雅黑" panose="020B0503020204020204" pitchFamily="34" charset="-122"/>
                <a:ea typeface="微软雅黑" panose="020B0503020204020204" pitchFamily="34" charset="-122"/>
              </a:rPr>
              <a:t>帮助文档。</a:t>
            </a:r>
            <a:endParaRPr lang="en-CA" sz="2000" dirty="0">
              <a:solidFill>
                <a:srgbClr val="333333"/>
              </a:solidFill>
              <a:latin typeface="微软雅黑" panose="020B0503020204020204" pitchFamily="34" charset="-122"/>
              <a:ea typeface="微软雅黑" panose="020B0503020204020204" pitchFamily="34" charset="-122"/>
            </a:endParaRPr>
          </a:p>
        </p:txBody>
      </p:sp>
      <p:pic>
        <p:nvPicPr>
          <p:cNvPr id="6" name="图片 399" descr="人性化帮助原则">
            <a:extLst>
              <a:ext uri="{FF2B5EF4-FFF2-40B4-BE49-F238E27FC236}">
                <a16:creationId xmlns:a16="http://schemas.microsoft.com/office/drawing/2014/main" id="{B92D9626-B2CB-3A90-D706-49F79481FA7F}"/>
              </a:ext>
            </a:extLst>
          </p:cNvPr>
          <p:cNvPicPr>
            <a:picLocks noChangeAspect="1"/>
          </p:cNvPicPr>
          <p:nvPr/>
        </p:nvPicPr>
        <p:blipFill>
          <a:blip r:embed="rId2"/>
          <a:srcRect l="32847" t="10484" r="29900" b="14790"/>
          <a:stretch>
            <a:fillRect/>
          </a:stretch>
        </p:blipFill>
        <p:spPr>
          <a:xfrm>
            <a:off x="5180864" y="1256443"/>
            <a:ext cx="3761005" cy="4061585"/>
          </a:xfrm>
          <a:prstGeom prst="rect">
            <a:avLst/>
          </a:prstGeom>
        </p:spPr>
      </p:pic>
      <p:grpSp>
        <p:nvGrpSpPr>
          <p:cNvPr id="7" name="组合 4">
            <a:extLst>
              <a:ext uri="{FF2B5EF4-FFF2-40B4-BE49-F238E27FC236}">
                <a16:creationId xmlns:a16="http://schemas.microsoft.com/office/drawing/2014/main" id="{7315AB33-4A0C-8FDD-5D73-EEF71BA339CB}"/>
              </a:ext>
            </a:extLst>
          </p:cNvPr>
          <p:cNvGrpSpPr/>
          <p:nvPr/>
        </p:nvGrpSpPr>
        <p:grpSpPr>
          <a:xfrm>
            <a:off x="853286" y="0"/>
            <a:ext cx="10738892" cy="889828"/>
            <a:chOff x="733" y="0"/>
            <a:chExt cx="16911" cy="1400"/>
          </a:xfrm>
        </p:grpSpPr>
        <p:sp>
          <p:nvSpPr>
            <p:cNvPr id="8" name="矩形 2">
              <a:extLst>
                <a:ext uri="{FF2B5EF4-FFF2-40B4-BE49-F238E27FC236}">
                  <a16:creationId xmlns:a16="http://schemas.microsoft.com/office/drawing/2014/main" id="{BB514300-463F-EBB1-144A-9321D6309E70}"/>
                </a:ext>
              </a:extLst>
            </p:cNvPr>
            <p:cNvSpPr/>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9" name="TextBox 3">
              <a:extLst>
                <a:ext uri="{FF2B5EF4-FFF2-40B4-BE49-F238E27FC236}">
                  <a16:creationId xmlns:a16="http://schemas.microsoft.com/office/drawing/2014/main" id="{C77C402E-1E42-8D38-198E-DCD65DC510FE}"/>
                </a:ext>
              </a:extLst>
            </p:cNvPr>
            <p:cNvSpPr txBox="1"/>
            <p:nvPr/>
          </p:nvSpPr>
          <p:spPr>
            <a:xfrm>
              <a:off x="1055" y="0"/>
              <a:ext cx="5476" cy="140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
          <p:nvSpPr>
            <p:cNvPr id="10" name="矩形 2">
              <a:extLst>
                <a:ext uri="{FF2B5EF4-FFF2-40B4-BE49-F238E27FC236}">
                  <a16:creationId xmlns:a16="http://schemas.microsoft.com/office/drawing/2014/main" id="{43CE72CB-FB2C-1703-56B4-13DE74AD9A07}"/>
                </a:ext>
              </a:extLst>
            </p:cNvPr>
            <p:cNvSpPr/>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11" name="TextBox 3">
              <a:extLst>
                <a:ext uri="{FF2B5EF4-FFF2-40B4-BE49-F238E27FC236}">
                  <a16:creationId xmlns:a16="http://schemas.microsoft.com/office/drawing/2014/main" id="{F6658000-E619-0A01-9315-B890C12DCC60}"/>
                </a:ext>
              </a:extLst>
            </p:cNvPr>
            <p:cNvSpPr txBox="1"/>
            <p:nvPr/>
          </p:nvSpPr>
          <p:spPr>
            <a:xfrm>
              <a:off x="4951" y="55"/>
              <a:ext cx="12693" cy="1017"/>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第四章：以用户体验为中心的交互设计</a:t>
              </a:r>
            </a:p>
          </p:txBody>
        </p:sp>
      </p:grpSp>
    </p:spTree>
    <p:extLst>
      <p:ext uri="{BB962C8B-B14F-4D97-AF65-F5344CB8AC3E}">
        <p14:creationId xmlns:p14="http://schemas.microsoft.com/office/powerpoint/2010/main" val="253301756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7F8C0158-13B2-F1B2-60CB-574C55B25A22}"/>
              </a:ext>
            </a:extLst>
          </p:cNvPr>
          <p:cNvSpPr txBox="1"/>
          <p:nvPr/>
        </p:nvSpPr>
        <p:spPr>
          <a:xfrm>
            <a:off x="1374809" y="1409473"/>
            <a:ext cx="9442382" cy="4039054"/>
          </a:xfrm>
          <a:prstGeom prst="rect">
            <a:avLst/>
          </a:prstGeom>
          <a:noFill/>
        </p:spPr>
        <p:txBody>
          <a:bodyPr wrap="square">
            <a:spAutoFit/>
          </a:bodyPr>
          <a:lstStyle/>
          <a:p>
            <a:pPr indent="355600" algn="just">
              <a:lnSpc>
                <a:spcPct val="150000"/>
              </a:lnSpc>
              <a:spcAft>
                <a:spcPts val="1200"/>
              </a:spcAft>
            </a:pPr>
            <a:r>
              <a:rPr lang="zh-CN" altLang="en-US" sz="2000" b="1" dirty="0">
                <a:solidFill>
                  <a:srgbClr val="333333"/>
                </a:solidFill>
                <a:latin typeface="微软雅黑" panose="020B0503020204020204" pitchFamily="34" charset="-122"/>
                <a:ea typeface="微软雅黑" panose="020B0503020204020204" pitchFamily="34" charset="-122"/>
              </a:rPr>
              <a:t>三、希克定律（</a:t>
            </a:r>
            <a:r>
              <a:rPr lang="en-US" sz="2000" b="1" dirty="0">
                <a:solidFill>
                  <a:srgbClr val="333333"/>
                </a:solidFill>
                <a:latin typeface="微软雅黑" panose="020B0503020204020204" pitchFamily="34" charset="-122"/>
                <a:ea typeface="微软雅黑" panose="020B0503020204020204" pitchFamily="34" charset="-122"/>
              </a:rPr>
              <a:t>Hick’s Law</a:t>
            </a:r>
            <a:r>
              <a:rPr lang="zh-CN" altLang="en-US" sz="2000" b="1" dirty="0">
                <a:solidFill>
                  <a:srgbClr val="333333"/>
                </a:solidFill>
                <a:latin typeface="微软雅黑" panose="020B0503020204020204" pitchFamily="34" charset="-122"/>
                <a:ea typeface="微软雅黑" panose="020B0503020204020204" pitchFamily="34" charset="-122"/>
              </a:rPr>
              <a:t>）</a:t>
            </a:r>
            <a:endParaRPr lang="en-CA" sz="2000" b="1" dirty="0">
              <a:solidFill>
                <a:srgbClr val="333333"/>
              </a:solidFill>
              <a:latin typeface="微软雅黑" panose="020B0503020204020204" pitchFamily="34" charset="-122"/>
              <a:ea typeface="微软雅黑" panose="020B0503020204020204" pitchFamily="34" charset="-122"/>
            </a:endParaRPr>
          </a:p>
          <a:p>
            <a:pPr indent="355600" algn="just">
              <a:lnSpc>
                <a:spcPct val="150000"/>
              </a:lnSpc>
              <a:spcAft>
                <a:spcPts val="1200"/>
              </a:spcAft>
            </a:pPr>
            <a:r>
              <a:rPr lang="zh-CN" altLang="en-US" sz="2000" dirty="0">
                <a:solidFill>
                  <a:srgbClr val="333333"/>
                </a:solidFill>
                <a:latin typeface="微软雅黑" panose="020B0503020204020204" pitchFamily="34" charset="-122"/>
                <a:ea typeface="微软雅黑" panose="020B0503020204020204" pitchFamily="34" charset="-122"/>
              </a:rPr>
              <a:t>希克定律，也称希克海曼定律，是一种心理物理学定律。它的含义概括来讲即是：一个人所面临的选择越多，做出选择所花的时间就越多，当面临选择的数量增加，做出决定的时间也会跟着增加。</a:t>
            </a:r>
            <a:endParaRPr lang="en-CA" sz="2000" dirty="0">
              <a:solidFill>
                <a:srgbClr val="333333"/>
              </a:solidFill>
              <a:latin typeface="微软雅黑" panose="020B0503020204020204" pitchFamily="34" charset="-122"/>
              <a:ea typeface="微软雅黑" panose="020B0503020204020204" pitchFamily="34" charset="-122"/>
            </a:endParaRPr>
          </a:p>
          <a:p>
            <a:pPr indent="355600" algn="just">
              <a:lnSpc>
                <a:spcPct val="150000"/>
              </a:lnSpc>
              <a:spcAft>
                <a:spcPts val="1200"/>
              </a:spcAft>
            </a:pPr>
            <a:r>
              <a:rPr lang="zh-CN" altLang="en-US" sz="2000" dirty="0">
                <a:solidFill>
                  <a:srgbClr val="333333"/>
                </a:solidFill>
                <a:latin typeface="微软雅黑" panose="020B0503020204020204" pitchFamily="34" charset="-122"/>
                <a:ea typeface="微软雅黑" panose="020B0503020204020204" pitchFamily="34" charset="-122"/>
              </a:rPr>
              <a:t>定律内容：一个人面临的选择（</a:t>
            </a:r>
            <a:r>
              <a:rPr lang="en-US" sz="2000" dirty="0">
                <a:solidFill>
                  <a:srgbClr val="333333"/>
                </a:solidFill>
                <a:latin typeface="微软雅黑" panose="020B0503020204020204" pitchFamily="34" charset="-122"/>
                <a:ea typeface="微软雅黑" panose="020B0503020204020204" pitchFamily="34" charset="-122"/>
              </a:rPr>
              <a:t>n</a:t>
            </a:r>
            <a:r>
              <a:rPr lang="zh-CN" altLang="en-US" sz="2000" dirty="0">
                <a:solidFill>
                  <a:srgbClr val="333333"/>
                </a:solidFill>
                <a:latin typeface="微软雅黑" panose="020B0503020204020204" pitchFamily="34" charset="-122"/>
                <a:ea typeface="微软雅黑" panose="020B0503020204020204" pitchFamily="34" charset="-122"/>
              </a:rPr>
              <a:t>）越多，所需要作出决定的时间（</a:t>
            </a:r>
            <a:r>
              <a:rPr lang="en-US" sz="2000" dirty="0">
                <a:solidFill>
                  <a:srgbClr val="333333"/>
                </a:solidFill>
                <a:latin typeface="微软雅黑" panose="020B0503020204020204" pitchFamily="34" charset="-122"/>
                <a:ea typeface="微软雅黑" panose="020B0503020204020204" pitchFamily="34" charset="-122"/>
              </a:rPr>
              <a:t>T</a:t>
            </a:r>
            <a:r>
              <a:rPr lang="zh-CN" altLang="en-US" sz="2000" dirty="0">
                <a:solidFill>
                  <a:srgbClr val="333333"/>
                </a:solidFill>
                <a:latin typeface="微软雅黑" panose="020B0503020204020204" pitchFamily="34" charset="-122"/>
                <a:ea typeface="微软雅黑" panose="020B0503020204020204" pitchFamily="34" charset="-122"/>
              </a:rPr>
              <a:t>）就越长。用数学公式表达为反应时间</a:t>
            </a:r>
            <a:r>
              <a:rPr lang="en-US" sz="2000" dirty="0">
                <a:solidFill>
                  <a:srgbClr val="333333"/>
                </a:solidFill>
                <a:latin typeface="微软雅黑" panose="020B0503020204020204" pitchFamily="34" charset="-122"/>
                <a:ea typeface="微软雅黑" panose="020B0503020204020204" pitchFamily="34" charset="-122"/>
              </a:rPr>
              <a:t>T=</a:t>
            </a:r>
            <a:r>
              <a:rPr lang="en-US" sz="2000" dirty="0" err="1">
                <a:solidFill>
                  <a:srgbClr val="333333"/>
                </a:solidFill>
                <a:latin typeface="微软雅黑" panose="020B0503020204020204" pitchFamily="34" charset="-122"/>
                <a:ea typeface="微软雅黑" panose="020B0503020204020204" pitchFamily="34" charset="-122"/>
              </a:rPr>
              <a:t>a+b</a:t>
            </a:r>
            <a:r>
              <a:rPr lang="en-US" sz="2000" dirty="0">
                <a:solidFill>
                  <a:srgbClr val="333333"/>
                </a:solidFill>
                <a:latin typeface="微软雅黑" panose="020B0503020204020204" pitchFamily="34" charset="-122"/>
                <a:ea typeface="微软雅黑" panose="020B0503020204020204" pitchFamily="34" charset="-122"/>
              </a:rPr>
              <a:t> log2</a:t>
            </a:r>
            <a:r>
              <a:rPr lang="zh-CN" altLang="en-US" sz="2000" dirty="0">
                <a:solidFill>
                  <a:srgbClr val="333333"/>
                </a:solidFill>
                <a:latin typeface="微软雅黑" panose="020B0503020204020204" pitchFamily="34" charset="-122"/>
                <a:ea typeface="微软雅黑" panose="020B0503020204020204" pitchFamily="34" charset="-122"/>
              </a:rPr>
              <a:t>（</a:t>
            </a:r>
            <a:r>
              <a:rPr lang="en-US" sz="2000" dirty="0">
                <a:solidFill>
                  <a:srgbClr val="333333"/>
                </a:solidFill>
                <a:latin typeface="微软雅黑" panose="020B0503020204020204" pitchFamily="34" charset="-122"/>
                <a:ea typeface="微软雅黑" panose="020B0503020204020204" pitchFamily="34" charset="-122"/>
              </a:rPr>
              <a:t>n</a:t>
            </a:r>
            <a:r>
              <a:rPr lang="zh-CN" altLang="en-US" sz="2000" dirty="0">
                <a:solidFill>
                  <a:srgbClr val="333333"/>
                </a:solidFill>
                <a:latin typeface="微软雅黑" panose="020B0503020204020204" pitchFamily="34" charset="-122"/>
                <a:ea typeface="微软雅黑" panose="020B0503020204020204" pitchFamily="34" charset="-122"/>
              </a:rPr>
              <a:t>）。在人机交互中界面中选项越多，意味着用户做出决定的时间越长。希克定律多应用于软件、网站界面的菜单及子菜单的设计中，在移动设备中也比较适用。</a:t>
            </a:r>
            <a:endParaRPr lang="en-CA" sz="2000" dirty="0">
              <a:solidFill>
                <a:srgbClr val="333333"/>
              </a:solidFill>
              <a:latin typeface="微软雅黑" panose="020B0503020204020204" pitchFamily="34" charset="-122"/>
              <a:ea typeface="微软雅黑" panose="020B0503020204020204" pitchFamily="34" charset="-122"/>
            </a:endParaRPr>
          </a:p>
        </p:txBody>
      </p:sp>
      <p:grpSp>
        <p:nvGrpSpPr>
          <p:cNvPr id="6" name="组合 4">
            <a:extLst>
              <a:ext uri="{FF2B5EF4-FFF2-40B4-BE49-F238E27FC236}">
                <a16:creationId xmlns:a16="http://schemas.microsoft.com/office/drawing/2014/main" id="{2C48894A-B1EF-7EE4-4F45-0C92DD7C9047}"/>
              </a:ext>
            </a:extLst>
          </p:cNvPr>
          <p:cNvGrpSpPr/>
          <p:nvPr/>
        </p:nvGrpSpPr>
        <p:grpSpPr>
          <a:xfrm>
            <a:off x="853286" y="0"/>
            <a:ext cx="10738892" cy="889828"/>
            <a:chOff x="733" y="0"/>
            <a:chExt cx="16911" cy="1400"/>
          </a:xfrm>
        </p:grpSpPr>
        <p:sp>
          <p:nvSpPr>
            <p:cNvPr id="7" name="矩形 2">
              <a:extLst>
                <a:ext uri="{FF2B5EF4-FFF2-40B4-BE49-F238E27FC236}">
                  <a16:creationId xmlns:a16="http://schemas.microsoft.com/office/drawing/2014/main" id="{1436C173-8577-4931-96B8-5E783155DB03}"/>
                </a:ext>
              </a:extLst>
            </p:cNvPr>
            <p:cNvSpPr/>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8" name="TextBox 3">
              <a:extLst>
                <a:ext uri="{FF2B5EF4-FFF2-40B4-BE49-F238E27FC236}">
                  <a16:creationId xmlns:a16="http://schemas.microsoft.com/office/drawing/2014/main" id="{7156FFA2-A9A0-6DC7-E0B8-CF9D2650EC44}"/>
                </a:ext>
              </a:extLst>
            </p:cNvPr>
            <p:cNvSpPr txBox="1"/>
            <p:nvPr/>
          </p:nvSpPr>
          <p:spPr>
            <a:xfrm>
              <a:off x="1055" y="0"/>
              <a:ext cx="5476" cy="140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
          <p:nvSpPr>
            <p:cNvPr id="9" name="矩形 2">
              <a:extLst>
                <a:ext uri="{FF2B5EF4-FFF2-40B4-BE49-F238E27FC236}">
                  <a16:creationId xmlns:a16="http://schemas.microsoft.com/office/drawing/2014/main" id="{49FD0DA1-F302-9AFB-715B-7B4B6FA74C8F}"/>
                </a:ext>
              </a:extLst>
            </p:cNvPr>
            <p:cNvSpPr/>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10" name="TextBox 3">
              <a:extLst>
                <a:ext uri="{FF2B5EF4-FFF2-40B4-BE49-F238E27FC236}">
                  <a16:creationId xmlns:a16="http://schemas.microsoft.com/office/drawing/2014/main" id="{81E6E0AC-B08B-1990-565C-77EDC8C6C565}"/>
                </a:ext>
              </a:extLst>
            </p:cNvPr>
            <p:cNvSpPr txBox="1"/>
            <p:nvPr/>
          </p:nvSpPr>
          <p:spPr>
            <a:xfrm>
              <a:off x="4951" y="55"/>
              <a:ext cx="12693" cy="1017"/>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第四章：以用户体验为中心的交互设计</a:t>
              </a:r>
            </a:p>
          </p:txBody>
        </p:sp>
      </p:grpSp>
    </p:spTree>
    <p:extLst>
      <p:ext uri="{BB962C8B-B14F-4D97-AF65-F5344CB8AC3E}">
        <p14:creationId xmlns:p14="http://schemas.microsoft.com/office/powerpoint/2010/main" val="75488254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32" descr="nnn">
            <a:extLst>
              <a:ext uri="{FF2B5EF4-FFF2-40B4-BE49-F238E27FC236}">
                <a16:creationId xmlns:a16="http://schemas.microsoft.com/office/drawing/2014/main" id="{48D9245D-329B-B540-7A43-4A33A1E0E3B7}"/>
              </a:ext>
            </a:extLst>
          </p:cNvPr>
          <p:cNvPicPr>
            <a:picLocks noChangeAspect="1"/>
          </p:cNvPicPr>
          <p:nvPr/>
        </p:nvPicPr>
        <p:blipFill>
          <a:blip r:embed="rId2"/>
          <a:stretch>
            <a:fillRect/>
          </a:stretch>
        </p:blipFill>
        <p:spPr>
          <a:xfrm>
            <a:off x="1788277" y="1597794"/>
            <a:ext cx="8077113" cy="2693018"/>
          </a:xfrm>
          <a:prstGeom prst="rect">
            <a:avLst/>
          </a:prstGeom>
        </p:spPr>
      </p:pic>
      <p:sp>
        <p:nvSpPr>
          <p:cNvPr id="6" name="TextBox 5">
            <a:extLst>
              <a:ext uri="{FF2B5EF4-FFF2-40B4-BE49-F238E27FC236}">
                <a16:creationId xmlns:a16="http://schemas.microsoft.com/office/drawing/2014/main" id="{BC8E0215-4D31-ADFF-C0E3-537EFD43B30A}"/>
              </a:ext>
            </a:extLst>
          </p:cNvPr>
          <p:cNvSpPr txBox="1"/>
          <p:nvPr/>
        </p:nvSpPr>
        <p:spPr>
          <a:xfrm>
            <a:off x="4492592" y="3921480"/>
            <a:ext cx="6097604" cy="369332"/>
          </a:xfrm>
          <a:prstGeom prst="rect">
            <a:avLst/>
          </a:prstGeom>
          <a:noFill/>
        </p:spPr>
        <p:txBody>
          <a:bodyPr wrap="square">
            <a:spAutoFit/>
          </a:bodyPr>
          <a:lstStyle/>
          <a:p>
            <a:r>
              <a:rPr lang="zh-CN" sz="1800" kern="100" dirty="0">
                <a:solidFill>
                  <a:srgbClr val="000000"/>
                </a:solidFill>
                <a:effectLst/>
                <a:ea typeface="SimSun" panose="02010600030101010101" pitchFamily="2" charset="-122"/>
                <a:cs typeface="SimSun" panose="02010600030101010101" pitchFamily="2" charset="-122"/>
              </a:rPr>
              <a:t>支付宝界面中的希克定律</a:t>
            </a:r>
            <a:endParaRPr lang="en-CA" dirty="0"/>
          </a:p>
        </p:txBody>
      </p:sp>
      <p:grpSp>
        <p:nvGrpSpPr>
          <p:cNvPr id="7" name="组合 4">
            <a:extLst>
              <a:ext uri="{FF2B5EF4-FFF2-40B4-BE49-F238E27FC236}">
                <a16:creationId xmlns:a16="http://schemas.microsoft.com/office/drawing/2014/main" id="{69D3CCE6-69A9-5A18-C82F-0C38DEF5C992}"/>
              </a:ext>
            </a:extLst>
          </p:cNvPr>
          <p:cNvGrpSpPr/>
          <p:nvPr/>
        </p:nvGrpSpPr>
        <p:grpSpPr>
          <a:xfrm>
            <a:off x="853286" y="0"/>
            <a:ext cx="10738892" cy="889828"/>
            <a:chOff x="733" y="0"/>
            <a:chExt cx="16911" cy="1400"/>
          </a:xfrm>
        </p:grpSpPr>
        <p:sp>
          <p:nvSpPr>
            <p:cNvPr id="8" name="矩形 2">
              <a:extLst>
                <a:ext uri="{FF2B5EF4-FFF2-40B4-BE49-F238E27FC236}">
                  <a16:creationId xmlns:a16="http://schemas.microsoft.com/office/drawing/2014/main" id="{5BAE9AFA-A3D2-1417-6E26-849FADD209CE}"/>
                </a:ext>
              </a:extLst>
            </p:cNvPr>
            <p:cNvSpPr/>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9" name="TextBox 3">
              <a:extLst>
                <a:ext uri="{FF2B5EF4-FFF2-40B4-BE49-F238E27FC236}">
                  <a16:creationId xmlns:a16="http://schemas.microsoft.com/office/drawing/2014/main" id="{1E2571C3-C405-4D49-3A00-27B6E6DEF5D1}"/>
                </a:ext>
              </a:extLst>
            </p:cNvPr>
            <p:cNvSpPr txBox="1"/>
            <p:nvPr/>
          </p:nvSpPr>
          <p:spPr>
            <a:xfrm>
              <a:off x="1055" y="0"/>
              <a:ext cx="5476" cy="140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
          <p:nvSpPr>
            <p:cNvPr id="10" name="矩形 2">
              <a:extLst>
                <a:ext uri="{FF2B5EF4-FFF2-40B4-BE49-F238E27FC236}">
                  <a16:creationId xmlns:a16="http://schemas.microsoft.com/office/drawing/2014/main" id="{44298011-4D29-6886-455D-DC23EF34AF2C}"/>
                </a:ext>
              </a:extLst>
            </p:cNvPr>
            <p:cNvSpPr/>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11" name="TextBox 3">
              <a:extLst>
                <a:ext uri="{FF2B5EF4-FFF2-40B4-BE49-F238E27FC236}">
                  <a16:creationId xmlns:a16="http://schemas.microsoft.com/office/drawing/2014/main" id="{EDD6304D-652C-E415-DC45-30546DF8B7CA}"/>
                </a:ext>
              </a:extLst>
            </p:cNvPr>
            <p:cNvSpPr txBox="1"/>
            <p:nvPr/>
          </p:nvSpPr>
          <p:spPr>
            <a:xfrm>
              <a:off x="4951" y="55"/>
              <a:ext cx="12693" cy="1017"/>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第四章：以用户体验为中心的交互设计</a:t>
              </a:r>
            </a:p>
          </p:txBody>
        </p:sp>
      </p:grpSp>
    </p:spTree>
    <p:extLst>
      <p:ext uri="{BB962C8B-B14F-4D97-AF65-F5344CB8AC3E}">
        <p14:creationId xmlns:p14="http://schemas.microsoft.com/office/powerpoint/2010/main" val="203671774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EB349724-ACD6-B4C7-3389-EE3E192A524A}"/>
              </a:ext>
            </a:extLst>
          </p:cNvPr>
          <p:cNvSpPr txBox="1"/>
          <p:nvPr/>
        </p:nvSpPr>
        <p:spPr>
          <a:xfrm>
            <a:off x="952901" y="1621114"/>
            <a:ext cx="10135402" cy="3885166"/>
          </a:xfrm>
          <a:prstGeom prst="rect">
            <a:avLst/>
          </a:prstGeom>
          <a:noFill/>
        </p:spPr>
        <p:txBody>
          <a:bodyPr wrap="square">
            <a:spAutoFit/>
          </a:bodyPr>
          <a:lstStyle/>
          <a:p>
            <a:pPr indent="355600" algn="just">
              <a:lnSpc>
                <a:spcPct val="150000"/>
              </a:lnSpc>
              <a:spcAft>
                <a:spcPts val="1200"/>
              </a:spcAft>
            </a:pPr>
            <a:r>
              <a:rPr lang="zh-CN" altLang="en-US" sz="2000" b="1" dirty="0">
                <a:solidFill>
                  <a:srgbClr val="333333"/>
                </a:solidFill>
                <a:latin typeface="微软雅黑" panose="020B0503020204020204" pitchFamily="34" charset="-122"/>
                <a:ea typeface="微软雅黑" panose="020B0503020204020204" pitchFamily="34" charset="-122"/>
              </a:rPr>
              <a:t>四、神奇数字 “</a:t>
            </a:r>
            <a:r>
              <a:rPr lang="en-US" sz="2000" b="1" dirty="0">
                <a:solidFill>
                  <a:srgbClr val="333333"/>
                </a:solidFill>
                <a:latin typeface="微软雅黑" panose="020B0503020204020204" pitchFamily="34" charset="-122"/>
                <a:ea typeface="微软雅黑" panose="020B0503020204020204" pitchFamily="34" charset="-122"/>
              </a:rPr>
              <a:t>7±2</a:t>
            </a:r>
            <a:r>
              <a:rPr lang="zh-CN" altLang="en-US" sz="2000" b="1" dirty="0">
                <a:solidFill>
                  <a:srgbClr val="333333"/>
                </a:solidFill>
                <a:latin typeface="微软雅黑" panose="020B0503020204020204" pitchFamily="34" charset="-122"/>
                <a:ea typeface="微软雅黑" panose="020B0503020204020204" pitchFamily="34" charset="-122"/>
              </a:rPr>
              <a:t>”法则</a:t>
            </a:r>
            <a:endParaRPr lang="en-CA" sz="2000" b="1" dirty="0">
              <a:solidFill>
                <a:srgbClr val="333333"/>
              </a:solidFill>
              <a:latin typeface="微软雅黑" panose="020B0503020204020204" pitchFamily="34" charset="-122"/>
              <a:ea typeface="微软雅黑" panose="020B0503020204020204" pitchFamily="34" charset="-122"/>
            </a:endParaRPr>
          </a:p>
          <a:p>
            <a:pPr indent="355600" algn="just">
              <a:lnSpc>
                <a:spcPct val="150000"/>
              </a:lnSpc>
              <a:spcAft>
                <a:spcPts val="1200"/>
              </a:spcAft>
            </a:pPr>
            <a:r>
              <a:rPr lang="en-US" sz="2000" dirty="0">
                <a:solidFill>
                  <a:srgbClr val="333333"/>
                </a:solidFill>
                <a:latin typeface="微软雅黑" panose="020B0503020204020204" pitchFamily="34" charset="-122"/>
                <a:ea typeface="微软雅黑" panose="020B0503020204020204" pitchFamily="34" charset="-122"/>
              </a:rPr>
              <a:t>1956 </a:t>
            </a:r>
            <a:r>
              <a:rPr lang="zh-CN" altLang="en-US" sz="2000" dirty="0">
                <a:solidFill>
                  <a:srgbClr val="333333"/>
                </a:solidFill>
                <a:latin typeface="微软雅黑" panose="020B0503020204020204" pitchFamily="34" charset="-122"/>
                <a:ea typeface="微软雅黑" panose="020B0503020204020204" pitchFamily="34" charset="-122"/>
              </a:rPr>
              <a:t>年乔治</a:t>
            </a:r>
            <a:r>
              <a:rPr lang="en-US" altLang="zh-CN" sz="2000" dirty="0">
                <a:solidFill>
                  <a:srgbClr val="333333"/>
                </a:solidFill>
                <a:latin typeface="微软雅黑" panose="020B0503020204020204" pitchFamily="34" charset="-122"/>
                <a:ea typeface="微软雅黑" panose="020B0503020204020204" pitchFamily="34" charset="-122"/>
              </a:rPr>
              <a:t>·</a:t>
            </a:r>
            <a:r>
              <a:rPr lang="zh-CN" altLang="en-US" sz="2000" dirty="0">
                <a:solidFill>
                  <a:srgbClr val="333333"/>
                </a:solidFill>
                <a:latin typeface="微软雅黑" panose="020B0503020204020204" pitchFamily="34" charset="-122"/>
                <a:ea typeface="微软雅黑" panose="020B0503020204020204" pitchFamily="34" charset="-122"/>
              </a:rPr>
              <a:t>米勒（</a:t>
            </a:r>
            <a:r>
              <a:rPr lang="en-US" sz="2000" dirty="0">
                <a:solidFill>
                  <a:srgbClr val="333333"/>
                </a:solidFill>
                <a:latin typeface="微软雅黑" panose="020B0503020204020204" pitchFamily="34" charset="-122"/>
                <a:ea typeface="微软雅黑" panose="020B0503020204020204" pitchFamily="34" charset="-122"/>
              </a:rPr>
              <a:t>George Miller</a:t>
            </a:r>
            <a:r>
              <a:rPr lang="zh-CN" altLang="en-US" sz="2000" dirty="0">
                <a:solidFill>
                  <a:srgbClr val="333333"/>
                </a:solidFill>
                <a:latin typeface="微软雅黑" panose="020B0503020204020204" pitchFamily="34" charset="-122"/>
                <a:ea typeface="微软雅黑" panose="020B0503020204020204" pitchFamily="34" charset="-122"/>
              </a:rPr>
              <a:t>）对短时记忆能力进行了定量研究，他发现人类头脑最好的状态能记忆含有</a:t>
            </a:r>
            <a:r>
              <a:rPr lang="en-US" sz="2000" dirty="0">
                <a:solidFill>
                  <a:srgbClr val="333333"/>
                </a:solidFill>
                <a:latin typeface="微软雅黑" panose="020B0503020204020204" pitchFamily="34" charset="-122"/>
                <a:ea typeface="微软雅黑" panose="020B0503020204020204" pitchFamily="34" charset="-122"/>
              </a:rPr>
              <a:t>7</a:t>
            </a:r>
            <a:r>
              <a:rPr lang="zh-CN" altLang="en-US" sz="2000" dirty="0">
                <a:solidFill>
                  <a:srgbClr val="333333"/>
                </a:solidFill>
                <a:latin typeface="微软雅黑" panose="020B0503020204020204" pitchFamily="34" charset="-122"/>
                <a:ea typeface="微软雅黑" panose="020B0503020204020204" pitchFamily="34" charset="-122"/>
              </a:rPr>
              <a:t>（</a:t>
            </a:r>
            <a:r>
              <a:rPr lang="en-US" sz="2000" dirty="0">
                <a:solidFill>
                  <a:srgbClr val="333333"/>
                </a:solidFill>
                <a:latin typeface="微软雅黑" panose="020B0503020204020204" pitchFamily="34" charset="-122"/>
                <a:ea typeface="微软雅黑" panose="020B0503020204020204" pitchFamily="34" charset="-122"/>
              </a:rPr>
              <a:t>±2</a:t>
            </a:r>
            <a:r>
              <a:rPr lang="zh-CN" altLang="en-US" sz="2000" dirty="0">
                <a:solidFill>
                  <a:srgbClr val="333333"/>
                </a:solidFill>
                <a:latin typeface="微软雅黑" panose="020B0503020204020204" pitchFamily="34" charset="-122"/>
                <a:ea typeface="微软雅黑" panose="020B0503020204020204" pitchFamily="34" charset="-122"/>
              </a:rPr>
              <a:t>）项信息块，在记忆了</a:t>
            </a:r>
            <a:r>
              <a:rPr lang="en-US" sz="2000" dirty="0">
                <a:solidFill>
                  <a:srgbClr val="333333"/>
                </a:solidFill>
                <a:latin typeface="微软雅黑" panose="020B0503020204020204" pitchFamily="34" charset="-122"/>
                <a:ea typeface="微软雅黑" panose="020B0503020204020204" pitchFamily="34" charset="-122"/>
              </a:rPr>
              <a:t>5-9</a:t>
            </a:r>
            <a:r>
              <a:rPr lang="zh-CN" altLang="en-US" sz="2000" dirty="0">
                <a:solidFill>
                  <a:srgbClr val="333333"/>
                </a:solidFill>
                <a:latin typeface="微软雅黑" panose="020B0503020204020204" pitchFamily="34" charset="-122"/>
                <a:ea typeface="微软雅黑" panose="020B0503020204020204" pitchFamily="34" charset="-122"/>
              </a:rPr>
              <a:t>项信息后人类的头脑就开始出错。与希克定律类似，神奇数字“</a:t>
            </a:r>
            <a:r>
              <a:rPr lang="en-US" sz="2000" dirty="0">
                <a:solidFill>
                  <a:srgbClr val="333333"/>
                </a:solidFill>
                <a:latin typeface="微软雅黑" panose="020B0503020204020204" pitchFamily="34" charset="-122"/>
                <a:ea typeface="微软雅黑" panose="020B0503020204020204" pitchFamily="34" charset="-122"/>
              </a:rPr>
              <a:t>7±2</a:t>
            </a:r>
            <a:r>
              <a:rPr lang="zh-CN" altLang="en-US" sz="2000" dirty="0">
                <a:solidFill>
                  <a:srgbClr val="333333"/>
                </a:solidFill>
                <a:latin typeface="微软雅黑" panose="020B0503020204020204" pitchFamily="34" charset="-122"/>
                <a:ea typeface="微软雅黑" panose="020B0503020204020204" pitchFamily="34" charset="-122"/>
              </a:rPr>
              <a:t>”法则也经常被应用在</a:t>
            </a:r>
            <a:r>
              <a:rPr lang="en-US" sz="2000" dirty="0">
                <a:solidFill>
                  <a:srgbClr val="333333"/>
                </a:solidFill>
                <a:latin typeface="微软雅黑" panose="020B0503020204020204" pitchFamily="34" charset="-122"/>
                <a:ea typeface="微软雅黑" panose="020B0503020204020204" pitchFamily="34" charset="-122"/>
              </a:rPr>
              <a:t>Web</a:t>
            </a:r>
            <a:r>
              <a:rPr lang="zh-CN" altLang="en-US" sz="2000" dirty="0">
                <a:solidFill>
                  <a:srgbClr val="333333"/>
                </a:solidFill>
                <a:latin typeface="微软雅黑" panose="020B0503020204020204" pitchFamily="34" charset="-122"/>
                <a:ea typeface="微软雅黑" panose="020B0503020204020204" pitchFamily="34" charset="-122"/>
              </a:rPr>
              <a:t>端和移动应用交互设计上，为使用户更快速地找到目标选项，一般来讲，</a:t>
            </a:r>
            <a:r>
              <a:rPr lang="en-US" sz="2000" dirty="0">
                <a:solidFill>
                  <a:srgbClr val="333333"/>
                </a:solidFill>
                <a:latin typeface="微软雅黑" panose="020B0503020204020204" pitchFamily="34" charset="-122"/>
                <a:ea typeface="微软雅黑" panose="020B0503020204020204" pitchFamily="34" charset="-122"/>
              </a:rPr>
              <a:t>Web</a:t>
            </a:r>
            <a:r>
              <a:rPr lang="zh-CN" altLang="en-US" sz="2000" dirty="0">
                <a:solidFill>
                  <a:srgbClr val="333333"/>
                </a:solidFill>
                <a:latin typeface="微软雅黑" panose="020B0503020204020204" pitchFamily="34" charset="-122"/>
                <a:ea typeface="微软雅黑" panose="020B0503020204020204" pitchFamily="34" charset="-122"/>
              </a:rPr>
              <a:t>端导航的选项卡数量应不超</a:t>
            </a:r>
            <a:r>
              <a:rPr lang="en-US" sz="2000" dirty="0">
                <a:solidFill>
                  <a:srgbClr val="333333"/>
                </a:solidFill>
                <a:latin typeface="微软雅黑" panose="020B0503020204020204" pitchFamily="34" charset="-122"/>
                <a:ea typeface="微软雅黑" panose="020B0503020204020204" pitchFamily="34" charset="-122"/>
              </a:rPr>
              <a:t>9</a:t>
            </a:r>
            <a:r>
              <a:rPr lang="zh-CN" altLang="en-US" sz="2000" dirty="0">
                <a:solidFill>
                  <a:srgbClr val="333333"/>
                </a:solidFill>
                <a:latin typeface="微软雅黑" panose="020B0503020204020204" pitchFamily="34" charset="-122"/>
                <a:ea typeface="微软雅黑" panose="020B0503020204020204" pitchFamily="34" charset="-122"/>
              </a:rPr>
              <a:t>个，移动端导航的选项应不超</a:t>
            </a:r>
            <a:r>
              <a:rPr lang="en-US" sz="2000" dirty="0">
                <a:solidFill>
                  <a:srgbClr val="333333"/>
                </a:solidFill>
                <a:latin typeface="微软雅黑" panose="020B0503020204020204" pitchFamily="34" charset="-122"/>
                <a:ea typeface="微软雅黑" panose="020B0503020204020204" pitchFamily="34" charset="-122"/>
              </a:rPr>
              <a:t>5</a:t>
            </a:r>
            <a:r>
              <a:rPr lang="zh-CN" altLang="en-US" sz="2000" dirty="0">
                <a:solidFill>
                  <a:srgbClr val="333333"/>
                </a:solidFill>
                <a:latin typeface="微软雅黑" panose="020B0503020204020204" pitchFamily="34" charset="-122"/>
                <a:ea typeface="微软雅黑" panose="020B0503020204020204" pitchFamily="34" charset="-122"/>
              </a:rPr>
              <a:t>个。例如，苹果官网的导航设计以及</a:t>
            </a:r>
            <a:r>
              <a:rPr lang="en-US" sz="2000" dirty="0">
                <a:solidFill>
                  <a:srgbClr val="333333"/>
                </a:solidFill>
                <a:latin typeface="微软雅黑" panose="020B0503020204020204" pitchFamily="34" charset="-122"/>
                <a:ea typeface="微软雅黑" panose="020B0503020204020204" pitchFamily="34" charset="-122"/>
              </a:rPr>
              <a:t>Medium</a:t>
            </a:r>
            <a:r>
              <a:rPr lang="zh-CN" altLang="en-US" sz="2000" dirty="0">
                <a:solidFill>
                  <a:srgbClr val="333333"/>
                </a:solidFill>
                <a:latin typeface="微软雅黑" panose="020B0503020204020204" pitchFamily="34" charset="-122"/>
                <a:ea typeface="微软雅黑" panose="020B0503020204020204" pitchFamily="34" charset="-122"/>
              </a:rPr>
              <a:t>和豆瓣在移动端的导航设计。另外，导航设计还需注意深度与广度的平衡，层级过深或范围过广都会导致用户难以找到想要的内容。</a:t>
            </a:r>
            <a:endParaRPr lang="en-CA" sz="2000" dirty="0">
              <a:solidFill>
                <a:srgbClr val="333333"/>
              </a:solidFill>
              <a:latin typeface="微软雅黑" panose="020B0503020204020204" pitchFamily="34" charset="-122"/>
              <a:ea typeface="微软雅黑" panose="020B0503020204020204" pitchFamily="34" charset="-122"/>
            </a:endParaRPr>
          </a:p>
        </p:txBody>
      </p:sp>
      <p:grpSp>
        <p:nvGrpSpPr>
          <p:cNvPr id="6" name="组合 4">
            <a:extLst>
              <a:ext uri="{FF2B5EF4-FFF2-40B4-BE49-F238E27FC236}">
                <a16:creationId xmlns:a16="http://schemas.microsoft.com/office/drawing/2014/main" id="{624191E7-1B62-AF7E-9FC4-00D03914E8BF}"/>
              </a:ext>
            </a:extLst>
          </p:cNvPr>
          <p:cNvGrpSpPr/>
          <p:nvPr/>
        </p:nvGrpSpPr>
        <p:grpSpPr>
          <a:xfrm>
            <a:off x="853286" y="0"/>
            <a:ext cx="10738892" cy="889828"/>
            <a:chOff x="733" y="0"/>
            <a:chExt cx="16911" cy="1400"/>
          </a:xfrm>
        </p:grpSpPr>
        <p:sp>
          <p:nvSpPr>
            <p:cNvPr id="7" name="矩形 2">
              <a:extLst>
                <a:ext uri="{FF2B5EF4-FFF2-40B4-BE49-F238E27FC236}">
                  <a16:creationId xmlns:a16="http://schemas.microsoft.com/office/drawing/2014/main" id="{2F99B14B-6DC9-36F8-C73B-23F4BAC138C5}"/>
                </a:ext>
              </a:extLst>
            </p:cNvPr>
            <p:cNvSpPr/>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8" name="TextBox 3">
              <a:extLst>
                <a:ext uri="{FF2B5EF4-FFF2-40B4-BE49-F238E27FC236}">
                  <a16:creationId xmlns:a16="http://schemas.microsoft.com/office/drawing/2014/main" id="{52EB6BCE-EEFD-DBF1-B353-B9BE7BB505BB}"/>
                </a:ext>
              </a:extLst>
            </p:cNvPr>
            <p:cNvSpPr txBox="1"/>
            <p:nvPr/>
          </p:nvSpPr>
          <p:spPr>
            <a:xfrm>
              <a:off x="1055" y="0"/>
              <a:ext cx="5476" cy="140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
          <p:nvSpPr>
            <p:cNvPr id="9" name="矩形 2">
              <a:extLst>
                <a:ext uri="{FF2B5EF4-FFF2-40B4-BE49-F238E27FC236}">
                  <a16:creationId xmlns:a16="http://schemas.microsoft.com/office/drawing/2014/main" id="{1DBEC9A1-6C9A-EF3F-5BDA-40F7B783F57D}"/>
                </a:ext>
              </a:extLst>
            </p:cNvPr>
            <p:cNvSpPr/>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10" name="TextBox 3">
              <a:extLst>
                <a:ext uri="{FF2B5EF4-FFF2-40B4-BE49-F238E27FC236}">
                  <a16:creationId xmlns:a16="http://schemas.microsoft.com/office/drawing/2014/main" id="{C81601AC-0C82-4690-837B-1B978B9FF088}"/>
                </a:ext>
              </a:extLst>
            </p:cNvPr>
            <p:cNvSpPr txBox="1"/>
            <p:nvPr/>
          </p:nvSpPr>
          <p:spPr>
            <a:xfrm>
              <a:off x="4951" y="55"/>
              <a:ext cx="12693" cy="1017"/>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第四章：以用户体验为中心的交互设计</a:t>
              </a:r>
            </a:p>
          </p:txBody>
        </p:sp>
      </p:grpSp>
    </p:spTree>
    <p:extLst>
      <p:ext uri="{BB962C8B-B14F-4D97-AF65-F5344CB8AC3E}">
        <p14:creationId xmlns:p14="http://schemas.microsoft.com/office/powerpoint/2010/main" val="125789989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DDB2FDB1-ECA5-58B1-B261-0A2AE5E2FED1}"/>
              </a:ext>
            </a:extLst>
          </p:cNvPr>
          <p:cNvSpPr txBox="1"/>
          <p:nvPr/>
        </p:nvSpPr>
        <p:spPr>
          <a:xfrm>
            <a:off x="3847698" y="2699846"/>
            <a:ext cx="6097604" cy="584775"/>
          </a:xfrm>
          <a:prstGeom prst="rect">
            <a:avLst/>
          </a:prstGeom>
          <a:noFill/>
        </p:spPr>
        <p:txBody>
          <a:bodyPr wrap="square">
            <a:spAutoFit/>
          </a:bodyPr>
          <a:lstStyle/>
          <a:p>
            <a:pPr eaLnBrk="0" fontAlgn="base" hangingPunct="0">
              <a:spcBef>
                <a:spcPct val="0"/>
              </a:spcBef>
              <a:spcAft>
                <a:spcPct val="0"/>
              </a:spcAft>
              <a:defRPr/>
            </a:pPr>
            <a:r>
              <a:rPr lang="zh-CN" altLang="en-US" sz="3200" b="1" dirty="0">
                <a:latin typeface="+mn-ea"/>
              </a:rPr>
              <a:t>第二节  交互设计流程</a:t>
            </a:r>
            <a:endParaRPr lang="en-CA" sz="3200" b="1" dirty="0">
              <a:latin typeface="+mn-ea"/>
            </a:endParaRPr>
          </a:p>
        </p:txBody>
      </p:sp>
      <p:grpSp>
        <p:nvGrpSpPr>
          <p:cNvPr id="6" name="组合 4">
            <a:extLst>
              <a:ext uri="{FF2B5EF4-FFF2-40B4-BE49-F238E27FC236}">
                <a16:creationId xmlns:a16="http://schemas.microsoft.com/office/drawing/2014/main" id="{B11CC55B-A916-0076-6A13-BE3220C65023}"/>
              </a:ext>
            </a:extLst>
          </p:cNvPr>
          <p:cNvGrpSpPr/>
          <p:nvPr/>
        </p:nvGrpSpPr>
        <p:grpSpPr>
          <a:xfrm>
            <a:off x="853286" y="0"/>
            <a:ext cx="10738892" cy="889828"/>
            <a:chOff x="733" y="0"/>
            <a:chExt cx="16911" cy="1400"/>
          </a:xfrm>
        </p:grpSpPr>
        <p:sp>
          <p:nvSpPr>
            <p:cNvPr id="7" name="矩形 2">
              <a:extLst>
                <a:ext uri="{FF2B5EF4-FFF2-40B4-BE49-F238E27FC236}">
                  <a16:creationId xmlns:a16="http://schemas.microsoft.com/office/drawing/2014/main" id="{824AC4E8-A024-AC69-4502-446416E59B9E}"/>
                </a:ext>
              </a:extLst>
            </p:cNvPr>
            <p:cNvSpPr/>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8" name="TextBox 3">
              <a:extLst>
                <a:ext uri="{FF2B5EF4-FFF2-40B4-BE49-F238E27FC236}">
                  <a16:creationId xmlns:a16="http://schemas.microsoft.com/office/drawing/2014/main" id="{DDC91AE2-9894-566D-EF1E-369A974939F9}"/>
                </a:ext>
              </a:extLst>
            </p:cNvPr>
            <p:cNvSpPr txBox="1"/>
            <p:nvPr/>
          </p:nvSpPr>
          <p:spPr>
            <a:xfrm>
              <a:off x="1055" y="0"/>
              <a:ext cx="5476" cy="140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
          <p:nvSpPr>
            <p:cNvPr id="9" name="矩形 2">
              <a:extLst>
                <a:ext uri="{FF2B5EF4-FFF2-40B4-BE49-F238E27FC236}">
                  <a16:creationId xmlns:a16="http://schemas.microsoft.com/office/drawing/2014/main" id="{68F5DE27-9D54-D762-E622-6B9BDBF9C1DE}"/>
                </a:ext>
              </a:extLst>
            </p:cNvPr>
            <p:cNvSpPr/>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10" name="TextBox 3">
              <a:extLst>
                <a:ext uri="{FF2B5EF4-FFF2-40B4-BE49-F238E27FC236}">
                  <a16:creationId xmlns:a16="http://schemas.microsoft.com/office/drawing/2014/main" id="{89CEB79C-8A70-E0F2-910E-64738735705A}"/>
                </a:ext>
              </a:extLst>
            </p:cNvPr>
            <p:cNvSpPr txBox="1"/>
            <p:nvPr/>
          </p:nvSpPr>
          <p:spPr>
            <a:xfrm>
              <a:off x="4951" y="55"/>
              <a:ext cx="12693" cy="1017"/>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第四章：以用户体验为中心的交互设计</a:t>
              </a:r>
            </a:p>
          </p:txBody>
        </p:sp>
      </p:grpSp>
    </p:spTree>
    <p:extLst>
      <p:ext uri="{BB962C8B-B14F-4D97-AF65-F5344CB8AC3E}">
        <p14:creationId xmlns:p14="http://schemas.microsoft.com/office/powerpoint/2010/main" val="21868706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DDB2FDB1-ECA5-58B1-B261-0A2AE5E2FED1}"/>
              </a:ext>
            </a:extLst>
          </p:cNvPr>
          <p:cNvSpPr txBox="1"/>
          <p:nvPr/>
        </p:nvSpPr>
        <p:spPr>
          <a:xfrm>
            <a:off x="3847698" y="2699846"/>
            <a:ext cx="6097604" cy="584775"/>
          </a:xfrm>
          <a:prstGeom prst="rect">
            <a:avLst/>
          </a:prstGeom>
          <a:noFill/>
        </p:spPr>
        <p:txBody>
          <a:bodyPr wrap="square">
            <a:spAutoFit/>
          </a:bodyPr>
          <a:lstStyle/>
          <a:p>
            <a:pPr eaLnBrk="0" fontAlgn="base" hangingPunct="0">
              <a:spcBef>
                <a:spcPct val="0"/>
              </a:spcBef>
              <a:spcAft>
                <a:spcPct val="0"/>
              </a:spcAft>
              <a:defRPr/>
            </a:pPr>
            <a:r>
              <a:rPr lang="zh-CN" altLang="en-US" sz="3200" b="1" dirty="0">
                <a:latin typeface="+mn-ea"/>
              </a:rPr>
              <a:t>第一节  交互设计原则</a:t>
            </a:r>
            <a:endParaRPr lang="en-CA" sz="3200" b="1" dirty="0">
              <a:latin typeface="+mn-ea"/>
            </a:endParaRPr>
          </a:p>
        </p:txBody>
      </p:sp>
      <p:grpSp>
        <p:nvGrpSpPr>
          <p:cNvPr id="6" name="组合 4">
            <a:extLst>
              <a:ext uri="{FF2B5EF4-FFF2-40B4-BE49-F238E27FC236}">
                <a16:creationId xmlns:a16="http://schemas.microsoft.com/office/drawing/2014/main" id="{B11CC55B-A916-0076-6A13-BE3220C65023}"/>
              </a:ext>
            </a:extLst>
          </p:cNvPr>
          <p:cNvGrpSpPr/>
          <p:nvPr/>
        </p:nvGrpSpPr>
        <p:grpSpPr>
          <a:xfrm>
            <a:off x="853286" y="0"/>
            <a:ext cx="10738892" cy="889828"/>
            <a:chOff x="733" y="0"/>
            <a:chExt cx="16911" cy="1400"/>
          </a:xfrm>
        </p:grpSpPr>
        <p:sp>
          <p:nvSpPr>
            <p:cNvPr id="7" name="矩形 2">
              <a:extLst>
                <a:ext uri="{FF2B5EF4-FFF2-40B4-BE49-F238E27FC236}">
                  <a16:creationId xmlns:a16="http://schemas.microsoft.com/office/drawing/2014/main" id="{824AC4E8-A024-AC69-4502-446416E59B9E}"/>
                </a:ext>
              </a:extLst>
            </p:cNvPr>
            <p:cNvSpPr/>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8" name="TextBox 3">
              <a:extLst>
                <a:ext uri="{FF2B5EF4-FFF2-40B4-BE49-F238E27FC236}">
                  <a16:creationId xmlns:a16="http://schemas.microsoft.com/office/drawing/2014/main" id="{DDC91AE2-9894-566D-EF1E-369A974939F9}"/>
                </a:ext>
              </a:extLst>
            </p:cNvPr>
            <p:cNvSpPr txBox="1"/>
            <p:nvPr/>
          </p:nvSpPr>
          <p:spPr>
            <a:xfrm>
              <a:off x="1055" y="0"/>
              <a:ext cx="5476" cy="140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
          <p:nvSpPr>
            <p:cNvPr id="9" name="矩形 2">
              <a:extLst>
                <a:ext uri="{FF2B5EF4-FFF2-40B4-BE49-F238E27FC236}">
                  <a16:creationId xmlns:a16="http://schemas.microsoft.com/office/drawing/2014/main" id="{68F5DE27-9D54-D762-E622-6B9BDBF9C1DE}"/>
                </a:ext>
              </a:extLst>
            </p:cNvPr>
            <p:cNvSpPr/>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10" name="TextBox 3">
              <a:extLst>
                <a:ext uri="{FF2B5EF4-FFF2-40B4-BE49-F238E27FC236}">
                  <a16:creationId xmlns:a16="http://schemas.microsoft.com/office/drawing/2014/main" id="{89CEB79C-8A70-E0F2-910E-64738735705A}"/>
                </a:ext>
              </a:extLst>
            </p:cNvPr>
            <p:cNvSpPr txBox="1"/>
            <p:nvPr/>
          </p:nvSpPr>
          <p:spPr>
            <a:xfrm>
              <a:off x="4951" y="55"/>
              <a:ext cx="12693" cy="1017"/>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第四章：以用户体验为中心的交互设计</a:t>
              </a:r>
            </a:p>
          </p:txBody>
        </p:sp>
      </p:grpSp>
    </p:spTree>
    <p:extLst>
      <p:ext uri="{BB962C8B-B14F-4D97-AF65-F5344CB8AC3E}">
        <p14:creationId xmlns:p14="http://schemas.microsoft.com/office/powerpoint/2010/main" val="315100480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0082157-72AD-3949-3464-E0B6CD83A945}"/>
              </a:ext>
            </a:extLst>
          </p:cNvPr>
          <p:cNvSpPr txBox="1"/>
          <p:nvPr/>
        </p:nvSpPr>
        <p:spPr>
          <a:xfrm>
            <a:off x="1427747" y="1486417"/>
            <a:ext cx="9336506" cy="3885166"/>
          </a:xfrm>
          <a:prstGeom prst="rect">
            <a:avLst/>
          </a:prstGeom>
          <a:noFill/>
        </p:spPr>
        <p:txBody>
          <a:bodyPr wrap="square">
            <a:spAutoFit/>
          </a:bodyPr>
          <a:lstStyle/>
          <a:p>
            <a:pPr indent="355600" algn="just">
              <a:lnSpc>
                <a:spcPct val="150000"/>
              </a:lnSpc>
              <a:spcAft>
                <a:spcPts val="1200"/>
              </a:spcAft>
            </a:pPr>
            <a:r>
              <a:rPr lang="zh-CN" altLang="en-US" sz="2000" b="1" dirty="0">
                <a:solidFill>
                  <a:srgbClr val="333333"/>
                </a:solidFill>
                <a:latin typeface="微软雅黑" panose="020B0503020204020204" pitchFamily="34" charset="-122"/>
                <a:ea typeface="微软雅黑" panose="020B0503020204020204" pitchFamily="34" charset="-122"/>
              </a:rPr>
              <a:t>一、调研与需求分析</a:t>
            </a:r>
            <a:endParaRPr lang="en-CA" sz="2000" b="1" dirty="0">
              <a:solidFill>
                <a:srgbClr val="333333"/>
              </a:solidFill>
              <a:latin typeface="微软雅黑" panose="020B0503020204020204" pitchFamily="34" charset="-122"/>
              <a:ea typeface="微软雅黑" panose="020B0503020204020204" pitchFamily="34" charset="-122"/>
            </a:endParaRPr>
          </a:p>
          <a:p>
            <a:pPr indent="355600" algn="just">
              <a:lnSpc>
                <a:spcPct val="150000"/>
              </a:lnSpc>
              <a:spcAft>
                <a:spcPts val="1200"/>
              </a:spcAft>
            </a:pPr>
            <a:r>
              <a:rPr lang="zh-CN" altLang="en-US" sz="2000" dirty="0">
                <a:solidFill>
                  <a:srgbClr val="333333"/>
                </a:solidFill>
                <a:latin typeface="微软雅黑" panose="020B0503020204020204" pitchFamily="34" charset="-122"/>
                <a:ea typeface="微软雅黑" panose="020B0503020204020204" pitchFamily="34" charset="-122"/>
              </a:rPr>
              <a:t>对于交互设计而言，调研过程是必不可少的初始流程。通过各类调研活动，能更高效地获得有益交互设计开展的相关信息与实际数据。调研的方法通常包含查阅文献资料、查询市场数据资料、问卷调查、用户访谈法、实地观察法，等等。调研结束后，即需依据调研所获资料进行用户需求分析，只有基于真实调研的分析内容，才能确定产品设计的侧重点，为后续设计做出相应指导。用户需求的分析内容，一般是从</a:t>
            </a:r>
            <a:r>
              <a:rPr lang="en-US" sz="2000" dirty="0">
                <a:solidFill>
                  <a:srgbClr val="333333"/>
                </a:solidFill>
                <a:latin typeface="微软雅黑" panose="020B0503020204020204" pitchFamily="34" charset="-122"/>
                <a:ea typeface="微软雅黑" panose="020B0503020204020204" pitchFamily="34" charset="-122"/>
              </a:rPr>
              <a:t>MRD</a:t>
            </a:r>
            <a:r>
              <a:rPr lang="zh-CN" altLang="en-US" sz="2000" dirty="0">
                <a:solidFill>
                  <a:srgbClr val="333333"/>
                </a:solidFill>
                <a:latin typeface="微软雅黑" panose="020B0503020204020204" pitchFamily="34" charset="-122"/>
                <a:ea typeface="微软雅黑" panose="020B0503020204020204" pitchFamily="34" charset="-122"/>
              </a:rPr>
              <a:t>（市场需求文档）与</a:t>
            </a:r>
            <a:r>
              <a:rPr lang="en-US" sz="2000" dirty="0">
                <a:solidFill>
                  <a:srgbClr val="333333"/>
                </a:solidFill>
                <a:latin typeface="微软雅黑" panose="020B0503020204020204" pitchFamily="34" charset="-122"/>
                <a:ea typeface="微软雅黑" panose="020B0503020204020204" pitchFamily="34" charset="-122"/>
              </a:rPr>
              <a:t>PRD</a:t>
            </a:r>
            <a:r>
              <a:rPr lang="zh-CN" altLang="en-US" sz="2000" dirty="0">
                <a:solidFill>
                  <a:srgbClr val="333333"/>
                </a:solidFill>
                <a:latin typeface="微软雅黑" panose="020B0503020204020204" pitchFamily="34" charset="-122"/>
                <a:ea typeface="微软雅黑" panose="020B0503020204020204" pitchFamily="34" charset="-122"/>
              </a:rPr>
              <a:t>（产品需求文档）获得，也可从产品需求评审会议或者直接与产品经理交流获得相关产品需求。</a:t>
            </a:r>
            <a:endParaRPr lang="en-CA" sz="2000" dirty="0">
              <a:solidFill>
                <a:srgbClr val="333333"/>
              </a:solidFill>
              <a:latin typeface="微软雅黑" panose="020B0503020204020204" pitchFamily="34" charset="-122"/>
              <a:ea typeface="微软雅黑" panose="020B0503020204020204" pitchFamily="34" charset="-122"/>
            </a:endParaRPr>
          </a:p>
        </p:txBody>
      </p:sp>
      <p:grpSp>
        <p:nvGrpSpPr>
          <p:cNvPr id="6" name="组合 4">
            <a:extLst>
              <a:ext uri="{FF2B5EF4-FFF2-40B4-BE49-F238E27FC236}">
                <a16:creationId xmlns:a16="http://schemas.microsoft.com/office/drawing/2014/main" id="{3AEC793C-4995-6C66-6D9D-B2D85D799ACF}"/>
              </a:ext>
            </a:extLst>
          </p:cNvPr>
          <p:cNvGrpSpPr/>
          <p:nvPr/>
        </p:nvGrpSpPr>
        <p:grpSpPr>
          <a:xfrm>
            <a:off x="853286" y="0"/>
            <a:ext cx="10738892" cy="889828"/>
            <a:chOff x="733" y="0"/>
            <a:chExt cx="16911" cy="1400"/>
          </a:xfrm>
        </p:grpSpPr>
        <p:sp>
          <p:nvSpPr>
            <p:cNvPr id="7" name="矩形 2">
              <a:extLst>
                <a:ext uri="{FF2B5EF4-FFF2-40B4-BE49-F238E27FC236}">
                  <a16:creationId xmlns:a16="http://schemas.microsoft.com/office/drawing/2014/main" id="{D1E16F13-C6B2-8172-E358-55A03EB34DC7}"/>
                </a:ext>
              </a:extLst>
            </p:cNvPr>
            <p:cNvSpPr/>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8" name="TextBox 3">
              <a:extLst>
                <a:ext uri="{FF2B5EF4-FFF2-40B4-BE49-F238E27FC236}">
                  <a16:creationId xmlns:a16="http://schemas.microsoft.com/office/drawing/2014/main" id="{AEA7413C-F1DC-DD7E-A532-3503F52909F1}"/>
                </a:ext>
              </a:extLst>
            </p:cNvPr>
            <p:cNvSpPr txBox="1"/>
            <p:nvPr/>
          </p:nvSpPr>
          <p:spPr>
            <a:xfrm>
              <a:off x="1055" y="0"/>
              <a:ext cx="5476" cy="140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
          <p:nvSpPr>
            <p:cNvPr id="9" name="矩形 2">
              <a:extLst>
                <a:ext uri="{FF2B5EF4-FFF2-40B4-BE49-F238E27FC236}">
                  <a16:creationId xmlns:a16="http://schemas.microsoft.com/office/drawing/2014/main" id="{EC216207-4391-831C-A34E-E9A731F43B9D}"/>
                </a:ext>
              </a:extLst>
            </p:cNvPr>
            <p:cNvSpPr/>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10" name="TextBox 3">
              <a:extLst>
                <a:ext uri="{FF2B5EF4-FFF2-40B4-BE49-F238E27FC236}">
                  <a16:creationId xmlns:a16="http://schemas.microsoft.com/office/drawing/2014/main" id="{E91B8354-6AD8-C118-FC5D-72D968A447C0}"/>
                </a:ext>
              </a:extLst>
            </p:cNvPr>
            <p:cNvSpPr txBox="1"/>
            <p:nvPr/>
          </p:nvSpPr>
          <p:spPr>
            <a:xfrm>
              <a:off x="4951" y="55"/>
              <a:ext cx="12693" cy="1017"/>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第四章：以用户体验为中心的交互设计</a:t>
              </a:r>
            </a:p>
          </p:txBody>
        </p:sp>
      </p:grpSp>
    </p:spTree>
    <p:extLst>
      <p:ext uri="{BB962C8B-B14F-4D97-AF65-F5344CB8AC3E}">
        <p14:creationId xmlns:p14="http://schemas.microsoft.com/office/powerpoint/2010/main" val="255580439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1E239992-CA23-9F45-F7CC-18F86FFF9F26}"/>
              </a:ext>
            </a:extLst>
          </p:cNvPr>
          <p:cNvSpPr txBox="1"/>
          <p:nvPr/>
        </p:nvSpPr>
        <p:spPr>
          <a:xfrm>
            <a:off x="1251284" y="1285320"/>
            <a:ext cx="9452009" cy="961289"/>
          </a:xfrm>
          <a:prstGeom prst="rect">
            <a:avLst/>
          </a:prstGeom>
          <a:noFill/>
        </p:spPr>
        <p:txBody>
          <a:bodyPr wrap="square">
            <a:spAutoFit/>
          </a:bodyPr>
          <a:lstStyle/>
          <a:p>
            <a:pPr>
              <a:lnSpc>
                <a:spcPct val="150000"/>
              </a:lnSpc>
            </a:pPr>
            <a:r>
              <a:rPr lang="zh-CN" altLang="en-US" sz="2000" dirty="0">
                <a:solidFill>
                  <a:srgbClr val="333333"/>
                </a:solidFill>
                <a:latin typeface="微软雅黑" panose="020B0503020204020204" pitchFamily="34" charset="-122"/>
                <a:ea typeface="微软雅黑" panose="020B0503020204020204" pitchFamily="34" charset="-122"/>
              </a:rPr>
              <a:t>      这里可借用</a:t>
            </a:r>
            <a:r>
              <a:rPr lang="en-US" sz="2000" dirty="0">
                <a:solidFill>
                  <a:srgbClr val="333333"/>
                </a:solidFill>
                <a:latin typeface="微软雅黑" panose="020B0503020204020204" pitchFamily="34" charset="-122"/>
                <a:ea typeface="微软雅黑" panose="020B0503020204020204" pitchFamily="34" charset="-122"/>
              </a:rPr>
              <a:t>kano</a:t>
            </a:r>
            <a:r>
              <a:rPr lang="zh-CN" altLang="en-US" sz="2000" dirty="0">
                <a:solidFill>
                  <a:srgbClr val="333333"/>
                </a:solidFill>
                <a:latin typeface="微软雅黑" panose="020B0503020204020204" pitchFamily="34" charset="-122"/>
                <a:ea typeface="微软雅黑" panose="020B0503020204020204" pitchFamily="34" charset="-122"/>
              </a:rPr>
              <a:t>模型进行分析，如下图所示：这个时候用户并不知道自己真正的需求，一旦产品能提供超出用户预期的功能，就会大大增加用户满意度。</a:t>
            </a:r>
            <a:endParaRPr lang="en-CA" sz="2000" dirty="0">
              <a:solidFill>
                <a:srgbClr val="333333"/>
              </a:solidFill>
              <a:latin typeface="微软雅黑" panose="020B0503020204020204" pitchFamily="34" charset="-122"/>
              <a:ea typeface="微软雅黑" panose="020B0503020204020204" pitchFamily="34" charset="-122"/>
            </a:endParaRPr>
          </a:p>
        </p:txBody>
      </p:sp>
      <p:pic>
        <p:nvPicPr>
          <p:cNvPr id="6" name="图片 56" descr="kano模型">
            <a:extLst>
              <a:ext uri="{FF2B5EF4-FFF2-40B4-BE49-F238E27FC236}">
                <a16:creationId xmlns:a16="http://schemas.microsoft.com/office/drawing/2014/main" id="{0E068115-78CB-F210-CC1D-29CEA229B912}"/>
              </a:ext>
            </a:extLst>
          </p:cNvPr>
          <p:cNvPicPr>
            <a:picLocks noChangeAspect="1"/>
          </p:cNvPicPr>
          <p:nvPr/>
        </p:nvPicPr>
        <p:blipFill>
          <a:blip r:embed="rId2"/>
          <a:stretch>
            <a:fillRect/>
          </a:stretch>
        </p:blipFill>
        <p:spPr>
          <a:xfrm>
            <a:off x="2957312" y="2464900"/>
            <a:ext cx="5792052" cy="4040676"/>
          </a:xfrm>
          <a:prstGeom prst="rect">
            <a:avLst/>
          </a:prstGeom>
        </p:spPr>
      </p:pic>
      <p:grpSp>
        <p:nvGrpSpPr>
          <p:cNvPr id="7" name="组合 4">
            <a:extLst>
              <a:ext uri="{FF2B5EF4-FFF2-40B4-BE49-F238E27FC236}">
                <a16:creationId xmlns:a16="http://schemas.microsoft.com/office/drawing/2014/main" id="{96F48941-504C-7CFC-A6EF-86DFF99E3C2E}"/>
              </a:ext>
            </a:extLst>
          </p:cNvPr>
          <p:cNvGrpSpPr/>
          <p:nvPr/>
        </p:nvGrpSpPr>
        <p:grpSpPr>
          <a:xfrm>
            <a:off x="853286" y="0"/>
            <a:ext cx="10738892" cy="889828"/>
            <a:chOff x="733" y="0"/>
            <a:chExt cx="16911" cy="1400"/>
          </a:xfrm>
        </p:grpSpPr>
        <p:sp>
          <p:nvSpPr>
            <p:cNvPr id="8" name="矩形 2">
              <a:extLst>
                <a:ext uri="{FF2B5EF4-FFF2-40B4-BE49-F238E27FC236}">
                  <a16:creationId xmlns:a16="http://schemas.microsoft.com/office/drawing/2014/main" id="{13E751FE-36A7-02E8-0F59-DEF27062B7E1}"/>
                </a:ext>
              </a:extLst>
            </p:cNvPr>
            <p:cNvSpPr/>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9" name="TextBox 3">
              <a:extLst>
                <a:ext uri="{FF2B5EF4-FFF2-40B4-BE49-F238E27FC236}">
                  <a16:creationId xmlns:a16="http://schemas.microsoft.com/office/drawing/2014/main" id="{2F9F50BB-FDC2-EDBD-59BA-2F5B26253433}"/>
                </a:ext>
              </a:extLst>
            </p:cNvPr>
            <p:cNvSpPr txBox="1"/>
            <p:nvPr/>
          </p:nvSpPr>
          <p:spPr>
            <a:xfrm>
              <a:off x="1055" y="0"/>
              <a:ext cx="5476" cy="140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
          <p:nvSpPr>
            <p:cNvPr id="10" name="矩形 2">
              <a:extLst>
                <a:ext uri="{FF2B5EF4-FFF2-40B4-BE49-F238E27FC236}">
                  <a16:creationId xmlns:a16="http://schemas.microsoft.com/office/drawing/2014/main" id="{1614A4C1-7451-1FFE-C89E-719BFD66B67F}"/>
                </a:ext>
              </a:extLst>
            </p:cNvPr>
            <p:cNvSpPr/>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11" name="TextBox 3">
              <a:extLst>
                <a:ext uri="{FF2B5EF4-FFF2-40B4-BE49-F238E27FC236}">
                  <a16:creationId xmlns:a16="http://schemas.microsoft.com/office/drawing/2014/main" id="{C90EE038-3CF5-753A-4773-9ADC31A37741}"/>
                </a:ext>
              </a:extLst>
            </p:cNvPr>
            <p:cNvSpPr txBox="1"/>
            <p:nvPr/>
          </p:nvSpPr>
          <p:spPr>
            <a:xfrm>
              <a:off x="4951" y="55"/>
              <a:ext cx="12693" cy="1017"/>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第四章：以用户体验为中心的交互设计</a:t>
              </a:r>
            </a:p>
          </p:txBody>
        </p:sp>
      </p:grpSp>
    </p:spTree>
    <p:extLst>
      <p:ext uri="{BB962C8B-B14F-4D97-AF65-F5344CB8AC3E}">
        <p14:creationId xmlns:p14="http://schemas.microsoft.com/office/powerpoint/2010/main" val="421628013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AC297D1-1149-98BA-6F26-4034235B1AE4}"/>
              </a:ext>
            </a:extLst>
          </p:cNvPr>
          <p:cNvSpPr txBox="1"/>
          <p:nvPr/>
        </p:nvSpPr>
        <p:spPr>
          <a:xfrm>
            <a:off x="1251284" y="1297862"/>
            <a:ext cx="9596388" cy="4192943"/>
          </a:xfrm>
          <a:prstGeom prst="rect">
            <a:avLst/>
          </a:prstGeom>
          <a:noFill/>
        </p:spPr>
        <p:txBody>
          <a:bodyPr wrap="square">
            <a:spAutoFit/>
          </a:bodyPr>
          <a:lstStyle/>
          <a:p>
            <a:pPr>
              <a:lnSpc>
                <a:spcPct val="150000"/>
              </a:lnSpc>
            </a:pPr>
            <a:r>
              <a:rPr lang="zh-CN" altLang="en-US" sz="2000" b="1" dirty="0">
                <a:solidFill>
                  <a:srgbClr val="333333"/>
                </a:solidFill>
                <a:latin typeface="微软雅黑" panose="020B0503020204020204" pitchFamily="34" charset="-122"/>
                <a:ea typeface="微软雅黑" panose="020B0503020204020204" pitchFamily="34" charset="-122"/>
              </a:rPr>
              <a:t>二、架构与流程设计</a:t>
            </a:r>
            <a:endParaRPr lang="en-CA" sz="2000" b="1" dirty="0">
              <a:solidFill>
                <a:srgbClr val="333333"/>
              </a:solidFill>
              <a:latin typeface="微软雅黑" panose="020B0503020204020204" pitchFamily="34" charset="-122"/>
              <a:ea typeface="微软雅黑" panose="020B0503020204020204" pitchFamily="34" charset="-122"/>
            </a:endParaRPr>
          </a:p>
          <a:p>
            <a:pPr indent="356870">
              <a:lnSpc>
                <a:spcPct val="150000"/>
              </a:lnSpc>
            </a:pPr>
            <a:r>
              <a:rPr lang="zh-CN" altLang="en-US" sz="2000" dirty="0">
                <a:solidFill>
                  <a:srgbClr val="333333"/>
                </a:solidFill>
                <a:latin typeface="微软雅黑" panose="020B0503020204020204" pitchFamily="34" charset="-122"/>
                <a:ea typeface="微软雅黑" panose="020B0503020204020204" pitchFamily="34" charset="-122"/>
              </a:rPr>
              <a:t>（一）架构设计</a:t>
            </a:r>
            <a:endParaRPr lang="en-CA" sz="2000" dirty="0">
              <a:solidFill>
                <a:srgbClr val="333333"/>
              </a:solidFill>
              <a:latin typeface="微软雅黑" panose="020B0503020204020204" pitchFamily="34" charset="-122"/>
              <a:ea typeface="微软雅黑" panose="020B0503020204020204" pitchFamily="34" charset="-122"/>
            </a:endParaRPr>
          </a:p>
          <a:p>
            <a:pPr indent="355600">
              <a:lnSpc>
                <a:spcPct val="150000"/>
              </a:lnSpc>
            </a:pPr>
            <a:r>
              <a:rPr lang="zh-CN" altLang="en-US" sz="2000" dirty="0">
                <a:solidFill>
                  <a:srgbClr val="333333"/>
                </a:solidFill>
                <a:latin typeface="微软雅黑" panose="020B0503020204020204" pitchFamily="34" charset="-122"/>
                <a:ea typeface="微软雅黑" panose="020B0503020204020204" pitchFamily="34" charset="-122"/>
              </a:rPr>
              <a:t>架构设计是对一个结构内的元素及元素间关系的一种主观映射的产物，它是一系列相关的抽象模式，用于指导大型软件系统各个方面的设计。</a:t>
            </a:r>
            <a:endParaRPr lang="en-CA" sz="2000" dirty="0">
              <a:solidFill>
                <a:srgbClr val="333333"/>
              </a:solidFill>
              <a:latin typeface="微软雅黑" panose="020B0503020204020204" pitchFamily="34" charset="-122"/>
              <a:ea typeface="微软雅黑" panose="020B0503020204020204" pitchFamily="34" charset="-122"/>
            </a:endParaRPr>
          </a:p>
          <a:p>
            <a:pPr indent="355600" algn="just">
              <a:lnSpc>
                <a:spcPct val="150000"/>
              </a:lnSpc>
            </a:pPr>
            <a:r>
              <a:rPr lang="en-US" sz="2000" dirty="0">
                <a:solidFill>
                  <a:srgbClr val="333333"/>
                </a:solidFill>
                <a:latin typeface="微软雅黑" panose="020B0503020204020204" pitchFamily="34" charset="-122"/>
                <a:ea typeface="微软雅黑" panose="020B0503020204020204" pitchFamily="34" charset="-122"/>
              </a:rPr>
              <a:t>1976</a:t>
            </a:r>
            <a:r>
              <a:rPr lang="zh-CN" altLang="en-US" sz="2000" dirty="0">
                <a:solidFill>
                  <a:srgbClr val="333333"/>
                </a:solidFill>
                <a:latin typeface="微软雅黑" panose="020B0503020204020204" pitchFamily="34" charset="-122"/>
                <a:ea typeface="微软雅黑" panose="020B0503020204020204" pitchFamily="34" charset="-122"/>
              </a:rPr>
              <a:t>年，美国著名的信息架构师理查德</a:t>
            </a:r>
            <a:r>
              <a:rPr lang="en-US" altLang="zh-CN" sz="2000" dirty="0">
                <a:solidFill>
                  <a:srgbClr val="333333"/>
                </a:solidFill>
                <a:latin typeface="微软雅黑" panose="020B0503020204020204" pitchFamily="34" charset="-122"/>
                <a:ea typeface="微软雅黑" panose="020B0503020204020204" pitchFamily="34" charset="-122"/>
              </a:rPr>
              <a:t>·</a:t>
            </a:r>
            <a:r>
              <a:rPr lang="zh-CN" altLang="en-US" sz="2000" dirty="0">
                <a:solidFill>
                  <a:srgbClr val="333333"/>
                </a:solidFill>
                <a:latin typeface="微软雅黑" panose="020B0503020204020204" pitchFamily="34" charset="-122"/>
                <a:ea typeface="微软雅黑" panose="020B0503020204020204" pitchFamily="34" charset="-122"/>
              </a:rPr>
              <a:t>索尔</a:t>
            </a:r>
            <a:r>
              <a:rPr lang="en-US" altLang="zh-CN" sz="2000" dirty="0">
                <a:solidFill>
                  <a:srgbClr val="333333"/>
                </a:solidFill>
                <a:latin typeface="微软雅黑" panose="020B0503020204020204" pitchFamily="34" charset="-122"/>
                <a:ea typeface="微软雅黑" panose="020B0503020204020204" pitchFamily="34" charset="-122"/>
              </a:rPr>
              <a:t>·</a:t>
            </a:r>
            <a:r>
              <a:rPr lang="zh-CN" altLang="en-US" sz="2000" dirty="0">
                <a:solidFill>
                  <a:srgbClr val="333333"/>
                </a:solidFill>
                <a:latin typeface="微软雅黑" panose="020B0503020204020204" pitchFamily="34" charset="-122"/>
                <a:ea typeface="微软雅黑" panose="020B0503020204020204" pitchFamily="34" charset="-122"/>
              </a:rPr>
              <a:t>沃尔曼</a:t>
            </a:r>
            <a:r>
              <a:rPr lang="en-US" sz="2000" dirty="0">
                <a:solidFill>
                  <a:srgbClr val="333333"/>
                </a:solidFill>
                <a:latin typeface="微软雅黑" panose="020B0503020204020204" pitchFamily="34" charset="-122"/>
                <a:ea typeface="微软雅黑" panose="020B0503020204020204" pitchFamily="34" charset="-122"/>
              </a:rPr>
              <a:t>(Richard </a:t>
            </a:r>
            <a:r>
              <a:rPr lang="en-US" sz="2000" dirty="0" err="1">
                <a:solidFill>
                  <a:srgbClr val="333333"/>
                </a:solidFill>
                <a:latin typeface="微软雅黑" panose="020B0503020204020204" pitchFamily="34" charset="-122"/>
                <a:ea typeface="微软雅黑" panose="020B0503020204020204" pitchFamily="34" charset="-122"/>
              </a:rPr>
              <a:t>saulwuman</a:t>
            </a:r>
            <a:r>
              <a:rPr lang="en-US" sz="2000" dirty="0">
                <a:solidFill>
                  <a:srgbClr val="333333"/>
                </a:solidFill>
                <a:latin typeface="微软雅黑" panose="020B0503020204020204" pitchFamily="34" charset="-122"/>
                <a:ea typeface="微软雅黑" panose="020B0503020204020204" pitchFamily="34" charset="-122"/>
              </a:rPr>
              <a:t>)</a:t>
            </a:r>
            <a:r>
              <a:rPr lang="zh-CN" altLang="en-US" sz="2000" dirty="0">
                <a:solidFill>
                  <a:srgbClr val="333333"/>
                </a:solidFill>
                <a:latin typeface="微软雅黑" panose="020B0503020204020204" pitchFamily="34" charset="-122"/>
                <a:ea typeface="微软雅黑" panose="020B0503020204020204" pitchFamily="34" charset="-122"/>
              </a:rPr>
              <a:t>首次提出了“信息架构</a:t>
            </a:r>
            <a:r>
              <a:rPr lang="en-US" sz="2000" dirty="0">
                <a:solidFill>
                  <a:srgbClr val="333333"/>
                </a:solidFill>
                <a:latin typeface="微软雅黑" panose="020B0503020204020204" pitchFamily="34" charset="-122"/>
                <a:ea typeface="微软雅黑" panose="020B0503020204020204" pitchFamily="34" charset="-122"/>
              </a:rPr>
              <a:t>(Information Architecture</a:t>
            </a:r>
            <a:r>
              <a:rPr lang="zh-CN" altLang="en-US" sz="2000" dirty="0">
                <a:solidFill>
                  <a:srgbClr val="333333"/>
                </a:solidFill>
                <a:latin typeface="微软雅黑" panose="020B0503020204020204" pitchFamily="34" charset="-122"/>
                <a:ea typeface="微软雅黑" panose="020B0503020204020204" pitchFamily="34" charset="-122"/>
              </a:rPr>
              <a:t>，</a:t>
            </a:r>
            <a:r>
              <a:rPr lang="en-US" sz="2000" dirty="0">
                <a:solidFill>
                  <a:srgbClr val="333333"/>
                </a:solidFill>
                <a:latin typeface="微软雅黑" panose="020B0503020204020204" pitchFamily="34" charset="-122"/>
                <a:ea typeface="微软雅黑" panose="020B0503020204020204" pitchFamily="34" charset="-122"/>
              </a:rPr>
              <a:t>IA)</a:t>
            </a:r>
            <a:r>
              <a:rPr lang="zh-CN" altLang="en-US" sz="2000" dirty="0">
                <a:solidFill>
                  <a:srgbClr val="333333"/>
                </a:solidFill>
                <a:latin typeface="微软雅黑" panose="020B0503020204020204" pitchFamily="34" charset="-122"/>
                <a:ea typeface="微软雅黑" panose="020B0503020204020204" pitchFamily="34" charset="-122"/>
              </a:rPr>
              <a:t>”的概念，用以分析有关城市环境的信息收集和组织情况。后来被应用于情报学、信息管理学、生态学、认知科学、经济学以及系统工程学、图书馆学的研究与实践。它包括调查、分析、设计和实施过程，涉及组织系统、标识系统、导航系统和搜索系统的设计。</a:t>
            </a:r>
            <a:endParaRPr lang="en-CA" sz="2000" dirty="0">
              <a:solidFill>
                <a:srgbClr val="333333"/>
              </a:solidFill>
              <a:latin typeface="微软雅黑" panose="020B0503020204020204" pitchFamily="34" charset="-122"/>
              <a:ea typeface="微软雅黑" panose="020B0503020204020204" pitchFamily="34" charset="-122"/>
            </a:endParaRPr>
          </a:p>
        </p:txBody>
      </p:sp>
      <p:grpSp>
        <p:nvGrpSpPr>
          <p:cNvPr id="6" name="组合 4">
            <a:extLst>
              <a:ext uri="{FF2B5EF4-FFF2-40B4-BE49-F238E27FC236}">
                <a16:creationId xmlns:a16="http://schemas.microsoft.com/office/drawing/2014/main" id="{A4DB6615-0188-65B6-901B-B7D7C4321DD7}"/>
              </a:ext>
            </a:extLst>
          </p:cNvPr>
          <p:cNvGrpSpPr/>
          <p:nvPr/>
        </p:nvGrpSpPr>
        <p:grpSpPr>
          <a:xfrm>
            <a:off x="853286" y="0"/>
            <a:ext cx="10738892" cy="889828"/>
            <a:chOff x="733" y="0"/>
            <a:chExt cx="16911" cy="1400"/>
          </a:xfrm>
        </p:grpSpPr>
        <p:sp>
          <p:nvSpPr>
            <p:cNvPr id="7" name="矩形 2">
              <a:extLst>
                <a:ext uri="{FF2B5EF4-FFF2-40B4-BE49-F238E27FC236}">
                  <a16:creationId xmlns:a16="http://schemas.microsoft.com/office/drawing/2014/main" id="{A45D130A-1AB4-BC35-70AF-6B49383EAB76}"/>
                </a:ext>
              </a:extLst>
            </p:cNvPr>
            <p:cNvSpPr/>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8" name="TextBox 3">
              <a:extLst>
                <a:ext uri="{FF2B5EF4-FFF2-40B4-BE49-F238E27FC236}">
                  <a16:creationId xmlns:a16="http://schemas.microsoft.com/office/drawing/2014/main" id="{80CE9B83-87DE-F7D0-A8A4-7AFE0405F5E2}"/>
                </a:ext>
              </a:extLst>
            </p:cNvPr>
            <p:cNvSpPr txBox="1"/>
            <p:nvPr/>
          </p:nvSpPr>
          <p:spPr>
            <a:xfrm>
              <a:off x="1055" y="0"/>
              <a:ext cx="5476" cy="140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
          <p:nvSpPr>
            <p:cNvPr id="9" name="矩形 2">
              <a:extLst>
                <a:ext uri="{FF2B5EF4-FFF2-40B4-BE49-F238E27FC236}">
                  <a16:creationId xmlns:a16="http://schemas.microsoft.com/office/drawing/2014/main" id="{F144F5AB-85E9-6197-B6F1-DCCCF9A8EB6B}"/>
                </a:ext>
              </a:extLst>
            </p:cNvPr>
            <p:cNvSpPr/>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10" name="TextBox 3">
              <a:extLst>
                <a:ext uri="{FF2B5EF4-FFF2-40B4-BE49-F238E27FC236}">
                  <a16:creationId xmlns:a16="http://schemas.microsoft.com/office/drawing/2014/main" id="{A638BBB0-5117-EF5B-06CB-D0EF824DEFC0}"/>
                </a:ext>
              </a:extLst>
            </p:cNvPr>
            <p:cNvSpPr txBox="1"/>
            <p:nvPr/>
          </p:nvSpPr>
          <p:spPr>
            <a:xfrm>
              <a:off x="4951" y="55"/>
              <a:ext cx="12693" cy="1017"/>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第四章：以用户体验为中心的交互设计</a:t>
              </a:r>
            </a:p>
          </p:txBody>
        </p:sp>
      </p:grpSp>
    </p:spTree>
    <p:extLst>
      <p:ext uri="{BB962C8B-B14F-4D97-AF65-F5344CB8AC3E}">
        <p14:creationId xmlns:p14="http://schemas.microsoft.com/office/powerpoint/2010/main" val="234395536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7EFC28FC-9FAE-161E-D019-0C0E1CB82580}"/>
              </a:ext>
            </a:extLst>
          </p:cNvPr>
          <p:cNvSpPr txBox="1"/>
          <p:nvPr/>
        </p:nvSpPr>
        <p:spPr>
          <a:xfrm>
            <a:off x="936859" y="1251608"/>
            <a:ext cx="10318282" cy="4654608"/>
          </a:xfrm>
          <a:prstGeom prst="rect">
            <a:avLst/>
          </a:prstGeom>
          <a:noFill/>
        </p:spPr>
        <p:txBody>
          <a:bodyPr wrap="square">
            <a:spAutoFit/>
          </a:bodyPr>
          <a:lstStyle/>
          <a:p>
            <a:pPr indent="355600" algn="just">
              <a:lnSpc>
                <a:spcPct val="150000"/>
              </a:lnSpc>
            </a:pPr>
            <a:r>
              <a:rPr lang="en-US" sz="2000" dirty="0">
                <a:solidFill>
                  <a:srgbClr val="333333"/>
                </a:solidFill>
                <a:latin typeface="微软雅黑" panose="020B0503020204020204" pitchFamily="34" charset="-122"/>
                <a:ea typeface="微软雅黑" panose="020B0503020204020204" pitchFamily="34" charset="-122"/>
              </a:rPr>
              <a:t>2.</a:t>
            </a:r>
            <a:r>
              <a:rPr lang="zh-CN" altLang="en-US" sz="2000" dirty="0">
                <a:solidFill>
                  <a:srgbClr val="333333"/>
                </a:solidFill>
                <a:latin typeface="微软雅黑" panose="020B0503020204020204" pitchFamily="34" charset="-122"/>
                <a:ea typeface="微软雅黑" panose="020B0503020204020204" pitchFamily="34" charset="-122"/>
              </a:rPr>
              <a:t>信息架构的主要原则</a:t>
            </a:r>
            <a:endParaRPr lang="en-CA" sz="2000" dirty="0">
              <a:solidFill>
                <a:srgbClr val="333333"/>
              </a:solidFill>
              <a:latin typeface="微软雅黑" panose="020B0503020204020204" pitchFamily="34" charset="-122"/>
              <a:ea typeface="微软雅黑" panose="020B0503020204020204" pitchFamily="34" charset="-122"/>
            </a:endParaRPr>
          </a:p>
          <a:p>
            <a:pPr indent="355600" algn="just">
              <a:lnSpc>
                <a:spcPct val="150000"/>
              </a:lnSpc>
            </a:pPr>
            <a:r>
              <a:rPr lang="zh-CN" altLang="en-US" sz="2000" dirty="0">
                <a:solidFill>
                  <a:srgbClr val="333333"/>
                </a:solidFill>
                <a:latin typeface="微软雅黑" panose="020B0503020204020204" pitchFamily="34" charset="-122"/>
                <a:ea typeface="微软雅黑" panose="020B0503020204020204" pitchFamily="34" charset="-122"/>
              </a:rPr>
              <a:t>以下是在信息架构过程中需要遵循的原则：</a:t>
            </a:r>
            <a:endParaRPr lang="en-CA" sz="2000" dirty="0">
              <a:solidFill>
                <a:srgbClr val="333333"/>
              </a:solidFill>
              <a:latin typeface="微软雅黑" panose="020B0503020204020204" pitchFamily="34" charset="-122"/>
              <a:ea typeface="微软雅黑" panose="020B0503020204020204" pitchFamily="34" charset="-122"/>
            </a:endParaRPr>
          </a:p>
          <a:p>
            <a:pPr indent="355600" algn="just">
              <a:lnSpc>
                <a:spcPct val="150000"/>
              </a:lnSpc>
            </a:pPr>
            <a:r>
              <a:rPr lang="zh-CN" altLang="en-US" sz="2000" dirty="0">
                <a:solidFill>
                  <a:srgbClr val="333333"/>
                </a:solidFill>
                <a:latin typeface="微软雅黑" panose="020B0503020204020204" pitchFamily="34" charset="-122"/>
                <a:ea typeface="微软雅黑" panose="020B0503020204020204" pitchFamily="34" charset="-122"/>
              </a:rPr>
              <a:t>⑴简洁</a:t>
            </a:r>
            <a:endParaRPr lang="en-CA" sz="2000" dirty="0">
              <a:solidFill>
                <a:srgbClr val="333333"/>
              </a:solidFill>
              <a:latin typeface="微软雅黑" panose="020B0503020204020204" pitchFamily="34" charset="-122"/>
              <a:ea typeface="微软雅黑" panose="020B0503020204020204" pitchFamily="34" charset="-122"/>
            </a:endParaRPr>
          </a:p>
          <a:p>
            <a:pPr indent="355600" algn="just">
              <a:lnSpc>
                <a:spcPct val="150000"/>
              </a:lnSpc>
            </a:pPr>
            <a:r>
              <a:rPr lang="zh-CN" altLang="en-US" sz="2000" dirty="0">
                <a:solidFill>
                  <a:srgbClr val="333333"/>
                </a:solidFill>
                <a:latin typeface="微软雅黑" panose="020B0503020204020204" pitchFamily="34" charset="-122"/>
                <a:ea typeface="微软雅黑" panose="020B0503020204020204" pitchFamily="34" charset="-122"/>
              </a:rPr>
              <a:t>在选择组织模式和方法时，应始终谨遵简洁的原则。简洁的目的是为了提高用户的参与度，从而进一步提升用户体验，避免成为用户的负担。在进行信息组织时应考虑到用户各种可能性需求，以提供尽可能全面的信息解决方案。</a:t>
            </a:r>
            <a:endParaRPr lang="en-CA" sz="2000" dirty="0">
              <a:solidFill>
                <a:srgbClr val="333333"/>
              </a:solidFill>
              <a:latin typeface="微软雅黑" panose="020B0503020204020204" pitchFamily="34" charset="-122"/>
              <a:ea typeface="微软雅黑" panose="020B0503020204020204" pitchFamily="34" charset="-122"/>
            </a:endParaRPr>
          </a:p>
          <a:p>
            <a:pPr indent="355600" algn="just">
              <a:lnSpc>
                <a:spcPct val="150000"/>
              </a:lnSpc>
            </a:pPr>
            <a:r>
              <a:rPr lang="zh-CN" altLang="en-US" sz="2000" dirty="0">
                <a:solidFill>
                  <a:srgbClr val="333333"/>
                </a:solidFill>
                <a:latin typeface="微软雅黑" panose="020B0503020204020204" pitchFamily="34" charset="-122"/>
                <a:ea typeface="微软雅黑" panose="020B0503020204020204" pitchFamily="34" charset="-122"/>
              </a:rPr>
              <a:t>⑵功能与描述相同</a:t>
            </a:r>
            <a:r>
              <a:rPr lang="en-US" sz="2000" dirty="0">
                <a:solidFill>
                  <a:srgbClr val="333333"/>
                </a:solidFill>
                <a:latin typeface="微软雅黑" panose="020B0503020204020204" pitchFamily="34" charset="-122"/>
                <a:ea typeface="微软雅黑" panose="020B0503020204020204" pitchFamily="34" charset="-122"/>
              </a:rPr>
              <a:t> </a:t>
            </a:r>
            <a:endParaRPr lang="en-CA" sz="2000" dirty="0">
              <a:solidFill>
                <a:srgbClr val="333333"/>
              </a:solidFill>
              <a:latin typeface="微软雅黑" panose="020B0503020204020204" pitchFamily="34" charset="-122"/>
              <a:ea typeface="微软雅黑" panose="020B0503020204020204" pitchFamily="34" charset="-122"/>
            </a:endParaRPr>
          </a:p>
          <a:p>
            <a:pPr indent="355600" algn="just">
              <a:lnSpc>
                <a:spcPct val="150000"/>
              </a:lnSpc>
            </a:pPr>
            <a:r>
              <a:rPr lang="zh-CN" altLang="en-US" sz="2000" dirty="0">
                <a:solidFill>
                  <a:srgbClr val="333333"/>
                </a:solidFill>
                <a:latin typeface="微软雅黑" panose="020B0503020204020204" pitchFamily="34" charset="-122"/>
                <a:ea typeface="微软雅黑" panose="020B0503020204020204" pitchFamily="34" charset="-122"/>
              </a:rPr>
              <a:t>避免同一功能描述使用多个词汇，如编辑和修改，新增和增加，删除和清除等。建议在项目开发阶段建立一个产品词典，包括产品中常用术语及描述，设计或开发人员严格按照产品词典中的术语词汇来展示文字信息。</a:t>
            </a:r>
            <a:endParaRPr lang="en-CA" sz="2000" dirty="0">
              <a:solidFill>
                <a:srgbClr val="333333"/>
              </a:solidFill>
              <a:latin typeface="微软雅黑" panose="020B0503020204020204" pitchFamily="34" charset="-122"/>
              <a:ea typeface="微软雅黑" panose="020B0503020204020204" pitchFamily="34" charset="-122"/>
            </a:endParaRPr>
          </a:p>
        </p:txBody>
      </p:sp>
      <p:grpSp>
        <p:nvGrpSpPr>
          <p:cNvPr id="6" name="组合 4">
            <a:extLst>
              <a:ext uri="{FF2B5EF4-FFF2-40B4-BE49-F238E27FC236}">
                <a16:creationId xmlns:a16="http://schemas.microsoft.com/office/drawing/2014/main" id="{008316DB-6190-FA7F-20A6-425E927F0279}"/>
              </a:ext>
            </a:extLst>
          </p:cNvPr>
          <p:cNvGrpSpPr/>
          <p:nvPr/>
        </p:nvGrpSpPr>
        <p:grpSpPr>
          <a:xfrm>
            <a:off x="853286" y="0"/>
            <a:ext cx="10738892" cy="889828"/>
            <a:chOff x="733" y="0"/>
            <a:chExt cx="16911" cy="1400"/>
          </a:xfrm>
        </p:grpSpPr>
        <p:sp>
          <p:nvSpPr>
            <p:cNvPr id="7" name="矩形 2">
              <a:extLst>
                <a:ext uri="{FF2B5EF4-FFF2-40B4-BE49-F238E27FC236}">
                  <a16:creationId xmlns:a16="http://schemas.microsoft.com/office/drawing/2014/main" id="{8B051C39-6A75-24A5-12D7-74DFD4B9727A}"/>
                </a:ext>
              </a:extLst>
            </p:cNvPr>
            <p:cNvSpPr/>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8" name="TextBox 3">
              <a:extLst>
                <a:ext uri="{FF2B5EF4-FFF2-40B4-BE49-F238E27FC236}">
                  <a16:creationId xmlns:a16="http://schemas.microsoft.com/office/drawing/2014/main" id="{63EDC787-3A47-5159-B7C9-10057939FEC7}"/>
                </a:ext>
              </a:extLst>
            </p:cNvPr>
            <p:cNvSpPr txBox="1"/>
            <p:nvPr/>
          </p:nvSpPr>
          <p:spPr>
            <a:xfrm>
              <a:off x="1055" y="0"/>
              <a:ext cx="5476" cy="140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
          <p:nvSpPr>
            <p:cNvPr id="9" name="矩形 2">
              <a:extLst>
                <a:ext uri="{FF2B5EF4-FFF2-40B4-BE49-F238E27FC236}">
                  <a16:creationId xmlns:a16="http://schemas.microsoft.com/office/drawing/2014/main" id="{AFBF10D1-6B8A-75DB-0CB1-694FB9011FEB}"/>
                </a:ext>
              </a:extLst>
            </p:cNvPr>
            <p:cNvSpPr/>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10" name="TextBox 3">
              <a:extLst>
                <a:ext uri="{FF2B5EF4-FFF2-40B4-BE49-F238E27FC236}">
                  <a16:creationId xmlns:a16="http://schemas.microsoft.com/office/drawing/2014/main" id="{EB85B187-F491-9BCE-89C1-98CA20EE220F}"/>
                </a:ext>
              </a:extLst>
            </p:cNvPr>
            <p:cNvSpPr txBox="1"/>
            <p:nvPr/>
          </p:nvSpPr>
          <p:spPr>
            <a:xfrm>
              <a:off x="4951" y="55"/>
              <a:ext cx="12693" cy="1017"/>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第四章：以用户体验为中心的交互设计</a:t>
              </a:r>
            </a:p>
          </p:txBody>
        </p:sp>
      </p:grpSp>
    </p:spTree>
    <p:extLst>
      <p:ext uri="{BB962C8B-B14F-4D97-AF65-F5344CB8AC3E}">
        <p14:creationId xmlns:p14="http://schemas.microsoft.com/office/powerpoint/2010/main" val="418741992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62B4F8A-DF4B-858D-51FD-9454F0EAA00D}"/>
              </a:ext>
            </a:extLst>
          </p:cNvPr>
          <p:cNvSpPr txBox="1"/>
          <p:nvPr/>
        </p:nvSpPr>
        <p:spPr>
          <a:xfrm>
            <a:off x="1232033" y="1840883"/>
            <a:ext cx="9894771" cy="2807948"/>
          </a:xfrm>
          <a:prstGeom prst="rect">
            <a:avLst/>
          </a:prstGeom>
          <a:noFill/>
        </p:spPr>
        <p:txBody>
          <a:bodyPr wrap="square">
            <a:spAutoFit/>
          </a:bodyPr>
          <a:lstStyle/>
          <a:p>
            <a:pPr indent="355600" algn="just">
              <a:lnSpc>
                <a:spcPct val="150000"/>
              </a:lnSpc>
            </a:pPr>
            <a:r>
              <a:rPr lang="zh-CN" altLang="en-US" sz="2000" dirty="0">
                <a:solidFill>
                  <a:srgbClr val="333333"/>
                </a:solidFill>
                <a:latin typeface="微软雅黑" panose="020B0503020204020204" pitchFamily="34" charset="-122"/>
                <a:ea typeface="微软雅黑" panose="020B0503020204020204" pitchFamily="34" charset="-122"/>
              </a:rPr>
              <a:t>⑶广度与深度平衡</a:t>
            </a:r>
            <a:endParaRPr lang="en-CA" sz="2000" dirty="0">
              <a:solidFill>
                <a:srgbClr val="333333"/>
              </a:solidFill>
              <a:latin typeface="微软雅黑" panose="020B0503020204020204" pitchFamily="34" charset="-122"/>
              <a:ea typeface="微软雅黑" panose="020B0503020204020204" pitchFamily="34" charset="-122"/>
            </a:endParaRPr>
          </a:p>
          <a:p>
            <a:pPr indent="355600" algn="just">
              <a:lnSpc>
                <a:spcPct val="150000"/>
              </a:lnSpc>
            </a:pPr>
            <a:r>
              <a:rPr lang="zh-CN" altLang="en-US" sz="2000" dirty="0">
                <a:solidFill>
                  <a:srgbClr val="333333"/>
                </a:solidFill>
                <a:latin typeface="微软雅黑" panose="020B0503020204020204" pitchFamily="34" charset="-122"/>
                <a:ea typeface="微软雅黑" panose="020B0503020204020204" pitchFamily="34" charset="-122"/>
              </a:rPr>
              <a:t>同一层级的功能需进行重要性分级，根据每个功能的重要性差异，在设计时可采用不同的布局形式。例如，按钮和文字链接都能实现跳转，但按钮会更明显一些，所以如果在同一页面中有按钮和文字链接的两种跳转方式，用户往往会选择按钮跳转方式。</a:t>
            </a:r>
            <a:endParaRPr lang="en-CA" sz="2000" dirty="0">
              <a:solidFill>
                <a:srgbClr val="333333"/>
              </a:solidFill>
              <a:latin typeface="微软雅黑" panose="020B0503020204020204" pitchFamily="34" charset="-122"/>
              <a:ea typeface="微软雅黑" panose="020B0503020204020204" pitchFamily="34" charset="-122"/>
            </a:endParaRPr>
          </a:p>
          <a:p>
            <a:pPr indent="355600" algn="just">
              <a:lnSpc>
                <a:spcPct val="150000"/>
              </a:lnSpc>
            </a:pPr>
            <a:r>
              <a:rPr lang="zh-CN" altLang="en-US" sz="2000" dirty="0">
                <a:solidFill>
                  <a:srgbClr val="333333"/>
                </a:solidFill>
                <a:latin typeface="微软雅黑" panose="020B0503020204020204" pitchFamily="34" charset="-122"/>
                <a:ea typeface="微软雅黑" panose="020B0503020204020204" pitchFamily="34" charset="-122"/>
              </a:rPr>
              <a:t>在进行整体架构设计时，还应注意平衡好层级和功能点，注意广度与深度的平衡。一个功能的层级不宜过深，一个节点下的功能点也不应过多。</a:t>
            </a:r>
            <a:endParaRPr lang="en-CA" sz="2000" dirty="0">
              <a:solidFill>
                <a:srgbClr val="333333"/>
              </a:solidFill>
              <a:latin typeface="微软雅黑" panose="020B0503020204020204" pitchFamily="34" charset="-122"/>
              <a:ea typeface="微软雅黑" panose="020B0503020204020204" pitchFamily="34" charset="-122"/>
            </a:endParaRPr>
          </a:p>
        </p:txBody>
      </p:sp>
      <p:grpSp>
        <p:nvGrpSpPr>
          <p:cNvPr id="6" name="组合 4">
            <a:extLst>
              <a:ext uri="{FF2B5EF4-FFF2-40B4-BE49-F238E27FC236}">
                <a16:creationId xmlns:a16="http://schemas.microsoft.com/office/drawing/2014/main" id="{BBC99C67-F5B3-B421-D550-3247BA233236}"/>
              </a:ext>
            </a:extLst>
          </p:cNvPr>
          <p:cNvGrpSpPr/>
          <p:nvPr/>
        </p:nvGrpSpPr>
        <p:grpSpPr>
          <a:xfrm>
            <a:off x="853286" y="0"/>
            <a:ext cx="10738892" cy="889828"/>
            <a:chOff x="733" y="0"/>
            <a:chExt cx="16911" cy="1400"/>
          </a:xfrm>
        </p:grpSpPr>
        <p:sp>
          <p:nvSpPr>
            <p:cNvPr id="7" name="矩形 2">
              <a:extLst>
                <a:ext uri="{FF2B5EF4-FFF2-40B4-BE49-F238E27FC236}">
                  <a16:creationId xmlns:a16="http://schemas.microsoft.com/office/drawing/2014/main" id="{64BFD70F-114E-FF40-1568-6D082A35F438}"/>
                </a:ext>
              </a:extLst>
            </p:cNvPr>
            <p:cNvSpPr/>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8" name="TextBox 3">
              <a:extLst>
                <a:ext uri="{FF2B5EF4-FFF2-40B4-BE49-F238E27FC236}">
                  <a16:creationId xmlns:a16="http://schemas.microsoft.com/office/drawing/2014/main" id="{4B2F54E3-2D4C-D0E9-25C9-7086D75256B3}"/>
                </a:ext>
              </a:extLst>
            </p:cNvPr>
            <p:cNvSpPr txBox="1"/>
            <p:nvPr/>
          </p:nvSpPr>
          <p:spPr>
            <a:xfrm>
              <a:off x="1055" y="0"/>
              <a:ext cx="5476" cy="140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
          <p:nvSpPr>
            <p:cNvPr id="9" name="矩形 2">
              <a:extLst>
                <a:ext uri="{FF2B5EF4-FFF2-40B4-BE49-F238E27FC236}">
                  <a16:creationId xmlns:a16="http://schemas.microsoft.com/office/drawing/2014/main" id="{E29A4B7D-0299-F24C-7B4E-6BD5BA156856}"/>
                </a:ext>
              </a:extLst>
            </p:cNvPr>
            <p:cNvSpPr/>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10" name="TextBox 3">
              <a:extLst>
                <a:ext uri="{FF2B5EF4-FFF2-40B4-BE49-F238E27FC236}">
                  <a16:creationId xmlns:a16="http://schemas.microsoft.com/office/drawing/2014/main" id="{16848D1E-C2C0-6622-DEB1-CA68E3DAFEAA}"/>
                </a:ext>
              </a:extLst>
            </p:cNvPr>
            <p:cNvSpPr txBox="1"/>
            <p:nvPr/>
          </p:nvSpPr>
          <p:spPr>
            <a:xfrm>
              <a:off x="4951" y="55"/>
              <a:ext cx="12693" cy="1017"/>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第四章：以用户体验为中心的交互设计</a:t>
              </a:r>
            </a:p>
          </p:txBody>
        </p:sp>
      </p:grpSp>
    </p:spTree>
    <p:extLst>
      <p:ext uri="{BB962C8B-B14F-4D97-AF65-F5344CB8AC3E}">
        <p14:creationId xmlns:p14="http://schemas.microsoft.com/office/powerpoint/2010/main" val="135023474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213E0DB5-9E62-74D0-E4E2-9820B4762EA2}"/>
              </a:ext>
            </a:extLst>
          </p:cNvPr>
          <p:cNvSpPr txBox="1"/>
          <p:nvPr/>
        </p:nvSpPr>
        <p:spPr>
          <a:xfrm>
            <a:off x="1229627" y="1133449"/>
            <a:ext cx="4256773" cy="2807948"/>
          </a:xfrm>
          <a:prstGeom prst="rect">
            <a:avLst/>
          </a:prstGeom>
          <a:noFill/>
        </p:spPr>
        <p:txBody>
          <a:bodyPr wrap="square">
            <a:spAutoFit/>
          </a:bodyPr>
          <a:lstStyle/>
          <a:p>
            <a:pPr indent="355600" algn="just">
              <a:lnSpc>
                <a:spcPct val="150000"/>
              </a:lnSpc>
              <a:spcBef>
                <a:spcPts val="1200"/>
              </a:spcBef>
            </a:pPr>
            <a:r>
              <a:rPr lang="zh-CN" altLang="en-US" sz="2000" dirty="0">
                <a:solidFill>
                  <a:srgbClr val="333333"/>
                </a:solidFill>
                <a:latin typeface="微软雅黑" panose="020B0503020204020204" pitchFamily="34" charset="-122"/>
                <a:ea typeface="微软雅黑" panose="020B0503020204020204" pitchFamily="34" charset="-122"/>
              </a:rPr>
              <a:t>（二）流程设计</a:t>
            </a:r>
            <a:endParaRPr lang="en-CA" sz="2000" dirty="0">
              <a:solidFill>
                <a:srgbClr val="333333"/>
              </a:solidFill>
              <a:latin typeface="微软雅黑" panose="020B0503020204020204" pitchFamily="34" charset="-122"/>
              <a:ea typeface="微软雅黑" panose="020B0503020204020204" pitchFamily="34" charset="-122"/>
            </a:endParaRPr>
          </a:p>
          <a:p>
            <a:pPr indent="355600" algn="just">
              <a:lnSpc>
                <a:spcPct val="150000"/>
              </a:lnSpc>
            </a:pPr>
            <a:r>
              <a:rPr lang="zh-CN" altLang="en-US" sz="2000" dirty="0">
                <a:solidFill>
                  <a:srgbClr val="333333"/>
                </a:solidFill>
                <a:latin typeface="微软雅黑" panose="020B0503020204020204" pitchFamily="34" charset="-122"/>
                <a:ea typeface="微软雅黑" panose="020B0503020204020204" pitchFamily="34" charset="-122"/>
              </a:rPr>
              <a:t>流程设计，简单来说，就是用户完成一项任务的步骤流程，是决定产品是否可用、易用的重要流程。一个好的流程设计，可使产品功能形成闭环，带来非凡用户体验。</a:t>
            </a:r>
            <a:endParaRPr lang="en-CA" sz="2000" dirty="0">
              <a:solidFill>
                <a:srgbClr val="333333"/>
              </a:solidFill>
              <a:latin typeface="微软雅黑" panose="020B0503020204020204" pitchFamily="34" charset="-122"/>
              <a:ea typeface="微软雅黑" panose="020B0503020204020204" pitchFamily="34" charset="-122"/>
            </a:endParaRPr>
          </a:p>
        </p:txBody>
      </p:sp>
      <p:pic>
        <p:nvPicPr>
          <p:cNvPr id="6" name="图片 553" descr="流程图（修改）">
            <a:extLst>
              <a:ext uri="{FF2B5EF4-FFF2-40B4-BE49-F238E27FC236}">
                <a16:creationId xmlns:a16="http://schemas.microsoft.com/office/drawing/2014/main" id="{F9062133-8AD5-D6B2-FA31-CD6DE18C735D}"/>
              </a:ext>
            </a:extLst>
          </p:cNvPr>
          <p:cNvPicPr>
            <a:picLocks noChangeAspect="1"/>
          </p:cNvPicPr>
          <p:nvPr/>
        </p:nvPicPr>
        <p:blipFill>
          <a:blip r:embed="rId2"/>
          <a:stretch>
            <a:fillRect/>
          </a:stretch>
        </p:blipFill>
        <p:spPr>
          <a:xfrm>
            <a:off x="5935841" y="1063903"/>
            <a:ext cx="4791899" cy="4730194"/>
          </a:xfrm>
          <a:prstGeom prst="rect">
            <a:avLst/>
          </a:prstGeom>
        </p:spPr>
      </p:pic>
      <p:sp>
        <p:nvSpPr>
          <p:cNvPr id="8" name="TextBox 7">
            <a:extLst>
              <a:ext uri="{FF2B5EF4-FFF2-40B4-BE49-F238E27FC236}">
                <a16:creationId xmlns:a16="http://schemas.microsoft.com/office/drawing/2014/main" id="{6A0C687D-CF9D-1A63-61BE-A512AD818E5A}"/>
              </a:ext>
            </a:extLst>
          </p:cNvPr>
          <p:cNvSpPr txBox="1"/>
          <p:nvPr/>
        </p:nvSpPr>
        <p:spPr>
          <a:xfrm>
            <a:off x="7877710" y="5938731"/>
            <a:ext cx="6097712" cy="369332"/>
          </a:xfrm>
          <a:prstGeom prst="rect">
            <a:avLst/>
          </a:prstGeom>
          <a:noFill/>
        </p:spPr>
        <p:txBody>
          <a:bodyPr wrap="square">
            <a:spAutoFit/>
          </a:bodyPr>
          <a:lstStyle/>
          <a:p>
            <a:r>
              <a:rPr lang="zh-CN" sz="1800" kern="100" dirty="0">
                <a:solidFill>
                  <a:srgbClr val="000000"/>
                </a:solidFill>
                <a:effectLst/>
                <a:ea typeface="SimSun" panose="02010600030101010101" pitchFamily="2" charset="-122"/>
                <a:cs typeface="SimSun" panose="02010600030101010101" pitchFamily="2" charset="-122"/>
              </a:rPr>
              <a:t>外卖订餐流程</a:t>
            </a:r>
            <a:endParaRPr lang="en-CA" dirty="0"/>
          </a:p>
        </p:txBody>
      </p:sp>
      <p:grpSp>
        <p:nvGrpSpPr>
          <p:cNvPr id="9" name="组合 4">
            <a:extLst>
              <a:ext uri="{FF2B5EF4-FFF2-40B4-BE49-F238E27FC236}">
                <a16:creationId xmlns:a16="http://schemas.microsoft.com/office/drawing/2014/main" id="{B93010DF-4BA8-15DF-CF90-BEA7AEB649FD}"/>
              </a:ext>
            </a:extLst>
          </p:cNvPr>
          <p:cNvGrpSpPr/>
          <p:nvPr/>
        </p:nvGrpSpPr>
        <p:grpSpPr>
          <a:xfrm>
            <a:off x="853286" y="0"/>
            <a:ext cx="10738892" cy="889828"/>
            <a:chOff x="733" y="0"/>
            <a:chExt cx="16911" cy="1400"/>
          </a:xfrm>
        </p:grpSpPr>
        <p:sp>
          <p:nvSpPr>
            <p:cNvPr id="10" name="矩形 2">
              <a:extLst>
                <a:ext uri="{FF2B5EF4-FFF2-40B4-BE49-F238E27FC236}">
                  <a16:creationId xmlns:a16="http://schemas.microsoft.com/office/drawing/2014/main" id="{0754CEE2-3823-FB52-171D-B722CEE1C04B}"/>
                </a:ext>
              </a:extLst>
            </p:cNvPr>
            <p:cNvSpPr/>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1" name="TextBox 3">
              <a:extLst>
                <a:ext uri="{FF2B5EF4-FFF2-40B4-BE49-F238E27FC236}">
                  <a16:creationId xmlns:a16="http://schemas.microsoft.com/office/drawing/2014/main" id="{8629D27A-E83B-F623-738D-D44254311CFA}"/>
                </a:ext>
              </a:extLst>
            </p:cNvPr>
            <p:cNvSpPr txBox="1"/>
            <p:nvPr/>
          </p:nvSpPr>
          <p:spPr>
            <a:xfrm>
              <a:off x="1055" y="0"/>
              <a:ext cx="5476" cy="140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
          <p:nvSpPr>
            <p:cNvPr id="12" name="矩形 2">
              <a:extLst>
                <a:ext uri="{FF2B5EF4-FFF2-40B4-BE49-F238E27FC236}">
                  <a16:creationId xmlns:a16="http://schemas.microsoft.com/office/drawing/2014/main" id="{28B5E20F-31AF-FD03-F7D3-DAE76DADF171}"/>
                </a:ext>
              </a:extLst>
            </p:cNvPr>
            <p:cNvSpPr/>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13" name="TextBox 3">
              <a:extLst>
                <a:ext uri="{FF2B5EF4-FFF2-40B4-BE49-F238E27FC236}">
                  <a16:creationId xmlns:a16="http://schemas.microsoft.com/office/drawing/2014/main" id="{9A049C39-E0C7-2B22-83DA-2F5148DBB0E3}"/>
                </a:ext>
              </a:extLst>
            </p:cNvPr>
            <p:cNvSpPr txBox="1"/>
            <p:nvPr/>
          </p:nvSpPr>
          <p:spPr>
            <a:xfrm>
              <a:off x="4951" y="55"/>
              <a:ext cx="12693" cy="1017"/>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第四章：以用户体验为中心的交互设计</a:t>
              </a:r>
            </a:p>
          </p:txBody>
        </p:sp>
      </p:grpSp>
    </p:spTree>
    <p:extLst>
      <p:ext uri="{BB962C8B-B14F-4D97-AF65-F5344CB8AC3E}">
        <p14:creationId xmlns:p14="http://schemas.microsoft.com/office/powerpoint/2010/main" val="426195579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B3733-8D54-7F34-08DB-89B433FC0F01}"/>
              </a:ext>
            </a:extLst>
          </p:cNvPr>
          <p:cNvSpPr txBox="1"/>
          <p:nvPr/>
        </p:nvSpPr>
        <p:spPr>
          <a:xfrm>
            <a:off x="1385299" y="1794193"/>
            <a:ext cx="9421401" cy="3269613"/>
          </a:xfrm>
          <a:prstGeom prst="rect">
            <a:avLst/>
          </a:prstGeom>
          <a:noFill/>
        </p:spPr>
        <p:txBody>
          <a:bodyPr wrap="square">
            <a:spAutoFit/>
          </a:bodyPr>
          <a:lstStyle/>
          <a:p>
            <a:pPr indent="355600" algn="just">
              <a:lnSpc>
                <a:spcPct val="150000"/>
              </a:lnSpc>
              <a:spcBef>
                <a:spcPts val="1200"/>
              </a:spcBef>
            </a:pPr>
            <a:r>
              <a:rPr lang="en-US" sz="2000" dirty="0">
                <a:solidFill>
                  <a:srgbClr val="333333"/>
                </a:solidFill>
                <a:latin typeface="微软雅黑" panose="020B0503020204020204" pitchFamily="34" charset="-122"/>
                <a:ea typeface="微软雅黑" panose="020B0503020204020204" pitchFamily="34" charset="-122"/>
              </a:rPr>
              <a:t>1.</a:t>
            </a:r>
            <a:r>
              <a:rPr lang="zh-CN" altLang="en-US" sz="2000" dirty="0">
                <a:solidFill>
                  <a:srgbClr val="333333"/>
                </a:solidFill>
                <a:latin typeface="微软雅黑" panose="020B0503020204020204" pitchFamily="34" charset="-122"/>
                <a:ea typeface="微软雅黑" panose="020B0503020204020204" pitchFamily="34" charset="-122"/>
              </a:rPr>
              <a:t>流程图的基本类别</a:t>
            </a:r>
            <a:endParaRPr lang="en-CA" sz="2000" dirty="0">
              <a:solidFill>
                <a:srgbClr val="333333"/>
              </a:solidFill>
              <a:latin typeface="微软雅黑" panose="020B0503020204020204" pitchFamily="34" charset="-122"/>
              <a:ea typeface="微软雅黑" panose="020B0503020204020204" pitchFamily="34" charset="-122"/>
            </a:endParaRPr>
          </a:p>
          <a:p>
            <a:pPr indent="355600" algn="just">
              <a:lnSpc>
                <a:spcPct val="150000"/>
              </a:lnSpc>
            </a:pPr>
            <a:r>
              <a:rPr lang="zh-CN" altLang="en-US" sz="2000" dirty="0">
                <a:solidFill>
                  <a:srgbClr val="333333"/>
                </a:solidFill>
                <a:latin typeface="微软雅黑" panose="020B0503020204020204" pitchFamily="34" charset="-122"/>
                <a:ea typeface="微软雅黑" panose="020B0503020204020204" pitchFamily="34" charset="-122"/>
              </a:rPr>
              <a:t>流程，可理解为特定主体为满足特定需求而进行的、有序的一系列操作过程。对于外卖订餐流程而言，其特定主体是用户，特定需求是订外卖。依据不同的分类标准可分为不同的流程类别：从功能角度来看，流程分为业务流程、功能流程、操作流程、页面流程、数据流程五类；从主次角度来看，流程可分为核心流程、次要流程、异常流程、子流程。这两种角度上的不同分类看似各自独立，却又相互融合，在进行流程设计时都需纳入考虑。</a:t>
            </a:r>
            <a:endParaRPr lang="en-CA" sz="2000" dirty="0">
              <a:solidFill>
                <a:srgbClr val="333333"/>
              </a:solidFill>
              <a:latin typeface="微软雅黑" panose="020B0503020204020204" pitchFamily="34" charset="-122"/>
              <a:ea typeface="微软雅黑" panose="020B0503020204020204" pitchFamily="34" charset="-122"/>
            </a:endParaRPr>
          </a:p>
        </p:txBody>
      </p:sp>
      <p:grpSp>
        <p:nvGrpSpPr>
          <p:cNvPr id="6" name="组合 4">
            <a:extLst>
              <a:ext uri="{FF2B5EF4-FFF2-40B4-BE49-F238E27FC236}">
                <a16:creationId xmlns:a16="http://schemas.microsoft.com/office/drawing/2014/main" id="{3DB17DAA-28EA-F137-3D45-CB22E0A5DDBA}"/>
              </a:ext>
            </a:extLst>
          </p:cNvPr>
          <p:cNvGrpSpPr/>
          <p:nvPr/>
        </p:nvGrpSpPr>
        <p:grpSpPr>
          <a:xfrm>
            <a:off x="853286" y="0"/>
            <a:ext cx="10738892" cy="889828"/>
            <a:chOff x="733" y="0"/>
            <a:chExt cx="16911" cy="1400"/>
          </a:xfrm>
        </p:grpSpPr>
        <p:sp>
          <p:nvSpPr>
            <p:cNvPr id="7" name="矩形 2">
              <a:extLst>
                <a:ext uri="{FF2B5EF4-FFF2-40B4-BE49-F238E27FC236}">
                  <a16:creationId xmlns:a16="http://schemas.microsoft.com/office/drawing/2014/main" id="{9F0026FC-EC93-6F17-D6FC-3FA5E1E37540}"/>
                </a:ext>
              </a:extLst>
            </p:cNvPr>
            <p:cNvSpPr/>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8" name="TextBox 3">
              <a:extLst>
                <a:ext uri="{FF2B5EF4-FFF2-40B4-BE49-F238E27FC236}">
                  <a16:creationId xmlns:a16="http://schemas.microsoft.com/office/drawing/2014/main" id="{338C71BB-33D6-56A3-699F-AB7C33CE3E8B}"/>
                </a:ext>
              </a:extLst>
            </p:cNvPr>
            <p:cNvSpPr txBox="1"/>
            <p:nvPr/>
          </p:nvSpPr>
          <p:spPr>
            <a:xfrm>
              <a:off x="1055" y="0"/>
              <a:ext cx="5476" cy="140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
          <p:nvSpPr>
            <p:cNvPr id="9" name="矩形 2">
              <a:extLst>
                <a:ext uri="{FF2B5EF4-FFF2-40B4-BE49-F238E27FC236}">
                  <a16:creationId xmlns:a16="http://schemas.microsoft.com/office/drawing/2014/main" id="{B83C9006-4A5B-8C2A-A296-E59346791951}"/>
                </a:ext>
              </a:extLst>
            </p:cNvPr>
            <p:cNvSpPr/>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10" name="TextBox 3">
              <a:extLst>
                <a:ext uri="{FF2B5EF4-FFF2-40B4-BE49-F238E27FC236}">
                  <a16:creationId xmlns:a16="http://schemas.microsoft.com/office/drawing/2014/main" id="{63935195-2D1A-6945-529F-193C11F5A24D}"/>
                </a:ext>
              </a:extLst>
            </p:cNvPr>
            <p:cNvSpPr txBox="1"/>
            <p:nvPr/>
          </p:nvSpPr>
          <p:spPr>
            <a:xfrm>
              <a:off x="4951" y="55"/>
              <a:ext cx="12693" cy="1017"/>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第四章：以用户体验为中心的交互设计</a:t>
              </a:r>
            </a:p>
          </p:txBody>
        </p:sp>
      </p:grpSp>
    </p:spTree>
    <p:extLst>
      <p:ext uri="{BB962C8B-B14F-4D97-AF65-F5344CB8AC3E}">
        <p14:creationId xmlns:p14="http://schemas.microsoft.com/office/powerpoint/2010/main" val="91171096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505DEE5-49E5-500F-2553-AF7D41F54F95}"/>
              </a:ext>
            </a:extLst>
          </p:cNvPr>
          <p:cNvSpPr txBox="1"/>
          <p:nvPr/>
        </p:nvSpPr>
        <p:spPr>
          <a:xfrm>
            <a:off x="1446087" y="1336312"/>
            <a:ext cx="6097712" cy="1422954"/>
          </a:xfrm>
          <a:prstGeom prst="rect">
            <a:avLst/>
          </a:prstGeom>
          <a:noFill/>
        </p:spPr>
        <p:txBody>
          <a:bodyPr wrap="square">
            <a:spAutoFit/>
          </a:bodyPr>
          <a:lstStyle/>
          <a:p>
            <a:pPr indent="355600" algn="just">
              <a:lnSpc>
                <a:spcPct val="150000"/>
              </a:lnSpc>
            </a:pPr>
            <a:r>
              <a:rPr lang="en-US" sz="2000" dirty="0">
                <a:solidFill>
                  <a:srgbClr val="333333"/>
                </a:solidFill>
                <a:latin typeface="微软雅黑" panose="020B0503020204020204" pitchFamily="34" charset="-122"/>
                <a:ea typeface="微软雅黑" panose="020B0503020204020204" pitchFamily="34" charset="-122"/>
              </a:rPr>
              <a:t>2.</a:t>
            </a:r>
            <a:r>
              <a:rPr lang="zh-CN" altLang="en-US" sz="2000" dirty="0">
                <a:solidFill>
                  <a:srgbClr val="333333"/>
                </a:solidFill>
                <a:latin typeface="微软雅黑" panose="020B0503020204020204" pitchFamily="34" charset="-122"/>
                <a:ea typeface="微软雅黑" panose="020B0503020204020204" pitchFamily="34" charset="-122"/>
              </a:rPr>
              <a:t>流程图的基本结构</a:t>
            </a:r>
            <a:endParaRPr lang="en-CA" sz="2000" dirty="0">
              <a:solidFill>
                <a:srgbClr val="333333"/>
              </a:solidFill>
              <a:latin typeface="微软雅黑" panose="020B0503020204020204" pitchFamily="34" charset="-122"/>
              <a:ea typeface="微软雅黑" panose="020B0503020204020204" pitchFamily="34" charset="-122"/>
            </a:endParaRPr>
          </a:p>
          <a:p>
            <a:pPr indent="355600" algn="just">
              <a:lnSpc>
                <a:spcPct val="150000"/>
              </a:lnSpc>
            </a:pPr>
            <a:r>
              <a:rPr lang="zh-CN" altLang="en-US" sz="2000" dirty="0">
                <a:solidFill>
                  <a:srgbClr val="333333"/>
                </a:solidFill>
                <a:latin typeface="微软雅黑" panose="020B0503020204020204" pitchFamily="34" charset="-122"/>
                <a:ea typeface="微软雅黑" panose="020B0503020204020204" pitchFamily="34" charset="-122"/>
              </a:rPr>
              <a:t>⑴顺序结构</a:t>
            </a:r>
            <a:endParaRPr lang="en-CA" sz="2000" dirty="0">
              <a:solidFill>
                <a:srgbClr val="333333"/>
              </a:solidFill>
              <a:latin typeface="微软雅黑" panose="020B0503020204020204" pitchFamily="34" charset="-122"/>
              <a:ea typeface="微软雅黑" panose="020B0503020204020204" pitchFamily="34" charset="-122"/>
            </a:endParaRPr>
          </a:p>
          <a:p>
            <a:pPr indent="355600" algn="just">
              <a:lnSpc>
                <a:spcPct val="150000"/>
              </a:lnSpc>
              <a:spcAft>
                <a:spcPts val="1200"/>
              </a:spcAft>
            </a:pPr>
            <a:r>
              <a:rPr lang="zh-CN" altLang="en-US" sz="2000" dirty="0">
                <a:solidFill>
                  <a:srgbClr val="333333"/>
                </a:solidFill>
                <a:latin typeface="微软雅黑" panose="020B0503020204020204" pitchFamily="34" charset="-122"/>
                <a:ea typeface="微软雅黑" panose="020B0503020204020204" pitchFamily="34" charset="-122"/>
              </a:rPr>
              <a:t>简单的线性结构，流程按箭头顺序执行。</a:t>
            </a:r>
            <a:endParaRPr lang="en-CA" sz="2000" dirty="0">
              <a:solidFill>
                <a:srgbClr val="333333"/>
              </a:solidFill>
              <a:latin typeface="微软雅黑" panose="020B0503020204020204" pitchFamily="34" charset="-122"/>
              <a:ea typeface="微软雅黑" panose="020B0503020204020204" pitchFamily="34" charset="-122"/>
            </a:endParaRPr>
          </a:p>
        </p:txBody>
      </p:sp>
      <p:pic>
        <p:nvPicPr>
          <p:cNvPr id="6" name="图片 268" descr="顺序结构">
            <a:extLst>
              <a:ext uri="{FF2B5EF4-FFF2-40B4-BE49-F238E27FC236}">
                <a16:creationId xmlns:a16="http://schemas.microsoft.com/office/drawing/2014/main" id="{991D5654-6F1C-5EF6-F0B4-2F3F11B46D9A}"/>
              </a:ext>
            </a:extLst>
          </p:cNvPr>
          <p:cNvPicPr>
            <a:picLocks noChangeAspect="1"/>
          </p:cNvPicPr>
          <p:nvPr/>
        </p:nvPicPr>
        <p:blipFill>
          <a:blip r:embed="rId2"/>
          <a:srcRect l="5213" t="33166" r="5013" b="49793"/>
          <a:stretch>
            <a:fillRect/>
          </a:stretch>
        </p:blipFill>
        <p:spPr>
          <a:xfrm>
            <a:off x="2979156" y="3115423"/>
            <a:ext cx="5937543" cy="901771"/>
          </a:xfrm>
          <a:prstGeom prst="rect">
            <a:avLst/>
          </a:prstGeom>
        </p:spPr>
      </p:pic>
      <p:sp>
        <p:nvSpPr>
          <p:cNvPr id="8" name="TextBox 7">
            <a:extLst>
              <a:ext uri="{FF2B5EF4-FFF2-40B4-BE49-F238E27FC236}">
                <a16:creationId xmlns:a16="http://schemas.microsoft.com/office/drawing/2014/main" id="{D9BDE17C-D4A2-647D-A165-16712BF3C681}"/>
              </a:ext>
            </a:extLst>
          </p:cNvPr>
          <p:cNvSpPr txBox="1"/>
          <p:nvPr/>
        </p:nvSpPr>
        <p:spPr>
          <a:xfrm>
            <a:off x="5360542" y="4017194"/>
            <a:ext cx="6097712" cy="369332"/>
          </a:xfrm>
          <a:prstGeom prst="rect">
            <a:avLst/>
          </a:prstGeom>
          <a:noFill/>
        </p:spPr>
        <p:txBody>
          <a:bodyPr wrap="square">
            <a:spAutoFit/>
          </a:bodyPr>
          <a:lstStyle/>
          <a:p>
            <a:r>
              <a:rPr lang="zh-CN" sz="1800" kern="100" dirty="0">
                <a:solidFill>
                  <a:srgbClr val="000000"/>
                </a:solidFill>
                <a:effectLst/>
                <a:ea typeface="SimSun" panose="02010600030101010101" pitchFamily="2" charset="-122"/>
                <a:cs typeface="SimSun" panose="02010600030101010101" pitchFamily="2" charset="-122"/>
              </a:rPr>
              <a:t>顺序结构</a:t>
            </a:r>
            <a:endParaRPr lang="en-CA" dirty="0"/>
          </a:p>
        </p:txBody>
      </p:sp>
      <p:grpSp>
        <p:nvGrpSpPr>
          <p:cNvPr id="9" name="组合 4">
            <a:extLst>
              <a:ext uri="{FF2B5EF4-FFF2-40B4-BE49-F238E27FC236}">
                <a16:creationId xmlns:a16="http://schemas.microsoft.com/office/drawing/2014/main" id="{4C7483F8-01EC-3DB8-4D77-58641C46EC41}"/>
              </a:ext>
            </a:extLst>
          </p:cNvPr>
          <p:cNvGrpSpPr/>
          <p:nvPr/>
        </p:nvGrpSpPr>
        <p:grpSpPr>
          <a:xfrm>
            <a:off x="853286" y="0"/>
            <a:ext cx="10738892" cy="889828"/>
            <a:chOff x="733" y="0"/>
            <a:chExt cx="16911" cy="1400"/>
          </a:xfrm>
        </p:grpSpPr>
        <p:sp>
          <p:nvSpPr>
            <p:cNvPr id="10" name="矩形 2">
              <a:extLst>
                <a:ext uri="{FF2B5EF4-FFF2-40B4-BE49-F238E27FC236}">
                  <a16:creationId xmlns:a16="http://schemas.microsoft.com/office/drawing/2014/main" id="{AD5D07BD-2363-CADD-EA85-2A410B0A9277}"/>
                </a:ext>
              </a:extLst>
            </p:cNvPr>
            <p:cNvSpPr/>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1" name="TextBox 3">
              <a:extLst>
                <a:ext uri="{FF2B5EF4-FFF2-40B4-BE49-F238E27FC236}">
                  <a16:creationId xmlns:a16="http://schemas.microsoft.com/office/drawing/2014/main" id="{371A0D90-D423-E3D2-1A11-EEC36BFDAC32}"/>
                </a:ext>
              </a:extLst>
            </p:cNvPr>
            <p:cNvSpPr txBox="1"/>
            <p:nvPr/>
          </p:nvSpPr>
          <p:spPr>
            <a:xfrm>
              <a:off x="1055" y="0"/>
              <a:ext cx="5476" cy="140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
          <p:nvSpPr>
            <p:cNvPr id="12" name="矩形 2">
              <a:extLst>
                <a:ext uri="{FF2B5EF4-FFF2-40B4-BE49-F238E27FC236}">
                  <a16:creationId xmlns:a16="http://schemas.microsoft.com/office/drawing/2014/main" id="{54171490-86A3-927D-E0F1-B16A08667FC6}"/>
                </a:ext>
              </a:extLst>
            </p:cNvPr>
            <p:cNvSpPr/>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13" name="TextBox 3">
              <a:extLst>
                <a:ext uri="{FF2B5EF4-FFF2-40B4-BE49-F238E27FC236}">
                  <a16:creationId xmlns:a16="http://schemas.microsoft.com/office/drawing/2014/main" id="{59790824-3632-A770-B04B-8E4A97BBF4BD}"/>
                </a:ext>
              </a:extLst>
            </p:cNvPr>
            <p:cNvSpPr txBox="1"/>
            <p:nvPr/>
          </p:nvSpPr>
          <p:spPr>
            <a:xfrm>
              <a:off x="4951" y="55"/>
              <a:ext cx="12693" cy="1017"/>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第四章：以用户体验为中心的交互设计</a:t>
              </a:r>
            </a:p>
          </p:txBody>
        </p:sp>
      </p:grpSp>
    </p:spTree>
    <p:extLst>
      <p:ext uri="{BB962C8B-B14F-4D97-AF65-F5344CB8AC3E}">
        <p14:creationId xmlns:p14="http://schemas.microsoft.com/office/powerpoint/2010/main" val="346674421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5E2184A-CE9A-BCC3-238F-57463D5040DB}"/>
              </a:ext>
            </a:extLst>
          </p:cNvPr>
          <p:cNvSpPr txBox="1"/>
          <p:nvPr/>
        </p:nvSpPr>
        <p:spPr>
          <a:xfrm>
            <a:off x="1482903" y="1387681"/>
            <a:ext cx="9226193" cy="1422954"/>
          </a:xfrm>
          <a:prstGeom prst="rect">
            <a:avLst/>
          </a:prstGeom>
          <a:noFill/>
        </p:spPr>
        <p:txBody>
          <a:bodyPr wrap="square">
            <a:spAutoFit/>
          </a:bodyPr>
          <a:lstStyle/>
          <a:p>
            <a:pPr indent="355600" algn="just">
              <a:lnSpc>
                <a:spcPct val="150000"/>
              </a:lnSpc>
              <a:spcBef>
                <a:spcPts val="1200"/>
              </a:spcBef>
            </a:pPr>
            <a:r>
              <a:rPr lang="zh-CN" altLang="en-US" sz="2000" dirty="0">
                <a:solidFill>
                  <a:srgbClr val="333333"/>
                </a:solidFill>
                <a:latin typeface="微软雅黑" panose="020B0503020204020204" pitchFamily="34" charset="-122"/>
                <a:ea typeface="微软雅黑" panose="020B0503020204020204" pitchFamily="34" charset="-122"/>
              </a:rPr>
              <a:t>⑵分支结构</a:t>
            </a:r>
            <a:endParaRPr lang="en-CA" sz="2000" dirty="0">
              <a:solidFill>
                <a:srgbClr val="333333"/>
              </a:solidFill>
              <a:latin typeface="微软雅黑" panose="020B0503020204020204" pitchFamily="34" charset="-122"/>
              <a:ea typeface="微软雅黑" panose="020B0503020204020204" pitchFamily="34" charset="-122"/>
            </a:endParaRPr>
          </a:p>
          <a:p>
            <a:pPr indent="355600" algn="just">
              <a:lnSpc>
                <a:spcPct val="150000"/>
              </a:lnSpc>
              <a:spcAft>
                <a:spcPts val="1200"/>
              </a:spcAft>
            </a:pPr>
            <a:r>
              <a:rPr lang="zh-CN" altLang="en-US" sz="2000" dirty="0">
                <a:solidFill>
                  <a:srgbClr val="333333"/>
                </a:solidFill>
                <a:latin typeface="微软雅黑" panose="020B0503020204020204" pitchFamily="34" charset="-122"/>
                <a:ea typeface="微软雅黑" panose="020B0503020204020204" pitchFamily="34" charset="-122"/>
              </a:rPr>
              <a:t>    这种结构是对某个给定条件进行判断，条件为真或假时分别执行不同的节点内容。</a:t>
            </a:r>
            <a:endParaRPr lang="en-CA" sz="2000" dirty="0">
              <a:solidFill>
                <a:srgbClr val="333333"/>
              </a:solidFill>
              <a:latin typeface="微软雅黑" panose="020B0503020204020204" pitchFamily="34" charset="-122"/>
              <a:ea typeface="微软雅黑" panose="020B0503020204020204" pitchFamily="34" charset="-122"/>
            </a:endParaRPr>
          </a:p>
        </p:txBody>
      </p:sp>
      <p:pic>
        <p:nvPicPr>
          <p:cNvPr id="6" name="图片 296" descr="分支结构">
            <a:extLst>
              <a:ext uri="{FF2B5EF4-FFF2-40B4-BE49-F238E27FC236}">
                <a16:creationId xmlns:a16="http://schemas.microsoft.com/office/drawing/2014/main" id="{561975B7-9E6D-4597-688C-8A6AD4BBF480}"/>
              </a:ext>
            </a:extLst>
          </p:cNvPr>
          <p:cNvPicPr>
            <a:picLocks noChangeAspect="1"/>
          </p:cNvPicPr>
          <p:nvPr/>
        </p:nvPicPr>
        <p:blipFill>
          <a:blip r:embed="rId2"/>
          <a:srcRect l="9231" t="18369" r="35478" b="34976"/>
          <a:stretch>
            <a:fillRect/>
          </a:stretch>
        </p:blipFill>
        <p:spPr>
          <a:xfrm>
            <a:off x="3675416" y="2810635"/>
            <a:ext cx="4271818" cy="2883921"/>
          </a:xfrm>
          <a:prstGeom prst="rect">
            <a:avLst/>
          </a:prstGeom>
        </p:spPr>
      </p:pic>
      <p:sp>
        <p:nvSpPr>
          <p:cNvPr id="8" name="TextBox 7">
            <a:extLst>
              <a:ext uri="{FF2B5EF4-FFF2-40B4-BE49-F238E27FC236}">
                <a16:creationId xmlns:a16="http://schemas.microsoft.com/office/drawing/2014/main" id="{A5BD61FA-6CAB-2252-5233-5DB5D4BCAD98}"/>
              </a:ext>
            </a:extLst>
          </p:cNvPr>
          <p:cNvSpPr txBox="1"/>
          <p:nvPr/>
        </p:nvSpPr>
        <p:spPr>
          <a:xfrm>
            <a:off x="5422186" y="5877086"/>
            <a:ext cx="6097712" cy="369332"/>
          </a:xfrm>
          <a:prstGeom prst="rect">
            <a:avLst/>
          </a:prstGeom>
          <a:noFill/>
        </p:spPr>
        <p:txBody>
          <a:bodyPr wrap="square">
            <a:spAutoFit/>
          </a:bodyPr>
          <a:lstStyle/>
          <a:p>
            <a:r>
              <a:rPr lang="zh-CN" sz="1800" kern="100" dirty="0">
                <a:solidFill>
                  <a:srgbClr val="000000"/>
                </a:solidFill>
                <a:effectLst/>
                <a:ea typeface="SimSun" panose="02010600030101010101" pitchFamily="2" charset="-122"/>
                <a:cs typeface="SimSun" panose="02010600030101010101" pitchFamily="2" charset="-122"/>
              </a:rPr>
              <a:t>分支结构</a:t>
            </a:r>
            <a:endParaRPr lang="en-CA" dirty="0"/>
          </a:p>
        </p:txBody>
      </p:sp>
      <p:grpSp>
        <p:nvGrpSpPr>
          <p:cNvPr id="9" name="组合 4">
            <a:extLst>
              <a:ext uri="{FF2B5EF4-FFF2-40B4-BE49-F238E27FC236}">
                <a16:creationId xmlns:a16="http://schemas.microsoft.com/office/drawing/2014/main" id="{F4B7E812-ECDA-22C9-FB60-C619D7D608DF}"/>
              </a:ext>
            </a:extLst>
          </p:cNvPr>
          <p:cNvGrpSpPr/>
          <p:nvPr/>
        </p:nvGrpSpPr>
        <p:grpSpPr>
          <a:xfrm>
            <a:off x="853286" y="0"/>
            <a:ext cx="10738892" cy="889828"/>
            <a:chOff x="733" y="0"/>
            <a:chExt cx="16911" cy="1400"/>
          </a:xfrm>
        </p:grpSpPr>
        <p:sp>
          <p:nvSpPr>
            <p:cNvPr id="10" name="矩形 2">
              <a:extLst>
                <a:ext uri="{FF2B5EF4-FFF2-40B4-BE49-F238E27FC236}">
                  <a16:creationId xmlns:a16="http://schemas.microsoft.com/office/drawing/2014/main" id="{66C4BBD8-FD00-EAA2-FB2A-6CA98F38119A}"/>
                </a:ext>
              </a:extLst>
            </p:cNvPr>
            <p:cNvSpPr/>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1" name="TextBox 3">
              <a:extLst>
                <a:ext uri="{FF2B5EF4-FFF2-40B4-BE49-F238E27FC236}">
                  <a16:creationId xmlns:a16="http://schemas.microsoft.com/office/drawing/2014/main" id="{403F8AB1-4EA5-FF31-BBDE-B607FE56756D}"/>
                </a:ext>
              </a:extLst>
            </p:cNvPr>
            <p:cNvSpPr txBox="1"/>
            <p:nvPr/>
          </p:nvSpPr>
          <p:spPr>
            <a:xfrm>
              <a:off x="1055" y="0"/>
              <a:ext cx="5476" cy="140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
          <p:nvSpPr>
            <p:cNvPr id="12" name="矩形 2">
              <a:extLst>
                <a:ext uri="{FF2B5EF4-FFF2-40B4-BE49-F238E27FC236}">
                  <a16:creationId xmlns:a16="http://schemas.microsoft.com/office/drawing/2014/main" id="{E837CF26-3312-103E-6663-14686DD5BBA1}"/>
                </a:ext>
              </a:extLst>
            </p:cNvPr>
            <p:cNvSpPr/>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13" name="TextBox 3">
              <a:extLst>
                <a:ext uri="{FF2B5EF4-FFF2-40B4-BE49-F238E27FC236}">
                  <a16:creationId xmlns:a16="http://schemas.microsoft.com/office/drawing/2014/main" id="{245943FB-BE53-CC99-C171-5F35C92B4C3A}"/>
                </a:ext>
              </a:extLst>
            </p:cNvPr>
            <p:cNvSpPr txBox="1"/>
            <p:nvPr/>
          </p:nvSpPr>
          <p:spPr>
            <a:xfrm>
              <a:off x="4951" y="55"/>
              <a:ext cx="12693" cy="1017"/>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第四章：以用户体验为中心的交互设计</a:t>
              </a:r>
            </a:p>
          </p:txBody>
        </p:sp>
      </p:grpSp>
    </p:spTree>
    <p:extLst>
      <p:ext uri="{BB962C8B-B14F-4D97-AF65-F5344CB8AC3E}">
        <p14:creationId xmlns:p14="http://schemas.microsoft.com/office/powerpoint/2010/main" val="117529390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A626B7A-2E74-E4F9-F73F-09AB425A6278}"/>
              </a:ext>
            </a:extLst>
          </p:cNvPr>
          <p:cNvSpPr txBox="1"/>
          <p:nvPr/>
        </p:nvSpPr>
        <p:spPr>
          <a:xfrm>
            <a:off x="1304818" y="1454577"/>
            <a:ext cx="9441951" cy="1422954"/>
          </a:xfrm>
          <a:prstGeom prst="rect">
            <a:avLst/>
          </a:prstGeom>
          <a:noFill/>
        </p:spPr>
        <p:txBody>
          <a:bodyPr wrap="square">
            <a:spAutoFit/>
          </a:bodyPr>
          <a:lstStyle/>
          <a:p>
            <a:pPr indent="355600" algn="just">
              <a:lnSpc>
                <a:spcPct val="150000"/>
              </a:lnSpc>
              <a:spcBef>
                <a:spcPts val="1200"/>
              </a:spcBef>
            </a:pPr>
            <a:r>
              <a:rPr lang="zh-CN" altLang="en-US" sz="2000" dirty="0">
                <a:solidFill>
                  <a:srgbClr val="333333"/>
                </a:solidFill>
                <a:latin typeface="微软雅黑" panose="020B0503020204020204" pitchFamily="34" charset="-122"/>
                <a:ea typeface="微软雅黑" panose="020B0503020204020204" pitchFamily="34" charset="-122"/>
              </a:rPr>
              <a:t>⑶循环结构</a:t>
            </a:r>
            <a:endParaRPr lang="en-CA" sz="2000" dirty="0">
              <a:solidFill>
                <a:srgbClr val="333333"/>
              </a:solidFill>
              <a:latin typeface="微软雅黑" panose="020B0503020204020204" pitchFamily="34" charset="-122"/>
              <a:ea typeface="微软雅黑" panose="020B0503020204020204" pitchFamily="34" charset="-122"/>
            </a:endParaRPr>
          </a:p>
          <a:p>
            <a:pPr indent="355600" algn="just">
              <a:lnSpc>
                <a:spcPct val="150000"/>
              </a:lnSpc>
              <a:spcAft>
                <a:spcPts val="1200"/>
              </a:spcAft>
            </a:pPr>
            <a:r>
              <a:rPr lang="zh-CN" altLang="en-US" sz="2000" dirty="0">
                <a:solidFill>
                  <a:srgbClr val="333333"/>
                </a:solidFill>
                <a:latin typeface="微软雅黑" panose="020B0503020204020204" pitchFamily="34" charset="-122"/>
                <a:ea typeface="微软雅黑" panose="020B0503020204020204" pitchFamily="34" charset="-122"/>
              </a:rPr>
              <a:t>当流程需反复执行某个动作时，就要设置循环体中的条件，对是否继续执行动作或是退出循环做出判断。</a:t>
            </a:r>
            <a:endParaRPr lang="en-CA" sz="2000" dirty="0">
              <a:solidFill>
                <a:srgbClr val="333333"/>
              </a:solidFill>
              <a:latin typeface="微软雅黑" panose="020B0503020204020204" pitchFamily="34" charset="-122"/>
              <a:ea typeface="微软雅黑" panose="020B0503020204020204" pitchFamily="34" charset="-122"/>
            </a:endParaRPr>
          </a:p>
        </p:txBody>
      </p:sp>
      <p:pic>
        <p:nvPicPr>
          <p:cNvPr id="6" name="图片 320" descr="循环结构">
            <a:extLst>
              <a:ext uri="{FF2B5EF4-FFF2-40B4-BE49-F238E27FC236}">
                <a16:creationId xmlns:a16="http://schemas.microsoft.com/office/drawing/2014/main" id="{F5CF7DB3-B2C9-1AE3-0731-0EDE3AAC85B1}"/>
              </a:ext>
            </a:extLst>
          </p:cNvPr>
          <p:cNvPicPr>
            <a:picLocks noChangeAspect="1"/>
          </p:cNvPicPr>
          <p:nvPr/>
        </p:nvPicPr>
        <p:blipFill>
          <a:blip r:embed="rId2"/>
          <a:srcRect l="4790" t="6185" r="9356" b="18532"/>
          <a:stretch>
            <a:fillRect/>
          </a:stretch>
        </p:blipFill>
        <p:spPr>
          <a:xfrm>
            <a:off x="3993514" y="2786418"/>
            <a:ext cx="4914179" cy="3447049"/>
          </a:xfrm>
          <a:prstGeom prst="rect">
            <a:avLst/>
          </a:prstGeom>
        </p:spPr>
      </p:pic>
      <p:sp>
        <p:nvSpPr>
          <p:cNvPr id="8" name="TextBox 7">
            <a:extLst>
              <a:ext uri="{FF2B5EF4-FFF2-40B4-BE49-F238E27FC236}">
                <a16:creationId xmlns:a16="http://schemas.microsoft.com/office/drawing/2014/main" id="{DE724313-718A-7A3B-9043-98FF7D553C9E}"/>
              </a:ext>
            </a:extLst>
          </p:cNvPr>
          <p:cNvSpPr txBox="1"/>
          <p:nvPr/>
        </p:nvSpPr>
        <p:spPr>
          <a:xfrm>
            <a:off x="4137917" y="6380520"/>
            <a:ext cx="6097712" cy="369332"/>
          </a:xfrm>
          <a:prstGeom prst="rect">
            <a:avLst/>
          </a:prstGeom>
          <a:noFill/>
        </p:spPr>
        <p:txBody>
          <a:bodyPr wrap="square">
            <a:spAutoFit/>
          </a:bodyPr>
          <a:lstStyle/>
          <a:p>
            <a:pPr algn="ctr"/>
            <a:r>
              <a:rPr lang="zh-CN" sz="1800" kern="100" dirty="0">
                <a:solidFill>
                  <a:srgbClr val="000000"/>
                </a:solidFill>
                <a:effectLst/>
                <a:latin typeface="Calibri" panose="020F0502020204030204" pitchFamily="34" charset="0"/>
                <a:ea typeface="SimSun" panose="02010600030101010101" pitchFamily="2" charset="-122"/>
                <a:cs typeface="SimSun" panose="02010600030101010101" pitchFamily="2" charset="-122"/>
              </a:rPr>
              <a:t>循环结构</a:t>
            </a:r>
            <a:endParaRPr lang="en-CA" sz="1400" kern="100" dirty="0">
              <a:effectLst/>
              <a:latin typeface="Calibri" panose="020F0502020204030204" pitchFamily="34" charset="0"/>
              <a:ea typeface="SimSun" panose="02010600030101010101" pitchFamily="2" charset="-122"/>
              <a:cs typeface="Times New Roman" panose="02020603050405020304" pitchFamily="18" charset="0"/>
            </a:endParaRPr>
          </a:p>
        </p:txBody>
      </p:sp>
      <p:grpSp>
        <p:nvGrpSpPr>
          <p:cNvPr id="9" name="组合 4">
            <a:extLst>
              <a:ext uri="{FF2B5EF4-FFF2-40B4-BE49-F238E27FC236}">
                <a16:creationId xmlns:a16="http://schemas.microsoft.com/office/drawing/2014/main" id="{E91CD4C2-C1BB-A717-F200-85EC524C519E}"/>
              </a:ext>
            </a:extLst>
          </p:cNvPr>
          <p:cNvGrpSpPr/>
          <p:nvPr/>
        </p:nvGrpSpPr>
        <p:grpSpPr>
          <a:xfrm>
            <a:off x="853286" y="0"/>
            <a:ext cx="10738892" cy="889828"/>
            <a:chOff x="733" y="0"/>
            <a:chExt cx="16911" cy="1400"/>
          </a:xfrm>
        </p:grpSpPr>
        <p:sp>
          <p:nvSpPr>
            <p:cNvPr id="10" name="矩形 2">
              <a:extLst>
                <a:ext uri="{FF2B5EF4-FFF2-40B4-BE49-F238E27FC236}">
                  <a16:creationId xmlns:a16="http://schemas.microsoft.com/office/drawing/2014/main" id="{54DAD4A5-DCA0-E310-348E-6851082071E3}"/>
                </a:ext>
              </a:extLst>
            </p:cNvPr>
            <p:cNvSpPr/>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1" name="TextBox 3">
              <a:extLst>
                <a:ext uri="{FF2B5EF4-FFF2-40B4-BE49-F238E27FC236}">
                  <a16:creationId xmlns:a16="http://schemas.microsoft.com/office/drawing/2014/main" id="{94634643-1E5C-F50A-FB36-7704C3D7173C}"/>
                </a:ext>
              </a:extLst>
            </p:cNvPr>
            <p:cNvSpPr txBox="1"/>
            <p:nvPr/>
          </p:nvSpPr>
          <p:spPr>
            <a:xfrm>
              <a:off x="1055" y="0"/>
              <a:ext cx="5476" cy="140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
          <p:nvSpPr>
            <p:cNvPr id="12" name="矩形 2">
              <a:extLst>
                <a:ext uri="{FF2B5EF4-FFF2-40B4-BE49-F238E27FC236}">
                  <a16:creationId xmlns:a16="http://schemas.microsoft.com/office/drawing/2014/main" id="{63E59589-4CF9-028C-F7AB-CDAE24D9A8F3}"/>
                </a:ext>
              </a:extLst>
            </p:cNvPr>
            <p:cNvSpPr/>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13" name="TextBox 3">
              <a:extLst>
                <a:ext uri="{FF2B5EF4-FFF2-40B4-BE49-F238E27FC236}">
                  <a16:creationId xmlns:a16="http://schemas.microsoft.com/office/drawing/2014/main" id="{9EA0DBC7-0604-F356-0A8F-5577631766D9}"/>
                </a:ext>
              </a:extLst>
            </p:cNvPr>
            <p:cNvSpPr txBox="1"/>
            <p:nvPr/>
          </p:nvSpPr>
          <p:spPr>
            <a:xfrm>
              <a:off x="4951" y="55"/>
              <a:ext cx="12693" cy="1017"/>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第四章：以用户体验为中心的交互设计</a:t>
              </a:r>
            </a:p>
          </p:txBody>
        </p:sp>
      </p:grpSp>
    </p:spTree>
    <p:extLst>
      <p:ext uri="{BB962C8B-B14F-4D97-AF65-F5344CB8AC3E}">
        <p14:creationId xmlns:p14="http://schemas.microsoft.com/office/powerpoint/2010/main" val="33525652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E44D318-B9E6-6BBB-F605-40591AFC0EFB}"/>
              </a:ext>
            </a:extLst>
          </p:cNvPr>
          <p:cNvSpPr txBox="1"/>
          <p:nvPr/>
        </p:nvSpPr>
        <p:spPr>
          <a:xfrm>
            <a:off x="1328285" y="1634485"/>
            <a:ext cx="9731141" cy="3731278"/>
          </a:xfrm>
          <a:prstGeom prst="rect">
            <a:avLst/>
          </a:prstGeom>
          <a:noFill/>
        </p:spPr>
        <p:txBody>
          <a:bodyPr wrap="square">
            <a:spAutoFit/>
          </a:bodyPr>
          <a:lstStyle/>
          <a:p>
            <a:pPr indent="355600" fontAlgn="base">
              <a:lnSpc>
                <a:spcPct val="150000"/>
              </a:lnSpc>
              <a:spcBef>
                <a:spcPct val="0"/>
              </a:spcBef>
              <a:spcAft>
                <a:spcPct val="0"/>
              </a:spcAft>
            </a:pPr>
            <a:r>
              <a:rPr lang="zh-CN" altLang="en-US" sz="2000" dirty="0">
                <a:solidFill>
                  <a:srgbClr val="333333"/>
                </a:solidFill>
                <a:latin typeface="微软雅黑" panose="020B0503020204020204" pitchFamily="34" charset="-122"/>
                <a:ea typeface="微软雅黑" panose="020B0503020204020204" pitchFamily="34" charset="-122"/>
              </a:rPr>
              <a:t>一、格式塔视觉心理原则</a:t>
            </a:r>
            <a:endParaRPr lang="en-CA" sz="2000" dirty="0">
              <a:solidFill>
                <a:srgbClr val="333333"/>
              </a:solidFill>
              <a:latin typeface="微软雅黑" panose="020B0503020204020204" pitchFamily="34" charset="-122"/>
              <a:ea typeface="微软雅黑" panose="020B0503020204020204" pitchFamily="34" charset="-122"/>
            </a:endParaRPr>
          </a:p>
          <a:p>
            <a:pPr indent="355600" fontAlgn="base">
              <a:lnSpc>
                <a:spcPct val="150000"/>
              </a:lnSpc>
              <a:spcBef>
                <a:spcPct val="0"/>
              </a:spcBef>
              <a:spcAft>
                <a:spcPct val="0"/>
              </a:spcAft>
            </a:pPr>
            <a:r>
              <a:rPr lang="zh-CN" altLang="en-US" sz="2000" dirty="0">
                <a:solidFill>
                  <a:srgbClr val="333333"/>
                </a:solidFill>
                <a:latin typeface="微软雅黑" panose="020B0503020204020204" pitchFamily="34" charset="-122"/>
                <a:ea typeface="微软雅黑" panose="020B0503020204020204" pitchFamily="34" charset="-122"/>
              </a:rPr>
              <a:t>（一）格式塔的概念</a:t>
            </a:r>
            <a:endParaRPr lang="en-CA" sz="2000" dirty="0">
              <a:solidFill>
                <a:srgbClr val="333333"/>
              </a:solidFill>
              <a:latin typeface="微软雅黑" panose="020B0503020204020204" pitchFamily="34" charset="-122"/>
              <a:ea typeface="微软雅黑" panose="020B0503020204020204" pitchFamily="34" charset="-122"/>
            </a:endParaRPr>
          </a:p>
          <a:p>
            <a:pPr indent="355600" fontAlgn="base">
              <a:lnSpc>
                <a:spcPct val="150000"/>
              </a:lnSpc>
              <a:spcBef>
                <a:spcPct val="0"/>
              </a:spcBef>
              <a:spcAft>
                <a:spcPct val="0"/>
              </a:spcAft>
            </a:pPr>
            <a:r>
              <a:rPr lang="zh-CN" altLang="en-US" sz="2000" dirty="0">
                <a:solidFill>
                  <a:srgbClr val="333333"/>
                </a:solidFill>
                <a:latin typeface="微软雅黑" panose="020B0503020204020204" pitchFamily="34" charset="-122"/>
                <a:ea typeface="微软雅黑" panose="020B0503020204020204" pitchFamily="34" charset="-122"/>
              </a:rPr>
              <a:t>格式塔是德文“</a:t>
            </a:r>
            <a:r>
              <a:rPr lang="en-US" sz="2000" dirty="0">
                <a:solidFill>
                  <a:srgbClr val="333333"/>
                </a:solidFill>
                <a:latin typeface="微软雅黑" panose="020B0503020204020204" pitchFamily="34" charset="-122"/>
                <a:ea typeface="微软雅黑" panose="020B0503020204020204" pitchFamily="34" charset="-122"/>
              </a:rPr>
              <a:t>Gestalt</a:t>
            </a:r>
            <a:r>
              <a:rPr lang="zh-CN" altLang="en-US" sz="2000" dirty="0">
                <a:solidFill>
                  <a:srgbClr val="333333"/>
                </a:solidFill>
                <a:latin typeface="微软雅黑" panose="020B0503020204020204" pitchFamily="34" charset="-122"/>
                <a:ea typeface="微软雅黑" panose="020B0503020204020204" pitchFamily="34" charset="-122"/>
              </a:rPr>
              <a:t>”的音译，主要指完形，即具有不同部分分离特性的有机整体。上个世纪初，</a:t>
            </a:r>
            <a:r>
              <a:rPr lang="zh-CN" altLang="en-US" sz="2000" dirty="0">
                <a:solidFill>
                  <a:srgbClr val="333333"/>
                </a:solidFill>
                <a:latin typeface="微软雅黑" panose="020B0503020204020204" pitchFamily="34" charset="-122"/>
                <a:ea typeface="微软雅黑" panose="020B0503020204020204" pitchFamily="34" charset="-122"/>
                <a:hlinkClick r:id="rId2">
                  <a:extLst>
                    <a:ext uri="{A12FA001-AC4F-418D-AE19-62706E023703}">
                      <ahyp:hlinkClr xmlns:ahyp="http://schemas.microsoft.com/office/drawing/2018/hyperlinkcolor" val="tx"/>
                    </a:ext>
                  </a:extLst>
                </a:hlinkClick>
              </a:rPr>
              <a:t>奥地利</a:t>
            </a:r>
            <a:r>
              <a:rPr lang="zh-CN" altLang="en-US" sz="2000" dirty="0">
                <a:solidFill>
                  <a:srgbClr val="333333"/>
                </a:solidFill>
                <a:latin typeface="微软雅黑" panose="020B0503020204020204" pitchFamily="34" charset="-122"/>
                <a:ea typeface="微软雅黑" panose="020B0503020204020204" pitchFamily="34" charset="-122"/>
              </a:rPr>
              <a:t>及德国的心理学家创立了格式塔理论</a:t>
            </a:r>
            <a:r>
              <a:rPr lang="en-US" sz="2000" dirty="0">
                <a:solidFill>
                  <a:srgbClr val="333333"/>
                </a:solidFill>
                <a:latin typeface="微软雅黑" panose="020B0503020204020204" pitchFamily="34" charset="-122"/>
                <a:ea typeface="微软雅黑" panose="020B0503020204020204" pitchFamily="34" charset="-122"/>
              </a:rPr>
              <a:t>(Gestalt)</a:t>
            </a:r>
            <a:r>
              <a:rPr lang="zh-CN" altLang="en-US" sz="2000" dirty="0">
                <a:solidFill>
                  <a:srgbClr val="333333"/>
                </a:solidFill>
                <a:latin typeface="微软雅黑" panose="020B0503020204020204" pitchFamily="34" charset="-122"/>
                <a:ea typeface="微软雅黑" panose="020B0503020204020204" pitchFamily="34" charset="-122"/>
              </a:rPr>
              <a:t>，它强调经验和行为的整体性，反对当时流行的构造主义元素学说和行为主义“刺激</a:t>
            </a:r>
            <a:r>
              <a:rPr lang="en-US" sz="2000" dirty="0">
                <a:solidFill>
                  <a:srgbClr val="333333"/>
                </a:solidFill>
                <a:latin typeface="微软雅黑" panose="020B0503020204020204" pitchFamily="34" charset="-122"/>
                <a:ea typeface="微软雅黑" panose="020B0503020204020204" pitchFamily="34" charset="-122"/>
              </a:rPr>
              <a:t>-</a:t>
            </a:r>
            <a:r>
              <a:rPr lang="zh-CN" altLang="en-US" sz="2000" dirty="0">
                <a:solidFill>
                  <a:srgbClr val="333333"/>
                </a:solidFill>
                <a:latin typeface="微软雅黑" panose="020B0503020204020204" pitchFamily="34" charset="-122"/>
                <a:ea typeface="微软雅黑" panose="020B0503020204020204" pitchFamily="34" charset="-122"/>
              </a:rPr>
              <a:t>反应”公式，认为整体不等于部分之和，意识不等于感觉元素的集合，行为不等于反射弧的循环。</a:t>
            </a:r>
            <a:r>
              <a:rPr lang="zh-CN" altLang="en-US" sz="2000" dirty="0">
                <a:solidFill>
                  <a:srgbClr val="333333"/>
                </a:solidFill>
                <a:latin typeface="微软雅黑" panose="020B0503020204020204" pitchFamily="34" charset="-122"/>
                <a:ea typeface="微软雅黑" panose="020B0503020204020204" pitchFamily="34" charset="-122"/>
                <a:hlinkClick r:id="rId3">
                  <a:extLst>
                    <a:ext uri="{A12FA001-AC4F-418D-AE19-62706E023703}">
                      <ahyp:hlinkClr xmlns:ahyp="http://schemas.microsoft.com/office/drawing/2018/hyperlinkcolor" val="tx"/>
                    </a:ext>
                  </a:extLst>
                </a:hlinkClick>
              </a:rPr>
              <a:t>通俗</a:t>
            </a:r>
            <a:r>
              <a:rPr lang="zh-CN" altLang="en-US" sz="2000" dirty="0">
                <a:solidFill>
                  <a:srgbClr val="333333"/>
                </a:solidFill>
                <a:latin typeface="微软雅黑" panose="020B0503020204020204" pitchFamily="34" charset="-122"/>
                <a:ea typeface="微软雅黑" panose="020B0503020204020204" pitchFamily="34" charset="-122"/>
              </a:rPr>
              <a:t>地说格式塔就是知觉的最终结果，是在心不在焉和没有引入反思的现象学状态时的知觉。</a:t>
            </a:r>
            <a:endParaRPr lang="en-CA" sz="2000" dirty="0">
              <a:solidFill>
                <a:srgbClr val="333333"/>
              </a:solidFill>
              <a:latin typeface="微软雅黑" panose="020B0503020204020204" pitchFamily="34" charset="-122"/>
              <a:ea typeface="微软雅黑" panose="020B0503020204020204" pitchFamily="34" charset="-122"/>
            </a:endParaRPr>
          </a:p>
        </p:txBody>
      </p:sp>
      <p:grpSp>
        <p:nvGrpSpPr>
          <p:cNvPr id="6" name="组合 4">
            <a:extLst>
              <a:ext uri="{FF2B5EF4-FFF2-40B4-BE49-F238E27FC236}">
                <a16:creationId xmlns:a16="http://schemas.microsoft.com/office/drawing/2014/main" id="{D4AE187D-5B21-0677-6C3D-21FFAB25CE08}"/>
              </a:ext>
            </a:extLst>
          </p:cNvPr>
          <p:cNvGrpSpPr/>
          <p:nvPr/>
        </p:nvGrpSpPr>
        <p:grpSpPr>
          <a:xfrm>
            <a:off x="853286" y="0"/>
            <a:ext cx="10738892" cy="889828"/>
            <a:chOff x="733" y="0"/>
            <a:chExt cx="16911" cy="1400"/>
          </a:xfrm>
        </p:grpSpPr>
        <p:sp>
          <p:nvSpPr>
            <p:cNvPr id="7" name="矩形 2">
              <a:extLst>
                <a:ext uri="{FF2B5EF4-FFF2-40B4-BE49-F238E27FC236}">
                  <a16:creationId xmlns:a16="http://schemas.microsoft.com/office/drawing/2014/main" id="{B02D794C-FB3C-7402-BAEE-920F996DDA49}"/>
                </a:ext>
              </a:extLst>
            </p:cNvPr>
            <p:cNvSpPr/>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8" name="TextBox 3">
              <a:extLst>
                <a:ext uri="{FF2B5EF4-FFF2-40B4-BE49-F238E27FC236}">
                  <a16:creationId xmlns:a16="http://schemas.microsoft.com/office/drawing/2014/main" id="{9A90285E-BCE6-8DA7-1FD1-83FA9723217D}"/>
                </a:ext>
              </a:extLst>
            </p:cNvPr>
            <p:cNvSpPr txBox="1"/>
            <p:nvPr/>
          </p:nvSpPr>
          <p:spPr>
            <a:xfrm>
              <a:off x="1055" y="0"/>
              <a:ext cx="5476" cy="140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
          <p:nvSpPr>
            <p:cNvPr id="9" name="矩形 2">
              <a:extLst>
                <a:ext uri="{FF2B5EF4-FFF2-40B4-BE49-F238E27FC236}">
                  <a16:creationId xmlns:a16="http://schemas.microsoft.com/office/drawing/2014/main" id="{CF823C0F-A958-64F9-656E-D4F6D9046B28}"/>
                </a:ext>
              </a:extLst>
            </p:cNvPr>
            <p:cNvSpPr/>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10" name="TextBox 3">
              <a:extLst>
                <a:ext uri="{FF2B5EF4-FFF2-40B4-BE49-F238E27FC236}">
                  <a16:creationId xmlns:a16="http://schemas.microsoft.com/office/drawing/2014/main" id="{4340296F-BF13-B043-049C-C06BAD393E3C}"/>
                </a:ext>
              </a:extLst>
            </p:cNvPr>
            <p:cNvSpPr txBox="1"/>
            <p:nvPr/>
          </p:nvSpPr>
          <p:spPr>
            <a:xfrm>
              <a:off x="4951" y="55"/>
              <a:ext cx="12693" cy="1017"/>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第四章：以用户体验为中心的交互设计</a:t>
              </a:r>
            </a:p>
          </p:txBody>
        </p:sp>
      </p:grpSp>
    </p:spTree>
    <p:extLst>
      <p:ext uri="{BB962C8B-B14F-4D97-AF65-F5344CB8AC3E}">
        <p14:creationId xmlns:p14="http://schemas.microsoft.com/office/powerpoint/2010/main" val="43319580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B46BCBD3-8FD2-83E4-0B2F-0E6415A57DBA}"/>
              </a:ext>
            </a:extLst>
          </p:cNvPr>
          <p:cNvSpPr txBox="1"/>
          <p:nvPr/>
        </p:nvSpPr>
        <p:spPr>
          <a:xfrm>
            <a:off x="1469204" y="1930440"/>
            <a:ext cx="9534418" cy="2423227"/>
          </a:xfrm>
          <a:prstGeom prst="rect">
            <a:avLst/>
          </a:prstGeom>
          <a:noFill/>
        </p:spPr>
        <p:txBody>
          <a:bodyPr wrap="square">
            <a:spAutoFit/>
          </a:bodyPr>
          <a:lstStyle/>
          <a:p>
            <a:pPr indent="355600" algn="just">
              <a:lnSpc>
                <a:spcPct val="150000"/>
              </a:lnSpc>
            </a:pPr>
            <a:r>
              <a:rPr lang="zh-CN" altLang="en-US" sz="2000" b="1" dirty="0">
                <a:solidFill>
                  <a:srgbClr val="333333"/>
                </a:solidFill>
                <a:latin typeface="微软雅黑" panose="020B0503020204020204" pitchFamily="34" charset="-122"/>
                <a:ea typeface="微软雅黑" panose="020B0503020204020204" pitchFamily="34" charset="-122"/>
              </a:rPr>
              <a:t>三、页面与原型设计</a:t>
            </a:r>
            <a:endParaRPr lang="en-CA" sz="2000" b="1" dirty="0">
              <a:solidFill>
                <a:srgbClr val="333333"/>
              </a:solidFill>
              <a:latin typeface="微软雅黑" panose="020B0503020204020204" pitchFamily="34" charset="-122"/>
              <a:ea typeface="微软雅黑" panose="020B0503020204020204" pitchFamily="34" charset="-122"/>
            </a:endParaRPr>
          </a:p>
          <a:p>
            <a:pPr indent="355600" algn="just">
              <a:lnSpc>
                <a:spcPct val="150000"/>
              </a:lnSpc>
              <a:spcAft>
                <a:spcPts val="600"/>
              </a:spcAft>
            </a:pPr>
            <a:r>
              <a:rPr lang="en-US" sz="2000" dirty="0">
                <a:solidFill>
                  <a:srgbClr val="333333"/>
                </a:solidFill>
                <a:latin typeface="微软雅黑" panose="020B0503020204020204" pitchFamily="34" charset="-122"/>
                <a:ea typeface="微软雅黑" panose="020B0503020204020204" pitchFamily="34" charset="-122"/>
              </a:rPr>
              <a:t>    </a:t>
            </a:r>
            <a:r>
              <a:rPr lang="zh-CN" altLang="en-US" sz="2000" dirty="0">
                <a:solidFill>
                  <a:srgbClr val="333333"/>
                </a:solidFill>
                <a:latin typeface="微软雅黑" panose="020B0503020204020204" pitchFamily="34" charset="-122"/>
                <a:ea typeface="微软雅黑" panose="020B0503020204020204" pitchFamily="34" charset="-122"/>
              </a:rPr>
              <a:t>（一）页面设计</a:t>
            </a:r>
            <a:endParaRPr lang="en-CA" sz="2000" dirty="0">
              <a:solidFill>
                <a:srgbClr val="333333"/>
              </a:solidFill>
              <a:latin typeface="微软雅黑" panose="020B0503020204020204" pitchFamily="34" charset="-122"/>
              <a:ea typeface="微软雅黑" panose="020B0503020204020204" pitchFamily="34" charset="-122"/>
            </a:endParaRPr>
          </a:p>
          <a:p>
            <a:pPr indent="355600" algn="just">
              <a:lnSpc>
                <a:spcPct val="150000"/>
              </a:lnSpc>
            </a:pPr>
            <a:r>
              <a:rPr lang="zh-CN" altLang="en-US" sz="2000" dirty="0">
                <a:solidFill>
                  <a:srgbClr val="333333"/>
                </a:solidFill>
                <a:latin typeface="微软雅黑" panose="020B0503020204020204" pitchFamily="34" charset="-122"/>
                <a:ea typeface="微软雅黑" panose="020B0503020204020204" pitchFamily="34" charset="-122"/>
              </a:rPr>
              <a:t>在进行交互设计时需充分考虑用户的浏览、操作习惯，设计出符合用户习惯的合理化布局。多做“减法”运算，隐藏不常用的功能区块，保持界面简洁。采用合理化的页面设计，可使用户专注于主要业务操作流程，进一步提高软件的易用性。</a:t>
            </a:r>
            <a:endParaRPr lang="en-CA" sz="2000" dirty="0">
              <a:solidFill>
                <a:srgbClr val="333333"/>
              </a:solidFill>
              <a:latin typeface="微软雅黑" panose="020B0503020204020204" pitchFamily="34" charset="-122"/>
              <a:ea typeface="微软雅黑" panose="020B0503020204020204" pitchFamily="34" charset="-122"/>
            </a:endParaRPr>
          </a:p>
        </p:txBody>
      </p:sp>
      <p:grpSp>
        <p:nvGrpSpPr>
          <p:cNvPr id="8" name="组合 4">
            <a:extLst>
              <a:ext uri="{FF2B5EF4-FFF2-40B4-BE49-F238E27FC236}">
                <a16:creationId xmlns:a16="http://schemas.microsoft.com/office/drawing/2014/main" id="{8F0C2967-10B5-284E-A4C7-3F6DEE022A8F}"/>
              </a:ext>
            </a:extLst>
          </p:cNvPr>
          <p:cNvGrpSpPr/>
          <p:nvPr/>
        </p:nvGrpSpPr>
        <p:grpSpPr>
          <a:xfrm>
            <a:off x="853286" y="0"/>
            <a:ext cx="10738892" cy="889828"/>
            <a:chOff x="733" y="0"/>
            <a:chExt cx="16911" cy="1400"/>
          </a:xfrm>
        </p:grpSpPr>
        <p:sp>
          <p:nvSpPr>
            <p:cNvPr id="9" name="矩形 2">
              <a:extLst>
                <a:ext uri="{FF2B5EF4-FFF2-40B4-BE49-F238E27FC236}">
                  <a16:creationId xmlns:a16="http://schemas.microsoft.com/office/drawing/2014/main" id="{19E37E85-D56D-F105-3584-05085BA7A457}"/>
                </a:ext>
              </a:extLst>
            </p:cNvPr>
            <p:cNvSpPr/>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0" name="TextBox 3">
              <a:extLst>
                <a:ext uri="{FF2B5EF4-FFF2-40B4-BE49-F238E27FC236}">
                  <a16:creationId xmlns:a16="http://schemas.microsoft.com/office/drawing/2014/main" id="{72FFB9E0-0E60-817A-0E8C-E70EF0EFC85B}"/>
                </a:ext>
              </a:extLst>
            </p:cNvPr>
            <p:cNvSpPr txBox="1"/>
            <p:nvPr/>
          </p:nvSpPr>
          <p:spPr>
            <a:xfrm>
              <a:off x="1055" y="0"/>
              <a:ext cx="5476" cy="140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
          <p:nvSpPr>
            <p:cNvPr id="11" name="矩形 2">
              <a:extLst>
                <a:ext uri="{FF2B5EF4-FFF2-40B4-BE49-F238E27FC236}">
                  <a16:creationId xmlns:a16="http://schemas.microsoft.com/office/drawing/2014/main" id="{CBB26D5E-19E1-DD9D-D8ED-51204EA60190}"/>
                </a:ext>
              </a:extLst>
            </p:cNvPr>
            <p:cNvSpPr/>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12" name="TextBox 3">
              <a:extLst>
                <a:ext uri="{FF2B5EF4-FFF2-40B4-BE49-F238E27FC236}">
                  <a16:creationId xmlns:a16="http://schemas.microsoft.com/office/drawing/2014/main" id="{1D3CA686-95F7-784B-91E9-E40B1B48E688}"/>
                </a:ext>
              </a:extLst>
            </p:cNvPr>
            <p:cNvSpPr txBox="1"/>
            <p:nvPr/>
          </p:nvSpPr>
          <p:spPr>
            <a:xfrm>
              <a:off x="4951" y="55"/>
              <a:ext cx="12693" cy="1017"/>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第四章：以用户体验为中心的交互设计</a:t>
              </a:r>
            </a:p>
          </p:txBody>
        </p:sp>
      </p:grpSp>
    </p:spTree>
    <p:extLst>
      <p:ext uri="{BB962C8B-B14F-4D97-AF65-F5344CB8AC3E}">
        <p14:creationId xmlns:p14="http://schemas.microsoft.com/office/powerpoint/2010/main" val="259757476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5A992162-9BF6-83F8-7180-56BFE1ECDAB2}"/>
              </a:ext>
            </a:extLst>
          </p:cNvPr>
          <p:cNvSpPr txBox="1"/>
          <p:nvPr/>
        </p:nvSpPr>
        <p:spPr>
          <a:xfrm>
            <a:off x="1130157" y="1229039"/>
            <a:ext cx="9945385" cy="2346283"/>
          </a:xfrm>
          <a:prstGeom prst="rect">
            <a:avLst/>
          </a:prstGeom>
          <a:noFill/>
        </p:spPr>
        <p:txBody>
          <a:bodyPr wrap="square">
            <a:spAutoFit/>
          </a:bodyPr>
          <a:lstStyle/>
          <a:p>
            <a:pPr indent="355600" algn="just">
              <a:lnSpc>
                <a:spcPct val="150000"/>
              </a:lnSpc>
            </a:pPr>
            <a:r>
              <a:rPr lang="en-US" sz="2000" dirty="0">
                <a:solidFill>
                  <a:srgbClr val="333333"/>
                </a:solidFill>
                <a:latin typeface="微软雅黑" panose="020B0503020204020204" pitchFamily="34" charset="-122"/>
                <a:ea typeface="微软雅黑" panose="020B0503020204020204" pitchFamily="34" charset="-122"/>
              </a:rPr>
              <a:t>1.</a:t>
            </a:r>
            <a:r>
              <a:rPr lang="zh-CN" altLang="en-US" sz="2000" dirty="0">
                <a:solidFill>
                  <a:srgbClr val="333333"/>
                </a:solidFill>
                <a:latin typeface="微软雅黑" panose="020B0503020204020204" pitchFamily="34" charset="-122"/>
                <a:ea typeface="微软雅黑" panose="020B0503020204020204" pitchFamily="34" charset="-122"/>
              </a:rPr>
              <a:t>网页设计的</a:t>
            </a:r>
            <a:r>
              <a:rPr lang="en-US" sz="2000" dirty="0">
                <a:solidFill>
                  <a:srgbClr val="333333"/>
                </a:solidFill>
                <a:latin typeface="微软雅黑" panose="020B0503020204020204" pitchFamily="34" charset="-122"/>
                <a:ea typeface="微软雅黑" panose="020B0503020204020204" pitchFamily="34" charset="-122"/>
              </a:rPr>
              <a:t>5</a:t>
            </a:r>
            <a:r>
              <a:rPr lang="zh-CN" altLang="en-US" sz="2000" dirty="0">
                <a:solidFill>
                  <a:srgbClr val="333333"/>
                </a:solidFill>
                <a:latin typeface="微软雅黑" panose="020B0503020204020204" pitchFamily="34" charset="-122"/>
                <a:ea typeface="微软雅黑" panose="020B0503020204020204" pitchFamily="34" charset="-122"/>
              </a:rPr>
              <a:t>种经典类型</a:t>
            </a:r>
            <a:endParaRPr lang="en-CA" sz="2000" dirty="0">
              <a:solidFill>
                <a:srgbClr val="333333"/>
              </a:solidFill>
              <a:latin typeface="微软雅黑" panose="020B0503020204020204" pitchFamily="34" charset="-122"/>
              <a:ea typeface="微软雅黑" panose="020B0503020204020204" pitchFamily="34" charset="-122"/>
            </a:endParaRPr>
          </a:p>
          <a:p>
            <a:pPr indent="355600" algn="just">
              <a:lnSpc>
                <a:spcPct val="150000"/>
              </a:lnSpc>
            </a:pPr>
            <a:r>
              <a:rPr lang="zh-CN" altLang="en-US" sz="2000" dirty="0">
                <a:solidFill>
                  <a:srgbClr val="333333"/>
                </a:solidFill>
                <a:latin typeface="微软雅黑" panose="020B0503020204020204" pitchFamily="34" charset="-122"/>
                <a:ea typeface="微软雅黑" panose="020B0503020204020204" pitchFamily="34" charset="-122"/>
              </a:rPr>
              <a:t>⑴封面型</a:t>
            </a:r>
            <a:endParaRPr lang="en-CA" sz="2000" dirty="0">
              <a:solidFill>
                <a:srgbClr val="333333"/>
              </a:solidFill>
              <a:latin typeface="微软雅黑" panose="020B0503020204020204" pitchFamily="34" charset="-122"/>
              <a:ea typeface="微软雅黑" panose="020B0503020204020204" pitchFamily="34" charset="-122"/>
            </a:endParaRPr>
          </a:p>
          <a:p>
            <a:pPr indent="355600" algn="just">
              <a:lnSpc>
                <a:spcPct val="150000"/>
              </a:lnSpc>
            </a:pPr>
            <a:r>
              <a:rPr lang="zh-CN" altLang="en-US" sz="2000" dirty="0">
                <a:solidFill>
                  <a:srgbClr val="333333"/>
                </a:solidFill>
                <a:latin typeface="微软雅黑" panose="020B0503020204020204" pitchFamily="34" charset="-122"/>
                <a:ea typeface="微软雅黑" panose="020B0503020204020204" pitchFamily="34" charset="-122"/>
              </a:rPr>
              <a:t>这种网页设计类型一般出现在网站首页，用以吸引用户的关注。呈现方式大多是一些充满设计感的界面，以实现“进入”、“注册”或“登录”的跳转，有些甚至简化了其他修饰，只有一个单纯的链接。</a:t>
            </a:r>
            <a:endParaRPr lang="en-CA" sz="2000" dirty="0">
              <a:solidFill>
                <a:srgbClr val="333333"/>
              </a:solidFill>
              <a:latin typeface="微软雅黑" panose="020B0503020204020204" pitchFamily="34" charset="-122"/>
              <a:ea typeface="微软雅黑" panose="020B0503020204020204" pitchFamily="34" charset="-122"/>
            </a:endParaRPr>
          </a:p>
        </p:txBody>
      </p:sp>
      <p:pic>
        <p:nvPicPr>
          <p:cNvPr id="6" name="图片 331" descr="封面型">
            <a:extLst>
              <a:ext uri="{FF2B5EF4-FFF2-40B4-BE49-F238E27FC236}">
                <a16:creationId xmlns:a16="http://schemas.microsoft.com/office/drawing/2014/main" id="{0219DD48-92CA-5C42-ACFD-EC16BD980117}"/>
              </a:ext>
            </a:extLst>
          </p:cNvPr>
          <p:cNvPicPr>
            <a:picLocks noChangeAspect="1"/>
          </p:cNvPicPr>
          <p:nvPr/>
        </p:nvPicPr>
        <p:blipFill>
          <a:blip r:embed="rId2"/>
          <a:stretch>
            <a:fillRect/>
          </a:stretch>
        </p:blipFill>
        <p:spPr>
          <a:xfrm>
            <a:off x="3607764" y="3818665"/>
            <a:ext cx="5264150" cy="2323465"/>
          </a:xfrm>
          <a:prstGeom prst="rect">
            <a:avLst/>
          </a:prstGeom>
        </p:spPr>
      </p:pic>
      <p:grpSp>
        <p:nvGrpSpPr>
          <p:cNvPr id="9" name="组合 4">
            <a:extLst>
              <a:ext uri="{FF2B5EF4-FFF2-40B4-BE49-F238E27FC236}">
                <a16:creationId xmlns:a16="http://schemas.microsoft.com/office/drawing/2014/main" id="{34CCE052-C42C-EF42-4E5C-E31DA5CC08DD}"/>
              </a:ext>
            </a:extLst>
          </p:cNvPr>
          <p:cNvGrpSpPr/>
          <p:nvPr/>
        </p:nvGrpSpPr>
        <p:grpSpPr>
          <a:xfrm>
            <a:off x="853286" y="0"/>
            <a:ext cx="10738892" cy="889828"/>
            <a:chOff x="733" y="0"/>
            <a:chExt cx="16911" cy="1400"/>
          </a:xfrm>
        </p:grpSpPr>
        <p:sp>
          <p:nvSpPr>
            <p:cNvPr id="10" name="矩形 2">
              <a:extLst>
                <a:ext uri="{FF2B5EF4-FFF2-40B4-BE49-F238E27FC236}">
                  <a16:creationId xmlns:a16="http://schemas.microsoft.com/office/drawing/2014/main" id="{B1E93317-D07B-6B1B-38A9-0E0ABD329231}"/>
                </a:ext>
              </a:extLst>
            </p:cNvPr>
            <p:cNvSpPr/>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1" name="TextBox 3">
              <a:extLst>
                <a:ext uri="{FF2B5EF4-FFF2-40B4-BE49-F238E27FC236}">
                  <a16:creationId xmlns:a16="http://schemas.microsoft.com/office/drawing/2014/main" id="{A94F6449-1E5E-1D86-0E1F-5D3CACE96582}"/>
                </a:ext>
              </a:extLst>
            </p:cNvPr>
            <p:cNvSpPr txBox="1"/>
            <p:nvPr/>
          </p:nvSpPr>
          <p:spPr>
            <a:xfrm>
              <a:off x="1055" y="0"/>
              <a:ext cx="5476" cy="140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
          <p:nvSpPr>
            <p:cNvPr id="12" name="矩形 2">
              <a:extLst>
                <a:ext uri="{FF2B5EF4-FFF2-40B4-BE49-F238E27FC236}">
                  <a16:creationId xmlns:a16="http://schemas.microsoft.com/office/drawing/2014/main" id="{9FED31B0-699B-2185-813A-5C2F325CBF8B}"/>
                </a:ext>
              </a:extLst>
            </p:cNvPr>
            <p:cNvSpPr/>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13" name="TextBox 3">
              <a:extLst>
                <a:ext uri="{FF2B5EF4-FFF2-40B4-BE49-F238E27FC236}">
                  <a16:creationId xmlns:a16="http://schemas.microsoft.com/office/drawing/2014/main" id="{00EA82F1-C6BF-2663-3EF6-9A07C7DC7B98}"/>
                </a:ext>
              </a:extLst>
            </p:cNvPr>
            <p:cNvSpPr txBox="1"/>
            <p:nvPr/>
          </p:nvSpPr>
          <p:spPr>
            <a:xfrm>
              <a:off x="4951" y="55"/>
              <a:ext cx="12693" cy="1017"/>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第四章：以用户体验为中心的交互设计</a:t>
              </a:r>
            </a:p>
          </p:txBody>
        </p:sp>
      </p:grpSp>
    </p:spTree>
    <p:extLst>
      <p:ext uri="{BB962C8B-B14F-4D97-AF65-F5344CB8AC3E}">
        <p14:creationId xmlns:p14="http://schemas.microsoft.com/office/powerpoint/2010/main" val="155615280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1699E9A3-1BFB-99BE-52A9-C480A071930D}"/>
              </a:ext>
            </a:extLst>
          </p:cNvPr>
          <p:cNvSpPr txBox="1"/>
          <p:nvPr/>
        </p:nvSpPr>
        <p:spPr>
          <a:xfrm>
            <a:off x="1425538" y="1166990"/>
            <a:ext cx="9177391" cy="1422954"/>
          </a:xfrm>
          <a:prstGeom prst="rect">
            <a:avLst/>
          </a:prstGeom>
          <a:noFill/>
        </p:spPr>
        <p:txBody>
          <a:bodyPr wrap="square">
            <a:spAutoFit/>
          </a:bodyPr>
          <a:lstStyle/>
          <a:p>
            <a:pPr indent="355600" algn="just">
              <a:lnSpc>
                <a:spcPct val="150000"/>
              </a:lnSpc>
            </a:pPr>
            <a:r>
              <a:rPr lang="zh-CN" altLang="en-US" sz="2000" dirty="0">
                <a:solidFill>
                  <a:srgbClr val="333333"/>
                </a:solidFill>
                <a:latin typeface="微软雅黑" panose="020B0503020204020204" pitchFamily="34" charset="-122"/>
                <a:ea typeface="微软雅黑" panose="020B0503020204020204" pitchFamily="34" charset="-122"/>
              </a:rPr>
              <a:t>⑵左右框架型</a:t>
            </a:r>
            <a:endParaRPr lang="en-CA" sz="2000" dirty="0">
              <a:solidFill>
                <a:srgbClr val="333333"/>
              </a:solidFill>
              <a:latin typeface="微软雅黑" panose="020B0503020204020204" pitchFamily="34" charset="-122"/>
              <a:ea typeface="微软雅黑" panose="020B0503020204020204" pitchFamily="34" charset="-122"/>
            </a:endParaRPr>
          </a:p>
          <a:p>
            <a:pPr indent="355600" algn="just">
              <a:lnSpc>
                <a:spcPct val="150000"/>
              </a:lnSpc>
            </a:pPr>
            <a:r>
              <a:rPr lang="zh-CN" altLang="en-US" sz="2000" dirty="0">
                <a:solidFill>
                  <a:srgbClr val="333333"/>
                </a:solidFill>
                <a:latin typeface="微软雅黑" panose="020B0503020204020204" pitchFamily="34" charset="-122"/>
                <a:ea typeface="微软雅黑" panose="020B0503020204020204" pitchFamily="34" charset="-122"/>
              </a:rPr>
              <a:t>这是一种左右分页的框架结构，左面通常为导航链接，上方或有一个小标题或标志，右面是正文。一些大型论坛和企业网站经常会采用这种结构类型。</a:t>
            </a:r>
            <a:endParaRPr lang="en-CA" sz="2000" dirty="0">
              <a:solidFill>
                <a:srgbClr val="333333"/>
              </a:solidFill>
              <a:latin typeface="微软雅黑" panose="020B0503020204020204" pitchFamily="34" charset="-122"/>
              <a:ea typeface="微软雅黑" panose="020B0503020204020204" pitchFamily="34" charset="-122"/>
            </a:endParaRPr>
          </a:p>
        </p:txBody>
      </p:sp>
      <p:pic>
        <p:nvPicPr>
          <p:cNvPr id="6" name="图片 335" descr="左右框架">
            <a:extLst>
              <a:ext uri="{FF2B5EF4-FFF2-40B4-BE49-F238E27FC236}">
                <a16:creationId xmlns:a16="http://schemas.microsoft.com/office/drawing/2014/main" id="{B301B8D1-91AE-2E42-239C-A2BA9473F7E7}"/>
              </a:ext>
            </a:extLst>
          </p:cNvPr>
          <p:cNvPicPr>
            <a:picLocks noChangeAspect="1"/>
          </p:cNvPicPr>
          <p:nvPr/>
        </p:nvPicPr>
        <p:blipFill>
          <a:blip r:embed="rId2"/>
          <a:srcRect r="1628"/>
          <a:stretch>
            <a:fillRect/>
          </a:stretch>
        </p:blipFill>
        <p:spPr>
          <a:xfrm>
            <a:off x="2275028" y="2730353"/>
            <a:ext cx="7641943" cy="3455218"/>
          </a:xfrm>
          <a:prstGeom prst="rect">
            <a:avLst/>
          </a:prstGeom>
        </p:spPr>
      </p:pic>
      <p:grpSp>
        <p:nvGrpSpPr>
          <p:cNvPr id="7" name="组合 4">
            <a:extLst>
              <a:ext uri="{FF2B5EF4-FFF2-40B4-BE49-F238E27FC236}">
                <a16:creationId xmlns:a16="http://schemas.microsoft.com/office/drawing/2014/main" id="{AA4DBD35-38B6-F3EC-76A9-1D5FD5DD9B75}"/>
              </a:ext>
            </a:extLst>
          </p:cNvPr>
          <p:cNvGrpSpPr/>
          <p:nvPr/>
        </p:nvGrpSpPr>
        <p:grpSpPr>
          <a:xfrm>
            <a:off x="853286" y="0"/>
            <a:ext cx="10738892" cy="889828"/>
            <a:chOff x="733" y="0"/>
            <a:chExt cx="16911" cy="1400"/>
          </a:xfrm>
        </p:grpSpPr>
        <p:sp>
          <p:nvSpPr>
            <p:cNvPr id="8" name="矩形 2">
              <a:extLst>
                <a:ext uri="{FF2B5EF4-FFF2-40B4-BE49-F238E27FC236}">
                  <a16:creationId xmlns:a16="http://schemas.microsoft.com/office/drawing/2014/main" id="{7CAE9431-F971-ACE8-A9E6-8A5A59FFBF15}"/>
                </a:ext>
              </a:extLst>
            </p:cNvPr>
            <p:cNvSpPr/>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9" name="TextBox 3">
              <a:extLst>
                <a:ext uri="{FF2B5EF4-FFF2-40B4-BE49-F238E27FC236}">
                  <a16:creationId xmlns:a16="http://schemas.microsoft.com/office/drawing/2014/main" id="{2DC163DA-FC96-316B-39BB-17701EEE47FC}"/>
                </a:ext>
              </a:extLst>
            </p:cNvPr>
            <p:cNvSpPr txBox="1"/>
            <p:nvPr/>
          </p:nvSpPr>
          <p:spPr>
            <a:xfrm>
              <a:off x="1055" y="0"/>
              <a:ext cx="5476" cy="140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
          <p:nvSpPr>
            <p:cNvPr id="10" name="矩形 2">
              <a:extLst>
                <a:ext uri="{FF2B5EF4-FFF2-40B4-BE49-F238E27FC236}">
                  <a16:creationId xmlns:a16="http://schemas.microsoft.com/office/drawing/2014/main" id="{899E5C66-0F3C-88A9-66DF-B012B6938A10}"/>
                </a:ext>
              </a:extLst>
            </p:cNvPr>
            <p:cNvSpPr/>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11" name="TextBox 3">
              <a:extLst>
                <a:ext uri="{FF2B5EF4-FFF2-40B4-BE49-F238E27FC236}">
                  <a16:creationId xmlns:a16="http://schemas.microsoft.com/office/drawing/2014/main" id="{159F23CF-0B04-0DBD-2113-52522C4A294C}"/>
                </a:ext>
              </a:extLst>
            </p:cNvPr>
            <p:cNvSpPr txBox="1"/>
            <p:nvPr/>
          </p:nvSpPr>
          <p:spPr>
            <a:xfrm>
              <a:off x="4951" y="55"/>
              <a:ext cx="12693" cy="1017"/>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第四章：以用户体验为中心的交互设计</a:t>
              </a:r>
            </a:p>
          </p:txBody>
        </p:sp>
      </p:grpSp>
    </p:spTree>
    <p:extLst>
      <p:ext uri="{BB962C8B-B14F-4D97-AF65-F5344CB8AC3E}">
        <p14:creationId xmlns:p14="http://schemas.microsoft.com/office/powerpoint/2010/main" val="83094576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61014D0-ED89-A2FC-F63F-A9C1D1A99612}"/>
              </a:ext>
            </a:extLst>
          </p:cNvPr>
          <p:cNvSpPr txBox="1"/>
          <p:nvPr/>
        </p:nvSpPr>
        <p:spPr>
          <a:xfrm>
            <a:off x="1235039" y="1506037"/>
            <a:ext cx="9721921" cy="1422954"/>
          </a:xfrm>
          <a:prstGeom prst="rect">
            <a:avLst/>
          </a:prstGeom>
          <a:noFill/>
        </p:spPr>
        <p:txBody>
          <a:bodyPr wrap="square">
            <a:spAutoFit/>
          </a:bodyPr>
          <a:lstStyle/>
          <a:p>
            <a:pPr indent="355600" algn="just">
              <a:lnSpc>
                <a:spcPct val="150000"/>
              </a:lnSpc>
            </a:pPr>
            <a:r>
              <a:rPr lang="zh-CN" altLang="en-US" sz="2000" dirty="0">
                <a:solidFill>
                  <a:srgbClr val="333333"/>
                </a:solidFill>
                <a:latin typeface="微软雅黑" panose="020B0503020204020204" pitchFamily="34" charset="-122"/>
                <a:ea typeface="微软雅黑" panose="020B0503020204020204" pitchFamily="34" charset="-122"/>
              </a:rPr>
              <a:t>⑶综合框架型</a:t>
            </a:r>
            <a:endParaRPr lang="en-CA" sz="2000" dirty="0">
              <a:solidFill>
                <a:srgbClr val="333333"/>
              </a:solidFill>
              <a:latin typeface="微软雅黑" panose="020B0503020204020204" pitchFamily="34" charset="-122"/>
              <a:ea typeface="微软雅黑" panose="020B0503020204020204" pitchFamily="34" charset="-122"/>
            </a:endParaRPr>
          </a:p>
          <a:p>
            <a:pPr>
              <a:lnSpc>
                <a:spcPct val="150000"/>
              </a:lnSpc>
            </a:pPr>
            <a:r>
              <a:rPr lang="zh-CN" altLang="en-US" sz="2000" dirty="0">
                <a:solidFill>
                  <a:srgbClr val="333333"/>
                </a:solidFill>
                <a:latin typeface="微软雅黑" panose="020B0503020204020204" pitchFamily="34" charset="-122"/>
                <a:ea typeface="微软雅黑" panose="020B0503020204020204" pitchFamily="34" charset="-122"/>
              </a:rPr>
              <a:t>      这是左右框架型和上下框架型的结合，同时兼具二者的特点，即左面和上方都有导航栏，右面的内容部分也有上下、左右这样的分隔内容。</a:t>
            </a:r>
            <a:endParaRPr lang="en-CA" sz="2000" dirty="0">
              <a:solidFill>
                <a:srgbClr val="333333"/>
              </a:solidFill>
              <a:latin typeface="微软雅黑" panose="020B0503020204020204" pitchFamily="34" charset="-122"/>
              <a:ea typeface="微软雅黑" panose="020B0503020204020204" pitchFamily="34" charset="-122"/>
            </a:endParaRPr>
          </a:p>
        </p:txBody>
      </p:sp>
      <p:pic>
        <p:nvPicPr>
          <p:cNvPr id="6" name="图片 7" descr="ggg">
            <a:extLst>
              <a:ext uri="{FF2B5EF4-FFF2-40B4-BE49-F238E27FC236}">
                <a16:creationId xmlns:a16="http://schemas.microsoft.com/office/drawing/2014/main" id="{1BC75E45-B056-0E3E-F30D-94F1FB1F9200}"/>
              </a:ext>
            </a:extLst>
          </p:cNvPr>
          <p:cNvPicPr>
            <a:picLocks noChangeAspect="1"/>
          </p:cNvPicPr>
          <p:nvPr/>
        </p:nvPicPr>
        <p:blipFill>
          <a:blip r:embed="rId2"/>
          <a:stretch>
            <a:fillRect/>
          </a:stretch>
        </p:blipFill>
        <p:spPr>
          <a:xfrm>
            <a:off x="2549842" y="3107934"/>
            <a:ext cx="6763102" cy="3036012"/>
          </a:xfrm>
          <a:prstGeom prst="rect">
            <a:avLst/>
          </a:prstGeom>
        </p:spPr>
      </p:pic>
      <p:grpSp>
        <p:nvGrpSpPr>
          <p:cNvPr id="7" name="组合 4">
            <a:extLst>
              <a:ext uri="{FF2B5EF4-FFF2-40B4-BE49-F238E27FC236}">
                <a16:creationId xmlns:a16="http://schemas.microsoft.com/office/drawing/2014/main" id="{9634373C-D969-E615-5A11-6516176D8E3F}"/>
              </a:ext>
            </a:extLst>
          </p:cNvPr>
          <p:cNvGrpSpPr/>
          <p:nvPr/>
        </p:nvGrpSpPr>
        <p:grpSpPr>
          <a:xfrm>
            <a:off x="853286" y="0"/>
            <a:ext cx="10738892" cy="889828"/>
            <a:chOff x="733" y="0"/>
            <a:chExt cx="16911" cy="1400"/>
          </a:xfrm>
        </p:grpSpPr>
        <p:sp>
          <p:nvSpPr>
            <p:cNvPr id="8" name="矩形 2">
              <a:extLst>
                <a:ext uri="{FF2B5EF4-FFF2-40B4-BE49-F238E27FC236}">
                  <a16:creationId xmlns:a16="http://schemas.microsoft.com/office/drawing/2014/main" id="{3B7D031B-9DEF-43B5-38E7-F5BECBEC54D0}"/>
                </a:ext>
              </a:extLst>
            </p:cNvPr>
            <p:cNvSpPr/>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9" name="TextBox 3">
              <a:extLst>
                <a:ext uri="{FF2B5EF4-FFF2-40B4-BE49-F238E27FC236}">
                  <a16:creationId xmlns:a16="http://schemas.microsoft.com/office/drawing/2014/main" id="{DAC27C15-FA48-E073-CE15-029C87A857C4}"/>
                </a:ext>
              </a:extLst>
            </p:cNvPr>
            <p:cNvSpPr txBox="1"/>
            <p:nvPr/>
          </p:nvSpPr>
          <p:spPr>
            <a:xfrm>
              <a:off x="1055" y="0"/>
              <a:ext cx="5476" cy="140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
          <p:nvSpPr>
            <p:cNvPr id="10" name="矩形 2">
              <a:extLst>
                <a:ext uri="{FF2B5EF4-FFF2-40B4-BE49-F238E27FC236}">
                  <a16:creationId xmlns:a16="http://schemas.microsoft.com/office/drawing/2014/main" id="{9526678E-F135-B3BA-345A-63A99B2E2DE6}"/>
                </a:ext>
              </a:extLst>
            </p:cNvPr>
            <p:cNvSpPr/>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11" name="TextBox 3">
              <a:extLst>
                <a:ext uri="{FF2B5EF4-FFF2-40B4-BE49-F238E27FC236}">
                  <a16:creationId xmlns:a16="http://schemas.microsoft.com/office/drawing/2014/main" id="{0A45009A-9389-D2DD-6F65-3C61E1CFB42C}"/>
                </a:ext>
              </a:extLst>
            </p:cNvPr>
            <p:cNvSpPr txBox="1"/>
            <p:nvPr/>
          </p:nvSpPr>
          <p:spPr>
            <a:xfrm>
              <a:off x="4951" y="55"/>
              <a:ext cx="12693" cy="1017"/>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第四章：以用户体验为中心的交互设计</a:t>
              </a:r>
            </a:p>
          </p:txBody>
        </p:sp>
      </p:grpSp>
    </p:spTree>
    <p:extLst>
      <p:ext uri="{BB962C8B-B14F-4D97-AF65-F5344CB8AC3E}">
        <p14:creationId xmlns:p14="http://schemas.microsoft.com/office/powerpoint/2010/main" val="76652862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7AC4B8C7-30B8-6B5E-A32B-44987F5AB0C0}"/>
              </a:ext>
            </a:extLst>
          </p:cNvPr>
          <p:cNvSpPr txBox="1"/>
          <p:nvPr/>
        </p:nvSpPr>
        <p:spPr>
          <a:xfrm>
            <a:off x="1343346" y="1198619"/>
            <a:ext cx="9742470" cy="2346283"/>
          </a:xfrm>
          <a:prstGeom prst="rect">
            <a:avLst/>
          </a:prstGeom>
          <a:noFill/>
        </p:spPr>
        <p:txBody>
          <a:bodyPr wrap="square">
            <a:spAutoFit/>
          </a:bodyPr>
          <a:lstStyle/>
          <a:p>
            <a:pPr indent="355600" algn="just">
              <a:lnSpc>
                <a:spcPct val="150000"/>
              </a:lnSpc>
            </a:pPr>
            <a:r>
              <a:rPr lang="zh-CN" altLang="en-US" sz="2000" dirty="0">
                <a:solidFill>
                  <a:srgbClr val="333333"/>
                </a:solidFill>
                <a:latin typeface="微软雅黑" panose="020B0503020204020204" pitchFamily="34" charset="-122"/>
                <a:ea typeface="微软雅黑" panose="020B0503020204020204" pitchFamily="34" charset="-122"/>
              </a:rPr>
              <a:t>⑷瀑布流式布局（</a:t>
            </a:r>
            <a:r>
              <a:rPr lang="en-US" sz="2000" dirty="0" err="1">
                <a:solidFill>
                  <a:srgbClr val="333333"/>
                </a:solidFill>
                <a:latin typeface="微软雅黑" panose="020B0503020204020204" pitchFamily="34" charset="-122"/>
                <a:ea typeface="微软雅黑" panose="020B0503020204020204" pitchFamily="34" charset="-122"/>
              </a:rPr>
              <a:t>Waterfallflow</a:t>
            </a:r>
            <a:r>
              <a:rPr lang="zh-CN" altLang="en-US" sz="2000" dirty="0">
                <a:solidFill>
                  <a:srgbClr val="333333"/>
                </a:solidFill>
                <a:latin typeface="微软雅黑" panose="020B0503020204020204" pitchFamily="34" charset="-122"/>
                <a:ea typeface="微软雅黑" panose="020B0503020204020204" pitchFamily="34" charset="-122"/>
              </a:rPr>
              <a:t>）</a:t>
            </a:r>
            <a:endParaRPr lang="en-CA" sz="2000" dirty="0">
              <a:solidFill>
                <a:srgbClr val="333333"/>
              </a:solidFill>
              <a:latin typeface="微软雅黑" panose="020B0503020204020204" pitchFamily="34" charset="-122"/>
              <a:ea typeface="微软雅黑" panose="020B0503020204020204" pitchFamily="34" charset="-122"/>
            </a:endParaRPr>
          </a:p>
          <a:p>
            <a:pPr>
              <a:lnSpc>
                <a:spcPct val="150000"/>
              </a:lnSpc>
            </a:pPr>
            <a:r>
              <a:rPr lang="zh-CN" altLang="en-US" sz="2000" dirty="0">
                <a:solidFill>
                  <a:srgbClr val="333333"/>
                </a:solidFill>
                <a:latin typeface="微软雅黑" panose="020B0503020204020204" pitchFamily="34" charset="-122"/>
                <a:ea typeface="微软雅黑" panose="020B0503020204020204" pitchFamily="34" charset="-122"/>
              </a:rPr>
              <a:t>      瀑布流式布局是目前较受欢迎的一种网页布局类型，直观表现为等宽不等高的多栏布局。</a:t>
            </a:r>
            <a:r>
              <a:rPr lang="en-US" sz="2000" dirty="0">
                <a:solidFill>
                  <a:srgbClr val="333333"/>
                </a:solidFill>
                <a:latin typeface="微软雅黑" panose="020B0503020204020204" pitchFamily="34" charset="-122"/>
                <a:ea typeface="微软雅黑" panose="020B0503020204020204" pitchFamily="34" charset="-122"/>
              </a:rPr>
              <a:t>Pinterest</a:t>
            </a:r>
            <a:r>
              <a:rPr lang="zh-CN" altLang="en-US" sz="2000" dirty="0">
                <a:solidFill>
                  <a:srgbClr val="333333"/>
                </a:solidFill>
                <a:latin typeface="微软雅黑" panose="020B0503020204020204" pitchFamily="34" charset="-122"/>
                <a:ea typeface="微软雅黑" panose="020B0503020204020204" pitchFamily="34" charset="-122"/>
              </a:rPr>
              <a:t>是最早采用此种布局形式的网站。其优点是节省空间、使用户专注于浏览，且能为移动终端用户提供更好的体验感。但瀑布流布局不具有普适性，需要大量展示商品或信息的网站较宜使用。</a:t>
            </a:r>
            <a:endParaRPr lang="en-CA" sz="2000" dirty="0">
              <a:solidFill>
                <a:srgbClr val="333333"/>
              </a:solidFill>
              <a:latin typeface="微软雅黑" panose="020B0503020204020204" pitchFamily="34" charset="-122"/>
              <a:ea typeface="微软雅黑" panose="020B0503020204020204" pitchFamily="34" charset="-122"/>
            </a:endParaRPr>
          </a:p>
        </p:txBody>
      </p:sp>
      <p:pic>
        <p:nvPicPr>
          <p:cNvPr id="6" name="图片 404" descr="瀑布流">
            <a:extLst>
              <a:ext uri="{FF2B5EF4-FFF2-40B4-BE49-F238E27FC236}">
                <a16:creationId xmlns:a16="http://schemas.microsoft.com/office/drawing/2014/main" id="{4AA87155-A94B-83F7-9814-3F36FB802535}"/>
              </a:ext>
            </a:extLst>
          </p:cNvPr>
          <p:cNvPicPr>
            <a:picLocks noChangeAspect="1"/>
          </p:cNvPicPr>
          <p:nvPr/>
        </p:nvPicPr>
        <p:blipFill>
          <a:blip r:embed="rId2"/>
          <a:srcRect l="12717" t="13795" r="14183" b="16205"/>
          <a:stretch>
            <a:fillRect/>
          </a:stretch>
        </p:blipFill>
        <p:spPr>
          <a:xfrm>
            <a:off x="3742372" y="3776552"/>
            <a:ext cx="4707255" cy="2428240"/>
          </a:xfrm>
          <a:prstGeom prst="rect">
            <a:avLst/>
          </a:prstGeom>
        </p:spPr>
      </p:pic>
      <p:grpSp>
        <p:nvGrpSpPr>
          <p:cNvPr id="7" name="组合 4">
            <a:extLst>
              <a:ext uri="{FF2B5EF4-FFF2-40B4-BE49-F238E27FC236}">
                <a16:creationId xmlns:a16="http://schemas.microsoft.com/office/drawing/2014/main" id="{FC76BA24-2EBB-77B5-504C-06038EC50374}"/>
              </a:ext>
            </a:extLst>
          </p:cNvPr>
          <p:cNvGrpSpPr/>
          <p:nvPr/>
        </p:nvGrpSpPr>
        <p:grpSpPr>
          <a:xfrm>
            <a:off x="853286" y="0"/>
            <a:ext cx="10738892" cy="889828"/>
            <a:chOff x="733" y="0"/>
            <a:chExt cx="16911" cy="1400"/>
          </a:xfrm>
        </p:grpSpPr>
        <p:sp>
          <p:nvSpPr>
            <p:cNvPr id="8" name="矩形 2">
              <a:extLst>
                <a:ext uri="{FF2B5EF4-FFF2-40B4-BE49-F238E27FC236}">
                  <a16:creationId xmlns:a16="http://schemas.microsoft.com/office/drawing/2014/main" id="{DD8A5989-DEEF-293C-CEE0-008D8E4C038E}"/>
                </a:ext>
              </a:extLst>
            </p:cNvPr>
            <p:cNvSpPr/>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9" name="TextBox 3">
              <a:extLst>
                <a:ext uri="{FF2B5EF4-FFF2-40B4-BE49-F238E27FC236}">
                  <a16:creationId xmlns:a16="http://schemas.microsoft.com/office/drawing/2014/main" id="{944693E2-C71B-282E-28FF-F53E6A7E8533}"/>
                </a:ext>
              </a:extLst>
            </p:cNvPr>
            <p:cNvSpPr txBox="1"/>
            <p:nvPr/>
          </p:nvSpPr>
          <p:spPr>
            <a:xfrm>
              <a:off x="1055" y="0"/>
              <a:ext cx="5476" cy="140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
          <p:nvSpPr>
            <p:cNvPr id="10" name="矩形 2">
              <a:extLst>
                <a:ext uri="{FF2B5EF4-FFF2-40B4-BE49-F238E27FC236}">
                  <a16:creationId xmlns:a16="http://schemas.microsoft.com/office/drawing/2014/main" id="{5144968A-AF58-6B4E-39ED-19BCEAD9771B}"/>
                </a:ext>
              </a:extLst>
            </p:cNvPr>
            <p:cNvSpPr/>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11" name="TextBox 3">
              <a:extLst>
                <a:ext uri="{FF2B5EF4-FFF2-40B4-BE49-F238E27FC236}">
                  <a16:creationId xmlns:a16="http://schemas.microsoft.com/office/drawing/2014/main" id="{2F09DB42-3265-40E7-9D0A-264C65EFB9B2}"/>
                </a:ext>
              </a:extLst>
            </p:cNvPr>
            <p:cNvSpPr txBox="1"/>
            <p:nvPr/>
          </p:nvSpPr>
          <p:spPr>
            <a:xfrm>
              <a:off x="4951" y="55"/>
              <a:ext cx="12693" cy="1017"/>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第四章：以用户体验为中心的交互设计</a:t>
              </a:r>
            </a:p>
          </p:txBody>
        </p:sp>
      </p:grpSp>
    </p:spTree>
    <p:extLst>
      <p:ext uri="{BB962C8B-B14F-4D97-AF65-F5344CB8AC3E}">
        <p14:creationId xmlns:p14="http://schemas.microsoft.com/office/powerpoint/2010/main" val="61719753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FD9F639-1877-1656-8B0E-296834AC8E14}"/>
              </a:ext>
            </a:extLst>
          </p:cNvPr>
          <p:cNvSpPr txBox="1"/>
          <p:nvPr/>
        </p:nvSpPr>
        <p:spPr>
          <a:xfrm>
            <a:off x="1397285" y="1563361"/>
            <a:ext cx="9811820" cy="3731278"/>
          </a:xfrm>
          <a:prstGeom prst="rect">
            <a:avLst/>
          </a:prstGeom>
          <a:noFill/>
        </p:spPr>
        <p:txBody>
          <a:bodyPr wrap="square">
            <a:spAutoFit/>
          </a:bodyPr>
          <a:lstStyle/>
          <a:p>
            <a:pPr indent="355600" algn="just">
              <a:lnSpc>
                <a:spcPct val="150000"/>
              </a:lnSpc>
            </a:pPr>
            <a:r>
              <a:rPr lang="zh-CN" altLang="en-US" sz="2000" dirty="0">
                <a:solidFill>
                  <a:srgbClr val="333333"/>
                </a:solidFill>
                <a:latin typeface="微软雅黑" panose="020B0503020204020204" pitchFamily="34" charset="-122"/>
                <a:ea typeface="微软雅黑" panose="020B0503020204020204" pitchFamily="34" charset="-122"/>
              </a:rPr>
              <a:t>⑸动效设计（</a:t>
            </a:r>
            <a:r>
              <a:rPr lang="en-US" sz="2000" dirty="0">
                <a:solidFill>
                  <a:srgbClr val="333333"/>
                </a:solidFill>
                <a:latin typeface="微软雅黑" panose="020B0503020204020204" pitchFamily="34" charset="-122"/>
                <a:ea typeface="微软雅黑" panose="020B0503020204020204" pitchFamily="34" charset="-122"/>
              </a:rPr>
              <a:t>motion design</a:t>
            </a:r>
            <a:r>
              <a:rPr lang="zh-CN" altLang="en-US" sz="2000" dirty="0">
                <a:solidFill>
                  <a:srgbClr val="333333"/>
                </a:solidFill>
                <a:latin typeface="微软雅黑" panose="020B0503020204020204" pitchFamily="34" charset="-122"/>
                <a:ea typeface="微软雅黑" panose="020B0503020204020204" pitchFamily="34" charset="-122"/>
              </a:rPr>
              <a:t>）</a:t>
            </a:r>
            <a:endParaRPr lang="en-CA" sz="2000" dirty="0">
              <a:solidFill>
                <a:srgbClr val="333333"/>
              </a:solidFill>
              <a:latin typeface="微软雅黑" panose="020B0503020204020204" pitchFamily="34" charset="-122"/>
              <a:ea typeface="微软雅黑" panose="020B0503020204020204" pitchFamily="34" charset="-122"/>
            </a:endParaRPr>
          </a:p>
          <a:p>
            <a:pPr>
              <a:lnSpc>
                <a:spcPct val="150000"/>
              </a:lnSpc>
            </a:pPr>
            <a:r>
              <a:rPr lang="zh-CN" altLang="en-US" sz="2000" dirty="0">
                <a:solidFill>
                  <a:srgbClr val="333333"/>
                </a:solidFill>
                <a:latin typeface="微软雅黑" panose="020B0503020204020204" pitchFamily="34" charset="-122"/>
                <a:ea typeface="微软雅黑" panose="020B0503020204020204" pitchFamily="34" charset="-122"/>
              </a:rPr>
              <a:t>      动效设计是一种新型的、充满趣味性的交互设计方式，通过动态转场、展示、引导和反馈等动画效果实现界面交互，如今已成为网站用户体验设计的新鲜趋势。动效设计以其具有时尚感、个性化的动态效果，使网站用户留下更深刻的印象。其中，转场动效一般用于界面跳转或场景切换以直观呈现界面变化；展示动效通常用于常规场景的展示，以突出所宣传产品的特征与优势；引导动效是基于界面中的元素变化来吸引用户目光，从而引导其做出与指示相同的操作；反馈动效是在用户进行某项操作后，系统应及时给予合理反馈。</a:t>
            </a:r>
            <a:endParaRPr lang="en-CA" sz="2000" dirty="0">
              <a:solidFill>
                <a:srgbClr val="333333"/>
              </a:solidFill>
              <a:latin typeface="微软雅黑" panose="020B0503020204020204" pitchFamily="34" charset="-122"/>
              <a:ea typeface="微软雅黑" panose="020B0503020204020204" pitchFamily="34" charset="-122"/>
            </a:endParaRPr>
          </a:p>
        </p:txBody>
      </p:sp>
      <p:grpSp>
        <p:nvGrpSpPr>
          <p:cNvPr id="8" name="组合 4">
            <a:extLst>
              <a:ext uri="{FF2B5EF4-FFF2-40B4-BE49-F238E27FC236}">
                <a16:creationId xmlns:a16="http://schemas.microsoft.com/office/drawing/2014/main" id="{76B12B55-4ACD-DC93-4D86-BCE366A4816A}"/>
              </a:ext>
            </a:extLst>
          </p:cNvPr>
          <p:cNvGrpSpPr/>
          <p:nvPr/>
        </p:nvGrpSpPr>
        <p:grpSpPr>
          <a:xfrm>
            <a:off x="853286" y="0"/>
            <a:ext cx="10738892" cy="889828"/>
            <a:chOff x="733" y="0"/>
            <a:chExt cx="16911" cy="1400"/>
          </a:xfrm>
        </p:grpSpPr>
        <p:sp>
          <p:nvSpPr>
            <p:cNvPr id="9" name="矩形 2">
              <a:extLst>
                <a:ext uri="{FF2B5EF4-FFF2-40B4-BE49-F238E27FC236}">
                  <a16:creationId xmlns:a16="http://schemas.microsoft.com/office/drawing/2014/main" id="{AF151412-A0C8-EB03-F840-71DAB3D36709}"/>
                </a:ext>
              </a:extLst>
            </p:cNvPr>
            <p:cNvSpPr/>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0" name="TextBox 3">
              <a:extLst>
                <a:ext uri="{FF2B5EF4-FFF2-40B4-BE49-F238E27FC236}">
                  <a16:creationId xmlns:a16="http://schemas.microsoft.com/office/drawing/2014/main" id="{B577BA39-B036-9FDE-3C4D-D1CD8E8A3280}"/>
                </a:ext>
              </a:extLst>
            </p:cNvPr>
            <p:cNvSpPr txBox="1"/>
            <p:nvPr/>
          </p:nvSpPr>
          <p:spPr>
            <a:xfrm>
              <a:off x="1055" y="0"/>
              <a:ext cx="5476" cy="140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
          <p:nvSpPr>
            <p:cNvPr id="11" name="矩形 2">
              <a:extLst>
                <a:ext uri="{FF2B5EF4-FFF2-40B4-BE49-F238E27FC236}">
                  <a16:creationId xmlns:a16="http://schemas.microsoft.com/office/drawing/2014/main" id="{DA2F3DD2-111E-60FD-CA36-C9669A706C91}"/>
                </a:ext>
              </a:extLst>
            </p:cNvPr>
            <p:cNvSpPr/>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12" name="TextBox 3">
              <a:extLst>
                <a:ext uri="{FF2B5EF4-FFF2-40B4-BE49-F238E27FC236}">
                  <a16:creationId xmlns:a16="http://schemas.microsoft.com/office/drawing/2014/main" id="{06949C26-7C35-F68F-8A6F-FE76BDF01E8C}"/>
                </a:ext>
              </a:extLst>
            </p:cNvPr>
            <p:cNvSpPr txBox="1"/>
            <p:nvPr/>
          </p:nvSpPr>
          <p:spPr>
            <a:xfrm>
              <a:off x="4951" y="55"/>
              <a:ext cx="12693" cy="1017"/>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第四章：以用户体验为中心的交互设计</a:t>
              </a:r>
            </a:p>
          </p:txBody>
        </p:sp>
      </p:grpSp>
    </p:spTree>
    <p:extLst>
      <p:ext uri="{BB962C8B-B14F-4D97-AF65-F5344CB8AC3E}">
        <p14:creationId xmlns:p14="http://schemas.microsoft.com/office/powerpoint/2010/main" val="306742804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C4D21F27-719D-71BC-6EAD-B6EA6F17A277}"/>
              </a:ext>
            </a:extLst>
          </p:cNvPr>
          <p:cNvSpPr txBox="1"/>
          <p:nvPr/>
        </p:nvSpPr>
        <p:spPr>
          <a:xfrm>
            <a:off x="1178959" y="1082717"/>
            <a:ext cx="6097712" cy="5116272"/>
          </a:xfrm>
          <a:prstGeom prst="rect">
            <a:avLst/>
          </a:prstGeom>
          <a:noFill/>
        </p:spPr>
        <p:txBody>
          <a:bodyPr wrap="square">
            <a:spAutoFit/>
          </a:bodyPr>
          <a:lstStyle/>
          <a:p>
            <a:pPr indent="355600" algn="just">
              <a:lnSpc>
                <a:spcPct val="150000"/>
              </a:lnSpc>
            </a:pPr>
            <a:r>
              <a:rPr lang="en-US" sz="2000" dirty="0">
                <a:solidFill>
                  <a:srgbClr val="333333"/>
                </a:solidFill>
                <a:latin typeface="微软雅黑" panose="020B0503020204020204" pitchFamily="34" charset="-122"/>
                <a:ea typeface="微软雅黑" panose="020B0503020204020204" pitchFamily="34" charset="-122"/>
              </a:rPr>
              <a:t>2.</a:t>
            </a:r>
            <a:r>
              <a:rPr lang="zh-CN" altLang="en-US" sz="2000" dirty="0">
                <a:solidFill>
                  <a:srgbClr val="333333"/>
                </a:solidFill>
                <a:latin typeface="微软雅黑" panose="020B0503020204020204" pitchFamily="34" charset="-122"/>
                <a:ea typeface="微软雅黑" panose="020B0503020204020204" pitchFamily="34" charset="-122"/>
              </a:rPr>
              <a:t>手机界面常用的几种布局</a:t>
            </a:r>
            <a:endParaRPr lang="en-CA" sz="2000" dirty="0">
              <a:solidFill>
                <a:srgbClr val="333333"/>
              </a:solidFill>
              <a:latin typeface="微软雅黑" panose="020B0503020204020204" pitchFamily="34" charset="-122"/>
              <a:ea typeface="微软雅黑" panose="020B0503020204020204" pitchFamily="34" charset="-122"/>
            </a:endParaRPr>
          </a:p>
          <a:p>
            <a:pPr indent="355600" algn="just">
              <a:lnSpc>
                <a:spcPct val="150000"/>
              </a:lnSpc>
            </a:pPr>
            <a:r>
              <a:rPr lang="zh-CN" altLang="en-US" sz="2000" dirty="0">
                <a:solidFill>
                  <a:srgbClr val="333333"/>
                </a:solidFill>
                <a:latin typeface="微软雅黑" panose="020B0503020204020204" pitchFamily="34" charset="-122"/>
                <a:ea typeface="微软雅黑" panose="020B0503020204020204" pitchFamily="34" charset="-122"/>
              </a:rPr>
              <a:t>手机界面中的可显示内容比电脑屏幕少很多，因此，直接将所有内容在同一屏内显示，会使界面混乱无序。设计师需有效组织信息，通过合理布局将信息展示给用户。</a:t>
            </a:r>
            <a:endParaRPr lang="en-CA" altLang="zh-CN" sz="2000" dirty="0">
              <a:solidFill>
                <a:srgbClr val="333333"/>
              </a:solidFill>
              <a:latin typeface="微软雅黑" panose="020B0503020204020204" pitchFamily="34" charset="-122"/>
              <a:ea typeface="微软雅黑" panose="020B0503020204020204" pitchFamily="34" charset="-122"/>
            </a:endParaRPr>
          </a:p>
          <a:p>
            <a:pPr indent="355600" algn="just">
              <a:lnSpc>
                <a:spcPct val="150000"/>
              </a:lnSpc>
            </a:pPr>
            <a:r>
              <a:rPr lang="en-CA" altLang="zh-CN" sz="2000" dirty="0">
                <a:solidFill>
                  <a:srgbClr val="333333"/>
                </a:solidFill>
                <a:latin typeface="微软雅黑" panose="020B0503020204020204" pitchFamily="34" charset="-122"/>
                <a:ea typeface="微软雅黑" panose="020B0503020204020204" pitchFamily="34" charset="-122"/>
              </a:rPr>
              <a:t>⑴ </a:t>
            </a:r>
            <a:r>
              <a:rPr lang="zh-CN" altLang="en-US" sz="2000" dirty="0">
                <a:solidFill>
                  <a:srgbClr val="333333"/>
                </a:solidFill>
                <a:latin typeface="微软雅黑" panose="020B0503020204020204" pitchFamily="34" charset="-122"/>
                <a:ea typeface="微软雅黑" panose="020B0503020204020204" pitchFamily="34" charset="-122"/>
              </a:rPr>
              <a:t>竖排列表</a:t>
            </a:r>
            <a:endParaRPr lang="en-CA" altLang="zh-CN" sz="2000" dirty="0">
              <a:solidFill>
                <a:srgbClr val="333333"/>
              </a:solidFill>
              <a:latin typeface="微软雅黑" panose="020B0503020204020204" pitchFamily="34" charset="-122"/>
              <a:ea typeface="微软雅黑" panose="020B0503020204020204" pitchFamily="34" charset="-122"/>
            </a:endParaRPr>
          </a:p>
          <a:p>
            <a:pPr indent="355600" algn="just">
              <a:lnSpc>
                <a:spcPct val="150000"/>
              </a:lnSpc>
            </a:pPr>
            <a:r>
              <a:rPr lang="zh-CN" altLang="en-US" sz="2000" dirty="0">
                <a:solidFill>
                  <a:srgbClr val="333333"/>
                </a:solidFill>
                <a:latin typeface="微软雅黑" panose="020B0503020204020204" pitchFamily="34" charset="-122"/>
                <a:ea typeface="微软雅黑" panose="020B0503020204020204" pitchFamily="34" charset="-122"/>
              </a:rPr>
              <a:t>竖排列表是最常用的布局之一。由于竖排列表能包含更多信息，且更易于阅读。因此，横向阅读的信息内容在竖屏显示的手机屏幕上，一般都以竖排列表的形式呈现。用户可通过滑动操作查看更多内容。此种排列方式可有效避免视觉杂糅，使用户更容易接受。</a:t>
            </a:r>
            <a:endParaRPr lang="en-CA" sz="2000" dirty="0">
              <a:solidFill>
                <a:srgbClr val="333333"/>
              </a:solidFill>
              <a:latin typeface="微软雅黑" panose="020B0503020204020204" pitchFamily="34" charset="-122"/>
              <a:ea typeface="微软雅黑" panose="020B0503020204020204" pitchFamily="34" charset="-122"/>
            </a:endParaRPr>
          </a:p>
        </p:txBody>
      </p:sp>
      <p:pic>
        <p:nvPicPr>
          <p:cNvPr id="8" name="图片 405" descr="竖排列表">
            <a:extLst>
              <a:ext uri="{FF2B5EF4-FFF2-40B4-BE49-F238E27FC236}">
                <a16:creationId xmlns:a16="http://schemas.microsoft.com/office/drawing/2014/main" id="{063D5504-0C39-B440-BBB1-0742529E162F}"/>
              </a:ext>
            </a:extLst>
          </p:cNvPr>
          <p:cNvPicPr>
            <a:picLocks noChangeAspect="1"/>
          </p:cNvPicPr>
          <p:nvPr/>
        </p:nvPicPr>
        <p:blipFill>
          <a:blip r:embed="rId2"/>
          <a:srcRect l="37698" t="7567" r="38209" b="7761"/>
          <a:stretch>
            <a:fillRect/>
          </a:stretch>
        </p:blipFill>
        <p:spPr>
          <a:xfrm>
            <a:off x="7703790" y="1192750"/>
            <a:ext cx="2632011" cy="4982751"/>
          </a:xfrm>
          <a:prstGeom prst="rect">
            <a:avLst/>
          </a:prstGeom>
        </p:spPr>
      </p:pic>
      <p:grpSp>
        <p:nvGrpSpPr>
          <p:cNvPr id="9" name="组合 4">
            <a:extLst>
              <a:ext uri="{FF2B5EF4-FFF2-40B4-BE49-F238E27FC236}">
                <a16:creationId xmlns:a16="http://schemas.microsoft.com/office/drawing/2014/main" id="{C8D9D139-EC7C-311F-B97A-B104EB20B85C}"/>
              </a:ext>
            </a:extLst>
          </p:cNvPr>
          <p:cNvGrpSpPr/>
          <p:nvPr/>
        </p:nvGrpSpPr>
        <p:grpSpPr>
          <a:xfrm>
            <a:off x="853286" y="0"/>
            <a:ext cx="10738892" cy="889828"/>
            <a:chOff x="733" y="0"/>
            <a:chExt cx="16911" cy="1400"/>
          </a:xfrm>
        </p:grpSpPr>
        <p:sp>
          <p:nvSpPr>
            <p:cNvPr id="10" name="矩形 2">
              <a:extLst>
                <a:ext uri="{FF2B5EF4-FFF2-40B4-BE49-F238E27FC236}">
                  <a16:creationId xmlns:a16="http://schemas.microsoft.com/office/drawing/2014/main" id="{8B7A8849-E12D-7F72-A325-EA6762253D95}"/>
                </a:ext>
              </a:extLst>
            </p:cNvPr>
            <p:cNvSpPr/>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1" name="TextBox 3">
              <a:extLst>
                <a:ext uri="{FF2B5EF4-FFF2-40B4-BE49-F238E27FC236}">
                  <a16:creationId xmlns:a16="http://schemas.microsoft.com/office/drawing/2014/main" id="{BEA5B515-0E79-D751-F8F6-D9CC1A63905C}"/>
                </a:ext>
              </a:extLst>
            </p:cNvPr>
            <p:cNvSpPr txBox="1"/>
            <p:nvPr/>
          </p:nvSpPr>
          <p:spPr>
            <a:xfrm>
              <a:off x="1055" y="0"/>
              <a:ext cx="5476" cy="140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
          <p:nvSpPr>
            <p:cNvPr id="12" name="矩形 2">
              <a:extLst>
                <a:ext uri="{FF2B5EF4-FFF2-40B4-BE49-F238E27FC236}">
                  <a16:creationId xmlns:a16="http://schemas.microsoft.com/office/drawing/2014/main" id="{FF7C54F9-BF83-DC21-F1BC-2BE5F9E7CB47}"/>
                </a:ext>
              </a:extLst>
            </p:cNvPr>
            <p:cNvSpPr/>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13" name="TextBox 3">
              <a:extLst>
                <a:ext uri="{FF2B5EF4-FFF2-40B4-BE49-F238E27FC236}">
                  <a16:creationId xmlns:a16="http://schemas.microsoft.com/office/drawing/2014/main" id="{32F1A9A4-00BF-9C5A-27A5-B937334D0FA4}"/>
                </a:ext>
              </a:extLst>
            </p:cNvPr>
            <p:cNvSpPr txBox="1"/>
            <p:nvPr/>
          </p:nvSpPr>
          <p:spPr>
            <a:xfrm>
              <a:off x="4951" y="55"/>
              <a:ext cx="12693" cy="1017"/>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第四章：以用户体验为中心的交互设计</a:t>
              </a:r>
            </a:p>
          </p:txBody>
        </p:sp>
      </p:grpSp>
    </p:spTree>
    <p:extLst>
      <p:ext uri="{BB962C8B-B14F-4D97-AF65-F5344CB8AC3E}">
        <p14:creationId xmlns:p14="http://schemas.microsoft.com/office/powerpoint/2010/main" val="258522351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2A44B062-2CEC-98D9-1528-AA78F7A070B4}"/>
              </a:ext>
            </a:extLst>
          </p:cNvPr>
          <p:cNvSpPr txBox="1"/>
          <p:nvPr/>
        </p:nvSpPr>
        <p:spPr>
          <a:xfrm>
            <a:off x="1631023" y="1447333"/>
            <a:ext cx="4656762" cy="4192943"/>
          </a:xfrm>
          <a:prstGeom prst="rect">
            <a:avLst/>
          </a:prstGeom>
          <a:noFill/>
        </p:spPr>
        <p:txBody>
          <a:bodyPr wrap="square">
            <a:spAutoFit/>
          </a:bodyPr>
          <a:lstStyle/>
          <a:p>
            <a:pPr>
              <a:lnSpc>
                <a:spcPct val="150000"/>
              </a:lnSpc>
            </a:pPr>
            <a:r>
              <a:rPr lang="zh-CN" altLang="en-US" sz="2000" dirty="0">
                <a:solidFill>
                  <a:srgbClr val="333333"/>
                </a:solidFill>
                <a:latin typeface="微软雅黑" panose="020B0503020204020204" pitchFamily="34" charset="-122"/>
                <a:ea typeface="微软雅黑" panose="020B0503020204020204" pitchFamily="34" charset="-122"/>
              </a:rPr>
              <a:t>⑵ 横排方块</a:t>
            </a:r>
            <a:endParaRPr lang="en-CA" altLang="zh-CN" sz="2000" dirty="0">
              <a:solidFill>
                <a:srgbClr val="333333"/>
              </a:solidFill>
              <a:latin typeface="微软雅黑" panose="020B0503020204020204" pitchFamily="34" charset="-122"/>
              <a:ea typeface="微软雅黑" panose="020B0503020204020204" pitchFamily="34" charset="-122"/>
            </a:endParaRPr>
          </a:p>
          <a:p>
            <a:pPr>
              <a:lnSpc>
                <a:spcPct val="150000"/>
              </a:lnSpc>
            </a:pPr>
            <a:r>
              <a:rPr lang="zh-CN" altLang="en-US" sz="2000" dirty="0">
                <a:solidFill>
                  <a:srgbClr val="333333"/>
                </a:solidFill>
                <a:latin typeface="微软雅黑" panose="020B0503020204020204" pitchFamily="34" charset="-122"/>
                <a:ea typeface="微软雅黑" panose="020B0503020204020204" pitchFamily="34" charset="-122"/>
              </a:rPr>
              <a:t>      横排方块是将并列元素横向显示的一种布局，生活中常见的工具栏，</a:t>
            </a:r>
            <a:r>
              <a:rPr lang="en-US" sz="2000" dirty="0">
                <a:solidFill>
                  <a:srgbClr val="333333"/>
                </a:solidFill>
                <a:latin typeface="微软雅黑" panose="020B0503020204020204" pitchFamily="34" charset="-122"/>
                <a:ea typeface="微软雅黑" panose="020B0503020204020204" pitchFamily="34" charset="-122"/>
              </a:rPr>
              <a:t>TAB</a:t>
            </a:r>
            <a:r>
              <a:rPr lang="zh-CN" altLang="en-US" sz="2000" dirty="0">
                <a:solidFill>
                  <a:srgbClr val="333333"/>
                </a:solidFill>
                <a:latin typeface="微软雅黑" panose="020B0503020204020204" pitchFamily="34" charset="-122"/>
                <a:ea typeface="微软雅黑" panose="020B0503020204020204" pitchFamily="34" charset="-122"/>
              </a:rPr>
              <a:t>、</a:t>
            </a:r>
            <a:r>
              <a:rPr lang="en-US" sz="2000" dirty="0" err="1">
                <a:solidFill>
                  <a:srgbClr val="333333"/>
                </a:solidFill>
                <a:latin typeface="微软雅黑" panose="020B0503020204020204" pitchFamily="34" charset="-122"/>
                <a:ea typeface="微软雅黑" panose="020B0503020204020204" pitchFamily="34" charset="-122"/>
              </a:rPr>
              <a:t>Coverflow</a:t>
            </a:r>
            <a:r>
              <a:rPr lang="zh-CN" altLang="en-US" sz="2000" dirty="0">
                <a:solidFill>
                  <a:srgbClr val="333333"/>
                </a:solidFill>
                <a:latin typeface="微软雅黑" panose="020B0503020204020204" pitchFamily="34" charset="-122"/>
                <a:ea typeface="微软雅黑" panose="020B0503020204020204" pitchFamily="34" charset="-122"/>
              </a:rPr>
              <a:t>等都采用这种布局。受屏幕宽度限制，横排方块布局可显示的数量较少，但可通过左右滑动屏幕或点击箭头查看更多内容。此布局适合元素数量较少的情形，当需展示更多内容时，竖排列表则是更优的选择。</a:t>
            </a:r>
            <a:endParaRPr lang="en-CA" sz="2000" dirty="0">
              <a:solidFill>
                <a:srgbClr val="333333"/>
              </a:solidFill>
              <a:latin typeface="微软雅黑" panose="020B0503020204020204" pitchFamily="34" charset="-122"/>
              <a:ea typeface="微软雅黑" panose="020B0503020204020204" pitchFamily="34" charset="-122"/>
            </a:endParaRPr>
          </a:p>
        </p:txBody>
      </p:sp>
      <p:pic>
        <p:nvPicPr>
          <p:cNvPr id="6" name="图片 407" descr="横排方块">
            <a:extLst>
              <a:ext uri="{FF2B5EF4-FFF2-40B4-BE49-F238E27FC236}">
                <a16:creationId xmlns:a16="http://schemas.microsoft.com/office/drawing/2014/main" id="{B29B0FAD-14F9-2142-BE61-040771CEF4FA}"/>
              </a:ext>
            </a:extLst>
          </p:cNvPr>
          <p:cNvPicPr>
            <a:picLocks noChangeAspect="1"/>
          </p:cNvPicPr>
          <p:nvPr/>
        </p:nvPicPr>
        <p:blipFill>
          <a:blip r:embed="rId2"/>
          <a:srcRect l="38181" t="14400" r="38385" b="13888"/>
          <a:stretch>
            <a:fillRect/>
          </a:stretch>
        </p:blipFill>
        <p:spPr>
          <a:xfrm>
            <a:off x="6577650" y="1447333"/>
            <a:ext cx="2956767" cy="4872552"/>
          </a:xfrm>
          <a:prstGeom prst="rect">
            <a:avLst/>
          </a:prstGeom>
        </p:spPr>
      </p:pic>
      <p:grpSp>
        <p:nvGrpSpPr>
          <p:cNvPr id="7" name="组合 4">
            <a:extLst>
              <a:ext uri="{FF2B5EF4-FFF2-40B4-BE49-F238E27FC236}">
                <a16:creationId xmlns:a16="http://schemas.microsoft.com/office/drawing/2014/main" id="{05C83204-AAEB-3820-6AF8-2D4A2C2B85A7}"/>
              </a:ext>
            </a:extLst>
          </p:cNvPr>
          <p:cNvGrpSpPr/>
          <p:nvPr/>
        </p:nvGrpSpPr>
        <p:grpSpPr>
          <a:xfrm>
            <a:off x="853286" y="0"/>
            <a:ext cx="10738892" cy="889828"/>
            <a:chOff x="733" y="0"/>
            <a:chExt cx="16911" cy="1400"/>
          </a:xfrm>
        </p:grpSpPr>
        <p:sp>
          <p:nvSpPr>
            <p:cNvPr id="8" name="矩形 2">
              <a:extLst>
                <a:ext uri="{FF2B5EF4-FFF2-40B4-BE49-F238E27FC236}">
                  <a16:creationId xmlns:a16="http://schemas.microsoft.com/office/drawing/2014/main" id="{531B3B7B-9623-5DA1-3046-A458B75E5F0A}"/>
                </a:ext>
              </a:extLst>
            </p:cNvPr>
            <p:cNvSpPr/>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9" name="TextBox 3">
              <a:extLst>
                <a:ext uri="{FF2B5EF4-FFF2-40B4-BE49-F238E27FC236}">
                  <a16:creationId xmlns:a16="http://schemas.microsoft.com/office/drawing/2014/main" id="{9F4D6377-E513-1580-E55D-7384BA33B0F7}"/>
                </a:ext>
              </a:extLst>
            </p:cNvPr>
            <p:cNvSpPr txBox="1"/>
            <p:nvPr/>
          </p:nvSpPr>
          <p:spPr>
            <a:xfrm>
              <a:off x="1055" y="0"/>
              <a:ext cx="5476" cy="140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
          <p:nvSpPr>
            <p:cNvPr id="10" name="矩形 2">
              <a:extLst>
                <a:ext uri="{FF2B5EF4-FFF2-40B4-BE49-F238E27FC236}">
                  <a16:creationId xmlns:a16="http://schemas.microsoft.com/office/drawing/2014/main" id="{FD7DE591-62F7-1B39-097B-5846D360C934}"/>
                </a:ext>
              </a:extLst>
            </p:cNvPr>
            <p:cNvSpPr/>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11" name="TextBox 3">
              <a:extLst>
                <a:ext uri="{FF2B5EF4-FFF2-40B4-BE49-F238E27FC236}">
                  <a16:creationId xmlns:a16="http://schemas.microsoft.com/office/drawing/2014/main" id="{6A7AB1C5-C37D-BCF1-42EA-F4D8D867C59B}"/>
                </a:ext>
              </a:extLst>
            </p:cNvPr>
            <p:cNvSpPr txBox="1"/>
            <p:nvPr/>
          </p:nvSpPr>
          <p:spPr>
            <a:xfrm>
              <a:off x="4951" y="55"/>
              <a:ext cx="12693" cy="1017"/>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第四章：以用户体验为中心的交互设计</a:t>
              </a:r>
            </a:p>
          </p:txBody>
        </p:sp>
      </p:grpSp>
    </p:spTree>
    <p:extLst>
      <p:ext uri="{BB962C8B-B14F-4D97-AF65-F5344CB8AC3E}">
        <p14:creationId xmlns:p14="http://schemas.microsoft.com/office/powerpoint/2010/main" val="185704736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59C432BF-4FC5-CB0B-42AF-225C73C52410}"/>
              </a:ext>
            </a:extLst>
          </p:cNvPr>
          <p:cNvSpPr txBox="1"/>
          <p:nvPr/>
        </p:nvSpPr>
        <p:spPr>
          <a:xfrm>
            <a:off x="1374167" y="1593569"/>
            <a:ext cx="4923891" cy="3269613"/>
          </a:xfrm>
          <a:prstGeom prst="rect">
            <a:avLst/>
          </a:prstGeom>
          <a:noFill/>
        </p:spPr>
        <p:txBody>
          <a:bodyPr wrap="square">
            <a:spAutoFit/>
          </a:bodyPr>
          <a:lstStyle/>
          <a:p>
            <a:pPr>
              <a:lnSpc>
                <a:spcPct val="150000"/>
              </a:lnSpc>
            </a:pPr>
            <a:r>
              <a:rPr lang="zh-CN" altLang="en-US" sz="2000" dirty="0">
                <a:solidFill>
                  <a:srgbClr val="333333"/>
                </a:solidFill>
                <a:latin typeface="微软雅黑" panose="020B0503020204020204" pitchFamily="34" charset="-122"/>
                <a:ea typeface="微软雅黑" panose="020B0503020204020204" pitchFamily="34" charset="-122"/>
              </a:rPr>
              <a:t>      ⑶九宫格</a:t>
            </a:r>
            <a:endParaRPr lang="en-CA" altLang="zh-CN" sz="2000" dirty="0">
              <a:solidFill>
                <a:srgbClr val="333333"/>
              </a:solidFill>
              <a:latin typeface="微软雅黑" panose="020B0503020204020204" pitchFamily="34" charset="-122"/>
              <a:ea typeface="微软雅黑" panose="020B0503020204020204" pitchFamily="34" charset="-122"/>
            </a:endParaRPr>
          </a:p>
          <a:p>
            <a:pPr>
              <a:lnSpc>
                <a:spcPct val="150000"/>
              </a:lnSpc>
            </a:pPr>
            <a:r>
              <a:rPr lang="en-CA" altLang="zh-CN" sz="2000" dirty="0">
                <a:solidFill>
                  <a:srgbClr val="333333"/>
                </a:solidFill>
                <a:latin typeface="微软雅黑" panose="020B0503020204020204" pitchFamily="34" charset="-122"/>
                <a:ea typeface="微软雅黑" panose="020B0503020204020204" pitchFamily="34" charset="-122"/>
              </a:rPr>
              <a:t>      </a:t>
            </a:r>
            <a:r>
              <a:rPr lang="zh-CN" altLang="en-US" sz="2000" dirty="0">
                <a:solidFill>
                  <a:srgbClr val="333333"/>
                </a:solidFill>
                <a:latin typeface="微软雅黑" panose="020B0503020204020204" pitchFamily="34" charset="-122"/>
                <a:ea typeface="微软雅黑" panose="020B0503020204020204" pitchFamily="34" charset="-122"/>
              </a:rPr>
              <a:t>九宫格是非常经典的界面设计，展示形式简单明了，用户接受度较高。当元素数量为</a:t>
            </a:r>
            <a:r>
              <a:rPr lang="en-US" sz="2000" dirty="0">
                <a:solidFill>
                  <a:srgbClr val="333333"/>
                </a:solidFill>
                <a:latin typeface="微软雅黑" panose="020B0503020204020204" pitchFamily="34" charset="-122"/>
                <a:ea typeface="微软雅黑" panose="020B0503020204020204" pitchFamily="34" charset="-122"/>
              </a:rPr>
              <a:t>8</a:t>
            </a:r>
            <a:r>
              <a:rPr lang="zh-CN" altLang="en-US" sz="2000" dirty="0">
                <a:solidFill>
                  <a:srgbClr val="333333"/>
                </a:solidFill>
                <a:latin typeface="微软雅黑" panose="020B0503020204020204" pitchFamily="34" charset="-122"/>
                <a:ea typeface="微软雅黑" panose="020B0503020204020204" pitchFamily="34" charset="-122"/>
              </a:rPr>
              <a:t>、</a:t>
            </a:r>
            <a:r>
              <a:rPr lang="en-US" sz="2000" dirty="0">
                <a:solidFill>
                  <a:srgbClr val="333333"/>
                </a:solidFill>
                <a:latin typeface="微软雅黑" panose="020B0503020204020204" pitchFamily="34" charset="-122"/>
                <a:ea typeface="微软雅黑" panose="020B0503020204020204" pitchFamily="34" charset="-122"/>
              </a:rPr>
              <a:t>9</a:t>
            </a:r>
            <a:r>
              <a:rPr lang="zh-CN" altLang="en-US" sz="2000" dirty="0">
                <a:solidFill>
                  <a:srgbClr val="333333"/>
                </a:solidFill>
                <a:latin typeface="微软雅黑" panose="020B0503020204020204" pitchFamily="34" charset="-122"/>
                <a:ea typeface="微软雅黑" panose="020B0503020204020204" pitchFamily="34" charset="-122"/>
              </a:rPr>
              <a:t>、</a:t>
            </a:r>
            <a:r>
              <a:rPr lang="en-US" sz="2000" dirty="0">
                <a:solidFill>
                  <a:srgbClr val="333333"/>
                </a:solidFill>
                <a:latin typeface="微软雅黑" panose="020B0503020204020204" pitchFamily="34" charset="-122"/>
                <a:ea typeface="微软雅黑" panose="020B0503020204020204" pitchFamily="34" charset="-122"/>
              </a:rPr>
              <a:t>12</a:t>
            </a:r>
            <a:r>
              <a:rPr lang="zh-CN" altLang="en-US" sz="2000" dirty="0">
                <a:solidFill>
                  <a:srgbClr val="333333"/>
                </a:solidFill>
                <a:latin typeface="微软雅黑" panose="020B0503020204020204" pitchFamily="34" charset="-122"/>
                <a:ea typeface="微软雅黑" panose="020B0503020204020204" pitchFamily="34" charset="-122"/>
              </a:rPr>
              <a:t>、</a:t>
            </a:r>
            <a:r>
              <a:rPr lang="en-US" sz="2000" dirty="0">
                <a:solidFill>
                  <a:srgbClr val="333333"/>
                </a:solidFill>
                <a:latin typeface="微软雅黑" panose="020B0503020204020204" pitchFamily="34" charset="-122"/>
                <a:ea typeface="微软雅黑" panose="020B0503020204020204" pitchFamily="34" charset="-122"/>
              </a:rPr>
              <a:t>16</a:t>
            </a:r>
            <a:r>
              <a:rPr lang="zh-CN" altLang="en-US" sz="2000" dirty="0">
                <a:solidFill>
                  <a:srgbClr val="333333"/>
                </a:solidFill>
                <a:latin typeface="微软雅黑" panose="020B0503020204020204" pitchFamily="34" charset="-122"/>
                <a:ea typeface="微软雅黑" panose="020B0503020204020204" pitchFamily="34" charset="-122"/>
              </a:rPr>
              <a:t>时，适合采用九宫格。虽然对比来看它的设计略显老套，但也在不断迭代中形成了一些流行的变体，比如</a:t>
            </a:r>
            <a:r>
              <a:rPr lang="en-US" sz="2000" dirty="0">
                <a:solidFill>
                  <a:srgbClr val="333333"/>
                </a:solidFill>
                <a:latin typeface="微软雅黑" panose="020B0503020204020204" pitchFamily="34" charset="-122"/>
                <a:ea typeface="微软雅黑" panose="020B0503020204020204" pitchFamily="34" charset="-122"/>
              </a:rPr>
              <a:t>METRO</a:t>
            </a:r>
            <a:r>
              <a:rPr lang="zh-CN" altLang="en-US" sz="2000" dirty="0">
                <a:solidFill>
                  <a:srgbClr val="333333"/>
                </a:solidFill>
                <a:latin typeface="微软雅黑" panose="020B0503020204020204" pitchFamily="34" charset="-122"/>
                <a:ea typeface="微软雅黑" panose="020B0503020204020204" pitchFamily="34" charset="-122"/>
              </a:rPr>
              <a:t>风格，一行两格的设计等。</a:t>
            </a:r>
            <a:endParaRPr lang="en-CA" sz="2000" dirty="0">
              <a:solidFill>
                <a:srgbClr val="333333"/>
              </a:solidFill>
              <a:latin typeface="微软雅黑" panose="020B0503020204020204" pitchFamily="34" charset="-122"/>
              <a:ea typeface="微软雅黑" panose="020B0503020204020204" pitchFamily="34" charset="-122"/>
            </a:endParaRPr>
          </a:p>
        </p:txBody>
      </p:sp>
      <p:pic>
        <p:nvPicPr>
          <p:cNvPr id="6" name="图片 334" descr="metro">
            <a:extLst>
              <a:ext uri="{FF2B5EF4-FFF2-40B4-BE49-F238E27FC236}">
                <a16:creationId xmlns:a16="http://schemas.microsoft.com/office/drawing/2014/main" id="{E68C56E0-9B6C-B23F-11B5-946BB8846AD7}"/>
              </a:ext>
            </a:extLst>
          </p:cNvPr>
          <p:cNvPicPr>
            <a:picLocks noChangeAspect="1"/>
          </p:cNvPicPr>
          <p:nvPr/>
        </p:nvPicPr>
        <p:blipFill>
          <a:blip r:embed="rId2"/>
          <a:srcRect l="7431" r="7785"/>
          <a:stretch>
            <a:fillRect/>
          </a:stretch>
        </p:blipFill>
        <p:spPr>
          <a:xfrm>
            <a:off x="6609045" y="1727406"/>
            <a:ext cx="3264420" cy="4103687"/>
          </a:xfrm>
          <a:prstGeom prst="rect">
            <a:avLst/>
          </a:prstGeom>
        </p:spPr>
      </p:pic>
      <p:grpSp>
        <p:nvGrpSpPr>
          <p:cNvPr id="7" name="组合 4">
            <a:extLst>
              <a:ext uri="{FF2B5EF4-FFF2-40B4-BE49-F238E27FC236}">
                <a16:creationId xmlns:a16="http://schemas.microsoft.com/office/drawing/2014/main" id="{DF26391F-A1C2-2C5C-3DA7-1230CFED746A}"/>
              </a:ext>
            </a:extLst>
          </p:cNvPr>
          <p:cNvGrpSpPr/>
          <p:nvPr/>
        </p:nvGrpSpPr>
        <p:grpSpPr>
          <a:xfrm>
            <a:off x="853286" y="0"/>
            <a:ext cx="10738892" cy="889828"/>
            <a:chOff x="733" y="0"/>
            <a:chExt cx="16911" cy="1400"/>
          </a:xfrm>
        </p:grpSpPr>
        <p:sp>
          <p:nvSpPr>
            <p:cNvPr id="8" name="矩形 2">
              <a:extLst>
                <a:ext uri="{FF2B5EF4-FFF2-40B4-BE49-F238E27FC236}">
                  <a16:creationId xmlns:a16="http://schemas.microsoft.com/office/drawing/2014/main" id="{597AC041-EE89-8687-4160-970FC8DCB0A4}"/>
                </a:ext>
              </a:extLst>
            </p:cNvPr>
            <p:cNvSpPr/>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9" name="TextBox 3">
              <a:extLst>
                <a:ext uri="{FF2B5EF4-FFF2-40B4-BE49-F238E27FC236}">
                  <a16:creationId xmlns:a16="http://schemas.microsoft.com/office/drawing/2014/main" id="{447FF154-8350-5F1D-4C52-15E410E93CB0}"/>
                </a:ext>
              </a:extLst>
            </p:cNvPr>
            <p:cNvSpPr txBox="1"/>
            <p:nvPr/>
          </p:nvSpPr>
          <p:spPr>
            <a:xfrm>
              <a:off x="1055" y="0"/>
              <a:ext cx="5476" cy="140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
          <p:nvSpPr>
            <p:cNvPr id="10" name="矩形 2">
              <a:extLst>
                <a:ext uri="{FF2B5EF4-FFF2-40B4-BE49-F238E27FC236}">
                  <a16:creationId xmlns:a16="http://schemas.microsoft.com/office/drawing/2014/main" id="{316B133C-213B-A042-7262-B5D476FD221D}"/>
                </a:ext>
              </a:extLst>
            </p:cNvPr>
            <p:cNvSpPr/>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11" name="TextBox 3">
              <a:extLst>
                <a:ext uri="{FF2B5EF4-FFF2-40B4-BE49-F238E27FC236}">
                  <a16:creationId xmlns:a16="http://schemas.microsoft.com/office/drawing/2014/main" id="{433CF2B0-09F1-261C-1CE3-AF495B63DFCC}"/>
                </a:ext>
              </a:extLst>
            </p:cNvPr>
            <p:cNvSpPr txBox="1"/>
            <p:nvPr/>
          </p:nvSpPr>
          <p:spPr>
            <a:xfrm>
              <a:off x="4951" y="55"/>
              <a:ext cx="12693" cy="1017"/>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第四章：以用户体验为中心的交互设计</a:t>
              </a:r>
            </a:p>
          </p:txBody>
        </p:sp>
      </p:grpSp>
    </p:spTree>
    <p:extLst>
      <p:ext uri="{BB962C8B-B14F-4D97-AF65-F5344CB8AC3E}">
        <p14:creationId xmlns:p14="http://schemas.microsoft.com/office/powerpoint/2010/main" val="348570151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21D3D0CE-E9E6-1B42-F4C0-6474E9F1911F}"/>
              </a:ext>
            </a:extLst>
          </p:cNvPr>
          <p:cNvSpPr txBox="1"/>
          <p:nvPr/>
        </p:nvSpPr>
        <p:spPr>
          <a:xfrm>
            <a:off x="1589925" y="1516313"/>
            <a:ext cx="4821149" cy="2346283"/>
          </a:xfrm>
          <a:prstGeom prst="rect">
            <a:avLst/>
          </a:prstGeom>
          <a:noFill/>
        </p:spPr>
        <p:txBody>
          <a:bodyPr wrap="square">
            <a:spAutoFit/>
          </a:bodyPr>
          <a:lstStyle/>
          <a:p>
            <a:pPr indent="355600" algn="just">
              <a:lnSpc>
                <a:spcPct val="150000"/>
              </a:lnSpc>
              <a:spcBef>
                <a:spcPts val="2400"/>
              </a:spcBef>
            </a:pPr>
            <a:r>
              <a:rPr lang="zh-CN" altLang="en-US" sz="2000" dirty="0">
                <a:solidFill>
                  <a:srgbClr val="333333"/>
                </a:solidFill>
                <a:latin typeface="微软雅黑" panose="020B0503020204020204" pitchFamily="34" charset="-122"/>
                <a:ea typeface="微软雅黑" panose="020B0503020204020204" pitchFamily="34" charset="-122"/>
              </a:rPr>
              <a:t>⑷多面板</a:t>
            </a:r>
            <a:endParaRPr lang="en-CA" sz="2000" dirty="0">
              <a:solidFill>
                <a:srgbClr val="333333"/>
              </a:solidFill>
              <a:latin typeface="微软雅黑" panose="020B0503020204020204" pitchFamily="34" charset="-122"/>
              <a:ea typeface="微软雅黑" panose="020B0503020204020204" pitchFamily="34" charset="-122"/>
            </a:endParaRPr>
          </a:p>
          <a:p>
            <a:pPr indent="355600" algn="just">
              <a:lnSpc>
                <a:spcPct val="150000"/>
              </a:lnSpc>
            </a:pPr>
            <a:r>
              <a:rPr lang="zh-CN" altLang="en-US" sz="2000" dirty="0">
                <a:solidFill>
                  <a:srgbClr val="333333"/>
                </a:solidFill>
                <a:latin typeface="微软雅黑" panose="020B0503020204020204" pitchFamily="34" charset="-122"/>
                <a:ea typeface="微软雅黑" panose="020B0503020204020204" pitchFamily="34" charset="-122"/>
              </a:rPr>
              <a:t>多面版的布局常见于</a:t>
            </a:r>
            <a:r>
              <a:rPr lang="en-US" sz="2000" dirty="0">
                <a:solidFill>
                  <a:srgbClr val="333333"/>
                </a:solidFill>
                <a:latin typeface="微软雅黑" panose="020B0503020204020204" pitchFamily="34" charset="-122"/>
                <a:ea typeface="微软雅黑" panose="020B0503020204020204" pitchFamily="34" charset="-122"/>
              </a:rPr>
              <a:t>PAD</a:t>
            </a:r>
            <a:r>
              <a:rPr lang="zh-CN" altLang="en-US" sz="2000" dirty="0">
                <a:solidFill>
                  <a:srgbClr val="333333"/>
                </a:solidFill>
                <a:latin typeface="微软雅黑" panose="020B0503020204020204" pitchFamily="34" charset="-122"/>
                <a:ea typeface="微软雅黑" panose="020B0503020204020204" pitchFamily="34" charset="-122"/>
              </a:rPr>
              <a:t>终端，移动设备上也会用到。多面版很像竖屏排列的</a:t>
            </a:r>
            <a:r>
              <a:rPr lang="en-US" sz="2000" dirty="0">
                <a:solidFill>
                  <a:srgbClr val="333333"/>
                </a:solidFill>
                <a:latin typeface="微软雅黑" panose="020B0503020204020204" pitchFamily="34" charset="-122"/>
                <a:ea typeface="微软雅黑" panose="020B0503020204020204" pitchFamily="34" charset="-122"/>
              </a:rPr>
              <a:t>TAB</a:t>
            </a:r>
            <a:r>
              <a:rPr lang="zh-CN" altLang="en-US" sz="2000" dirty="0">
                <a:solidFill>
                  <a:srgbClr val="333333"/>
                </a:solidFill>
                <a:latin typeface="微软雅黑" panose="020B0503020204020204" pitchFamily="34" charset="-122"/>
                <a:ea typeface="微软雅黑" panose="020B0503020204020204" pitchFamily="34" charset="-122"/>
              </a:rPr>
              <a:t>，可展示更多信息，操作效率较高，适合分类和内容都比较多的情况。</a:t>
            </a:r>
            <a:endParaRPr lang="en-CA" sz="2000" dirty="0">
              <a:solidFill>
                <a:srgbClr val="333333"/>
              </a:solidFill>
              <a:latin typeface="微软雅黑" panose="020B0503020204020204" pitchFamily="34" charset="-122"/>
              <a:ea typeface="微软雅黑" panose="020B0503020204020204" pitchFamily="34" charset="-122"/>
            </a:endParaRPr>
          </a:p>
        </p:txBody>
      </p:sp>
      <p:pic>
        <p:nvPicPr>
          <p:cNvPr id="6" name="图片 293" descr="eee">
            <a:extLst>
              <a:ext uri="{FF2B5EF4-FFF2-40B4-BE49-F238E27FC236}">
                <a16:creationId xmlns:a16="http://schemas.microsoft.com/office/drawing/2014/main" id="{E43D5888-F93D-7707-3593-63D51437E8EB}"/>
              </a:ext>
            </a:extLst>
          </p:cNvPr>
          <p:cNvPicPr>
            <a:picLocks noChangeAspect="1"/>
          </p:cNvPicPr>
          <p:nvPr/>
        </p:nvPicPr>
        <p:blipFill>
          <a:blip r:embed="rId2"/>
          <a:srcRect t="3981" b="15279"/>
          <a:stretch>
            <a:fillRect/>
          </a:stretch>
        </p:blipFill>
        <p:spPr>
          <a:xfrm>
            <a:off x="6883235" y="1341952"/>
            <a:ext cx="2743649" cy="4742542"/>
          </a:xfrm>
          <a:prstGeom prst="rect">
            <a:avLst/>
          </a:prstGeom>
        </p:spPr>
      </p:pic>
      <p:grpSp>
        <p:nvGrpSpPr>
          <p:cNvPr id="7" name="组合 4">
            <a:extLst>
              <a:ext uri="{FF2B5EF4-FFF2-40B4-BE49-F238E27FC236}">
                <a16:creationId xmlns:a16="http://schemas.microsoft.com/office/drawing/2014/main" id="{90C13EBE-07D5-10F9-64AF-754D2FA56414}"/>
              </a:ext>
            </a:extLst>
          </p:cNvPr>
          <p:cNvGrpSpPr/>
          <p:nvPr/>
        </p:nvGrpSpPr>
        <p:grpSpPr>
          <a:xfrm>
            <a:off x="853286" y="0"/>
            <a:ext cx="10738892" cy="889828"/>
            <a:chOff x="733" y="0"/>
            <a:chExt cx="16911" cy="1400"/>
          </a:xfrm>
        </p:grpSpPr>
        <p:sp>
          <p:nvSpPr>
            <p:cNvPr id="8" name="矩形 2">
              <a:extLst>
                <a:ext uri="{FF2B5EF4-FFF2-40B4-BE49-F238E27FC236}">
                  <a16:creationId xmlns:a16="http://schemas.microsoft.com/office/drawing/2014/main" id="{1FE42DEB-40D3-B153-72E0-A5FFC89C9A44}"/>
                </a:ext>
              </a:extLst>
            </p:cNvPr>
            <p:cNvSpPr/>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9" name="TextBox 3">
              <a:extLst>
                <a:ext uri="{FF2B5EF4-FFF2-40B4-BE49-F238E27FC236}">
                  <a16:creationId xmlns:a16="http://schemas.microsoft.com/office/drawing/2014/main" id="{73CF99A5-F304-AFC3-A9AE-9DEAC6C96E9D}"/>
                </a:ext>
              </a:extLst>
            </p:cNvPr>
            <p:cNvSpPr txBox="1"/>
            <p:nvPr/>
          </p:nvSpPr>
          <p:spPr>
            <a:xfrm>
              <a:off x="1055" y="0"/>
              <a:ext cx="5476" cy="140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
          <p:nvSpPr>
            <p:cNvPr id="10" name="矩形 2">
              <a:extLst>
                <a:ext uri="{FF2B5EF4-FFF2-40B4-BE49-F238E27FC236}">
                  <a16:creationId xmlns:a16="http://schemas.microsoft.com/office/drawing/2014/main" id="{33D9D55E-CB7E-2C5E-983A-C9D4E2BA8DC1}"/>
                </a:ext>
              </a:extLst>
            </p:cNvPr>
            <p:cNvSpPr/>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11" name="TextBox 3">
              <a:extLst>
                <a:ext uri="{FF2B5EF4-FFF2-40B4-BE49-F238E27FC236}">
                  <a16:creationId xmlns:a16="http://schemas.microsoft.com/office/drawing/2014/main" id="{0F629373-25D6-5D4E-AED1-0841A15EF996}"/>
                </a:ext>
              </a:extLst>
            </p:cNvPr>
            <p:cNvSpPr txBox="1"/>
            <p:nvPr/>
          </p:nvSpPr>
          <p:spPr>
            <a:xfrm>
              <a:off x="4951" y="55"/>
              <a:ext cx="12693" cy="1017"/>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第四章：以用户体验为中心的交互设计</a:t>
              </a:r>
            </a:p>
          </p:txBody>
        </p:sp>
      </p:grpSp>
    </p:spTree>
    <p:extLst>
      <p:ext uri="{BB962C8B-B14F-4D97-AF65-F5344CB8AC3E}">
        <p14:creationId xmlns:p14="http://schemas.microsoft.com/office/powerpoint/2010/main" val="7176765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2ACDC9B3-CAF2-03F9-E5BE-07910F03C2A4}"/>
              </a:ext>
            </a:extLst>
          </p:cNvPr>
          <p:cNvSpPr txBox="1"/>
          <p:nvPr/>
        </p:nvSpPr>
        <p:spPr>
          <a:xfrm>
            <a:off x="1720515" y="2025026"/>
            <a:ext cx="8982777" cy="2807948"/>
          </a:xfrm>
          <a:prstGeom prst="rect">
            <a:avLst/>
          </a:prstGeom>
          <a:noFill/>
        </p:spPr>
        <p:txBody>
          <a:bodyPr wrap="square">
            <a:spAutoFit/>
          </a:bodyPr>
          <a:lstStyle/>
          <a:p>
            <a:pPr indent="355600" fontAlgn="base">
              <a:lnSpc>
                <a:spcPct val="150000"/>
              </a:lnSpc>
              <a:spcBef>
                <a:spcPct val="0"/>
              </a:spcBef>
              <a:spcAft>
                <a:spcPct val="0"/>
              </a:spcAft>
            </a:pPr>
            <a:r>
              <a:rPr lang="zh-CN" altLang="en-US" sz="2000" dirty="0">
                <a:solidFill>
                  <a:srgbClr val="333333"/>
                </a:solidFill>
                <a:latin typeface="微软雅黑" panose="020B0503020204020204" pitchFamily="34" charset="-122"/>
                <a:ea typeface="微软雅黑" panose="020B0503020204020204" pitchFamily="34" charset="-122"/>
              </a:rPr>
              <a:t>将这种整体特性运用到心理学研究中，产生了</a:t>
            </a:r>
            <a:r>
              <a:rPr lang="zh-CN" altLang="en-US" sz="2000" dirty="0">
                <a:solidFill>
                  <a:srgbClr val="333333"/>
                </a:solidFill>
                <a:latin typeface="微软雅黑" panose="020B0503020204020204" pitchFamily="34" charset="-122"/>
                <a:ea typeface="微软雅黑" panose="020B0503020204020204" pitchFamily="34" charset="-122"/>
                <a:hlinkClick r:id="rId2">
                  <a:extLst>
                    <a:ext uri="{A12FA001-AC4F-418D-AE19-62706E023703}">
                      <ahyp:hlinkClr xmlns:ahyp="http://schemas.microsoft.com/office/drawing/2018/hyperlinkcolor" val="tx"/>
                    </a:ext>
                  </a:extLst>
                </a:hlinkClick>
              </a:rPr>
              <a:t>格式塔心理学</a:t>
            </a:r>
            <a:r>
              <a:rPr lang="zh-CN" altLang="en-US" sz="2000" dirty="0">
                <a:solidFill>
                  <a:srgbClr val="333333"/>
                </a:solidFill>
                <a:latin typeface="微软雅黑" panose="020B0503020204020204" pitchFamily="34" charset="-122"/>
                <a:ea typeface="微软雅黑" panose="020B0503020204020204" pitchFamily="34" charset="-122"/>
              </a:rPr>
              <a:t>，其创始人是马克斯</a:t>
            </a:r>
            <a:r>
              <a:rPr lang="en-US" altLang="zh-CN" sz="2000" dirty="0">
                <a:solidFill>
                  <a:srgbClr val="333333"/>
                </a:solidFill>
                <a:latin typeface="微软雅黑" panose="020B0503020204020204" pitchFamily="34" charset="-122"/>
                <a:ea typeface="微软雅黑" panose="020B0503020204020204" pitchFamily="34" charset="-122"/>
              </a:rPr>
              <a:t>·</a:t>
            </a:r>
            <a:r>
              <a:rPr lang="zh-CN" altLang="en-US" sz="2000" dirty="0">
                <a:solidFill>
                  <a:srgbClr val="333333"/>
                </a:solidFill>
                <a:latin typeface="微软雅黑" panose="020B0503020204020204" pitchFamily="34" charset="-122"/>
                <a:ea typeface="微软雅黑" panose="020B0503020204020204" pitchFamily="34" charset="-122"/>
              </a:rPr>
              <a:t>韦特海墨（</a:t>
            </a:r>
            <a:r>
              <a:rPr lang="en-US" sz="2000" dirty="0">
                <a:solidFill>
                  <a:srgbClr val="333333"/>
                </a:solidFill>
                <a:latin typeface="微软雅黑" panose="020B0503020204020204" pitchFamily="34" charset="-122"/>
                <a:ea typeface="微软雅黑" panose="020B0503020204020204" pitchFamily="34" charset="-122"/>
              </a:rPr>
              <a:t>Max Wertheimer</a:t>
            </a:r>
            <a:r>
              <a:rPr lang="zh-CN" altLang="en-US" sz="2000" dirty="0">
                <a:solidFill>
                  <a:srgbClr val="333333"/>
                </a:solidFill>
                <a:latin typeface="微软雅黑" panose="020B0503020204020204" pitchFamily="34" charset="-122"/>
                <a:ea typeface="微软雅黑" panose="020B0503020204020204" pitchFamily="34" charset="-122"/>
              </a:rPr>
              <a:t>）、库尔特</a:t>
            </a:r>
            <a:r>
              <a:rPr lang="en-US" altLang="zh-CN" sz="2000" dirty="0">
                <a:solidFill>
                  <a:srgbClr val="333333"/>
                </a:solidFill>
                <a:latin typeface="微软雅黑" panose="020B0503020204020204" pitchFamily="34" charset="-122"/>
                <a:ea typeface="微软雅黑" panose="020B0503020204020204" pitchFamily="34" charset="-122"/>
              </a:rPr>
              <a:t>·</a:t>
            </a:r>
            <a:r>
              <a:rPr lang="zh-CN" altLang="en-US" sz="2000" dirty="0">
                <a:solidFill>
                  <a:srgbClr val="333333"/>
                </a:solidFill>
                <a:latin typeface="微软雅黑" panose="020B0503020204020204" pitchFamily="34" charset="-122"/>
                <a:ea typeface="微软雅黑" panose="020B0503020204020204" pitchFamily="34" charset="-122"/>
              </a:rPr>
              <a:t>考夫卡（</a:t>
            </a:r>
            <a:r>
              <a:rPr lang="en-US" sz="2000" dirty="0">
                <a:solidFill>
                  <a:srgbClr val="333333"/>
                </a:solidFill>
                <a:latin typeface="微软雅黑" panose="020B0503020204020204" pitchFamily="34" charset="-122"/>
                <a:ea typeface="微软雅黑" panose="020B0503020204020204" pitchFamily="34" charset="-122"/>
              </a:rPr>
              <a:t>Kurt </a:t>
            </a:r>
            <a:r>
              <a:rPr lang="en-US" sz="2000" dirty="0" err="1">
                <a:solidFill>
                  <a:srgbClr val="333333"/>
                </a:solidFill>
                <a:latin typeface="微软雅黑" panose="020B0503020204020204" pitchFamily="34" charset="-122"/>
                <a:ea typeface="微软雅黑" panose="020B0503020204020204" pitchFamily="34" charset="-122"/>
              </a:rPr>
              <a:t>koffka</a:t>
            </a:r>
            <a:r>
              <a:rPr lang="zh-CN" altLang="en-US" sz="2000" dirty="0">
                <a:solidFill>
                  <a:srgbClr val="333333"/>
                </a:solidFill>
                <a:latin typeface="微软雅黑" panose="020B0503020204020204" pitchFamily="34" charset="-122"/>
                <a:ea typeface="微软雅黑" panose="020B0503020204020204" pitchFamily="34" charset="-122"/>
              </a:rPr>
              <a:t>）和沃尔夫冈</a:t>
            </a:r>
            <a:r>
              <a:rPr lang="en-US" altLang="zh-CN" sz="2000" dirty="0">
                <a:solidFill>
                  <a:srgbClr val="333333"/>
                </a:solidFill>
                <a:latin typeface="微软雅黑" panose="020B0503020204020204" pitchFamily="34" charset="-122"/>
                <a:ea typeface="微软雅黑" panose="020B0503020204020204" pitchFamily="34" charset="-122"/>
              </a:rPr>
              <a:t>·</a:t>
            </a:r>
            <a:r>
              <a:rPr lang="zh-CN" altLang="en-US" sz="2000" dirty="0">
                <a:solidFill>
                  <a:srgbClr val="333333"/>
                </a:solidFill>
                <a:latin typeface="微软雅黑" panose="020B0503020204020204" pitchFamily="34" charset="-122"/>
                <a:ea typeface="微软雅黑" panose="020B0503020204020204" pitchFamily="34" charset="-122"/>
                <a:hlinkClick r:id="rId3">
                  <a:extLst>
                    <a:ext uri="{A12FA001-AC4F-418D-AE19-62706E023703}">
                      <ahyp:hlinkClr xmlns:ahyp="http://schemas.microsoft.com/office/drawing/2018/hyperlinkcolor" val="tx"/>
                    </a:ext>
                  </a:extLst>
                </a:hlinkClick>
              </a:rPr>
              <a:t>苛勒</a:t>
            </a:r>
            <a:r>
              <a:rPr lang="zh-CN" altLang="en-US" sz="2000" dirty="0">
                <a:solidFill>
                  <a:srgbClr val="333333"/>
                </a:solidFill>
                <a:latin typeface="微软雅黑" panose="020B0503020204020204" pitchFamily="34" charset="-122"/>
                <a:ea typeface="微软雅黑" panose="020B0503020204020204" pitchFamily="34" charset="-122"/>
              </a:rPr>
              <a:t>（</a:t>
            </a:r>
            <a:r>
              <a:rPr lang="en-US" sz="2000" dirty="0">
                <a:solidFill>
                  <a:srgbClr val="333333"/>
                </a:solidFill>
                <a:latin typeface="微软雅黑" panose="020B0503020204020204" pitchFamily="34" charset="-122"/>
                <a:ea typeface="微软雅黑" panose="020B0503020204020204" pitchFamily="34" charset="-122"/>
              </a:rPr>
              <a:t>Wolfgang Köhler</a:t>
            </a:r>
            <a:r>
              <a:rPr lang="zh-CN" altLang="en-US" sz="2000" dirty="0">
                <a:solidFill>
                  <a:srgbClr val="333333"/>
                </a:solidFill>
                <a:latin typeface="微软雅黑" panose="020B0503020204020204" pitchFamily="34" charset="-122"/>
                <a:ea typeface="微软雅黑" panose="020B0503020204020204" pitchFamily="34" charset="-122"/>
              </a:rPr>
              <a:t>）。</a:t>
            </a:r>
            <a:endParaRPr lang="en-CA" sz="2000" dirty="0">
              <a:solidFill>
                <a:srgbClr val="333333"/>
              </a:solidFill>
              <a:latin typeface="微软雅黑" panose="020B0503020204020204" pitchFamily="34" charset="-122"/>
              <a:ea typeface="微软雅黑" panose="020B0503020204020204" pitchFamily="34" charset="-122"/>
            </a:endParaRPr>
          </a:p>
          <a:p>
            <a:pPr indent="355600" fontAlgn="base">
              <a:lnSpc>
                <a:spcPct val="150000"/>
              </a:lnSpc>
              <a:spcBef>
                <a:spcPct val="0"/>
              </a:spcBef>
              <a:spcAft>
                <a:spcPct val="0"/>
              </a:spcAft>
            </a:pPr>
            <a:r>
              <a:rPr lang="en-US" sz="2000" dirty="0">
                <a:solidFill>
                  <a:srgbClr val="333333"/>
                </a:solidFill>
                <a:latin typeface="微软雅黑" panose="020B0503020204020204" pitchFamily="34" charset="-122"/>
                <a:ea typeface="微软雅黑" panose="020B0503020204020204" pitchFamily="34" charset="-122"/>
              </a:rPr>
              <a:t>20</a:t>
            </a:r>
            <a:r>
              <a:rPr lang="zh-CN" altLang="en-US" sz="2000" dirty="0">
                <a:solidFill>
                  <a:srgbClr val="333333"/>
                </a:solidFill>
                <a:latin typeface="微软雅黑" panose="020B0503020204020204" pitchFamily="34" charset="-122"/>
                <a:ea typeface="微软雅黑" panose="020B0503020204020204" pitchFamily="34" charset="-122"/>
              </a:rPr>
              <a:t>世纪</a:t>
            </a:r>
            <a:r>
              <a:rPr lang="en-US" sz="2000" dirty="0">
                <a:solidFill>
                  <a:srgbClr val="333333"/>
                </a:solidFill>
                <a:latin typeface="微软雅黑" panose="020B0503020204020204" pitchFamily="34" charset="-122"/>
                <a:ea typeface="微软雅黑" panose="020B0503020204020204" pitchFamily="34" charset="-122"/>
              </a:rPr>
              <a:t>30</a:t>
            </a:r>
            <a:r>
              <a:rPr lang="zh-CN" altLang="en-US" sz="2000" dirty="0">
                <a:solidFill>
                  <a:srgbClr val="333333"/>
                </a:solidFill>
                <a:latin typeface="微软雅黑" panose="020B0503020204020204" pitchFamily="34" charset="-122"/>
                <a:ea typeface="微软雅黑" panose="020B0503020204020204" pitchFamily="34" charset="-122"/>
              </a:rPr>
              <a:t>年代后，他们把格式塔方法具体应用到美学中，与心理的各个过程结合，促进了具有格式塔倾向的美学研究。如把对视觉的研究与对艺术形式的研究结合，视觉成为对视觉对象结构样式整体把握的感觉能力。</a:t>
            </a:r>
            <a:endParaRPr lang="en-CA" sz="2000" dirty="0">
              <a:solidFill>
                <a:srgbClr val="333333"/>
              </a:solidFill>
              <a:latin typeface="微软雅黑" panose="020B0503020204020204" pitchFamily="34" charset="-122"/>
              <a:ea typeface="微软雅黑" panose="020B0503020204020204" pitchFamily="34" charset="-122"/>
            </a:endParaRPr>
          </a:p>
        </p:txBody>
      </p:sp>
      <p:grpSp>
        <p:nvGrpSpPr>
          <p:cNvPr id="6" name="组合 4">
            <a:extLst>
              <a:ext uri="{FF2B5EF4-FFF2-40B4-BE49-F238E27FC236}">
                <a16:creationId xmlns:a16="http://schemas.microsoft.com/office/drawing/2014/main" id="{E307A04D-4914-2ED2-0FA1-C4278C0F6692}"/>
              </a:ext>
            </a:extLst>
          </p:cNvPr>
          <p:cNvGrpSpPr/>
          <p:nvPr/>
        </p:nvGrpSpPr>
        <p:grpSpPr>
          <a:xfrm>
            <a:off x="853286" y="0"/>
            <a:ext cx="10738892" cy="889828"/>
            <a:chOff x="733" y="0"/>
            <a:chExt cx="16911" cy="1400"/>
          </a:xfrm>
        </p:grpSpPr>
        <p:sp>
          <p:nvSpPr>
            <p:cNvPr id="7" name="矩形 2">
              <a:extLst>
                <a:ext uri="{FF2B5EF4-FFF2-40B4-BE49-F238E27FC236}">
                  <a16:creationId xmlns:a16="http://schemas.microsoft.com/office/drawing/2014/main" id="{ACA9543C-5F5C-7C7B-951F-39E8576790E1}"/>
                </a:ext>
              </a:extLst>
            </p:cNvPr>
            <p:cNvSpPr/>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8" name="TextBox 3">
              <a:extLst>
                <a:ext uri="{FF2B5EF4-FFF2-40B4-BE49-F238E27FC236}">
                  <a16:creationId xmlns:a16="http://schemas.microsoft.com/office/drawing/2014/main" id="{8E4B4FBA-F0CA-629B-5F97-C3D79AFDC481}"/>
                </a:ext>
              </a:extLst>
            </p:cNvPr>
            <p:cNvSpPr txBox="1"/>
            <p:nvPr/>
          </p:nvSpPr>
          <p:spPr>
            <a:xfrm>
              <a:off x="1055" y="0"/>
              <a:ext cx="5476" cy="140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
          <p:nvSpPr>
            <p:cNvPr id="9" name="矩形 2">
              <a:extLst>
                <a:ext uri="{FF2B5EF4-FFF2-40B4-BE49-F238E27FC236}">
                  <a16:creationId xmlns:a16="http://schemas.microsoft.com/office/drawing/2014/main" id="{7CC7ED03-8782-4F35-C15B-998DAB070D95}"/>
                </a:ext>
              </a:extLst>
            </p:cNvPr>
            <p:cNvSpPr/>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10" name="TextBox 3">
              <a:extLst>
                <a:ext uri="{FF2B5EF4-FFF2-40B4-BE49-F238E27FC236}">
                  <a16:creationId xmlns:a16="http://schemas.microsoft.com/office/drawing/2014/main" id="{9D3A540C-DD39-FABE-0A4D-6186B9188521}"/>
                </a:ext>
              </a:extLst>
            </p:cNvPr>
            <p:cNvSpPr txBox="1"/>
            <p:nvPr/>
          </p:nvSpPr>
          <p:spPr>
            <a:xfrm>
              <a:off x="4951" y="55"/>
              <a:ext cx="12693" cy="1017"/>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第四章：以用户体验为中心的交互设计</a:t>
              </a:r>
            </a:p>
          </p:txBody>
        </p:sp>
      </p:grpSp>
    </p:spTree>
    <p:extLst>
      <p:ext uri="{BB962C8B-B14F-4D97-AF65-F5344CB8AC3E}">
        <p14:creationId xmlns:p14="http://schemas.microsoft.com/office/powerpoint/2010/main" val="10223015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A327C947-2D89-940E-4E34-D4FD13F82E22}"/>
              </a:ext>
            </a:extLst>
          </p:cNvPr>
          <p:cNvSpPr txBox="1"/>
          <p:nvPr/>
        </p:nvSpPr>
        <p:spPr>
          <a:xfrm>
            <a:off x="1135781" y="1177830"/>
            <a:ext cx="10164278" cy="2346283"/>
          </a:xfrm>
          <a:prstGeom prst="rect">
            <a:avLst/>
          </a:prstGeom>
          <a:noFill/>
        </p:spPr>
        <p:txBody>
          <a:bodyPr wrap="square">
            <a:spAutoFit/>
          </a:bodyPr>
          <a:lstStyle/>
          <a:p>
            <a:pPr indent="355600" fontAlgn="base">
              <a:lnSpc>
                <a:spcPct val="150000"/>
              </a:lnSpc>
              <a:spcBef>
                <a:spcPct val="0"/>
              </a:spcBef>
              <a:spcAft>
                <a:spcPct val="0"/>
              </a:spcAft>
            </a:pPr>
            <a:r>
              <a:rPr lang="zh-CN" altLang="en-US" sz="2000" dirty="0">
                <a:solidFill>
                  <a:srgbClr val="333333"/>
                </a:solidFill>
                <a:latin typeface="微软雅黑" panose="020B0503020204020204" pitchFamily="34" charset="-122"/>
                <a:ea typeface="微软雅黑" panose="020B0503020204020204" pitchFamily="34" charset="-122"/>
              </a:rPr>
              <a:t>（二）格式塔的五大原则</a:t>
            </a:r>
            <a:endParaRPr lang="en-CA" sz="2000" dirty="0">
              <a:solidFill>
                <a:srgbClr val="333333"/>
              </a:solidFill>
              <a:latin typeface="微软雅黑" panose="020B0503020204020204" pitchFamily="34" charset="-122"/>
              <a:ea typeface="微软雅黑" panose="020B0503020204020204" pitchFamily="34" charset="-122"/>
            </a:endParaRPr>
          </a:p>
          <a:p>
            <a:pPr indent="355600" fontAlgn="base">
              <a:lnSpc>
                <a:spcPct val="150000"/>
              </a:lnSpc>
              <a:spcBef>
                <a:spcPct val="0"/>
              </a:spcBef>
              <a:spcAft>
                <a:spcPct val="0"/>
              </a:spcAft>
            </a:pPr>
            <a:r>
              <a:rPr lang="en-US" sz="2000" dirty="0">
                <a:solidFill>
                  <a:srgbClr val="333333"/>
                </a:solidFill>
                <a:latin typeface="微软雅黑" panose="020B0503020204020204" pitchFamily="34" charset="-122"/>
                <a:ea typeface="微软雅黑" panose="020B0503020204020204" pitchFamily="34" charset="-122"/>
              </a:rPr>
              <a:t>1.</a:t>
            </a:r>
            <a:r>
              <a:rPr lang="zh-CN" altLang="en-US" sz="2000" dirty="0">
                <a:solidFill>
                  <a:srgbClr val="333333"/>
                </a:solidFill>
                <a:latin typeface="微软雅黑" panose="020B0503020204020204" pitchFamily="34" charset="-122"/>
                <a:ea typeface="微软雅黑" panose="020B0503020204020204" pitchFamily="34" charset="-122"/>
              </a:rPr>
              <a:t>相近（</a:t>
            </a:r>
            <a:r>
              <a:rPr lang="en-US" sz="2000" dirty="0">
                <a:solidFill>
                  <a:srgbClr val="333333"/>
                </a:solidFill>
                <a:latin typeface="微软雅黑" panose="020B0503020204020204" pitchFamily="34" charset="-122"/>
                <a:ea typeface="微软雅黑" panose="020B0503020204020204" pitchFamily="34" charset="-122"/>
              </a:rPr>
              <a:t>Proximity</a:t>
            </a:r>
            <a:r>
              <a:rPr lang="zh-CN" altLang="en-US" sz="2000" dirty="0">
                <a:solidFill>
                  <a:srgbClr val="333333"/>
                </a:solidFill>
                <a:latin typeface="微软雅黑" panose="020B0503020204020204" pitchFamily="34" charset="-122"/>
                <a:ea typeface="微软雅黑" panose="020B0503020204020204" pitchFamily="34" charset="-122"/>
              </a:rPr>
              <a:t>）</a:t>
            </a:r>
            <a:endParaRPr lang="en-CA" sz="2000" dirty="0">
              <a:solidFill>
                <a:srgbClr val="333333"/>
              </a:solidFill>
              <a:latin typeface="微软雅黑" panose="020B0503020204020204" pitchFamily="34" charset="-122"/>
              <a:ea typeface="微软雅黑" panose="020B0503020204020204" pitchFamily="34" charset="-122"/>
            </a:endParaRPr>
          </a:p>
          <a:p>
            <a:pPr indent="355600" fontAlgn="base">
              <a:lnSpc>
                <a:spcPct val="150000"/>
              </a:lnSpc>
              <a:spcBef>
                <a:spcPct val="0"/>
              </a:spcBef>
              <a:spcAft>
                <a:spcPct val="0"/>
              </a:spcAft>
            </a:pPr>
            <a:r>
              <a:rPr lang="zh-CN" altLang="en-US" sz="2000" dirty="0">
                <a:solidFill>
                  <a:srgbClr val="333333"/>
                </a:solidFill>
                <a:latin typeface="微软雅黑" panose="020B0503020204020204" pitchFamily="34" charset="-122"/>
                <a:ea typeface="微软雅黑" panose="020B0503020204020204" pitchFamily="34" charset="-122"/>
              </a:rPr>
              <a:t>人们通常把位置相对靠近的事物当作一个整体。相近性作为第一条原则，它的权重很大，大到可以抵消其他原则，比如为上面的圆形添加颜色，甚至改变其形状，人们也会把相近的事物当成一个整体。</a:t>
            </a:r>
            <a:endParaRPr lang="en-CA" sz="2000" dirty="0">
              <a:solidFill>
                <a:srgbClr val="333333"/>
              </a:solidFill>
              <a:latin typeface="微软雅黑" panose="020B0503020204020204" pitchFamily="34" charset="-122"/>
              <a:ea typeface="微软雅黑" panose="020B0503020204020204" pitchFamily="34" charset="-122"/>
            </a:endParaRPr>
          </a:p>
        </p:txBody>
      </p:sp>
      <p:pic>
        <p:nvPicPr>
          <p:cNvPr id="6" name="图片 67" descr="111">
            <a:extLst>
              <a:ext uri="{FF2B5EF4-FFF2-40B4-BE49-F238E27FC236}">
                <a16:creationId xmlns:a16="http://schemas.microsoft.com/office/drawing/2014/main" id="{00675EB1-9E97-6411-70ED-38322F3D5A69}"/>
              </a:ext>
            </a:extLst>
          </p:cNvPr>
          <p:cNvPicPr>
            <a:picLocks noChangeAspect="1"/>
          </p:cNvPicPr>
          <p:nvPr/>
        </p:nvPicPr>
        <p:blipFill>
          <a:blip r:embed="rId2"/>
          <a:stretch>
            <a:fillRect/>
          </a:stretch>
        </p:blipFill>
        <p:spPr>
          <a:xfrm>
            <a:off x="4875480" y="3429000"/>
            <a:ext cx="4808855" cy="2456180"/>
          </a:xfrm>
          <a:prstGeom prst="rect">
            <a:avLst/>
          </a:prstGeom>
        </p:spPr>
      </p:pic>
      <p:sp>
        <p:nvSpPr>
          <p:cNvPr id="8" name="TextBox 7">
            <a:extLst>
              <a:ext uri="{FF2B5EF4-FFF2-40B4-BE49-F238E27FC236}">
                <a16:creationId xmlns:a16="http://schemas.microsoft.com/office/drawing/2014/main" id="{41678F78-00D7-B25F-B7B2-CE4E4FAF46DF}"/>
              </a:ext>
            </a:extLst>
          </p:cNvPr>
          <p:cNvSpPr txBox="1"/>
          <p:nvPr/>
        </p:nvSpPr>
        <p:spPr>
          <a:xfrm>
            <a:off x="6831531" y="5885180"/>
            <a:ext cx="6097604" cy="369332"/>
          </a:xfrm>
          <a:prstGeom prst="rect">
            <a:avLst/>
          </a:prstGeom>
          <a:noFill/>
        </p:spPr>
        <p:txBody>
          <a:bodyPr wrap="square">
            <a:spAutoFit/>
          </a:bodyPr>
          <a:lstStyle/>
          <a:p>
            <a:r>
              <a:rPr lang="zh-CN" sz="1800" kern="100" dirty="0">
                <a:solidFill>
                  <a:srgbClr val="000000"/>
                </a:solidFill>
                <a:effectLst/>
                <a:ea typeface="SimSun" panose="02010600030101010101" pitchFamily="2" charset="-122"/>
                <a:cs typeface="SimSun" panose="02010600030101010101" pitchFamily="2" charset="-122"/>
              </a:rPr>
              <a:t>相近性</a:t>
            </a:r>
            <a:endParaRPr lang="en-CA" dirty="0"/>
          </a:p>
        </p:txBody>
      </p:sp>
      <p:grpSp>
        <p:nvGrpSpPr>
          <p:cNvPr id="9" name="组合 4">
            <a:extLst>
              <a:ext uri="{FF2B5EF4-FFF2-40B4-BE49-F238E27FC236}">
                <a16:creationId xmlns:a16="http://schemas.microsoft.com/office/drawing/2014/main" id="{CD33E78F-F1EB-6F7E-8940-A588AAF4F7C2}"/>
              </a:ext>
            </a:extLst>
          </p:cNvPr>
          <p:cNvGrpSpPr/>
          <p:nvPr/>
        </p:nvGrpSpPr>
        <p:grpSpPr>
          <a:xfrm>
            <a:off x="853286" y="0"/>
            <a:ext cx="10738892" cy="889828"/>
            <a:chOff x="733" y="0"/>
            <a:chExt cx="16911" cy="1400"/>
          </a:xfrm>
        </p:grpSpPr>
        <p:sp>
          <p:nvSpPr>
            <p:cNvPr id="10" name="矩形 2">
              <a:extLst>
                <a:ext uri="{FF2B5EF4-FFF2-40B4-BE49-F238E27FC236}">
                  <a16:creationId xmlns:a16="http://schemas.microsoft.com/office/drawing/2014/main" id="{BDCC63B1-8DDF-1CAB-9CBF-46F98DDF7400}"/>
                </a:ext>
              </a:extLst>
            </p:cNvPr>
            <p:cNvSpPr/>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1" name="TextBox 3">
              <a:extLst>
                <a:ext uri="{FF2B5EF4-FFF2-40B4-BE49-F238E27FC236}">
                  <a16:creationId xmlns:a16="http://schemas.microsoft.com/office/drawing/2014/main" id="{577FA851-8790-BA96-E217-284C25C2F44D}"/>
                </a:ext>
              </a:extLst>
            </p:cNvPr>
            <p:cNvSpPr txBox="1"/>
            <p:nvPr/>
          </p:nvSpPr>
          <p:spPr>
            <a:xfrm>
              <a:off x="1055" y="0"/>
              <a:ext cx="5476" cy="140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
          <p:nvSpPr>
            <p:cNvPr id="12" name="矩形 2">
              <a:extLst>
                <a:ext uri="{FF2B5EF4-FFF2-40B4-BE49-F238E27FC236}">
                  <a16:creationId xmlns:a16="http://schemas.microsoft.com/office/drawing/2014/main" id="{DE38F9F3-0A14-65B5-EDDD-17E7D34D53F5}"/>
                </a:ext>
              </a:extLst>
            </p:cNvPr>
            <p:cNvSpPr/>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13" name="TextBox 3">
              <a:extLst>
                <a:ext uri="{FF2B5EF4-FFF2-40B4-BE49-F238E27FC236}">
                  <a16:creationId xmlns:a16="http://schemas.microsoft.com/office/drawing/2014/main" id="{221D0339-7891-6859-6DE0-AF5D516B6034}"/>
                </a:ext>
              </a:extLst>
            </p:cNvPr>
            <p:cNvSpPr txBox="1"/>
            <p:nvPr/>
          </p:nvSpPr>
          <p:spPr>
            <a:xfrm>
              <a:off x="4951" y="55"/>
              <a:ext cx="12693" cy="1017"/>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第四章：以用户体验为中心的交互设计</a:t>
              </a:r>
            </a:p>
          </p:txBody>
        </p:sp>
      </p:grpSp>
    </p:spTree>
    <p:extLst>
      <p:ext uri="{BB962C8B-B14F-4D97-AF65-F5344CB8AC3E}">
        <p14:creationId xmlns:p14="http://schemas.microsoft.com/office/powerpoint/2010/main" val="21975723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6878A032-88F0-0B7A-110C-B72FF403A528}"/>
              </a:ext>
            </a:extLst>
          </p:cNvPr>
          <p:cNvSpPr txBox="1"/>
          <p:nvPr/>
        </p:nvSpPr>
        <p:spPr>
          <a:xfrm>
            <a:off x="1645920" y="1075697"/>
            <a:ext cx="4600876" cy="3269613"/>
          </a:xfrm>
          <a:prstGeom prst="rect">
            <a:avLst/>
          </a:prstGeom>
          <a:noFill/>
        </p:spPr>
        <p:txBody>
          <a:bodyPr wrap="square">
            <a:spAutoFit/>
          </a:bodyPr>
          <a:lstStyle/>
          <a:p>
            <a:pPr indent="355600" fontAlgn="base">
              <a:lnSpc>
                <a:spcPct val="150000"/>
              </a:lnSpc>
              <a:spcBef>
                <a:spcPct val="0"/>
              </a:spcBef>
              <a:spcAft>
                <a:spcPct val="0"/>
              </a:spcAft>
            </a:pPr>
            <a:r>
              <a:rPr lang="zh-CN" altLang="en-US" sz="2000" dirty="0">
                <a:solidFill>
                  <a:srgbClr val="333333"/>
                </a:solidFill>
                <a:latin typeface="微软雅黑" panose="020B0503020204020204" pitchFamily="34" charset="-122"/>
                <a:ea typeface="微软雅黑" panose="020B0503020204020204" pitchFamily="34" charset="-122"/>
              </a:rPr>
              <a:t>在界面设计中，设计师往往会用分隔线与色块进行空间分隔和数据显示，依据界面菜单中的选项意义是否相近来调整界面元素的距离，通过距离来分隔不同界面区域。例如微信中的“发现”界面，就是通过灰色色块对界面内容分组，形成视觉上的简洁性与秩序感。</a:t>
            </a:r>
            <a:endParaRPr lang="en-CA" sz="2000" dirty="0">
              <a:solidFill>
                <a:srgbClr val="333333"/>
              </a:solidFill>
              <a:latin typeface="微软雅黑" panose="020B0503020204020204" pitchFamily="34" charset="-122"/>
              <a:ea typeface="微软雅黑" panose="020B0503020204020204" pitchFamily="34" charset="-122"/>
            </a:endParaRPr>
          </a:p>
        </p:txBody>
      </p:sp>
      <p:pic>
        <p:nvPicPr>
          <p:cNvPr id="6" name="图片 390" descr="mmm">
            <a:extLst>
              <a:ext uri="{FF2B5EF4-FFF2-40B4-BE49-F238E27FC236}">
                <a16:creationId xmlns:a16="http://schemas.microsoft.com/office/drawing/2014/main" id="{C4D28B76-5B2D-EF74-7B3F-A4C40D85FA2E}"/>
              </a:ext>
            </a:extLst>
          </p:cNvPr>
          <p:cNvPicPr>
            <a:picLocks noChangeAspect="1"/>
          </p:cNvPicPr>
          <p:nvPr/>
        </p:nvPicPr>
        <p:blipFill>
          <a:blip r:embed="rId2"/>
          <a:srcRect l="37788" t="6606" r="37529" b="6428"/>
          <a:stretch>
            <a:fillRect/>
          </a:stretch>
        </p:blipFill>
        <p:spPr>
          <a:xfrm>
            <a:off x="6599725" y="1200825"/>
            <a:ext cx="2534650" cy="4807939"/>
          </a:xfrm>
          <a:prstGeom prst="rect">
            <a:avLst/>
          </a:prstGeom>
        </p:spPr>
      </p:pic>
      <p:sp>
        <p:nvSpPr>
          <p:cNvPr id="8" name="TextBox 7">
            <a:extLst>
              <a:ext uri="{FF2B5EF4-FFF2-40B4-BE49-F238E27FC236}">
                <a16:creationId xmlns:a16="http://schemas.microsoft.com/office/drawing/2014/main" id="{BD59E9EE-6D84-BA96-F14A-E8EF2C38FAF0}"/>
              </a:ext>
            </a:extLst>
          </p:cNvPr>
          <p:cNvSpPr txBox="1"/>
          <p:nvPr/>
        </p:nvSpPr>
        <p:spPr>
          <a:xfrm>
            <a:off x="6744903" y="6008764"/>
            <a:ext cx="6097604" cy="369332"/>
          </a:xfrm>
          <a:prstGeom prst="rect">
            <a:avLst/>
          </a:prstGeom>
          <a:noFill/>
        </p:spPr>
        <p:txBody>
          <a:bodyPr wrap="square">
            <a:spAutoFit/>
          </a:bodyPr>
          <a:lstStyle/>
          <a:p>
            <a:r>
              <a:rPr lang="zh-CN" sz="1800" kern="100" dirty="0">
                <a:solidFill>
                  <a:srgbClr val="000000"/>
                </a:solidFill>
                <a:effectLst/>
                <a:ea typeface="SimSun" panose="02010600030101010101" pitchFamily="2" charset="-122"/>
                <a:cs typeface="SimSun" panose="02010600030101010101" pitchFamily="2" charset="-122"/>
              </a:rPr>
              <a:t>界面设计中的相近性</a:t>
            </a:r>
            <a:endParaRPr lang="en-CA" dirty="0"/>
          </a:p>
        </p:txBody>
      </p:sp>
      <p:grpSp>
        <p:nvGrpSpPr>
          <p:cNvPr id="9" name="组合 4">
            <a:extLst>
              <a:ext uri="{FF2B5EF4-FFF2-40B4-BE49-F238E27FC236}">
                <a16:creationId xmlns:a16="http://schemas.microsoft.com/office/drawing/2014/main" id="{6D164F89-C1F9-AC6F-39B0-240983BAF5B7}"/>
              </a:ext>
            </a:extLst>
          </p:cNvPr>
          <p:cNvGrpSpPr/>
          <p:nvPr/>
        </p:nvGrpSpPr>
        <p:grpSpPr>
          <a:xfrm>
            <a:off x="853286" y="0"/>
            <a:ext cx="10738892" cy="889828"/>
            <a:chOff x="733" y="0"/>
            <a:chExt cx="16911" cy="1400"/>
          </a:xfrm>
        </p:grpSpPr>
        <p:sp>
          <p:nvSpPr>
            <p:cNvPr id="10" name="矩形 2">
              <a:extLst>
                <a:ext uri="{FF2B5EF4-FFF2-40B4-BE49-F238E27FC236}">
                  <a16:creationId xmlns:a16="http://schemas.microsoft.com/office/drawing/2014/main" id="{8D72FCB5-35DE-BDA1-0426-DF38377AFAC8}"/>
                </a:ext>
              </a:extLst>
            </p:cNvPr>
            <p:cNvSpPr/>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1" name="TextBox 3">
              <a:extLst>
                <a:ext uri="{FF2B5EF4-FFF2-40B4-BE49-F238E27FC236}">
                  <a16:creationId xmlns:a16="http://schemas.microsoft.com/office/drawing/2014/main" id="{D17BB22B-F352-EC18-7CDB-76CF82CD6A48}"/>
                </a:ext>
              </a:extLst>
            </p:cNvPr>
            <p:cNvSpPr txBox="1"/>
            <p:nvPr/>
          </p:nvSpPr>
          <p:spPr>
            <a:xfrm>
              <a:off x="1055" y="0"/>
              <a:ext cx="5476" cy="140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
          <p:nvSpPr>
            <p:cNvPr id="12" name="矩形 2">
              <a:extLst>
                <a:ext uri="{FF2B5EF4-FFF2-40B4-BE49-F238E27FC236}">
                  <a16:creationId xmlns:a16="http://schemas.microsoft.com/office/drawing/2014/main" id="{E7A333EF-355B-02B8-6D29-3D64CD52CEE4}"/>
                </a:ext>
              </a:extLst>
            </p:cNvPr>
            <p:cNvSpPr/>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13" name="TextBox 3">
              <a:extLst>
                <a:ext uri="{FF2B5EF4-FFF2-40B4-BE49-F238E27FC236}">
                  <a16:creationId xmlns:a16="http://schemas.microsoft.com/office/drawing/2014/main" id="{7E7D795B-6BCF-5834-867F-F8F622053BFD}"/>
                </a:ext>
              </a:extLst>
            </p:cNvPr>
            <p:cNvSpPr txBox="1"/>
            <p:nvPr/>
          </p:nvSpPr>
          <p:spPr>
            <a:xfrm>
              <a:off x="4951" y="55"/>
              <a:ext cx="12693" cy="1017"/>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第四章：以用户体验为中心的交互设计</a:t>
              </a:r>
            </a:p>
          </p:txBody>
        </p:sp>
      </p:grpSp>
    </p:spTree>
    <p:extLst>
      <p:ext uri="{BB962C8B-B14F-4D97-AF65-F5344CB8AC3E}">
        <p14:creationId xmlns:p14="http://schemas.microsoft.com/office/powerpoint/2010/main" val="28155579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1A6E94D-8CFA-89AA-8B98-35028646062D}"/>
              </a:ext>
            </a:extLst>
          </p:cNvPr>
          <p:cNvSpPr txBox="1"/>
          <p:nvPr/>
        </p:nvSpPr>
        <p:spPr>
          <a:xfrm>
            <a:off x="1537636" y="1593328"/>
            <a:ext cx="3534878" cy="2346283"/>
          </a:xfrm>
          <a:prstGeom prst="rect">
            <a:avLst/>
          </a:prstGeom>
          <a:noFill/>
        </p:spPr>
        <p:txBody>
          <a:bodyPr wrap="square">
            <a:spAutoFit/>
          </a:bodyPr>
          <a:lstStyle/>
          <a:p>
            <a:pPr indent="355600" algn="just">
              <a:lnSpc>
                <a:spcPct val="150000"/>
              </a:lnSpc>
            </a:pPr>
            <a:r>
              <a:rPr lang="en-US" sz="2000" dirty="0">
                <a:solidFill>
                  <a:srgbClr val="333333"/>
                </a:solidFill>
                <a:latin typeface="微软雅黑" panose="020B0503020204020204" pitchFamily="34" charset="-122"/>
                <a:ea typeface="微软雅黑" panose="020B0503020204020204" pitchFamily="34" charset="-122"/>
              </a:rPr>
              <a:t>2.</a:t>
            </a:r>
            <a:r>
              <a:rPr lang="zh-CN" altLang="en-US" sz="2000" dirty="0">
                <a:solidFill>
                  <a:srgbClr val="333333"/>
                </a:solidFill>
                <a:latin typeface="微软雅黑" panose="020B0503020204020204" pitchFamily="34" charset="-122"/>
                <a:ea typeface="微软雅黑" panose="020B0503020204020204" pitchFamily="34" charset="-122"/>
              </a:rPr>
              <a:t>相似（</a:t>
            </a:r>
            <a:r>
              <a:rPr lang="en-US" sz="2000" dirty="0">
                <a:solidFill>
                  <a:srgbClr val="333333"/>
                </a:solidFill>
                <a:latin typeface="微软雅黑" panose="020B0503020204020204" pitchFamily="34" charset="-122"/>
                <a:ea typeface="微软雅黑" panose="020B0503020204020204" pitchFamily="34" charset="-122"/>
              </a:rPr>
              <a:t>Similarity</a:t>
            </a:r>
            <a:r>
              <a:rPr lang="zh-CN" altLang="en-US" sz="2000" dirty="0">
                <a:solidFill>
                  <a:srgbClr val="333333"/>
                </a:solidFill>
                <a:latin typeface="微软雅黑" panose="020B0503020204020204" pitchFamily="34" charset="-122"/>
                <a:ea typeface="微软雅黑" panose="020B0503020204020204" pitchFamily="34" charset="-122"/>
              </a:rPr>
              <a:t>）</a:t>
            </a:r>
            <a:endParaRPr lang="en-CA" sz="2000" dirty="0">
              <a:solidFill>
                <a:srgbClr val="333333"/>
              </a:solidFill>
              <a:latin typeface="微软雅黑" panose="020B0503020204020204" pitchFamily="34" charset="-122"/>
              <a:ea typeface="微软雅黑" panose="020B0503020204020204" pitchFamily="34" charset="-122"/>
            </a:endParaRPr>
          </a:p>
          <a:p>
            <a:pPr indent="355600" algn="just">
              <a:lnSpc>
                <a:spcPct val="150000"/>
              </a:lnSpc>
              <a:spcAft>
                <a:spcPts val="1200"/>
              </a:spcAft>
            </a:pPr>
            <a:r>
              <a:rPr lang="zh-CN" altLang="en-US" sz="2000" dirty="0">
                <a:solidFill>
                  <a:srgbClr val="333333"/>
                </a:solidFill>
                <a:latin typeface="微软雅黑" panose="020B0503020204020204" pitchFamily="34" charset="-122"/>
                <a:ea typeface="微软雅黑" panose="020B0503020204020204" pitchFamily="34" charset="-122"/>
              </a:rPr>
              <a:t>人们会把那些明显具有共同特性（如形状、大小、共同运动、方向、颜色等）的事物当成一个整体。</a:t>
            </a:r>
            <a:endParaRPr lang="en-CA" sz="2000" dirty="0">
              <a:solidFill>
                <a:srgbClr val="333333"/>
              </a:solidFill>
              <a:latin typeface="微软雅黑" panose="020B0503020204020204" pitchFamily="34" charset="-122"/>
              <a:ea typeface="微软雅黑" panose="020B0503020204020204" pitchFamily="34" charset="-122"/>
            </a:endParaRPr>
          </a:p>
        </p:txBody>
      </p:sp>
      <p:pic>
        <p:nvPicPr>
          <p:cNvPr id="6" name="图片 319" descr="222">
            <a:extLst>
              <a:ext uri="{FF2B5EF4-FFF2-40B4-BE49-F238E27FC236}">
                <a16:creationId xmlns:a16="http://schemas.microsoft.com/office/drawing/2014/main" id="{256D2922-02E7-9021-F64A-BB5C2713B404}"/>
              </a:ext>
            </a:extLst>
          </p:cNvPr>
          <p:cNvPicPr>
            <a:picLocks noChangeAspect="1"/>
          </p:cNvPicPr>
          <p:nvPr/>
        </p:nvPicPr>
        <p:blipFill>
          <a:blip r:embed="rId2"/>
          <a:stretch>
            <a:fillRect/>
          </a:stretch>
        </p:blipFill>
        <p:spPr>
          <a:xfrm>
            <a:off x="5522796" y="1689580"/>
            <a:ext cx="1916430" cy="1946275"/>
          </a:xfrm>
          <a:prstGeom prst="rect">
            <a:avLst/>
          </a:prstGeom>
        </p:spPr>
      </p:pic>
      <p:pic>
        <p:nvPicPr>
          <p:cNvPr id="7" name="图片 163" descr="ddd">
            <a:extLst>
              <a:ext uri="{FF2B5EF4-FFF2-40B4-BE49-F238E27FC236}">
                <a16:creationId xmlns:a16="http://schemas.microsoft.com/office/drawing/2014/main" id="{76948B68-7DD5-89B4-609F-CBCB7DEC3899}"/>
              </a:ext>
            </a:extLst>
          </p:cNvPr>
          <p:cNvPicPr>
            <a:picLocks noChangeAspect="1"/>
          </p:cNvPicPr>
          <p:nvPr/>
        </p:nvPicPr>
        <p:blipFill>
          <a:blip r:embed="rId3"/>
          <a:stretch>
            <a:fillRect/>
          </a:stretch>
        </p:blipFill>
        <p:spPr>
          <a:xfrm>
            <a:off x="7854216" y="1660370"/>
            <a:ext cx="1945005" cy="1975485"/>
          </a:xfrm>
          <a:prstGeom prst="rect">
            <a:avLst/>
          </a:prstGeom>
        </p:spPr>
      </p:pic>
      <p:pic>
        <p:nvPicPr>
          <p:cNvPr id="9" name="图片 74" descr="222">
            <a:extLst>
              <a:ext uri="{FF2B5EF4-FFF2-40B4-BE49-F238E27FC236}">
                <a16:creationId xmlns:a16="http://schemas.microsoft.com/office/drawing/2014/main" id="{BD997B36-D2A1-ADCA-FEEB-9A339A4E1859}"/>
              </a:ext>
            </a:extLst>
          </p:cNvPr>
          <p:cNvPicPr>
            <a:picLocks noChangeAspect="1"/>
          </p:cNvPicPr>
          <p:nvPr/>
        </p:nvPicPr>
        <p:blipFill>
          <a:blip r:embed="rId2"/>
          <a:stretch>
            <a:fillRect/>
          </a:stretch>
        </p:blipFill>
        <p:spPr>
          <a:xfrm>
            <a:off x="5522796" y="3939611"/>
            <a:ext cx="1916430" cy="1946275"/>
          </a:xfrm>
          <a:prstGeom prst="rect">
            <a:avLst/>
          </a:prstGeom>
        </p:spPr>
      </p:pic>
      <p:pic>
        <p:nvPicPr>
          <p:cNvPr id="10" name="图片 66" descr="相似性4">
            <a:extLst>
              <a:ext uri="{FF2B5EF4-FFF2-40B4-BE49-F238E27FC236}">
                <a16:creationId xmlns:a16="http://schemas.microsoft.com/office/drawing/2014/main" id="{40D27A55-D4D5-1E65-1606-945AC035BCE5}"/>
              </a:ext>
            </a:extLst>
          </p:cNvPr>
          <p:cNvPicPr>
            <a:picLocks noChangeAspect="1"/>
          </p:cNvPicPr>
          <p:nvPr/>
        </p:nvPicPr>
        <p:blipFill>
          <a:blip r:embed="rId4"/>
          <a:stretch>
            <a:fillRect/>
          </a:stretch>
        </p:blipFill>
        <p:spPr>
          <a:xfrm>
            <a:off x="7844056" y="3920243"/>
            <a:ext cx="1955165" cy="1985010"/>
          </a:xfrm>
          <a:prstGeom prst="rect">
            <a:avLst/>
          </a:prstGeom>
        </p:spPr>
      </p:pic>
      <p:sp>
        <p:nvSpPr>
          <p:cNvPr id="12" name="TextBox 11">
            <a:extLst>
              <a:ext uri="{FF2B5EF4-FFF2-40B4-BE49-F238E27FC236}">
                <a16:creationId xmlns:a16="http://schemas.microsoft.com/office/drawing/2014/main" id="{4624E096-79B9-A4E4-4414-4D202E20B4C8}"/>
              </a:ext>
            </a:extLst>
          </p:cNvPr>
          <p:cNvSpPr txBox="1"/>
          <p:nvPr/>
        </p:nvSpPr>
        <p:spPr>
          <a:xfrm>
            <a:off x="7235792" y="6024343"/>
            <a:ext cx="6097604" cy="369332"/>
          </a:xfrm>
          <a:prstGeom prst="rect">
            <a:avLst/>
          </a:prstGeom>
          <a:noFill/>
        </p:spPr>
        <p:txBody>
          <a:bodyPr wrap="square">
            <a:spAutoFit/>
          </a:bodyPr>
          <a:lstStyle/>
          <a:p>
            <a:r>
              <a:rPr lang="zh-CN" sz="1800" kern="100" dirty="0">
                <a:solidFill>
                  <a:srgbClr val="000000"/>
                </a:solidFill>
                <a:effectLst/>
                <a:ea typeface="SimSun" panose="02010600030101010101" pitchFamily="2" charset="-122"/>
                <a:cs typeface="SimSun" panose="02010600030101010101" pitchFamily="2" charset="-122"/>
              </a:rPr>
              <a:t>相似性</a:t>
            </a:r>
            <a:endParaRPr lang="en-CA" dirty="0"/>
          </a:p>
        </p:txBody>
      </p:sp>
      <p:grpSp>
        <p:nvGrpSpPr>
          <p:cNvPr id="13" name="组合 4">
            <a:extLst>
              <a:ext uri="{FF2B5EF4-FFF2-40B4-BE49-F238E27FC236}">
                <a16:creationId xmlns:a16="http://schemas.microsoft.com/office/drawing/2014/main" id="{5A82E69B-B5F6-662D-35F9-4AC99DC779EF}"/>
              </a:ext>
            </a:extLst>
          </p:cNvPr>
          <p:cNvGrpSpPr/>
          <p:nvPr/>
        </p:nvGrpSpPr>
        <p:grpSpPr>
          <a:xfrm>
            <a:off x="853286" y="0"/>
            <a:ext cx="10738892" cy="889828"/>
            <a:chOff x="733" y="0"/>
            <a:chExt cx="16911" cy="1400"/>
          </a:xfrm>
        </p:grpSpPr>
        <p:sp>
          <p:nvSpPr>
            <p:cNvPr id="14" name="矩形 2">
              <a:extLst>
                <a:ext uri="{FF2B5EF4-FFF2-40B4-BE49-F238E27FC236}">
                  <a16:creationId xmlns:a16="http://schemas.microsoft.com/office/drawing/2014/main" id="{B95091FC-E206-087C-FBFD-C9EA5E2816C0}"/>
                </a:ext>
              </a:extLst>
            </p:cNvPr>
            <p:cNvSpPr/>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5" name="TextBox 3">
              <a:extLst>
                <a:ext uri="{FF2B5EF4-FFF2-40B4-BE49-F238E27FC236}">
                  <a16:creationId xmlns:a16="http://schemas.microsoft.com/office/drawing/2014/main" id="{14B071BD-84C5-8C0D-FD91-E29C5E24A646}"/>
                </a:ext>
              </a:extLst>
            </p:cNvPr>
            <p:cNvSpPr txBox="1"/>
            <p:nvPr/>
          </p:nvSpPr>
          <p:spPr>
            <a:xfrm>
              <a:off x="1055" y="0"/>
              <a:ext cx="5476" cy="140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
          <p:nvSpPr>
            <p:cNvPr id="16" name="矩形 2">
              <a:extLst>
                <a:ext uri="{FF2B5EF4-FFF2-40B4-BE49-F238E27FC236}">
                  <a16:creationId xmlns:a16="http://schemas.microsoft.com/office/drawing/2014/main" id="{9B3D98AB-6BFB-31F0-63C9-945EDFE51973}"/>
                </a:ext>
              </a:extLst>
            </p:cNvPr>
            <p:cNvSpPr/>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17" name="TextBox 3">
              <a:extLst>
                <a:ext uri="{FF2B5EF4-FFF2-40B4-BE49-F238E27FC236}">
                  <a16:creationId xmlns:a16="http://schemas.microsoft.com/office/drawing/2014/main" id="{DB2DB766-C4C9-5D61-D569-3AA58305E239}"/>
                </a:ext>
              </a:extLst>
            </p:cNvPr>
            <p:cNvSpPr txBox="1"/>
            <p:nvPr/>
          </p:nvSpPr>
          <p:spPr>
            <a:xfrm>
              <a:off x="4951" y="55"/>
              <a:ext cx="12693" cy="1017"/>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第四章：以用户体验为中心的交互设计</a:t>
              </a:r>
            </a:p>
          </p:txBody>
        </p:sp>
      </p:grpSp>
    </p:spTree>
    <p:extLst>
      <p:ext uri="{BB962C8B-B14F-4D97-AF65-F5344CB8AC3E}">
        <p14:creationId xmlns:p14="http://schemas.microsoft.com/office/powerpoint/2010/main" val="24517500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AB2EF99-A3BD-DEEA-DAA3-0E67A3CD3FF3}"/>
              </a:ext>
            </a:extLst>
          </p:cNvPr>
          <p:cNvSpPr txBox="1"/>
          <p:nvPr/>
        </p:nvSpPr>
        <p:spPr>
          <a:xfrm>
            <a:off x="1444592" y="1335580"/>
            <a:ext cx="4747661" cy="3731278"/>
          </a:xfrm>
          <a:prstGeom prst="rect">
            <a:avLst/>
          </a:prstGeom>
          <a:noFill/>
        </p:spPr>
        <p:txBody>
          <a:bodyPr wrap="square">
            <a:spAutoFit/>
          </a:bodyPr>
          <a:lstStyle/>
          <a:p>
            <a:pPr indent="355600" algn="just">
              <a:lnSpc>
                <a:spcPct val="150000"/>
              </a:lnSpc>
              <a:spcAft>
                <a:spcPts val="1200"/>
              </a:spcAft>
            </a:pPr>
            <a:r>
              <a:rPr lang="zh-CN" altLang="en-US" sz="2000" dirty="0">
                <a:solidFill>
                  <a:srgbClr val="333333"/>
                </a:solidFill>
                <a:latin typeface="微软雅黑" panose="020B0503020204020204" pitchFamily="34" charset="-122"/>
                <a:ea typeface="微软雅黑" panose="020B0503020204020204" pitchFamily="34" charset="-122"/>
              </a:rPr>
              <a:t>在界面设计中，相似性原则的应用也十分常见。例如，一些系统性的界面图标有时是由一个图标样式延展而来的，它们的形状一致且排版位置相近，从而使用户更易区隔内容。在“网易云音乐”</a:t>
            </a:r>
            <a:r>
              <a:rPr lang="en-US" sz="2000" dirty="0">
                <a:solidFill>
                  <a:srgbClr val="333333"/>
                </a:solidFill>
                <a:latin typeface="微软雅黑" panose="020B0503020204020204" pitchFamily="34" charset="-122"/>
                <a:ea typeface="微软雅黑" panose="020B0503020204020204" pitchFamily="34" charset="-122"/>
              </a:rPr>
              <a:t>app</a:t>
            </a:r>
            <a:r>
              <a:rPr lang="zh-CN" altLang="en-US" sz="2000" dirty="0">
                <a:solidFill>
                  <a:srgbClr val="333333"/>
                </a:solidFill>
                <a:latin typeface="微软雅黑" panose="020B0503020204020204" pitchFamily="34" charset="-122"/>
                <a:ea typeface="微软雅黑" panose="020B0503020204020204" pitchFamily="34" charset="-122"/>
              </a:rPr>
              <a:t>中，“每日推荐”等一系列图标都是以淡粉色圆为底，以圆角图形为主，进行镂空设计。</a:t>
            </a:r>
            <a:endParaRPr lang="en-CA" sz="2000" dirty="0">
              <a:solidFill>
                <a:srgbClr val="333333"/>
              </a:solidFill>
              <a:latin typeface="微软雅黑" panose="020B0503020204020204" pitchFamily="34" charset="-122"/>
              <a:ea typeface="微软雅黑" panose="020B0503020204020204" pitchFamily="34" charset="-122"/>
            </a:endParaRPr>
          </a:p>
        </p:txBody>
      </p:sp>
      <p:pic>
        <p:nvPicPr>
          <p:cNvPr id="6" name="图片 13" descr="界面中的相似性">
            <a:extLst>
              <a:ext uri="{FF2B5EF4-FFF2-40B4-BE49-F238E27FC236}">
                <a16:creationId xmlns:a16="http://schemas.microsoft.com/office/drawing/2014/main" id="{37B26754-54CC-5172-7DCE-3C608BC16FDA}"/>
              </a:ext>
            </a:extLst>
          </p:cNvPr>
          <p:cNvPicPr>
            <a:picLocks noChangeAspect="1"/>
          </p:cNvPicPr>
          <p:nvPr/>
        </p:nvPicPr>
        <p:blipFill>
          <a:blip r:embed="rId2"/>
          <a:srcRect l="35266" t="8394" r="32639" b="11056"/>
          <a:stretch>
            <a:fillRect/>
          </a:stretch>
        </p:blipFill>
        <p:spPr>
          <a:xfrm>
            <a:off x="6527065" y="1261912"/>
            <a:ext cx="3627588" cy="4552642"/>
          </a:xfrm>
          <a:prstGeom prst="rect">
            <a:avLst/>
          </a:prstGeom>
        </p:spPr>
      </p:pic>
      <p:sp>
        <p:nvSpPr>
          <p:cNvPr id="8" name="TextBox 7">
            <a:extLst>
              <a:ext uri="{FF2B5EF4-FFF2-40B4-BE49-F238E27FC236}">
                <a16:creationId xmlns:a16="http://schemas.microsoft.com/office/drawing/2014/main" id="{D25AB754-085E-8A64-BCD9-0F9E4A347446}"/>
              </a:ext>
            </a:extLst>
          </p:cNvPr>
          <p:cNvSpPr txBox="1"/>
          <p:nvPr/>
        </p:nvSpPr>
        <p:spPr>
          <a:xfrm>
            <a:off x="7235792" y="5814554"/>
            <a:ext cx="6097604" cy="369332"/>
          </a:xfrm>
          <a:prstGeom prst="rect">
            <a:avLst/>
          </a:prstGeom>
          <a:noFill/>
        </p:spPr>
        <p:txBody>
          <a:bodyPr wrap="square">
            <a:spAutoFit/>
          </a:bodyPr>
          <a:lstStyle/>
          <a:p>
            <a:r>
              <a:rPr lang="zh-CN" sz="1800" kern="100" dirty="0">
                <a:solidFill>
                  <a:srgbClr val="000000"/>
                </a:solidFill>
                <a:effectLst/>
                <a:ea typeface="SimSun" panose="02010600030101010101" pitchFamily="2" charset="-122"/>
                <a:cs typeface="SimSun" panose="02010600030101010101" pitchFamily="2" charset="-122"/>
              </a:rPr>
              <a:t>界面设计中的相似性</a:t>
            </a:r>
            <a:endParaRPr lang="en-CA" dirty="0"/>
          </a:p>
        </p:txBody>
      </p:sp>
      <p:grpSp>
        <p:nvGrpSpPr>
          <p:cNvPr id="9" name="组合 4">
            <a:extLst>
              <a:ext uri="{FF2B5EF4-FFF2-40B4-BE49-F238E27FC236}">
                <a16:creationId xmlns:a16="http://schemas.microsoft.com/office/drawing/2014/main" id="{47A3F4E1-04C3-B823-0684-1E79985A8855}"/>
              </a:ext>
            </a:extLst>
          </p:cNvPr>
          <p:cNvGrpSpPr/>
          <p:nvPr/>
        </p:nvGrpSpPr>
        <p:grpSpPr>
          <a:xfrm>
            <a:off x="853286" y="0"/>
            <a:ext cx="10738892" cy="889828"/>
            <a:chOff x="733" y="0"/>
            <a:chExt cx="16911" cy="1400"/>
          </a:xfrm>
        </p:grpSpPr>
        <p:sp>
          <p:nvSpPr>
            <p:cNvPr id="10" name="矩形 2">
              <a:extLst>
                <a:ext uri="{FF2B5EF4-FFF2-40B4-BE49-F238E27FC236}">
                  <a16:creationId xmlns:a16="http://schemas.microsoft.com/office/drawing/2014/main" id="{F6480C25-49E3-BF50-C273-0B4888F5A40A}"/>
                </a:ext>
              </a:extLst>
            </p:cNvPr>
            <p:cNvSpPr/>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1" name="TextBox 3">
              <a:extLst>
                <a:ext uri="{FF2B5EF4-FFF2-40B4-BE49-F238E27FC236}">
                  <a16:creationId xmlns:a16="http://schemas.microsoft.com/office/drawing/2014/main" id="{B9FC43F5-1FD8-9E7B-2EA3-7B67FAFE3D8C}"/>
                </a:ext>
              </a:extLst>
            </p:cNvPr>
            <p:cNvSpPr txBox="1"/>
            <p:nvPr/>
          </p:nvSpPr>
          <p:spPr>
            <a:xfrm>
              <a:off x="1055" y="0"/>
              <a:ext cx="5476" cy="140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
          <p:nvSpPr>
            <p:cNvPr id="12" name="矩形 2">
              <a:extLst>
                <a:ext uri="{FF2B5EF4-FFF2-40B4-BE49-F238E27FC236}">
                  <a16:creationId xmlns:a16="http://schemas.microsoft.com/office/drawing/2014/main" id="{787E1C18-536B-5668-A3D1-736A99144739}"/>
                </a:ext>
              </a:extLst>
            </p:cNvPr>
            <p:cNvSpPr/>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13" name="TextBox 3">
              <a:extLst>
                <a:ext uri="{FF2B5EF4-FFF2-40B4-BE49-F238E27FC236}">
                  <a16:creationId xmlns:a16="http://schemas.microsoft.com/office/drawing/2014/main" id="{3BADD6D8-098A-C85F-8134-9AEC09F345AC}"/>
                </a:ext>
              </a:extLst>
            </p:cNvPr>
            <p:cNvSpPr txBox="1"/>
            <p:nvPr/>
          </p:nvSpPr>
          <p:spPr>
            <a:xfrm>
              <a:off x="4951" y="55"/>
              <a:ext cx="12693" cy="1017"/>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第四章：以用户体验为中心的交互设计</a:t>
              </a:r>
            </a:p>
          </p:txBody>
        </p:sp>
      </p:grpSp>
    </p:spTree>
    <p:extLst>
      <p:ext uri="{BB962C8B-B14F-4D97-AF65-F5344CB8AC3E}">
        <p14:creationId xmlns:p14="http://schemas.microsoft.com/office/powerpoint/2010/main" val="416130293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1460</TotalTime>
  <Words>4535</Words>
  <Application>Microsoft Office PowerPoint</Application>
  <PresentationFormat>Widescreen</PresentationFormat>
  <Paragraphs>306</Paragraphs>
  <Slides>49</Slides>
  <Notes>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49</vt:i4>
      </vt:variant>
    </vt:vector>
  </HeadingPairs>
  <TitlesOfParts>
    <vt:vector size="59" baseType="lpstr">
      <vt:lpstr>微软雅黑</vt:lpstr>
      <vt:lpstr>黑体</vt:lpstr>
      <vt:lpstr>宋体</vt:lpstr>
      <vt:lpstr>宋体</vt:lpstr>
      <vt:lpstr>方正大黑简体</vt:lpstr>
      <vt:lpstr>Arial</vt:lpstr>
      <vt:lpstr>Arial Black</vt:lpstr>
      <vt:lpstr>Calibri</vt:lpstr>
      <vt:lpstr>Calibri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cheng xu</dc:creator>
  <cp:lastModifiedBy>cheng xu</cp:lastModifiedBy>
  <cp:revision>5</cp:revision>
  <dcterms:created xsi:type="dcterms:W3CDTF">2024-01-01T02:21:21Z</dcterms:created>
  <dcterms:modified xsi:type="dcterms:W3CDTF">2024-01-12T03:54:21Z</dcterms:modified>
</cp:coreProperties>
</file>