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341" r:id="rId3"/>
    <p:sldId id="256"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69" r:id="rId32"/>
    <p:sldId id="370" r:id="rId33"/>
    <p:sldId id="371" r:id="rId34"/>
    <p:sldId id="372" r:id="rId35"/>
    <p:sldId id="373" r:id="rId36"/>
    <p:sldId id="374" r:id="rId37"/>
    <p:sldId id="375" r:id="rId38"/>
    <p:sldId id="376" r:id="rId39"/>
    <p:sldId id="377" r:id="rId40"/>
    <p:sldId id="378" r:id="rId41"/>
    <p:sldId id="379" r:id="rId42"/>
    <p:sldId id="380" r:id="rId43"/>
    <p:sldId id="381" r:id="rId44"/>
    <p:sldId id="382" r:id="rId45"/>
    <p:sldId id="383" r:id="rId46"/>
    <p:sldId id="384" r:id="rId47"/>
    <p:sldId id="385"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2" d="100"/>
          <a:sy n="62" d="100"/>
        </p:scale>
        <p:origin x="82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3BD9F-5EA3-9A3C-BFEB-93E4D37578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C1314E58-A940-6C3B-9E96-CED84A12DA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E85D00A-FD3A-6B10-D6B3-E28370A9C287}"/>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5" name="Footer Placeholder 4">
            <a:extLst>
              <a:ext uri="{FF2B5EF4-FFF2-40B4-BE49-F238E27FC236}">
                <a16:creationId xmlns:a16="http://schemas.microsoft.com/office/drawing/2014/main" id="{34BC8106-810D-548D-2EA1-C1245A8A5C5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E613AA4B-1D64-0EDE-74F8-307EDB4A53FC}"/>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2710993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7F9DB-EE8F-D612-B52B-CE2C25739311}"/>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00D654B7-C834-40E0-6A4B-0874196CE6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85C9F48-EA72-505F-CA42-382500063A3F}"/>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5" name="Footer Placeholder 4">
            <a:extLst>
              <a:ext uri="{FF2B5EF4-FFF2-40B4-BE49-F238E27FC236}">
                <a16:creationId xmlns:a16="http://schemas.microsoft.com/office/drawing/2014/main" id="{996B014B-2CD1-0D59-EB9A-38541FEB870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0452090-12C3-3AE2-4FA2-4A4B8EE3B66E}"/>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2231885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569E24-0876-344D-57E9-8DFDBD9B6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CC43F8DB-7171-1AA7-B565-3D6B9CD2CB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8AB2D8ED-D1C2-FA4E-9B70-AF7D15965B5E}"/>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5" name="Footer Placeholder 4">
            <a:extLst>
              <a:ext uri="{FF2B5EF4-FFF2-40B4-BE49-F238E27FC236}">
                <a16:creationId xmlns:a16="http://schemas.microsoft.com/office/drawing/2014/main" id="{49A497F6-60F9-A6F0-BD15-BE921A38882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C45217B-E4DA-C875-3120-AA3E36DFB2B9}"/>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2591965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166FD-2F4A-D717-61C7-F31C80A25E5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9E68916-FACB-1449-BE24-06421E5238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F8451BC-0060-51AC-24D6-1E0766491A03}"/>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5" name="Footer Placeholder 4">
            <a:extLst>
              <a:ext uri="{FF2B5EF4-FFF2-40B4-BE49-F238E27FC236}">
                <a16:creationId xmlns:a16="http://schemas.microsoft.com/office/drawing/2014/main" id="{D907DA10-762C-F6AF-913F-C5B29D5C6D7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4C4CA446-ACD3-F9FB-5C5B-314F2096459C}"/>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3579390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03DCA-2A92-3D30-F0C3-39CE04EB49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418C4653-1380-D395-37F0-00B20AB59C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F7926F-8BC5-C53C-49AC-D903548A5036}"/>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5" name="Footer Placeholder 4">
            <a:extLst>
              <a:ext uri="{FF2B5EF4-FFF2-40B4-BE49-F238E27FC236}">
                <a16:creationId xmlns:a16="http://schemas.microsoft.com/office/drawing/2014/main" id="{5E142F92-03CE-41D5-C641-E88B790C0772}"/>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7E98C2D6-F67C-8E50-23A4-25439C587183}"/>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3423850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F58C1-B4F5-DEBC-9636-2B2B5B9114C2}"/>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17AE282-4C48-998A-E862-0E5248B0112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BB0B12FA-7DE5-DEA4-7248-6810E8E16E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03341072-A80E-8761-8091-05DF235DDD69}"/>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6" name="Footer Placeholder 5">
            <a:extLst>
              <a:ext uri="{FF2B5EF4-FFF2-40B4-BE49-F238E27FC236}">
                <a16:creationId xmlns:a16="http://schemas.microsoft.com/office/drawing/2014/main" id="{72E6E49F-2B18-BB07-5BE6-3E0DB8BB64AD}"/>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B51BACD-6F29-3A6D-7FAD-3DB07CF98017}"/>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2129049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3454E-4F36-1AE9-8B3A-75ABF7A466C9}"/>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BEF83F36-4157-417E-92B2-E1F1302572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6D4DB0-9F60-9034-52CD-B0DA63754A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125940C8-E40B-AB7C-99D6-4D24168C93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FD91A2-E240-1876-1017-08605E4597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0F2EBA2E-D012-9D5F-8F93-CD7F95A7A77B}"/>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8" name="Footer Placeholder 7">
            <a:extLst>
              <a:ext uri="{FF2B5EF4-FFF2-40B4-BE49-F238E27FC236}">
                <a16:creationId xmlns:a16="http://schemas.microsoft.com/office/drawing/2014/main" id="{30230162-4E38-0A1E-D8AB-5C751C4536BA}"/>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E58DF322-8EAC-56C6-E244-9926C3E9C05F}"/>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1080261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C89C4-4A43-E5C5-2F06-C884C7D28AF3}"/>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C84BFA55-D559-67A6-47C9-00085E86AC98}"/>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4" name="Footer Placeholder 3">
            <a:extLst>
              <a:ext uri="{FF2B5EF4-FFF2-40B4-BE49-F238E27FC236}">
                <a16:creationId xmlns:a16="http://schemas.microsoft.com/office/drawing/2014/main" id="{01057FCD-C2D4-DBDB-4A2D-FC1AF80583F5}"/>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753BCD05-2468-D92D-8CC0-6AF23F1833F5}"/>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3886140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AB4FEE-0BCE-6C19-3B72-FAE83CA95F90}"/>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3" name="Footer Placeholder 2">
            <a:extLst>
              <a:ext uri="{FF2B5EF4-FFF2-40B4-BE49-F238E27FC236}">
                <a16:creationId xmlns:a16="http://schemas.microsoft.com/office/drawing/2014/main" id="{42CA429B-727D-AFAE-B7BC-F233B92C6E7E}"/>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B17E608D-F8A9-9E3E-1809-995296BB4BAF}"/>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3610246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D5CC1-6CA6-06A6-C0A3-C78EE357F4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8AEB4419-42D4-7042-3D60-DBA74CF37A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553FFD9B-9893-0445-DD82-E78DBDB401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78D6C7-9AD1-618B-6BF4-A4D93BCA82FB}"/>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6" name="Footer Placeholder 5">
            <a:extLst>
              <a:ext uri="{FF2B5EF4-FFF2-40B4-BE49-F238E27FC236}">
                <a16:creationId xmlns:a16="http://schemas.microsoft.com/office/drawing/2014/main" id="{6DCA2DAA-A881-6CBB-5869-826CFF3468AC}"/>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61841DF0-C73E-1582-2B54-EB56EFE9B884}"/>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44856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F59C5-2DBD-E7C1-3D30-C126BE004F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5966F3A1-5718-C904-1EFD-16E4DE5F53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AE4563A3-C4EB-1C0D-CB17-4F65BB94D1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727170-8E18-531F-BB37-16441C6297C4}"/>
              </a:ext>
            </a:extLst>
          </p:cNvPr>
          <p:cNvSpPr>
            <a:spLocks noGrp="1"/>
          </p:cNvSpPr>
          <p:nvPr>
            <p:ph type="dt" sz="half" idx="10"/>
          </p:nvPr>
        </p:nvSpPr>
        <p:spPr/>
        <p:txBody>
          <a:bodyPr/>
          <a:lstStyle/>
          <a:p>
            <a:fld id="{B82C8DD6-985B-4F48-A691-099EE04BBA4F}" type="datetimeFigureOut">
              <a:rPr lang="en-CA" smtClean="0"/>
              <a:t>2024-01-11</a:t>
            </a:fld>
            <a:endParaRPr lang="en-CA"/>
          </a:p>
        </p:txBody>
      </p:sp>
      <p:sp>
        <p:nvSpPr>
          <p:cNvPr id="6" name="Footer Placeholder 5">
            <a:extLst>
              <a:ext uri="{FF2B5EF4-FFF2-40B4-BE49-F238E27FC236}">
                <a16:creationId xmlns:a16="http://schemas.microsoft.com/office/drawing/2014/main" id="{B3EFE065-B1C3-09B0-A1D6-776A99F44F82}"/>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65B5AD86-84A3-937B-6E99-F125E5177CF2}"/>
              </a:ext>
            </a:extLst>
          </p:cNvPr>
          <p:cNvSpPr>
            <a:spLocks noGrp="1"/>
          </p:cNvSpPr>
          <p:nvPr>
            <p:ph type="sldNum" sz="quarter" idx="12"/>
          </p:nvPr>
        </p:nvSpPr>
        <p:spPr/>
        <p:txBody>
          <a:bodyPr/>
          <a:lstStyle/>
          <a:p>
            <a:fld id="{229EEC8A-3A1D-47C6-B646-4D966EE5C6C0}" type="slidenum">
              <a:rPr lang="en-CA" smtClean="0"/>
              <a:t>‹#›</a:t>
            </a:fld>
            <a:endParaRPr lang="en-CA"/>
          </a:p>
        </p:txBody>
      </p:sp>
    </p:spTree>
    <p:extLst>
      <p:ext uri="{BB962C8B-B14F-4D97-AF65-F5344CB8AC3E}">
        <p14:creationId xmlns:p14="http://schemas.microsoft.com/office/powerpoint/2010/main" val="3318438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C5FB18-5FEA-F64E-E281-85D2289C09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6B506042-7096-78C9-CC26-FF2A127855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126E373F-02D0-A71F-A36D-83B9F1B947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C8DD6-985B-4F48-A691-099EE04BBA4F}" type="datetimeFigureOut">
              <a:rPr lang="en-CA" smtClean="0"/>
              <a:t>2024-01-11</a:t>
            </a:fld>
            <a:endParaRPr lang="en-CA"/>
          </a:p>
        </p:txBody>
      </p:sp>
      <p:sp>
        <p:nvSpPr>
          <p:cNvPr id="5" name="Footer Placeholder 4">
            <a:extLst>
              <a:ext uri="{FF2B5EF4-FFF2-40B4-BE49-F238E27FC236}">
                <a16:creationId xmlns:a16="http://schemas.microsoft.com/office/drawing/2014/main" id="{882676DE-3998-9538-9AD1-646F06CA33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D6AAE9AE-E967-E70D-79B1-F4C05732E9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EEC8A-3A1D-47C6-B646-4D966EE5C6C0}" type="slidenum">
              <a:rPr lang="en-CA" smtClean="0"/>
              <a:t>‹#›</a:t>
            </a:fld>
            <a:endParaRPr lang="en-CA"/>
          </a:p>
        </p:txBody>
      </p:sp>
    </p:spTree>
    <p:extLst>
      <p:ext uri="{BB962C8B-B14F-4D97-AF65-F5344CB8AC3E}">
        <p14:creationId xmlns:p14="http://schemas.microsoft.com/office/powerpoint/2010/main" val="2990684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wo coloured ropes knotted together"/>
          <p:cNvPicPr>
            <a:picLocks noChangeAspect="1"/>
          </p:cNvPicPr>
          <p:nvPr/>
        </p:nvPicPr>
        <p:blipFill>
          <a:blip r:embed="rId2"/>
          <a:stretch>
            <a:fillRect/>
          </a:stretch>
        </p:blipFill>
        <p:spPr>
          <a:xfrm>
            <a:off x="0" y="-357187"/>
            <a:ext cx="12192000" cy="8126412"/>
          </a:xfrm>
          <a:prstGeom prst="rect">
            <a:avLst/>
          </a:prstGeom>
          <a:noFill/>
          <a:ln w="9525">
            <a:noFill/>
          </a:ln>
        </p:spPr>
      </p:pic>
      <p:sp>
        <p:nvSpPr>
          <p:cNvPr id="4100" name="TextBox 4"/>
          <p:cNvSpPr txBox="1">
            <a:spLocks noChangeArrowheads="1"/>
          </p:cNvSpPr>
          <p:nvPr/>
        </p:nvSpPr>
        <p:spPr bwMode="auto">
          <a:xfrm>
            <a:off x="4871864" y="1052736"/>
            <a:ext cx="7109639" cy="1015663"/>
          </a:xfrm>
          <a:prstGeom prst="rect">
            <a:avLst/>
          </a:prstGeom>
          <a:noFill/>
          <a:ln w="9525">
            <a:noFill/>
            <a:miter lim="800000"/>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6000" b="1" dirty="0">
                <a:solidFill>
                  <a:srgbClr val="FFF2CC"/>
                </a:solidFill>
                <a:latin typeface="微软雅黑" panose="020B0503020204020204" pitchFamily="34" charset="-122"/>
                <a:ea typeface="微软雅黑" panose="020B0503020204020204" pitchFamily="34" charset="-122"/>
              </a:rPr>
              <a:t>交互设计与用户体验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6AA0B38-E255-354C-B3AB-1A42ADE85DD3}"/>
              </a:ext>
            </a:extLst>
          </p:cNvPr>
          <p:cNvSpPr txBox="1"/>
          <p:nvPr/>
        </p:nvSpPr>
        <p:spPr>
          <a:xfrm>
            <a:off x="989798" y="1364456"/>
            <a:ext cx="10212404" cy="1884618"/>
          </a:xfrm>
          <a:prstGeom prst="rect">
            <a:avLst/>
          </a:prstGeom>
          <a:noFill/>
        </p:spPr>
        <p:txBody>
          <a:bodyPr wrap="square">
            <a:spAutoFit/>
          </a:bodyPr>
          <a:lstStyle/>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身份识别技术经常出现在电影情节中，尼古拉斯</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凯奇（</a:t>
            </a:r>
            <a:r>
              <a:rPr lang="en-US" sz="2000" dirty="0">
                <a:solidFill>
                  <a:srgbClr val="333333"/>
                </a:solidFill>
                <a:latin typeface="微软雅黑" panose="020B0503020204020204" pitchFamily="34" charset="-122"/>
                <a:ea typeface="微软雅黑" panose="020B0503020204020204" pitchFamily="34" charset="-122"/>
              </a:rPr>
              <a:t>Nicolas Cage</a:t>
            </a:r>
            <a:r>
              <a:rPr lang="zh-CN" altLang="en-US" sz="2000" dirty="0">
                <a:solidFill>
                  <a:srgbClr val="333333"/>
                </a:solidFill>
                <a:latin typeface="微软雅黑" panose="020B0503020204020204" pitchFamily="34" charset="-122"/>
                <a:ea typeface="微软雅黑" panose="020B0503020204020204" pitchFamily="34" charset="-122"/>
              </a:rPr>
              <a:t>）在</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勇闯夺命岛</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和</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国家保障</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中展示过指纹识别的效果；在</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碟中谍</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系列电影中特工用来在人群中搜索目标的隐形眼镜，可对面部进行精确识别；在</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美国队长</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中，尼克</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弗瑞就多次使用人脸识别技术。</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22" descr="mmm">
            <a:extLst>
              <a:ext uri="{FF2B5EF4-FFF2-40B4-BE49-F238E27FC236}">
                <a16:creationId xmlns:a16="http://schemas.microsoft.com/office/drawing/2014/main" id="{5BDEA6F2-A409-E55A-C0F5-2449BC62780A}"/>
              </a:ext>
            </a:extLst>
          </p:cNvPr>
          <p:cNvPicPr>
            <a:picLocks noChangeAspect="1"/>
          </p:cNvPicPr>
          <p:nvPr/>
        </p:nvPicPr>
        <p:blipFill>
          <a:blip r:embed="rId2"/>
          <a:stretch>
            <a:fillRect/>
          </a:stretch>
        </p:blipFill>
        <p:spPr>
          <a:xfrm>
            <a:off x="3246855" y="3235183"/>
            <a:ext cx="5444757" cy="2772763"/>
          </a:xfrm>
          <a:prstGeom prst="rect">
            <a:avLst/>
          </a:prstGeom>
        </p:spPr>
      </p:pic>
      <p:sp>
        <p:nvSpPr>
          <p:cNvPr id="8" name="TextBox 7">
            <a:extLst>
              <a:ext uri="{FF2B5EF4-FFF2-40B4-BE49-F238E27FC236}">
                <a16:creationId xmlns:a16="http://schemas.microsoft.com/office/drawing/2014/main" id="{093420F5-CE7C-219E-74FF-7CCED5843BAA}"/>
              </a:ext>
            </a:extLst>
          </p:cNvPr>
          <p:cNvSpPr txBox="1"/>
          <p:nvPr/>
        </p:nvSpPr>
        <p:spPr>
          <a:xfrm>
            <a:off x="4040204" y="6007946"/>
            <a:ext cx="6097604" cy="369332"/>
          </a:xfrm>
          <a:prstGeom prst="rect">
            <a:avLst/>
          </a:prstGeom>
          <a:noFill/>
        </p:spPr>
        <p:txBody>
          <a:bodyPr wrap="square">
            <a:spAutoFit/>
          </a:bodyPr>
          <a:lstStyle/>
          <a:p>
            <a:r>
              <a:rPr lang="zh-CN" sz="1800" kern="100" dirty="0">
                <a:effectLst/>
                <a:latin typeface="Calibri" panose="020F0502020204030204" pitchFamily="34" charset="0"/>
                <a:ea typeface="SimSun" panose="02010600030101010101" pitchFamily="2" charset="-122"/>
                <a:cs typeface="Times New Roman" panose="02020603050405020304" pitchFamily="18" charset="0"/>
              </a:rPr>
              <a:t>电影《美国队长》中的人脸识别技术</a:t>
            </a:r>
            <a:endParaRPr lang="en-CA" dirty="0"/>
          </a:p>
        </p:txBody>
      </p:sp>
      <p:grpSp>
        <p:nvGrpSpPr>
          <p:cNvPr id="2" name="组合 4">
            <a:extLst>
              <a:ext uri="{FF2B5EF4-FFF2-40B4-BE49-F238E27FC236}">
                <a16:creationId xmlns:a16="http://schemas.microsoft.com/office/drawing/2014/main" id="{67A7CE5B-C2B1-F86A-8B91-F03A4482F43D}"/>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C07239B0-6D99-CAC4-B73D-56CAD762850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BCB6C01F-B9BA-9984-7EE0-7B4D73D7FC74}"/>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7" name="矩形 2">
              <a:extLst>
                <a:ext uri="{FF2B5EF4-FFF2-40B4-BE49-F238E27FC236}">
                  <a16:creationId xmlns:a16="http://schemas.microsoft.com/office/drawing/2014/main" id="{1E1CEDA9-C335-95A0-B7D0-8575B2B9B9A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A25DE78F-EE9E-2A93-3377-4FA3597472D8}"/>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093066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53AB369-853F-47F8-1099-151A304EB7BE}"/>
              </a:ext>
            </a:extLst>
          </p:cNvPr>
          <p:cNvSpPr txBox="1"/>
          <p:nvPr/>
        </p:nvSpPr>
        <p:spPr>
          <a:xfrm>
            <a:off x="1244867" y="1738229"/>
            <a:ext cx="9702266" cy="2807948"/>
          </a:xfrm>
          <a:prstGeom prst="rect">
            <a:avLst/>
          </a:prstGeom>
          <a:noFill/>
        </p:spPr>
        <p:txBody>
          <a:bodyPr wrap="square">
            <a:spAutoFit/>
          </a:bodyPr>
          <a:lstStyle/>
          <a:p>
            <a:pPr indent="355600">
              <a:lnSpc>
                <a:spcPct val="150000"/>
              </a:lnSpc>
              <a:spcBef>
                <a:spcPts val="1200"/>
              </a:spcBef>
            </a:pPr>
            <a:r>
              <a:rPr lang="zh-CN" altLang="en-US" sz="2000" b="1" dirty="0">
                <a:solidFill>
                  <a:srgbClr val="333333"/>
                </a:solidFill>
                <a:latin typeface="微软雅黑" panose="020B0503020204020204" pitchFamily="34" charset="-122"/>
                <a:ea typeface="微软雅黑" panose="020B0503020204020204" pitchFamily="34" charset="-122"/>
              </a:rPr>
              <a:t>三、虚拟现实技术</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虚拟现实（简称</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又称灵境技术，是以沉浸性、交互性和构想性为基本特征的计算机高级人机界面。由于虚拟现实技术实现所依据的载体不同，因此可大致分为桌面级虚拟现实、投入性虚拟现实、增强现实性虚拟现实及分布式虚拟现实四个类别。在电影</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头号玩家</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就通过缤纷绚烂的科幻技术，更好地渲染了蕴含哲理的故事情节，带给观众更为震撼的感官体验。</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5C3E7A31-6E6D-848A-A509-824173720819}"/>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A1EAC211-9E68-D1B8-0AA5-C2014960513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14DA8119-2F49-DD91-F2B1-26D90177924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F901B5B5-4FEC-8FEA-B505-AB4ED7B36B7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066DA888-B763-A06A-7CA1-33D4A3FC3AF3}"/>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988622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726A9D8-586F-615C-DFE7-58D0EF76709B}"/>
              </a:ext>
            </a:extLst>
          </p:cNvPr>
          <p:cNvGrpSpPr/>
          <p:nvPr/>
        </p:nvGrpSpPr>
        <p:grpSpPr>
          <a:xfrm>
            <a:off x="2613408" y="794334"/>
            <a:ext cx="6261084" cy="5490101"/>
            <a:chOff x="4009072" y="823209"/>
            <a:chExt cx="4173855" cy="3659891"/>
          </a:xfrm>
        </p:grpSpPr>
        <p:pic>
          <p:nvPicPr>
            <p:cNvPr id="4" name="图片 15" descr="2.">
              <a:extLst>
                <a:ext uri="{FF2B5EF4-FFF2-40B4-BE49-F238E27FC236}">
                  <a16:creationId xmlns:a16="http://schemas.microsoft.com/office/drawing/2014/main" id="{F772656A-327F-D227-E7F8-BBD0F056D85C}"/>
                </a:ext>
              </a:extLst>
            </p:cNvPr>
            <p:cNvPicPr>
              <a:picLocks noChangeAspect="1"/>
            </p:cNvPicPr>
            <p:nvPr/>
          </p:nvPicPr>
          <p:blipFill>
            <a:blip r:embed="rId2"/>
            <a:stretch>
              <a:fillRect/>
            </a:stretch>
          </p:blipFill>
          <p:spPr>
            <a:xfrm>
              <a:off x="4009072" y="2374900"/>
              <a:ext cx="4173855" cy="2108200"/>
            </a:xfrm>
            <a:prstGeom prst="rect">
              <a:avLst/>
            </a:prstGeom>
          </p:spPr>
        </p:pic>
        <p:pic>
          <p:nvPicPr>
            <p:cNvPr id="5" name="图片 9" descr="1.">
              <a:extLst>
                <a:ext uri="{FF2B5EF4-FFF2-40B4-BE49-F238E27FC236}">
                  <a16:creationId xmlns:a16="http://schemas.microsoft.com/office/drawing/2014/main" id="{465C4A9E-1AC7-5A42-13D5-EC23CFF124C3}"/>
                </a:ext>
              </a:extLst>
            </p:cNvPr>
            <p:cNvPicPr>
              <a:picLocks noChangeAspect="1"/>
            </p:cNvPicPr>
            <p:nvPr/>
          </p:nvPicPr>
          <p:blipFill>
            <a:blip r:embed="rId3"/>
            <a:stretch>
              <a:fillRect/>
            </a:stretch>
          </p:blipFill>
          <p:spPr>
            <a:xfrm>
              <a:off x="4009072" y="823209"/>
              <a:ext cx="4169410" cy="1419225"/>
            </a:xfrm>
            <a:prstGeom prst="rect">
              <a:avLst/>
            </a:prstGeom>
          </p:spPr>
        </p:pic>
      </p:grpSp>
      <p:sp>
        <p:nvSpPr>
          <p:cNvPr id="8" name="TextBox 7">
            <a:extLst>
              <a:ext uri="{FF2B5EF4-FFF2-40B4-BE49-F238E27FC236}">
                <a16:creationId xmlns:a16="http://schemas.microsoft.com/office/drawing/2014/main" id="{D276ED40-BE8A-1945-22E9-0AFFE083D438}"/>
              </a:ext>
            </a:extLst>
          </p:cNvPr>
          <p:cNvSpPr txBox="1"/>
          <p:nvPr/>
        </p:nvSpPr>
        <p:spPr>
          <a:xfrm>
            <a:off x="2776888" y="6284435"/>
            <a:ext cx="6097604" cy="369332"/>
          </a:xfrm>
          <a:prstGeom prst="rect">
            <a:avLst/>
          </a:prstGeom>
          <a:noFill/>
        </p:spPr>
        <p:txBody>
          <a:bodyPr wrap="square">
            <a:spAutoFit/>
          </a:bodyPr>
          <a:lstStyle/>
          <a:p>
            <a:pPr algn="ctr"/>
            <a:r>
              <a:rPr lang="zh-CN" sz="18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电影《头号玩家》中的虚拟现实技术</a:t>
            </a:r>
            <a:endParaRPr lang="en-CA" sz="18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2" name="组合 4">
            <a:extLst>
              <a:ext uri="{FF2B5EF4-FFF2-40B4-BE49-F238E27FC236}">
                <a16:creationId xmlns:a16="http://schemas.microsoft.com/office/drawing/2014/main" id="{E97E0A5B-2F9C-785A-250E-78B236EA5161}"/>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97AA7D0C-633E-000C-50A5-1D6D3B1062A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TextBox 6">
              <a:extLst>
                <a:ext uri="{FF2B5EF4-FFF2-40B4-BE49-F238E27FC236}">
                  <a16:creationId xmlns:a16="http://schemas.microsoft.com/office/drawing/2014/main" id="{8AB1D478-0187-2A9E-E183-0A6F321D708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36B3B68-9082-EF88-337A-11A998D806C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26F0032D-86DB-FF12-9488-3CD86668D26B}"/>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061825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5DEDF03-A953-905A-6C54-FF9847AE263E}"/>
              </a:ext>
            </a:extLst>
          </p:cNvPr>
          <p:cNvSpPr txBox="1"/>
          <p:nvPr/>
        </p:nvSpPr>
        <p:spPr>
          <a:xfrm>
            <a:off x="1087655" y="1563361"/>
            <a:ext cx="4777339" cy="3731278"/>
          </a:xfrm>
          <a:prstGeom prst="rect">
            <a:avLst/>
          </a:prstGeom>
          <a:noFill/>
        </p:spPr>
        <p:txBody>
          <a:bodyPr wrap="square">
            <a:spAutoFit/>
          </a:bodyPr>
          <a:lstStyle/>
          <a:p>
            <a:pPr indent="355600">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增强现实（简称</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），又称混合现实，它是在虚拟现实技术的基础上发展起来的一种新技术，属于虚拟现实技术的子类别之一。增强现实的概念由</a:t>
            </a:r>
            <a:r>
              <a:rPr lang="en-US" sz="2000" dirty="0" err="1">
                <a:solidFill>
                  <a:srgbClr val="333333"/>
                </a:solidFill>
                <a:latin typeface="微软雅黑" panose="020B0503020204020204" pitchFamily="34" charset="-122"/>
                <a:ea typeface="微软雅黑" panose="020B0503020204020204" pitchFamily="34" charset="-122"/>
              </a:rPr>
              <a:t>Wellner</a:t>
            </a:r>
            <a:r>
              <a:rPr lang="zh-CN" altLang="en-US" sz="2000" dirty="0">
                <a:solidFill>
                  <a:srgbClr val="333333"/>
                </a:solidFill>
                <a:latin typeface="微软雅黑" panose="020B0503020204020204" pitchFamily="34" charset="-122"/>
                <a:ea typeface="微软雅黑" panose="020B0503020204020204" pitchFamily="34" charset="-122"/>
              </a:rPr>
              <a:t>等人在</a:t>
            </a:r>
            <a:r>
              <a:rPr lang="en-US" sz="2000" dirty="0">
                <a:solidFill>
                  <a:srgbClr val="333333"/>
                </a:solidFill>
                <a:latin typeface="微软雅黑" panose="020B0503020204020204" pitchFamily="34" charset="-122"/>
                <a:ea typeface="微软雅黑" panose="020B0503020204020204" pitchFamily="34" charset="-122"/>
              </a:rPr>
              <a:t>1993</a:t>
            </a:r>
            <a:r>
              <a:rPr lang="zh-CN" altLang="en-US" sz="2000" dirty="0">
                <a:solidFill>
                  <a:srgbClr val="333333"/>
                </a:solidFill>
                <a:latin typeface="微软雅黑" panose="020B0503020204020204" pitchFamily="34" charset="-122"/>
                <a:ea typeface="微软雅黑" panose="020B0503020204020204" pitchFamily="34" charset="-122"/>
              </a:rPr>
              <a:t>年首次提出，其可将计算机生成的信息（二维图形文字信息或三维图像信息等）叠加到真实环境中，从而有效强化人们对真实场景的感觉和认识。</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12" descr="jjj">
            <a:extLst>
              <a:ext uri="{FF2B5EF4-FFF2-40B4-BE49-F238E27FC236}">
                <a16:creationId xmlns:a16="http://schemas.microsoft.com/office/drawing/2014/main" id="{C601EE17-1BF6-D71C-1887-160EB785F82E}"/>
              </a:ext>
            </a:extLst>
          </p:cNvPr>
          <p:cNvPicPr>
            <a:picLocks noChangeAspect="1"/>
          </p:cNvPicPr>
          <p:nvPr/>
        </p:nvPicPr>
        <p:blipFill>
          <a:blip r:embed="rId2"/>
          <a:stretch>
            <a:fillRect/>
          </a:stretch>
        </p:blipFill>
        <p:spPr>
          <a:xfrm>
            <a:off x="6185838" y="1771365"/>
            <a:ext cx="4468495" cy="2834005"/>
          </a:xfrm>
          <a:prstGeom prst="rect">
            <a:avLst/>
          </a:prstGeom>
        </p:spPr>
      </p:pic>
      <p:sp>
        <p:nvSpPr>
          <p:cNvPr id="8" name="TextBox 7">
            <a:extLst>
              <a:ext uri="{FF2B5EF4-FFF2-40B4-BE49-F238E27FC236}">
                <a16:creationId xmlns:a16="http://schemas.microsoft.com/office/drawing/2014/main" id="{F61A9062-4FA8-1063-B576-8789DFAE53AC}"/>
              </a:ext>
            </a:extLst>
          </p:cNvPr>
          <p:cNvSpPr txBox="1"/>
          <p:nvPr/>
        </p:nvSpPr>
        <p:spPr>
          <a:xfrm>
            <a:off x="6398394" y="4605370"/>
            <a:ext cx="6097604" cy="369332"/>
          </a:xfrm>
          <a:prstGeom prst="rect">
            <a:avLst/>
          </a:prstGeom>
          <a:noFill/>
        </p:spPr>
        <p:txBody>
          <a:bodyPr wrap="square">
            <a:spAutoFit/>
          </a:bodyPr>
          <a:lstStyle/>
          <a:p>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电影《美国队长</a:t>
            </a:r>
            <a:r>
              <a:rPr lang="en-US"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3</a:t>
            </a:r>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》中的增强现实技术</a:t>
            </a:r>
            <a:endParaRPr lang="en-CA" dirty="0"/>
          </a:p>
        </p:txBody>
      </p:sp>
      <p:grpSp>
        <p:nvGrpSpPr>
          <p:cNvPr id="2" name="组合 4">
            <a:extLst>
              <a:ext uri="{FF2B5EF4-FFF2-40B4-BE49-F238E27FC236}">
                <a16:creationId xmlns:a16="http://schemas.microsoft.com/office/drawing/2014/main" id="{726E4901-0A47-9ABE-DE80-503FAD69BAB8}"/>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8765DDD9-737E-6D45-0C76-30B16BD6985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1AF5D6D8-D4A6-CAA5-3D4F-085D32BF6F1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7" name="矩形 2">
              <a:extLst>
                <a:ext uri="{FF2B5EF4-FFF2-40B4-BE49-F238E27FC236}">
                  <a16:creationId xmlns:a16="http://schemas.microsoft.com/office/drawing/2014/main" id="{BFF8EA8D-06F2-38A9-2123-B4F103BD1AD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EE689345-1F4D-C6F9-B5B7-2312C5DC24C0}"/>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604104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4346A27-D6F6-9962-6D0A-C7A4694E4E89}"/>
              </a:ext>
            </a:extLst>
          </p:cNvPr>
          <p:cNvSpPr txBox="1"/>
          <p:nvPr/>
        </p:nvSpPr>
        <p:spPr>
          <a:xfrm>
            <a:off x="1366788" y="1894890"/>
            <a:ext cx="9817768" cy="3731278"/>
          </a:xfrm>
          <a:prstGeom prst="rect">
            <a:avLst/>
          </a:prstGeom>
          <a:noFill/>
        </p:spPr>
        <p:txBody>
          <a:bodyPr wrap="square">
            <a:spAutoFit/>
          </a:bodyPr>
          <a:lstStyle/>
          <a:p>
            <a:pPr>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四、全息投影技术</a:t>
            </a:r>
            <a:endParaRPr lang="en-CA" sz="2000" b="1"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全息投影技术</a:t>
            </a:r>
            <a:r>
              <a:rPr lang="en-US" sz="2000" dirty="0">
                <a:solidFill>
                  <a:srgbClr val="333333"/>
                </a:solidFill>
                <a:latin typeface="微软雅黑" panose="020B0503020204020204" pitchFamily="34" charset="-122"/>
                <a:ea typeface="微软雅黑" panose="020B0503020204020204" pitchFamily="34" charset="-122"/>
              </a:rPr>
              <a:t>(Front-Projected Holographic Display)</a:t>
            </a:r>
            <a:r>
              <a:rPr lang="zh-CN" altLang="en-US" sz="2000" dirty="0">
                <a:solidFill>
                  <a:srgbClr val="333333"/>
                </a:solidFill>
                <a:latin typeface="微软雅黑" panose="020B0503020204020204" pitchFamily="34" charset="-122"/>
                <a:ea typeface="微软雅黑" panose="020B0503020204020204" pitchFamily="34" charset="-122"/>
              </a:rPr>
              <a:t>也称虚拟成像技术，是利用干涉和衍射原理记录并再现物体真实三维图像的技术。它不仅能产生立体的空中幻像，还可使幻像与表演者产生互动，一起完成表演，产生令人震撼的演出效果。适用于产品展览、汽车服装发布会、舞台节目、互动、酒吧娱乐、场所互动投影等。“全息”取自希腊字“</a:t>
            </a:r>
            <a:r>
              <a:rPr lang="en-US" sz="2000" dirty="0" err="1">
                <a:solidFill>
                  <a:srgbClr val="333333"/>
                </a:solidFill>
                <a:latin typeface="微软雅黑" panose="020B0503020204020204" pitchFamily="34" charset="-122"/>
                <a:ea typeface="微软雅黑" panose="020B0503020204020204" pitchFamily="34" charset="-122"/>
              </a:rPr>
              <a:t>holo</a:t>
            </a:r>
            <a:r>
              <a:rPr lang="zh-CN" altLang="en-US" sz="2000" dirty="0">
                <a:solidFill>
                  <a:srgbClr val="333333"/>
                </a:solidFill>
                <a:latin typeface="微软雅黑" panose="020B0503020204020204" pitchFamily="34" charset="-122"/>
                <a:ea typeface="微软雅黑" panose="020B0503020204020204" pitchFamily="34" charset="-122"/>
              </a:rPr>
              <a:t>”，意为“完全的信息”，即包含光波中的振幅和相位信息。在全息技术的干涉过程中，会产生一系列不规则的、明暗相间的条纹，从而把相位信息转换为强度信息记录在感光材料上。</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E4CFC040-20A5-54B6-9711-8683C4DDE45E}"/>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4E2189F2-D879-CC32-57AC-46256A1B293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4ECD9597-4D2B-6DC3-5D92-EA29E6EBBA9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270B99F4-1215-0791-FBBD-2682C15B7A5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A23217C1-53FA-0BC5-4F9D-40EAD802127F}"/>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573174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7" descr="6.">
            <a:extLst>
              <a:ext uri="{FF2B5EF4-FFF2-40B4-BE49-F238E27FC236}">
                <a16:creationId xmlns:a16="http://schemas.microsoft.com/office/drawing/2014/main" id="{4E90D871-EC4C-6ADA-F99E-4BCADF7B5186}"/>
              </a:ext>
            </a:extLst>
          </p:cNvPr>
          <p:cNvPicPr>
            <a:picLocks noChangeAspect="1"/>
          </p:cNvPicPr>
          <p:nvPr/>
        </p:nvPicPr>
        <p:blipFill>
          <a:blip r:embed="rId2"/>
          <a:stretch>
            <a:fillRect/>
          </a:stretch>
        </p:blipFill>
        <p:spPr>
          <a:xfrm>
            <a:off x="2348099" y="1290218"/>
            <a:ext cx="7495802" cy="4561941"/>
          </a:xfrm>
          <a:prstGeom prst="rect">
            <a:avLst/>
          </a:prstGeom>
        </p:spPr>
      </p:pic>
      <p:sp>
        <p:nvSpPr>
          <p:cNvPr id="6" name="TextBox 5">
            <a:extLst>
              <a:ext uri="{FF2B5EF4-FFF2-40B4-BE49-F238E27FC236}">
                <a16:creationId xmlns:a16="http://schemas.microsoft.com/office/drawing/2014/main" id="{3E2B7D70-C49E-6CC2-1A05-738EA712DE75}"/>
              </a:ext>
            </a:extLst>
          </p:cNvPr>
          <p:cNvSpPr txBox="1"/>
          <p:nvPr/>
        </p:nvSpPr>
        <p:spPr>
          <a:xfrm>
            <a:off x="4338588" y="5932188"/>
            <a:ext cx="6097604" cy="369332"/>
          </a:xfrm>
          <a:prstGeom prst="rect">
            <a:avLst/>
          </a:prstGeom>
          <a:noFill/>
        </p:spPr>
        <p:txBody>
          <a:bodyPr wrap="square">
            <a:spAutoFit/>
          </a:bodyPr>
          <a:lstStyle/>
          <a:p>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《星球大战》中的全息投影技术</a:t>
            </a:r>
            <a:endParaRPr lang="en-CA" dirty="0"/>
          </a:p>
        </p:txBody>
      </p:sp>
      <p:grpSp>
        <p:nvGrpSpPr>
          <p:cNvPr id="2" name="组合 4">
            <a:extLst>
              <a:ext uri="{FF2B5EF4-FFF2-40B4-BE49-F238E27FC236}">
                <a16:creationId xmlns:a16="http://schemas.microsoft.com/office/drawing/2014/main" id="{34F75FFD-E38E-F2EB-E68A-31FC7608ABA5}"/>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DA38E8CB-9E5E-1DC3-EF77-3C9459FAF37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TextBox 4">
              <a:extLst>
                <a:ext uri="{FF2B5EF4-FFF2-40B4-BE49-F238E27FC236}">
                  <a16:creationId xmlns:a16="http://schemas.microsoft.com/office/drawing/2014/main" id="{63606E66-6323-AA47-17FD-136ACDF291B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7" name="矩形 2">
              <a:extLst>
                <a:ext uri="{FF2B5EF4-FFF2-40B4-BE49-F238E27FC236}">
                  <a16:creationId xmlns:a16="http://schemas.microsoft.com/office/drawing/2014/main" id="{2D017AD3-7EA9-0E4A-C972-86848239FFC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AEC23235-6474-691A-D979-819F41E50694}"/>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670182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D3C8B7E-45C1-F212-A159-B94370FDB1C2}"/>
              </a:ext>
            </a:extLst>
          </p:cNvPr>
          <p:cNvSpPr txBox="1"/>
          <p:nvPr/>
        </p:nvSpPr>
        <p:spPr>
          <a:xfrm>
            <a:off x="1472665" y="1563361"/>
            <a:ext cx="9500134" cy="3731278"/>
          </a:xfrm>
          <a:prstGeom prst="rect">
            <a:avLst/>
          </a:prstGeom>
          <a:noFill/>
        </p:spPr>
        <p:txBody>
          <a:bodyPr wrap="square">
            <a:spAutoFit/>
          </a:bodyPr>
          <a:lstStyle/>
          <a:p>
            <a:pPr>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五、动作捕捉技术</a:t>
            </a:r>
            <a:endParaRPr lang="en-CA" sz="2000" b="1"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动作捕捉的原理是在运动物体的关键部位设置跟踪器，由</a:t>
            </a:r>
            <a:r>
              <a:rPr lang="en-US" sz="2000" dirty="0">
                <a:solidFill>
                  <a:srgbClr val="333333"/>
                </a:solidFill>
                <a:latin typeface="微软雅黑" panose="020B0503020204020204" pitchFamily="34" charset="-122"/>
                <a:ea typeface="微软雅黑" panose="020B0503020204020204" pitchFamily="34" charset="-122"/>
              </a:rPr>
              <a:t>Motion Capture</a:t>
            </a:r>
            <a:r>
              <a:rPr lang="zh-CN" altLang="en-US" sz="2000" dirty="0">
                <a:solidFill>
                  <a:srgbClr val="333333"/>
                </a:solidFill>
                <a:latin typeface="微软雅黑" panose="020B0503020204020204" pitchFamily="34" charset="-122"/>
                <a:ea typeface="微软雅黑" panose="020B0503020204020204" pitchFamily="34" charset="-122"/>
              </a:rPr>
              <a:t>系统捕捉跟踪器位置，再经过计算机处理后得到三维空间坐标数据。当数据被计算机识别后，可应用在动画制作、步态分析、生物力学、人机工程等领域。常用的运动捕捉技术从原理上说可分为机械式、声学式、电磁式、主动光学式和被动光学式。不同原理的设备各有其优缺点，一般可从以下几个方面进行评价：定位精度；实时性；使用方便程度；可捕捉运动范围大小；抗干扰性；多目标捕捉能力；相应领域专业分析软件连接程度。</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5F4EF06F-62C6-A226-7963-EFE9BEDF980C}"/>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53FDCB62-126C-B90B-CE44-E8F4E5BC00EB}"/>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69D13A17-DC3E-B5D5-2658-59930F77839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2CF3C1B2-81AE-4185-B0DB-B451CDAB4B48}"/>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A4F5A20D-9DE0-8246-0FB8-B20A963A652C}"/>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224235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61" descr="微信图片_20220914214805">
            <a:extLst>
              <a:ext uri="{FF2B5EF4-FFF2-40B4-BE49-F238E27FC236}">
                <a16:creationId xmlns:a16="http://schemas.microsoft.com/office/drawing/2014/main" id="{D7EAB378-FF2E-9BB2-E6AB-E42E825DA3A9}"/>
              </a:ext>
            </a:extLst>
          </p:cNvPr>
          <p:cNvPicPr>
            <a:picLocks noChangeAspect="1"/>
          </p:cNvPicPr>
          <p:nvPr/>
        </p:nvPicPr>
        <p:blipFill>
          <a:blip r:embed="rId2"/>
          <a:srcRect t="18646" b="20253"/>
          <a:stretch>
            <a:fillRect/>
          </a:stretch>
        </p:blipFill>
        <p:spPr>
          <a:xfrm>
            <a:off x="2036410" y="1741771"/>
            <a:ext cx="8428609" cy="2897605"/>
          </a:xfrm>
          <a:prstGeom prst="rect">
            <a:avLst/>
          </a:prstGeom>
        </p:spPr>
      </p:pic>
      <p:sp>
        <p:nvSpPr>
          <p:cNvPr id="6" name="TextBox 5">
            <a:extLst>
              <a:ext uri="{FF2B5EF4-FFF2-40B4-BE49-F238E27FC236}">
                <a16:creationId xmlns:a16="http://schemas.microsoft.com/office/drawing/2014/main" id="{04535D92-A6D2-45F7-3B75-EA4792EA127B}"/>
              </a:ext>
            </a:extLst>
          </p:cNvPr>
          <p:cNvSpPr txBox="1"/>
          <p:nvPr/>
        </p:nvSpPr>
        <p:spPr>
          <a:xfrm>
            <a:off x="4367415" y="4738656"/>
            <a:ext cx="6097604"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电影《阿凡达》中的动作捕捉技术</a:t>
            </a:r>
            <a:endParaRPr lang="en-CA" dirty="0"/>
          </a:p>
        </p:txBody>
      </p:sp>
      <p:grpSp>
        <p:nvGrpSpPr>
          <p:cNvPr id="2" name="组合 4">
            <a:extLst>
              <a:ext uri="{FF2B5EF4-FFF2-40B4-BE49-F238E27FC236}">
                <a16:creationId xmlns:a16="http://schemas.microsoft.com/office/drawing/2014/main" id="{A92343D0-CE7A-3AEF-223F-8A7311BFBBBB}"/>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5B868362-0983-704E-F63C-AE03388ED6F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TextBox 4">
              <a:extLst>
                <a:ext uri="{FF2B5EF4-FFF2-40B4-BE49-F238E27FC236}">
                  <a16:creationId xmlns:a16="http://schemas.microsoft.com/office/drawing/2014/main" id="{93159F56-859C-2F60-D28F-0C1912D974B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7" name="矩形 2">
              <a:extLst>
                <a:ext uri="{FF2B5EF4-FFF2-40B4-BE49-F238E27FC236}">
                  <a16:creationId xmlns:a16="http://schemas.microsoft.com/office/drawing/2014/main" id="{58B55A44-2A93-1382-5B67-CF4493392A4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9685C35D-1E43-7E8D-E614-8224E45770CF}"/>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708807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63C7CAE-EDD1-56FE-19CE-1DA2DF0D98A1}"/>
              </a:ext>
            </a:extLst>
          </p:cNvPr>
          <p:cNvSpPr txBox="1"/>
          <p:nvPr/>
        </p:nvSpPr>
        <p:spPr>
          <a:xfrm>
            <a:off x="1376481" y="1620101"/>
            <a:ext cx="9750392" cy="3269613"/>
          </a:xfrm>
          <a:prstGeom prst="rect">
            <a:avLst/>
          </a:prstGeom>
          <a:noFill/>
        </p:spPr>
        <p:txBody>
          <a:bodyPr wrap="square">
            <a:spAutoFit/>
          </a:bodyPr>
          <a:lstStyle/>
          <a:p>
            <a:pPr>
              <a:lnSpc>
                <a:spcPct val="150000"/>
              </a:lnSpc>
              <a:spcBef>
                <a:spcPts val="1200"/>
              </a:spcBef>
            </a:pPr>
            <a:r>
              <a:rPr lang="zh-CN" altLang="en-US" sz="2000" b="1" dirty="0">
                <a:solidFill>
                  <a:srgbClr val="333333"/>
                </a:solidFill>
                <a:latin typeface="微软雅黑" panose="020B0503020204020204" pitchFamily="34" charset="-122"/>
                <a:ea typeface="微软雅黑" panose="020B0503020204020204" pitchFamily="34" charset="-122"/>
              </a:rPr>
              <a:t>六、视网膜成像技术</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视网膜成像显示技术是利用人的视觉暂留原理，让激光快速地按指定顺序在水平和垂直两个方向上循环扫描，撞击视网膜的一小块区域使其产生光感，人们就能感觉到图像的存在。</a:t>
            </a:r>
            <a:r>
              <a:rPr lang="en-US" sz="2000" dirty="0">
                <a:solidFill>
                  <a:srgbClr val="333333"/>
                </a:solidFill>
                <a:latin typeface="微软雅黑" panose="020B0503020204020204" pitchFamily="34" charset="-122"/>
                <a:ea typeface="微软雅黑" panose="020B0503020204020204" pitchFamily="34" charset="-122"/>
              </a:rPr>
              <a:t>Magic Leap</a:t>
            </a:r>
            <a:r>
              <a:rPr lang="zh-CN" altLang="en-US" sz="2000" dirty="0">
                <a:solidFill>
                  <a:srgbClr val="333333"/>
                </a:solidFill>
                <a:latin typeface="微软雅黑" panose="020B0503020204020204" pitchFamily="34" charset="-122"/>
                <a:ea typeface="微软雅黑" panose="020B0503020204020204" pitchFamily="34" charset="-122"/>
              </a:rPr>
              <a:t>是一家专门研究如何让图像投射到视网膜的高科技公司，致力于研发不依赖头显设备</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比如</a:t>
            </a:r>
            <a:r>
              <a:rPr lang="en-US" sz="2000" dirty="0">
                <a:solidFill>
                  <a:srgbClr val="333333"/>
                </a:solidFill>
                <a:latin typeface="微软雅黑" panose="020B0503020204020204" pitchFamily="34" charset="-122"/>
                <a:ea typeface="微软雅黑" panose="020B0503020204020204" pitchFamily="34" charset="-122"/>
              </a:rPr>
              <a:t> Oculus Rift</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HoloLens)</a:t>
            </a:r>
            <a:r>
              <a:rPr lang="zh-CN" altLang="en-US" sz="2000" dirty="0">
                <a:solidFill>
                  <a:srgbClr val="333333"/>
                </a:solidFill>
                <a:latin typeface="微软雅黑" panose="020B0503020204020204" pitchFamily="34" charset="-122"/>
                <a:ea typeface="微软雅黑" panose="020B0503020204020204" pitchFamily="34" charset="-122"/>
              </a:rPr>
              <a:t>来实现</a:t>
            </a:r>
            <a:r>
              <a:rPr lang="en-US" sz="2000" dirty="0">
                <a:solidFill>
                  <a:srgbClr val="333333"/>
                </a:solidFill>
                <a:latin typeface="微软雅黑" panose="020B0503020204020204" pitchFamily="34" charset="-122"/>
                <a:ea typeface="微软雅黑" panose="020B0503020204020204" pitchFamily="34" charset="-122"/>
              </a:rPr>
              <a:t>3D</a:t>
            </a:r>
            <a:r>
              <a:rPr lang="zh-CN" altLang="en-US" sz="2000" dirty="0">
                <a:solidFill>
                  <a:srgbClr val="333333"/>
                </a:solidFill>
                <a:latin typeface="微软雅黑" panose="020B0503020204020204" pitchFamily="34" charset="-122"/>
                <a:ea typeface="微软雅黑" panose="020B0503020204020204" pitchFamily="34" charset="-122"/>
              </a:rPr>
              <a:t>效果，而是通过“小型电脑”作为计算核心，用视网膜投影技术来进行显示。这种“混合现实”技术可应用在影视、游戏等多种领域，具有巨大的发展潜力。</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3C376937-7E87-3A1B-BE81-18D5425C65CA}"/>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9415B83A-0C7D-FE1B-57CF-A14635BB67A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364827CE-E7D9-FC21-7A9E-E87B8B4E2E47}"/>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96F03526-A753-DD20-FBE1-EEF3DF52EC1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1E32781E-1146-C355-1BB9-2E70CE8AB649}"/>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1930629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F8ECDF-1275-F9D9-D8E0-D1C3695BDAA8}"/>
              </a:ext>
            </a:extLst>
          </p:cNvPr>
          <p:cNvSpPr txBox="1"/>
          <p:nvPr/>
        </p:nvSpPr>
        <p:spPr>
          <a:xfrm>
            <a:off x="3984860" y="2844225"/>
            <a:ext cx="4494998"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第二节   虚拟现实技术</a:t>
            </a:r>
            <a:endParaRPr lang="en-CA" sz="3200" b="1" dirty="0">
              <a:latin typeface="+mn-ea"/>
            </a:endParaRPr>
          </a:p>
        </p:txBody>
      </p:sp>
      <p:grpSp>
        <p:nvGrpSpPr>
          <p:cNvPr id="2" name="组合 4">
            <a:extLst>
              <a:ext uri="{FF2B5EF4-FFF2-40B4-BE49-F238E27FC236}">
                <a16:creationId xmlns:a16="http://schemas.microsoft.com/office/drawing/2014/main" id="{E671486F-80B5-9F58-4D7E-9F73BB1F8B44}"/>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AA9115BE-4128-34C9-C83C-6D69DF203E7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TextBox 4">
              <a:extLst>
                <a:ext uri="{FF2B5EF4-FFF2-40B4-BE49-F238E27FC236}">
                  <a16:creationId xmlns:a16="http://schemas.microsoft.com/office/drawing/2014/main" id="{5971C5F0-0B34-832F-A7E2-5ADB89687F5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CCE0FEDA-59A3-390E-2873-C3F25F2D268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05834BF7-9ED5-3EF7-1BF6-7C0F074B283F}"/>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969599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75317D7-AADA-72F5-4E44-58C043A793F5}"/>
              </a:ext>
            </a:extLst>
          </p:cNvPr>
          <p:cNvSpPr txBox="1"/>
          <p:nvPr/>
        </p:nvSpPr>
        <p:spPr>
          <a:xfrm>
            <a:off x="2829827" y="2139795"/>
            <a:ext cx="6420051" cy="2123658"/>
          </a:xfrm>
          <a:prstGeom prst="rect">
            <a:avLst/>
          </a:prstGeom>
          <a:noFill/>
          <a:ln>
            <a:solidFill>
              <a:schemeClr val="bg2">
                <a:lumMod val="50000"/>
              </a:schemeClr>
            </a:solidFill>
          </a:ln>
        </p:spPr>
        <p:txBody>
          <a:bodyPr wrap="square">
            <a:spAutoFit/>
          </a:bodyPr>
          <a:lstStyle/>
          <a:p>
            <a:pPr eaLnBrk="0" fontAlgn="base" hangingPunct="0">
              <a:spcBef>
                <a:spcPct val="0"/>
              </a:spcBef>
              <a:spcAft>
                <a:spcPct val="0"/>
              </a:spcAft>
              <a:defRPr/>
            </a:pPr>
            <a:endParaRPr lang="en-CA" altLang="zh-CN" sz="4400" b="1" dirty="0">
              <a:latin typeface="+mn-ea"/>
            </a:endParaRPr>
          </a:p>
          <a:p>
            <a:pPr eaLnBrk="0" fontAlgn="base" hangingPunct="0">
              <a:spcBef>
                <a:spcPct val="0"/>
              </a:spcBef>
              <a:spcAft>
                <a:spcPct val="0"/>
              </a:spcAft>
              <a:defRPr/>
            </a:pPr>
            <a:r>
              <a:rPr lang="zh-CN" altLang="en-US" sz="4400" b="1" dirty="0">
                <a:latin typeface="+mn-ea"/>
              </a:rPr>
              <a:t>第六章    交互技术的应用</a:t>
            </a:r>
            <a:endParaRPr lang="en-CA" sz="4400" b="1" dirty="0">
              <a:latin typeface="+mn-ea"/>
            </a:endParaRPr>
          </a:p>
          <a:p>
            <a:pPr eaLnBrk="0" fontAlgn="base" hangingPunct="0">
              <a:spcBef>
                <a:spcPct val="0"/>
              </a:spcBef>
              <a:spcAft>
                <a:spcPct val="0"/>
              </a:spcAft>
              <a:defRPr/>
            </a:pPr>
            <a:endParaRPr lang="en-CA" sz="4400" b="1" dirty="0">
              <a:latin typeface="+mn-ea"/>
            </a:endParaRPr>
          </a:p>
        </p:txBody>
      </p:sp>
    </p:spTree>
    <p:extLst>
      <p:ext uri="{BB962C8B-B14F-4D97-AF65-F5344CB8AC3E}">
        <p14:creationId xmlns:p14="http://schemas.microsoft.com/office/powerpoint/2010/main" val="1061461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C0FECE4-4173-FE8B-F895-F7CCA7E9CEA1}"/>
              </a:ext>
            </a:extLst>
          </p:cNvPr>
          <p:cNvSpPr txBox="1"/>
          <p:nvPr/>
        </p:nvSpPr>
        <p:spPr>
          <a:xfrm>
            <a:off x="1128161" y="1659616"/>
            <a:ext cx="9935678" cy="3731278"/>
          </a:xfrm>
          <a:prstGeom prst="rect">
            <a:avLst/>
          </a:prstGeom>
          <a:noFill/>
        </p:spPr>
        <p:txBody>
          <a:bodyPr wrap="square">
            <a:spAutoFit/>
          </a:bodyPr>
          <a:lstStyle/>
          <a:p>
            <a:pPr algn="just">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一、概念阐述</a:t>
            </a:r>
            <a:endParaRPr lang="en-CA" sz="2000" b="1" dirty="0">
              <a:solidFill>
                <a:srgbClr val="333333"/>
              </a:solidFill>
              <a:latin typeface="微软雅黑" panose="020B0503020204020204" pitchFamily="34" charset="-122"/>
              <a:ea typeface="微软雅黑" panose="020B0503020204020204" pitchFamily="34" charset="-122"/>
            </a:endParaRPr>
          </a:p>
          <a:p>
            <a:pPr indent="35687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（一）</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技术</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即</a:t>
            </a:r>
            <a:r>
              <a:rPr lang="en-US" sz="2000" dirty="0">
                <a:solidFill>
                  <a:srgbClr val="333333"/>
                </a:solidFill>
                <a:latin typeface="微软雅黑" panose="020B0503020204020204" pitchFamily="34" charset="-122"/>
                <a:ea typeface="微软雅黑" panose="020B0503020204020204" pitchFamily="34" charset="-122"/>
              </a:rPr>
              <a:t>Virtual Reality</a:t>
            </a:r>
            <a:r>
              <a:rPr lang="zh-CN" altLang="en-US" sz="2000" dirty="0">
                <a:solidFill>
                  <a:srgbClr val="333333"/>
                </a:solidFill>
                <a:latin typeface="微软雅黑" panose="020B0503020204020204" pitchFamily="34" charset="-122"/>
                <a:ea typeface="微软雅黑" panose="020B0503020204020204" pitchFamily="34" charset="-122"/>
              </a:rPr>
              <a:t>，称为虚拟现实技术，是在计算机上生成一个三维空间，并利用这个空间提供给使用者关于视觉、听觉、触觉等感官的虚拟，让使用者仿佛身临其境一般。</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技术综合应用计算机图形学、仿真技术、多媒体技术、人工智能技术、计算机网络技术、并行处理技术和多传感器技术，模拟人的感觉器官功能，使人能沉浸在计算机生成的虚拟境界中。同时，通过语言、手势等自然方式进行实时交互，创建一种适人化的多维信息空间，使用户能突破客观限制，感受到真实世界中无法亲身经历的体验。</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90B99606-959D-9507-7653-D1116468250D}"/>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187E4AAC-34EC-4509-1BAB-DD79BA22B61C}"/>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0C07A5EA-DC92-46C2-90B5-7EC13CE21F1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0A1E8862-A673-3482-4529-982B1D09F95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62A9EB5E-196C-022D-749C-5977293BBE5C}"/>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004751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6FFE0BA-F206-113F-DB08-DC98E8FC5E7F}"/>
              </a:ext>
            </a:extLst>
          </p:cNvPr>
          <p:cNvSpPr txBox="1"/>
          <p:nvPr/>
        </p:nvSpPr>
        <p:spPr>
          <a:xfrm>
            <a:off x="1151520" y="1671472"/>
            <a:ext cx="9846644" cy="3269613"/>
          </a:xfrm>
          <a:prstGeom prst="rect">
            <a:avLst/>
          </a:prstGeom>
          <a:noFill/>
        </p:spPr>
        <p:txBody>
          <a:bodyPr wrap="square">
            <a:spAutoFit/>
          </a:bodyPr>
          <a:lstStyle/>
          <a:p>
            <a:pPr indent="35687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（二）</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技术</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即</a:t>
            </a:r>
            <a:r>
              <a:rPr lang="en-US" sz="2000" dirty="0">
                <a:solidFill>
                  <a:srgbClr val="333333"/>
                </a:solidFill>
                <a:latin typeface="微软雅黑" panose="020B0503020204020204" pitchFamily="34" charset="-122"/>
                <a:ea typeface="微软雅黑" panose="020B0503020204020204" pitchFamily="34" charset="-122"/>
              </a:rPr>
              <a:t>Augmented Reality</a:t>
            </a:r>
            <a:r>
              <a:rPr lang="zh-CN" altLang="en-US" sz="2000" dirty="0">
                <a:solidFill>
                  <a:srgbClr val="333333"/>
                </a:solidFill>
                <a:latin typeface="微软雅黑" panose="020B0503020204020204" pitchFamily="34" charset="-122"/>
                <a:ea typeface="微软雅黑" panose="020B0503020204020204" pitchFamily="34" charset="-122"/>
              </a:rPr>
              <a:t>，称为增强现实，利用计算机生成一种逼真的视、听、力、触、动等感觉的虚拟环境，通过各种传感设备使用户“沉浸”到该环境中，实现用户和环境的实时自然交互。增强现实技术虽是从虚拟现实技术中发展而来的，但是两者有明显的区别：虚拟现实技术的目的是营造具有沉浸感的虚拟世界，完全隔断与真实世界之间的联系，使虚拟感官与真实感官相匹配；增强现实是在真实世界中实现虚实融合或信息增强的效果，是把虚拟物体与真实世界连接在一起，建立虚实融合的混合环境。</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516692F0-0E84-FE25-C683-BCFB0712241E}"/>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C4F7B6E6-1D73-D232-305B-6FAE85FA0D0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52C73DBF-EF0B-0EB7-3B93-F20017134FF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4691614E-9F64-00B4-F7B9-8C8AD03B6C0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3E58A60A-C8F7-601F-867D-4890B49D76E0}"/>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609154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FEAC05-8706-28EF-D644-8C41D7BC8FC4}"/>
              </a:ext>
            </a:extLst>
          </p:cNvPr>
          <p:cNvSpPr txBox="1"/>
          <p:nvPr/>
        </p:nvSpPr>
        <p:spPr>
          <a:xfrm>
            <a:off x="1193533" y="1584747"/>
            <a:ext cx="9788892" cy="4654608"/>
          </a:xfrm>
          <a:prstGeom prst="rect">
            <a:avLst/>
          </a:prstGeom>
          <a:noFill/>
        </p:spPr>
        <p:txBody>
          <a:bodyPr wrap="square">
            <a:spAutoFit/>
          </a:bodyPr>
          <a:lstStyle/>
          <a:p>
            <a:pPr algn="just">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二、技术应用</a:t>
            </a:r>
            <a:endParaRPr lang="en-CA" sz="2000" b="1" dirty="0">
              <a:solidFill>
                <a:srgbClr val="333333"/>
              </a:solidFill>
              <a:latin typeface="微软雅黑" panose="020B0503020204020204" pitchFamily="34" charset="-122"/>
              <a:ea typeface="微软雅黑" panose="020B0503020204020204" pitchFamily="34" charset="-122"/>
            </a:endParaRPr>
          </a:p>
          <a:p>
            <a:pPr indent="35687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（一） </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技术的应用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医学领域的应用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在医学领域，</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的应用可有助于呈现更直观清晰的医学教学，增强人体骨骼和器官的三维可视性。学生们可借助跟踪球、</a:t>
            </a:r>
            <a:r>
              <a:rPr lang="en-US" sz="2000" dirty="0">
                <a:solidFill>
                  <a:srgbClr val="333333"/>
                </a:solidFill>
                <a:latin typeface="微软雅黑" panose="020B0503020204020204" pitchFamily="34" charset="-122"/>
                <a:ea typeface="微软雅黑" panose="020B0503020204020204" pitchFamily="34" charset="-122"/>
              </a:rPr>
              <a:t>HMD</a:t>
            </a:r>
            <a:r>
              <a:rPr lang="zh-CN" altLang="en-US" sz="2000" dirty="0">
                <a:solidFill>
                  <a:srgbClr val="333333"/>
                </a:solidFill>
                <a:latin typeface="微软雅黑" panose="020B0503020204020204" pitchFamily="34" charset="-122"/>
                <a:ea typeface="微软雅黑" panose="020B0503020204020204" pitchFamily="34" charset="-122"/>
              </a:rPr>
              <a:t>、感觉手套等了解人体内部的器官结构。虚拟现实优越的高仿真性，给予医学学习者更多思维想象的空间，有益于理解抽象概念与艰深词汇。例如，</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可模拟导管插入动脉的操作情境，学生可在该虚拟情境下进行仿真操作。此外，将</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技术应用于医疗领域的先驱之一瓦尔特</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格林利夫（</a:t>
            </a:r>
            <a:r>
              <a:rPr lang="en-US" sz="2000" dirty="0">
                <a:solidFill>
                  <a:srgbClr val="333333"/>
                </a:solidFill>
                <a:latin typeface="微软雅黑" panose="020B0503020204020204" pitchFamily="34" charset="-122"/>
                <a:ea typeface="微软雅黑" panose="020B0503020204020204" pitchFamily="34" charset="-122"/>
              </a:rPr>
              <a:t>Walter Greenleaf</a:t>
            </a:r>
            <a:r>
              <a:rPr lang="zh-CN" altLang="en-US" sz="2000" dirty="0">
                <a:solidFill>
                  <a:srgbClr val="333333"/>
                </a:solidFill>
                <a:latin typeface="微软雅黑" panose="020B0503020204020204" pitchFamily="34" charset="-122"/>
                <a:ea typeface="微软雅黑" panose="020B0503020204020204" pitchFamily="34" charset="-122"/>
              </a:rPr>
              <a:t>）在演讲中提到，除了医疗培训，</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技术还可广泛应用于医学干预、临床诊断、健康保障等方面。</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1E448BDD-B7DD-42F0-72C0-6A44D25B5E20}"/>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D9C0F52C-F392-2546-A2B7-0D295AB810F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065AA16A-776E-8BBD-A125-49EBE1D6C5EA}"/>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ED89D5AA-54B8-1FAA-58CF-ED1138B6AB6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07AE7729-8576-ACD3-C74F-597F553CBBD2}"/>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551219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9A382AD-DA85-C7E9-B657-6C449E1C48EA}"/>
              </a:ext>
            </a:extLst>
          </p:cNvPr>
          <p:cNvGrpSpPr/>
          <p:nvPr/>
        </p:nvGrpSpPr>
        <p:grpSpPr>
          <a:xfrm>
            <a:off x="1622649" y="1684421"/>
            <a:ext cx="8946701" cy="3262963"/>
            <a:chOff x="4928552" y="2557462"/>
            <a:chExt cx="4779328" cy="1743075"/>
          </a:xfrm>
        </p:grpSpPr>
        <p:pic>
          <p:nvPicPr>
            <p:cNvPr id="5" name="图片 17" descr="999">
              <a:extLst>
                <a:ext uri="{FF2B5EF4-FFF2-40B4-BE49-F238E27FC236}">
                  <a16:creationId xmlns:a16="http://schemas.microsoft.com/office/drawing/2014/main" id="{32FC0909-A87A-0C4B-6A15-1A0BA4A8A501}"/>
                </a:ext>
              </a:extLst>
            </p:cNvPr>
            <p:cNvPicPr>
              <a:picLocks noChangeAspect="1"/>
            </p:cNvPicPr>
            <p:nvPr/>
          </p:nvPicPr>
          <p:blipFill>
            <a:blip r:embed="rId2"/>
            <a:srcRect b="3312"/>
            <a:stretch>
              <a:fillRect/>
            </a:stretch>
          </p:blipFill>
          <p:spPr>
            <a:xfrm>
              <a:off x="4928552" y="2557462"/>
              <a:ext cx="2334895" cy="1743075"/>
            </a:xfrm>
            <a:prstGeom prst="rect">
              <a:avLst/>
            </a:prstGeom>
          </p:spPr>
        </p:pic>
        <p:pic>
          <p:nvPicPr>
            <p:cNvPr id="10" name="图片 6" descr="888">
              <a:extLst>
                <a:ext uri="{FF2B5EF4-FFF2-40B4-BE49-F238E27FC236}">
                  <a16:creationId xmlns:a16="http://schemas.microsoft.com/office/drawing/2014/main" id="{A2BC00AD-180A-CF02-C6B2-6E6EF4655F90}"/>
                </a:ext>
              </a:extLst>
            </p:cNvPr>
            <p:cNvPicPr>
              <a:picLocks noChangeAspect="1"/>
            </p:cNvPicPr>
            <p:nvPr/>
          </p:nvPicPr>
          <p:blipFill>
            <a:blip r:embed="rId3"/>
            <a:stretch>
              <a:fillRect/>
            </a:stretch>
          </p:blipFill>
          <p:spPr>
            <a:xfrm>
              <a:off x="7458710" y="2560637"/>
              <a:ext cx="2249170" cy="1736725"/>
            </a:xfrm>
            <a:prstGeom prst="rect">
              <a:avLst/>
            </a:prstGeom>
          </p:spPr>
        </p:pic>
      </p:grpSp>
      <p:sp>
        <p:nvSpPr>
          <p:cNvPr id="13" name="TextBox 12">
            <a:extLst>
              <a:ext uri="{FF2B5EF4-FFF2-40B4-BE49-F238E27FC236}">
                <a16:creationId xmlns:a16="http://schemas.microsoft.com/office/drawing/2014/main" id="{DBCC4EAA-44EE-93A7-F6DB-06038F20E89D}"/>
              </a:ext>
            </a:extLst>
          </p:cNvPr>
          <p:cNvSpPr txBox="1"/>
          <p:nvPr/>
        </p:nvSpPr>
        <p:spPr>
          <a:xfrm>
            <a:off x="4742848" y="5056290"/>
            <a:ext cx="6097604" cy="369332"/>
          </a:xfrm>
          <a:prstGeom prst="rect">
            <a:avLst/>
          </a:prstGeom>
          <a:noFill/>
        </p:spPr>
        <p:txBody>
          <a:bodyPr wrap="square">
            <a:spAutoFit/>
          </a:bodyPr>
          <a:lstStyle/>
          <a:p>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VR</a:t>
            </a: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技术用于人体结构教学</a:t>
            </a:r>
            <a:endParaRPr lang="en-CA" dirty="0"/>
          </a:p>
        </p:txBody>
      </p:sp>
      <p:grpSp>
        <p:nvGrpSpPr>
          <p:cNvPr id="2" name="组合 4">
            <a:extLst>
              <a:ext uri="{FF2B5EF4-FFF2-40B4-BE49-F238E27FC236}">
                <a16:creationId xmlns:a16="http://schemas.microsoft.com/office/drawing/2014/main" id="{464E0A17-743E-727A-9E12-1D52E0844297}"/>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6DFB6866-574C-E45B-7F8A-03BD39F1813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BAA0F25B-D55D-1BF3-970D-72A64C8815C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56FF252C-FE66-EE9F-4363-5049D6BDFC9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757679DD-C3D5-D058-7DAD-8A5BE498A492}"/>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768247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8C0E49F-BD22-9192-E1C9-CA8DEB3AEEEA}"/>
              </a:ext>
            </a:extLst>
          </p:cNvPr>
          <p:cNvSpPr txBox="1"/>
          <p:nvPr/>
        </p:nvSpPr>
        <p:spPr>
          <a:xfrm>
            <a:off x="1185208" y="2025026"/>
            <a:ext cx="9779267" cy="2807948"/>
          </a:xfrm>
          <a:prstGeom prst="rect">
            <a:avLst/>
          </a:prstGeom>
          <a:noFill/>
        </p:spPr>
        <p:txBody>
          <a:bodyPr wrap="square">
            <a:spAutoFit/>
          </a:bodyPr>
          <a:lstStyle/>
          <a:p>
            <a:pPr indent="355600" algn="just">
              <a:lnSpc>
                <a:spcPct val="150000"/>
              </a:lnSpc>
              <a:spcBef>
                <a:spcPts val="1200"/>
              </a:spcBef>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军事航天领域的应用</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模拟训练一直是军事与航天工业中的一个重要课题，这为</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提供了广阔的应用前景。美国国防部高级研究计划局</a:t>
            </a:r>
            <a:r>
              <a:rPr lang="en-US" sz="2000" dirty="0">
                <a:solidFill>
                  <a:srgbClr val="333333"/>
                </a:solidFill>
                <a:latin typeface="微软雅黑" panose="020B0503020204020204" pitchFamily="34" charset="-122"/>
                <a:ea typeface="微软雅黑" panose="020B0503020204020204" pitchFamily="34" charset="-122"/>
              </a:rPr>
              <a:t>DARPA</a:t>
            </a:r>
            <a:r>
              <a:rPr lang="zh-CN" altLang="en-US" sz="2000" dirty="0">
                <a:solidFill>
                  <a:srgbClr val="333333"/>
                </a:solidFill>
                <a:latin typeface="微软雅黑" panose="020B0503020204020204" pitchFamily="34" charset="-122"/>
                <a:ea typeface="微软雅黑" panose="020B0503020204020204" pitchFamily="34" charset="-122"/>
              </a:rPr>
              <a:t>自</a:t>
            </a:r>
            <a:r>
              <a:rPr lang="en-US" sz="2000" dirty="0">
                <a:solidFill>
                  <a:srgbClr val="333333"/>
                </a:solidFill>
                <a:latin typeface="微软雅黑" panose="020B0503020204020204" pitchFamily="34" charset="-122"/>
                <a:ea typeface="微软雅黑" panose="020B0503020204020204" pitchFamily="34" charset="-122"/>
              </a:rPr>
              <a:t>80</a:t>
            </a:r>
            <a:r>
              <a:rPr lang="zh-CN" altLang="en-US" sz="2000" dirty="0">
                <a:solidFill>
                  <a:srgbClr val="333333"/>
                </a:solidFill>
                <a:latin typeface="微软雅黑" panose="020B0503020204020204" pitchFamily="34" charset="-122"/>
                <a:ea typeface="微软雅黑" panose="020B0503020204020204" pitchFamily="34" charset="-122"/>
              </a:rPr>
              <a:t>年代起一直致力于研究称为“</a:t>
            </a:r>
            <a:r>
              <a:rPr lang="en-US" sz="2000" dirty="0">
                <a:solidFill>
                  <a:srgbClr val="333333"/>
                </a:solidFill>
                <a:latin typeface="微软雅黑" panose="020B0503020204020204" pitchFamily="34" charset="-122"/>
                <a:ea typeface="微软雅黑" panose="020B0503020204020204" pitchFamily="34" charset="-122"/>
              </a:rPr>
              <a:t>SIMNET</a:t>
            </a:r>
            <a:r>
              <a:rPr lang="zh-CN" altLang="en-US" sz="2000" dirty="0">
                <a:solidFill>
                  <a:srgbClr val="333333"/>
                </a:solidFill>
                <a:latin typeface="微软雅黑" panose="020B0503020204020204" pitchFamily="34" charset="-122"/>
                <a:ea typeface="微软雅黑" panose="020B0503020204020204" pitchFamily="34" charset="-122"/>
              </a:rPr>
              <a:t>”的虚拟战场系统，以提供坦克协同训练，其主要通过开发一种可扩展且具有成本效益的虚拟体系结构，将模拟器共同联网成为一个集体的综合训练活动。此外，利用</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技术可模拟零重力环境，提供非标准的水下训练宇航员的方法。</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20606D48-DB7E-9AD9-9CFB-6B4FF0FBD5E7}"/>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7C56CBD0-D4E9-F8E8-C7FD-979E2017B2F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CB6A421C-6726-0665-6732-F81C2219ACA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E6436089-EF4E-3BCE-C7BE-5C9E2744020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5037E739-E7AD-DD0E-EEF1-2C1D7C38050E}"/>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3721616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11258FB-010C-696D-E5EE-C02BEDB0690B}"/>
              </a:ext>
            </a:extLst>
          </p:cNvPr>
          <p:cNvSpPr txBox="1"/>
          <p:nvPr/>
        </p:nvSpPr>
        <p:spPr>
          <a:xfrm>
            <a:off x="1204891" y="1902601"/>
            <a:ext cx="9739901" cy="2807948"/>
          </a:xfrm>
          <a:prstGeom prst="rect">
            <a:avLst/>
          </a:prstGeom>
          <a:noFill/>
        </p:spPr>
        <p:txBody>
          <a:bodyPr wrap="square">
            <a:spAutoFit/>
          </a:bodyPr>
          <a:lstStyle/>
          <a:p>
            <a:pPr indent="355600" algn="just">
              <a:lnSpc>
                <a:spcPct val="150000"/>
              </a:lnSpc>
              <a:spcBef>
                <a:spcPts val="1200"/>
              </a:spcBef>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地产开发领域的应用</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随着房地产业竞争的加剧，传统的展示手段如平面图、效果图、样板房等已无法满足消费者的需求。敏锐把握市场动向，果断启用最新的技术并迅速转化为生产力，方可领先一步，击溃竞争对手。当下，虚拟现实技术可帮助房地产商进行营销，在各发达国家以及国内的大城市都十分热门。同时，在房地产开发中的其他重要环节包括申报、审批、设计、宣传等方面都有着非常迫切的需求。</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20DAF6C1-AFA8-8256-0C0C-B74E7EBD0A5E}"/>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7A3F88E9-E517-1F21-A30F-26449EA6B4BC}"/>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4F0F9CEC-4913-EB5A-B505-959EE227144F}"/>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A91610D1-3B38-1CFE-A15A-935089F4EB7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99EB6EE8-DED1-25F7-3322-91CE8E549AA0}"/>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713901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8E3FA9-D207-1E87-F220-4805D91BF2CB}"/>
              </a:ext>
            </a:extLst>
          </p:cNvPr>
          <p:cNvSpPr txBox="1"/>
          <p:nvPr/>
        </p:nvSpPr>
        <p:spPr>
          <a:xfrm>
            <a:off x="1273995" y="1788280"/>
            <a:ext cx="9894014" cy="2807948"/>
          </a:xfrm>
          <a:prstGeom prst="rect">
            <a:avLst/>
          </a:prstGeom>
          <a:noFill/>
        </p:spPr>
        <p:txBody>
          <a:bodyPr wrap="square">
            <a:spAutoFit/>
          </a:bodyPr>
          <a:lstStyle/>
          <a:p>
            <a:pPr indent="355600" algn="just">
              <a:lnSpc>
                <a:spcPct val="150000"/>
              </a:lnSpc>
              <a:spcBef>
                <a:spcPts val="1200"/>
              </a:spcBef>
            </a:pPr>
            <a:r>
              <a:rPr lang="en-US" sz="2000" dirty="0">
                <a:solidFill>
                  <a:srgbClr val="333333"/>
                </a:solidFill>
                <a:latin typeface="微软雅黑" panose="020B0503020204020204" pitchFamily="34" charset="-122"/>
                <a:ea typeface="微软雅黑" panose="020B0503020204020204" pitchFamily="34" charset="-122"/>
              </a:rPr>
              <a:t>4.</a:t>
            </a:r>
            <a:r>
              <a:rPr lang="zh-CN" altLang="en-US" sz="2000" dirty="0">
                <a:solidFill>
                  <a:srgbClr val="333333"/>
                </a:solidFill>
                <a:latin typeface="微软雅黑" panose="020B0503020204020204" pitchFamily="34" charset="-122"/>
                <a:ea typeface="微软雅黑" panose="020B0503020204020204" pitchFamily="34" charset="-122"/>
              </a:rPr>
              <a:t>工业仿真领域的应用</a:t>
            </a:r>
            <a:endParaRPr lang="en-CA" sz="2000" dirty="0">
              <a:solidFill>
                <a:srgbClr val="333333"/>
              </a:solidFill>
              <a:latin typeface="微软雅黑" panose="020B0503020204020204" pitchFamily="34" charset="-122"/>
              <a:ea typeface="微软雅黑" panose="020B0503020204020204" pitchFamily="34" charset="-122"/>
            </a:endParaRPr>
          </a:p>
          <a:p>
            <a:pPr indent="333375" algn="l" fontAlgn="base">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虚拟现实已被世界上一些大型企业广泛地应用到工业的各个环节，其优势主要体现在：能提高运营绩效；可在操作员的视野范围内提供信息和数据；可减少纸质流程的延迟和成本；可实时解决异常并创建数字控制路径，等等。例如，在风力发电机组作业过程中，虚拟现实技术能使操作人员高效地了解电气设备、环境、装置等作业因素，掌握各个元器件的工作原理，不断将工业培训系统提升到新的高度。</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336C0352-D47D-ECD4-36CB-2C600DD83064}"/>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39DEDAF1-54D7-E129-0CDC-835DC7B2ADB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05D9773E-5DA3-5655-F622-082E836755B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2889E576-0C19-18BD-553B-7712176623E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B8B15EB4-3EBD-42A7-7015-194CA18578D8}"/>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341724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64" descr="uuu">
            <a:extLst>
              <a:ext uri="{FF2B5EF4-FFF2-40B4-BE49-F238E27FC236}">
                <a16:creationId xmlns:a16="http://schemas.microsoft.com/office/drawing/2014/main" id="{A37AA968-1D69-D8B5-A69E-5FC57B661A38}"/>
              </a:ext>
            </a:extLst>
          </p:cNvPr>
          <p:cNvPicPr>
            <a:picLocks noChangeAspect="1"/>
          </p:cNvPicPr>
          <p:nvPr/>
        </p:nvPicPr>
        <p:blipFill>
          <a:blip r:embed="rId2"/>
          <a:stretch>
            <a:fillRect/>
          </a:stretch>
        </p:blipFill>
        <p:spPr>
          <a:xfrm>
            <a:off x="3012760" y="1334031"/>
            <a:ext cx="6310521" cy="4337304"/>
          </a:xfrm>
          <a:prstGeom prst="rect">
            <a:avLst/>
          </a:prstGeom>
        </p:spPr>
      </p:pic>
      <p:sp>
        <p:nvSpPr>
          <p:cNvPr id="6" name="TextBox 5">
            <a:extLst>
              <a:ext uri="{FF2B5EF4-FFF2-40B4-BE49-F238E27FC236}">
                <a16:creationId xmlns:a16="http://schemas.microsoft.com/office/drawing/2014/main" id="{A21FB911-4BA5-416A-963D-43C36CA18431}"/>
              </a:ext>
            </a:extLst>
          </p:cNvPr>
          <p:cNvSpPr txBox="1"/>
          <p:nvPr/>
        </p:nvSpPr>
        <p:spPr>
          <a:xfrm>
            <a:off x="4744092" y="5764071"/>
            <a:ext cx="6097712" cy="369332"/>
          </a:xfrm>
          <a:prstGeom prst="rect">
            <a:avLst/>
          </a:prstGeom>
          <a:noFill/>
        </p:spPr>
        <p:txBody>
          <a:bodyPr wrap="square">
            <a:spAutoFit/>
          </a:bodyPr>
          <a:lstStyle/>
          <a:p>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利用</a:t>
            </a:r>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VR</a:t>
            </a: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建立立体汽车模型</a:t>
            </a:r>
            <a:endParaRPr lang="en-CA" dirty="0"/>
          </a:p>
        </p:txBody>
      </p:sp>
      <p:grpSp>
        <p:nvGrpSpPr>
          <p:cNvPr id="7" name="组合 4">
            <a:extLst>
              <a:ext uri="{FF2B5EF4-FFF2-40B4-BE49-F238E27FC236}">
                <a16:creationId xmlns:a16="http://schemas.microsoft.com/office/drawing/2014/main" id="{05D623C0-CA2D-FB13-CC03-8AD8B0FA5D03}"/>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F86E1819-E170-C39D-B244-87464E03F60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748BD8FC-76CE-8665-A8F2-81A26FCB17B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2CDBF92D-2A77-5291-CBAD-71F13B41BC0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4388A353-8E14-AE83-B18E-6F65DCA771E5}"/>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696727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F7E20B-FCB9-35DD-4B79-CD5FDC1F8C83}"/>
              </a:ext>
            </a:extLst>
          </p:cNvPr>
          <p:cNvSpPr txBox="1"/>
          <p:nvPr/>
        </p:nvSpPr>
        <p:spPr>
          <a:xfrm>
            <a:off x="1089061" y="1723408"/>
            <a:ext cx="9626885" cy="3731278"/>
          </a:xfrm>
          <a:prstGeom prst="rect">
            <a:avLst/>
          </a:prstGeom>
          <a:noFill/>
        </p:spPr>
        <p:txBody>
          <a:bodyPr wrap="square">
            <a:spAutoFit/>
          </a:bodyPr>
          <a:lstStyle/>
          <a:p>
            <a:pPr indent="355600" algn="just">
              <a:lnSpc>
                <a:spcPct val="150000"/>
              </a:lnSpc>
              <a:spcBef>
                <a:spcPts val="1200"/>
              </a:spcBef>
            </a:pPr>
            <a:r>
              <a:rPr lang="en-US" sz="2000" dirty="0">
                <a:solidFill>
                  <a:srgbClr val="333333"/>
                </a:solidFill>
                <a:latin typeface="微软雅黑" panose="020B0503020204020204" pitchFamily="34" charset="-122"/>
                <a:ea typeface="微软雅黑" panose="020B0503020204020204" pitchFamily="34" charset="-122"/>
              </a:rPr>
              <a:t>5. </a:t>
            </a:r>
            <a:r>
              <a:rPr lang="zh-CN" altLang="en-US" sz="2000" dirty="0">
                <a:solidFill>
                  <a:srgbClr val="333333"/>
                </a:solidFill>
                <a:latin typeface="微软雅黑" panose="020B0503020204020204" pitchFamily="34" charset="-122"/>
                <a:ea typeface="微软雅黑" panose="020B0503020204020204" pitchFamily="34" charset="-122"/>
              </a:rPr>
              <a:t>娱乐领域的应用</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娱乐业是虚拟现实最热门的应用之一，虚拟现实也被认为是娱乐的未来。在游戏领域，芝加哥开放了世界上第一台大型可供多人使用的</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娱乐系统，其主题是关于</a:t>
            </a:r>
            <a:r>
              <a:rPr lang="en-US" sz="2000" dirty="0">
                <a:solidFill>
                  <a:srgbClr val="333333"/>
                </a:solidFill>
                <a:latin typeface="微软雅黑" panose="020B0503020204020204" pitchFamily="34" charset="-122"/>
                <a:ea typeface="微软雅黑" panose="020B0503020204020204" pitchFamily="34" charset="-122"/>
              </a:rPr>
              <a:t>3025</a:t>
            </a:r>
            <a:r>
              <a:rPr lang="zh-CN" altLang="en-US" sz="2000" dirty="0">
                <a:solidFill>
                  <a:srgbClr val="333333"/>
                </a:solidFill>
                <a:latin typeface="微软雅黑" panose="020B0503020204020204" pitchFamily="34" charset="-122"/>
                <a:ea typeface="微软雅黑" panose="020B0503020204020204" pitchFamily="34" charset="-122"/>
              </a:rPr>
              <a:t>年的一场未来战争；英国开发的称为</a:t>
            </a:r>
            <a:r>
              <a:rPr lang="en-US" sz="2000" dirty="0">
                <a:solidFill>
                  <a:srgbClr val="333333"/>
                </a:solidFill>
                <a:latin typeface="微软雅黑" panose="020B0503020204020204" pitchFamily="34" charset="-122"/>
                <a:ea typeface="微软雅黑" panose="020B0503020204020204" pitchFamily="34" charset="-122"/>
              </a:rPr>
              <a:t>“Virtuality”</a:t>
            </a:r>
            <a:r>
              <a:rPr lang="zh-CN" altLang="en-US" sz="2000" dirty="0">
                <a:solidFill>
                  <a:srgbClr val="333333"/>
                </a:solidFill>
                <a:latin typeface="微软雅黑" panose="020B0503020204020204" pitchFamily="34" charset="-122"/>
                <a:ea typeface="微软雅黑" panose="020B0503020204020204" pitchFamily="34" charset="-122"/>
              </a:rPr>
              <a:t>的</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游戏系统，配有</a:t>
            </a:r>
            <a:r>
              <a:rPr lang="en-US" sz="2000" dirty="0">
                <a:solidFill>
                  <a:srgbClr val="333333"/>
                </a:solidFill>
                <a:latin typeface="微软雅黑" panose="020B0503020204020204" pitchFamily="34" charset="-122"/>
                <a:ea typeface="微软雅黑" panose="020B0503020204020204" pitchFamily="34" charset="-122"/>
              </a:rPr>
              <a:t>HMD</a:t>
            </a:r>
            <a:r>
              <a:rPr lang="zh-CN" altLang="en-US" sz="2000" dirty="0">
                <a:solidFill>
                  <a:srgbClr val="333333"/>
                </a:solidFill>
                <a:latin typeface="微软雅黑" panose="020B0503020204020204" pitchFamily="34" charset="-122"/>
                <a:ea typeface="微软雅黑" panose="020B0503020204020204" pitchFamily="34" charset="-122"/>
              </a:rPr>
              <a:t>，大大增强了真实感。除了最受关注的</a:t>
            </a:r>
            <a:r>
              <a:rPr lang="en-CA"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游戏，其他文化娱乐领域也很受欢迎，比如虚拟博物馆、音乐、画廊、虚拟主题公园等。</a:t>
            </a:r>
            <a:r>
              <a:rPr lang="en-US" sz="2000" dirty="0">
                <a:solidFill>
                  <a:srgbClr val="333333"/>
                </a:solidFill>
                <a:latin typeface="微软雅黑" panose="020B0503020204020204" pitchFamily="34" charset="-122"/>
                <a:ea typeface="微软雅黑" panose="020B0503020204020204" pitchFamily="34" charset="-122"/>
              </a:rPr>
              <a:t>2017</a:t>
            </a:r>
            <a:r>
              <a:rPr lang="zh-CN" altLang="en-US" sz="2000" dirty="0">
                <a:solidFill>
                  <a:srgbClr val="333333"/>
                </a:solidFill>
                <a:latin typeface="微软雅黑" panose="020B0503020204020204" pitchFamily="34" charset="-122"/>
                <a:ea typeface="微软雅黑" panose="020B0503020204020204" pitchFamily="34" charset="-122"/>
              </a:rPr>
              <a:t>年初，大英博物馆推出了大英博物馆的</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体验，通过电脑或移动设备为用户提供无与伦比的数字体验，并借助</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耳机使其完全沉浸其中。</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9973C7F7-29D3-FA1C-C874-45AE8A5B42CA}"/>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7D8481FB-27E4-B25D-F03D-CCAD4CB3E8D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1F1CFFB4-CF25-E46D-8910-5A0DA600B65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0622743F-C3F7-9F77-1BC3-AF60271AB97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43DFFC8E-62F7-4451-8315-F6C0ADBF786E}"/>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849184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30AB815-0436-C103-49F5-C6B0457DD944}"/>
              </a:ext>
            </a:extLst>
          </p:cNvPr>
          <p:cNvSpPr txBox="1"/>
          <p:nvPr/>
        </p:nvSpPr>
        <p:spPr>
          <a:xfrm>
            <a:off x="1452081" y="1536860"/>
            <a:ext cx="9287838" cy="1422954"/>
          </a:xfrm>
          <a:prstGeom prst="rect">
            <a:avLst/>
          </a:prstGeom>
          <a:noFill/>
        </p:spPr>
        <p:txBody>
          <a:bodyPr wrap="square">
            <a:spAutoFit/>
          </a:bodyPr>
          <a:lstStyle/>
          <a:p>
            <a:pPr>
              <a:lnSpc>
                <a:spcPct val="150000"/>
              </a:lnSpc>
            </a:pPr>
            <a:r>
              <a:rPr lang="en-US" sz="2000" dirty="0">
                <a:solidFill>
                  <a:srgbClr val="333333"/>
                </a:solidFill>
                <a:latin typeface="微软雅黑" panose="020B0503020204020204" pitchFamily="34" charset="-122"/>
                <a:ea typeface="微软雅黑" panose="020B0503020204020204" pitchFamily="34" charset="-122"/>
              </a:rPr>
              <a:t>      Google</a:t>
            </a:r>
            <a:r>
              <a:rPr lang="zh-CN" altLang="en-US" sz="2000" dirty="0">
                <a:solidFill>
                  <a:srgbClr val="333333"/>
                </a:solidFill>
                <a:latin typeface="微软雅黑" panose="020B0503020204020204" pitchFamily="34" charset="-122"/>
                <a:ea typeface="微软雅黑" panose="020B0503020204020204" pitchFamily="34" charset="-122"/>
              </a:rPr>
              <a:t>的倾斜画笔可在虚拟现实的</a:t>
            </a:r>
            <a:r>
              <a:rPr lang="en-US" sz="2000" dirty="0">
                <a:solidFill>
                  <a:srgbClr val="333333"/>
                </a:solidFill>
                <a:latin typeface="微软雅黑" panose="020B0503020204020204" pitchFamily="34" charset="-122"/>
                <a:ea typeface="微软雅黑" panose="020B0503020204020204" pitchFamily="34" charset="-122"/>
              </a:rPr>
              <a:t>3D</a:t>
            </a:r>
            <a:r>
              <a:rPr lang="zh-CN" altLang="en-US" sz="2000" dirty="0">
                <a:solidFill>
                  <a:srgbClr val="333333"/>
                </a:solidFill>
                <a:latin typeface="微软雅黑" panose="020B0503020204020204" pitchFamily="34" charset="-122"/>
                <a:ea typeface="微软雅黑" panose="020B0503020204020204" pitchFamily="34" charset="-122"/>
              </a:rPr>
              <a:t>空间中进行绘画。另外，</a:t>
            </a:r>
            <a:r>
              <a:rPr lang="en-US" sz="2000" dirty="0">
                <a:solidFill>
                  <a:srgbClr val="333333"/>
                </a:solidFill>
                <a:latin typeface="微软雅黑" panose="020B0503020204020204" pitchFamily="34" charset="-122"/>
                <a:ea typeface="微软雅黑" panose="020B0503020204020204" pitchFamily="34" charset="-122"/>
              </a:rPr>
              <a:t>VR</a:t>
            </a:r>
            <a:r>
              <a:rPr lang="zh-CN" altLang="en-US" sz="2000" dirty="0">
                <a:solidFill>
                  <a:srgbClr val="333333"/>
                </a:solidFill>
                <a:latin typeface="微软雅黑" panose="020B0503020204020204" pitchFamily="34" charset="-122"/>
                <a:ea typeface="微软雅黑" panose="020B0503020204020204" pitchFamily="34" charset="-122"/>
              </a:rPr>
              <a:t>提高了艺术表现力，如一个虚拟的音乐家能演奏各种各样的乐器，手足不便的人或远在外地的人可在其生活的居室中体验虚拟音乐会，等等。</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86" descr="666">
            <a:extLst>
              <a:ext uri="{FF2B5EF4-FFF2-40B4-BE49-F238E27FC236}">
                <a16:creationId xmlns:a16="http://schemas.microsoft.com/office/drawing/2014/main" id="{191B9830-B7DF-9B43-FABD-FD483744DCBB}"/>
              </a:ext>
            </a:extLst>
          </p:cNvPr>
          <p:cNvPicPr>
            <a:picLocks noChangeAspect="1"/>
          </p:cNvPicPr>
          <p:nvPr/>
        </p:nvPicPr>
        <p:blipFill>
          <a:blip r:embed="rId2"/>
          <a:stretch>
            <a:fillRect/>
          </a:stretch>
        </p:blipFill>
        <p:spPr>
          <a:xfrm>
            <a:off x="3797239" y="3154626"/>
            <a:ext cx="4186555" cy="2767965"/>
          </a:xfrm>
          <a:prstGeom prst="rect">
            <a:avLst/>
          </a:prstGeom>
        </p:spPr>
      </p:pic>
      <p:sp>
        <p:nvSpPr>
          <p:cNvPr id="8" name="TextBox 7">
            <a:extLst>
              <a:ext uri="{FF2B5EF4-FFF2-40B4-BE49-F238E27FC236}">
                <a16:creationId xmlns:a16="http://schemas.microsoft.com/office/drawing/2014/main" id="{A55EF51F-8627-8C40-3CF7-4791FF309ECE}"/>
              </a:ext>
            </a:extLst>
          </p:cNvPr>
          <p:cNvSpPr txBox="1"/>
          <p:nvPr/>
        </p:nvSpPr>
        <p:spPr>
          <a:xfrm>
            <a:off x="4642207" y="5932737"/>
            <a:ext cx="6097712" cy="369332"/>
          </a:xfrm>
          <a:prstGeom prst="rect">
            <a:avLst/>
          </a:prstGeom>
          <a:noFill/>
        </p:spPr>
        <p:txBody>
          <a:bodyPr wrap="square">
            <a:spAutoFit/>
          </a:bodyPr>
          <a:lstStyle/>
          <a:p>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a:t>
            </a:r>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Google</a:t>
            </a: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”的</a:t>
            </a:r>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VR</a:t>
            </a:r>
            <a:r>
              <a:rPr lang="zh-CN" sz="1800" kern="100" dirty="0">
                <a:solidFill>
                  <a:srgbClr val="000000"/>
                </a:solidFill>
                <a:effectLst/>
                <a:ea typeface="SimSun" panose="02010600030101010101" pitchFamily="2" charset="-122"/>
                <a:cs typeface="SimSun" panose="02010600030101010101" pitchFamily="2" charset="-122"/>
              </a:rPr>
              <a:t>应用</a:t>
            </a:r>
            <a:endParaRPr lang="en-CA" dirty="0"/>
          </a:p>
        </p:txBody>
      </p:sp>
      <p:grpSp>
        <p:nvGrpSpPr>
          <p:cNvPr id="9" name="组合 4">
            <a:extLst>
              <a:ext uri="{FF2B5EF4-FFF2-40B4-BE49-F238E27FC236}">
                <a16:creationId xmlns:a16="http://schemas.microsoft.com/office/drawing/2014/main" id="{6E28B4B6-18E3-0E90-2040-4FA24C4EFFA7}"/>
              </a:ext>
            </a:extLst>
          </p:cNvPr>
          <p:cNvGrpSpPr/>
          <p:nvPr/>
        </p:nvGrpSpPr>
        <p:grpSpPr>
          <a:xfrm>
            <a:off x="1411550" y="0"/>
            <a:ext cx="8771623" cy="889828"/>
            <a:chOff x="733" y="0"/>
            <a:chExt cx="10906" cy="1400"/>
          </a:xfrm>
        </p:grpSpPr>
        <p:sp>
          <p:nvSpPr>
            <p:cNvPr id="10" name="矩形 2">
              <a:extLst>
                <a:ext uri="{FF2B5EF4-FFF2-40B4-BE49-F238E27FC236}">
                  <a16:creationId xmlns:a16="http://schemas.microsoft.com/office/drawing/2014/main" id="{A1D4E204-84CD-B7C8-91B4-245B0C09AA9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10">
              <a:extLst>
                <a:ext uri="{FF2B5EF4-FFF2-40B4-BE49-F238E27FC236}">
                  <a16:creationId xmlns:a16="http://schemas.microsoft.com/office/drawing/2014/main" id="{77355B48-4D8A-C7F0-158C-EB20F72C73F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81520779-CE42-19EF-ECC5-AAD92B146B1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705347D6-9E10-E8F9-D58D-3A45E1366CD1}"/>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419018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ABCC98E-1395-EF2C-5E47-C74B6A7505E8}"/>
              </a:ext>
            </a:extLst>
          </p:cNvPr>
          <p:cNvSpPr txBox="1"/>
          <p:nvPr/>
        </p:nvSpPr>
        <p:spPr>
          <a:xfrm>
            <a:off x="2781701" y="2844225"/>
            <a:ext cx="7170821"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第一节   科幻动作电影中的人机交互</a:t>
            </a:r>
            <a:endParaRPr lang="en-CA" sz="3200" b="1" dirty="0">
              <a:latin typeface="+mn-ea"/>
            </a:endParaRPr>
          </a:p>
        </p:txBody>
      </p:sp>
      <p:grpSp>
        <p:nvGrpSpPr>
          <p:cNvPr id="5" name="组合 4">
            <a:extLst>
              <a:ext uri="{FF2B5EF4-FFF2-40B4-BE49-F238E27FC236}">
                <a16:creationId xmlns:a16="http://schemas.microsoft.com/office/drawing/2014/main" id="{35704ADB-2BFB-6683-5F32-240B3BC65C53}"/>
              </a:ext>
            </a:extLst>
          </p:cNvPr>
          <p:cNvGrpSpPr/>
          <p:nvPr/>
        </p:nvGrpSpPr>
        <p:grpSpPr>
          <a:xfrm>
            <a:off x="1411550" y="0"/>
            <a:ext cx="8771623" cy="889828"/>
            <a:chOff x="733" y="0"/>
            <a:chExt cx="10906" cy="1400"/>
          </a:xfrm>
        </p:grpSpPr>
        <p:sp>
          <p:nvSpPr>
            <p:cNvPr id="6" name="矩形 2">
              <a:extLst>
                <a:ext uri="{FF2B5EF4-FFF2-40B4-BE49-F238E27FC236}">
                  <a16:creationId xmlns:a16="http://schemas.microsoft.com/office/drawing/2014/main" id="{8943A1D5-3B25-ED45-6C07-D586C055BDC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TextBox 6">
              <a:extLst>
                <a:ext uri="{FF2B5EF4-FFF2-40B4-BE49-F238E27FC236}">
                  <a16:creationId xmlns:a16="http://schemas.microsoft.com/office/drawing/2014/main" id="{F5D0E2D3-A3D6-E9A8-DF67-93D2A2074DD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8" name="矩形 2">
              <a:extLst>
                <a:ext uri="{FF2B5EF4-FFF2-40B4-BE49-F238E27FC236}">
                  <a16:creationId xmlns:a16="http://schemas.microsoft.com/office/drawing/2014/main" id="{7E1B7BD1-BE09-DC78-0BAA-BF7EEA28867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BED50650-9095-10DE-965A-70E6DD466A6F}"/>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9916299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02D7486-62AB-3A22-6D57-5EC1227BAC9C}"/>
              </a:ext>
            </a:extLst>
          </p:cNvPr>
          <p:cNvSpPr txBox="1"/>
          <p:nvPr/>
        </p:nvSpPr>
        <p:spPr>
          <a:xfrm>
            <a:off x="1282557" y="1475111"/>
            <a:ext cx="9626885" cy="3662541"/>
          </a:xfrm>
          <a:prstGeom prst="rect">
            <a:avLst/>
          </a:prstGeom>
          <a:noFill/>
        </p:spPr>
        <p:txBody>
          <a:bodyPr wrap="square">
            <a:spAutoFit/>
          </a:bodyPr>
          <a:lstStyle/>
          <a:p>
            <a:pPr indent="35687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（二）</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技术的应用</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商业领域的应用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由于支持</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应用的设备（比如手机和平板电脑）普及率非常高，</a:t>
            </a:r>
            <a:r>
              <a:rPr lang="en-US" sz="2000" dirty="0">
                <a:solidFill>
                  <a:srgbClr val="333333"/>
                </a:solidFill>
                <a:latin typeface="微软雅黑" panose="020B0503020204020204" pitchFamily="34" charset="-122"/>
                <a:ea typeface="微软雅黑" panose="020B0503020204020204" pitchFamily="34" charset="-122"/>
              </a:rPr>
              <a:t> AR</a:t>
            </a:r>
            <a:r>
              <a:rPr lang="zh-CN" altLang="en-US" sz="2000" dirty="0">
                <a:solidFill>
                  <a:srgbClr val="333333"/>
                </a:solidFill>
                <a:latin typeface="微软雅黑" panose="020B0503020204020204" pitchFamily="34" charset="-122"/>
                <a:ea typeface="微软雅黑" panose="020B0503020204020204" pitchFamily="34" charset="-122"/>
              </a:rPr>
              <a:t>的发展速度越来越快，应用率也翻倍增长。亚马逊（</a:t>
            </a:r>
            <a:r>
              <a:rPr lang="en-US" sz="2000" dirty="0">
                <a:solidFill>
                  <a:srgbClr val="333333"/>
                </a:solidFill>
                <a:latin typeface="微软雅黑" panose="020B0503020204020204" pitchFamily="34" charset="-122"/>
                <a:ea typeface="微软雅黑" panose="020B0503020204020204" pitchFamily="34" charset="-122"/>
              </a:rPr>
              <a:t>AMAZON</a:t>
            </a:r>
            <a:r>
              <a:rPr lang="zh-CN" altLang="en-US" sz="2000" dirty="0">
                <a:solidFill>
                  <a:srgbClr val="333333"/>
                </a:solidFill>
                <a:latin typeface="微软雅黑" panose="020B0503020204020204" pitchFamily="34" charset="-122"/>
                <a:ea typeface="微软雅黑" panose="020B0503020204020204" pitchFamily="34" charset="-122"/>
              </a:rPr>
              <a:t>）是最早引入</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技术的品牌之一，消费者可利用</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在线“试穿”，这就提供了前所未有的便利。瑞典家居巨头宜家的虚拟现实应用“</a:t>
            </a:r>
            <a:r>
              <a:rPr lang="en-US" sz="2000" dirty="0">
                <a:solidFill>
                  <a:srgbClr val="333333"/>
                </a:solidFill>
                <a:latin typeface="微软雅黑" panose="020B0503020204020204" pitchFamily="34" charset="-122"/>
                <a:ea typeface="微软雅黑" panose="020B0503020204020204" pitchFamily="34" charset="-122"/>
              </a:rPr>
              <a:t>IKEA Place</a:t>
            </a:r>
            <a:r>
              <a:rPr lang="zh-CN" altLang="en-US" sz="2000" dirty="0">
                <a:solidFill>
                  <a:srgbClr val="333333"/>
                </a:solidFill>
                <a:latin typeface="微软雅黑" panose="020B0503020204020204" pitchFamily="34" charset="-122"/>
                <a:ea typeface="微软雅黑" panose="020B0503020204020204" pitchFamily="34" charset="-122"/>
              </a:rPr>
              <a:t>”提供了</a:t>
            </a:r>
            <a:r>
              <a:rPr lang="en-US" sz="2000" dirty="0">
                <a:solidFill>
                  <a:srgbClr val="333333"/>
                </a:solidFill>
                <a:latin typeface="微软雅黑" panose="020B0503020204020204" pitchFamily="34" charset="-122"/>
                <a:ea typeface="微软雅黑" panose="020B0503020204020204" pitchFamily="34" charset="-122"/>
              </a:rPr>
              <a:t>2000</a:t>
            </a:r>
            <a:r>
              <a:rPr lang="zh-CN" altLang="en-US" sz="2000" dirty="0">
                <a:solidFill>
                  <a:srgbClr val="333333"/>
                </a:solidFill>
                <a:latin typeface="微软雅黑" panose="020B0503020204020204" pitchFamily="34" charset="-122"/>
                <a:ea typeface="微软雅黑" panose="020B0503020204020204" pitchFamily="34" charset="-122"/>
              </a:rPr>
              <a:t>多款宜家产品供用户在家中预先体验家居效果，让用户更有效地决定是否需要购买，甚至可用</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进行有趣互动。</a:t>
            </a:r>
            <a:endParaRPr lang="en-CA" sz="2000" dirty="0">
              <a:solidFill>
                <a:srgbClr val="333333"/>
              </a:solidFill>
              <a:latin typeface="微软雅黑" panose="020B0503020204020204" pitchFamily="34" charset="-122"/>
              <a:ea typeface="微软雅黑" panose="020B0503020204020204" pitchFamily="34" charset="-122"/>
            </a:endParaRPr>
          </a:p>
          <a:p>
            <a:pPr indent="356870" algn="just"/>
            <a:endParaRPr lang="en-CA"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6" name="组合 4">
            <a:extLst>
              <a:ext uri="{FF2B5EF4-FFF2-40B4-BE49-F238E27FC236}">
                <a16:creationId xmlns:a16="http://schemas.microsoft.com/office/drawing/2014/main" id="{31798D93-BD5D-ED02-FB3D-B15DFA5B66E1}"/>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36577507-0208-25D6-0EF9-258112AFB3D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1B687276-9DBF-D340-AEE4-0DBF7CFA26D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18A56063-3643-4F90-FEBD-FC9444E836F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C379F974-CCF7-E5F8-D347-A7A9D46ADEE3}"/>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674851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8E382E-FB55-5331-CB68-AB3A9F66D429}"/>
              </a:ext>
            </a:extLst>
          </p:cNvPr>
          <p:cNvSpPr txBox="1"/>
          <p:nvPr/>
        </p:nvSpPr>
        <p:spPr>
          <a:xfrm>
            <a:off x="1541124" y="1435072"/>
            <a:ext cx="9400854" cy="4346831"/>
          </a:xfrm>
          <a:prstGeom prst="rect">
            <a:avLst/>
          </a:prstGeom>
          <a:noFill/>
        </p:spPr>
        <p:txBody>
          <a:bodyPr wrap="square">
            <a:spAutoFit/>
          </a:bodyPr>
          <a:lstStyle/>
          <a:p>
            <a:pPr indent="355600">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建筑领域的应用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在建筑领域，增强现实允许建筑师、施工人员、开发人员和客户在任何施工阶段看到立体的建筑以及内部设计，将整个建筑可视化。除此之外还可辅助建筑物和设施的维护，在维护过程中提供远程协助，帮助缺乏经验的人员完成工作，并找到正确的操作方法和零件信息。具有交互式</a:t>
            </a:r>
            <a:r>
              <a:rPr lang="en-US" sz="2000" dirty="0">
                <a:solidFill>
                  <a:srgbClr val="333333"/>
                </a:solidFill>
                <a:latin typeface="微软雅黑" panose="020B0503020204020204" pitchFamily="34" charset="-122"/>
                <a:ea typeface="微软雅黑" panose="020B0503020204020204" pitchFamily="34" charset="-122"/>
              </a:rPr>
              <a:t>3D</a:t>
            </a:r>
            <a:r>
              <a:rPr lang="zh-CN" altLang="en-US" sz="2000" dirty="0">
                <a:solidFill>
                  <a:srgbClr val="333333"/>
                </a:solidFill>
                <a:latin typeface="微软雅黑" panose="020B0503020204020204" pitchFamily="34" charset="-122"/>
                <a:ea typeface="微软雅黑" panose="020B0503020204020204" pitchFamily="34" charset="-122"/>
              </a:rPr>
              <a:t>动画和其他指令的服务手册也可通过增强现实技术在物理环境中显示。“</a:t>
            </a:r>
            <a:r>
              <a:rPr lang="en-US" sz="2000" dirty="0">
                <a:solidFill>
                  <a:srgbClr val="333333"/>
                </a:solidFill>
                <a:latin typeface="微软雅黑" panose="020B0503020204020204" pitchFamily="34" charset="-122"/>
                <a:ea typeface="微软雅黑" panose="020B0503020204020204" pitchFamily="34" charset="-122"/>
              </a:rPr>
              <a:t>Smart Reality</a:t>
            </a:r>
            <a:r>
              <a:rPr lang="zh-CN" altLang="en-US" sz="2000" dirty="0">
                <a:solidFill>
                  <a:srgbClr val="333333"/>
                </a:solidFill>
                <a:latin typeface="微软雅黑" panose="020B0503020204020204" pitchFamily="34" charset="-122"/>
                <a:ea typeface="微软雅黑" panose="020B0503020204020204" pitchFamily="34" charset="-122"/>
              </a:rPr>
              <a:t>”是一个移动增强现实应用程序，它使用移动设备摄像头将交互式</a:t>
            </a:r>
            <a:r>
              <a:rPr lang="en-US" sz="2000" dirty="0">
                <a:solidFill>
                  <a:srgbClr val="333333"/>
                </a:solidFill>
                <a:latin typeface="微软雅黑" panose="020B0503020204020204" pitchFamily="34" charset="-122"/>
                <a:ea typeface="微软雅黑" panose="020B0503020204020204" pitchFamily="34" charset="-122"/>
              </a:rPr>
              <a:t>BIM</a:t>
            </a:r>
            <a:r>
              <a:rPr lang="zh-CN" altLang="en-US" sz="2000" dirty="0">
                <a:solidFill>
                  <a:srgbClr val="333333"/>
                </a:solidFill>
                <a:latin typeface="微软雅黑" panose="020B0503020204020204" pitchFamily="34" charset="-122"/>
                <a:ea typeface="微软雅黑" panose="020B0503020204020204" pitchFamily="34" charset="-122"/>
              </a:rPr>
              <a:t>模型覆盖在打印的施工图上，以创建可视化项目。通过触摸显示结构层，它允许用户随着时间轴推移进行项目滚动和缩放，并记录用户体验的图像和视频。</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75A70B20-B7D0-1DE4-3DBC-8DFCD5D279CC}"/>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556EBD15-4B15-2A1D-DDE7-5261F1FCDADC}"/>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C7D6547F-9278-B3D4-8C30-125C551B369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0AB83D96-0E47-FD1C-4722-01AE0255A860}"/>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14DA276A-CDF1-F67C-01DF-1652F8C70E67}"/>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5264608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13" descr="jjj">
            <a:extLst>
              <a:ext uri="{FF2B5EF4-FFF2-40B4-BE49-F238E27FC236}">
                <a16:creationId xmlns:a16="http://schemas.microsoft.com/office/drawing/2014/main" id="{C623A34B-C3D7-ACF8-B916-72014A176DE9}"/>
              </a:ext>
            </a:extLst>
          </p:cNvPr>
          <p:cNvPicPr>
            <a:picLocks noChangeAspect="1"/>
          </p:cNvPicPr>
          <p:nvPr/>
        </p:nvPicPr>
        <p:blipFill>
          <a:blip r:embed="rId2"/>
          <a:stretch>
            <a:fillRect/>
          </a:stretch>
        </p:blipFill>
        <p:spPr>
          <a:xfrm>
            <a:off x="1687810" y="1174804"/>
            <a:ext cx="8816380" cy="4508391"/>
          </a:xfrm>
          <a:prstGeom prst="rect">
            <a:avLst/>
          </a:prstGeom>
        </p:spPr>
      </p:pic>
      <p:sp>
        <p:nvSpPr>
          <p:cNvPr id="6" name="TextBox 5">
            <a:extLst>
              <a:ext uri="{FF2B5EF4-FFF2-40B4-BE49-F238E27FC236}">
                <a16:creationId xmlns:a16="http://schemas.microsoft.com/office/drawing/2014/main" id="{ADD2255A-6DFA-2626-E4AA-EEC4BBB0E98F}"/>
              </a:ext>
            </a:extLst>
          </p:cNvPr>
          <p:cNvSpPr txBox="1"/>
          <p:nvPr/>
        </p:nvSpPr>
        <p:spPr>
          <a:xfrm>
            <a:off x="4661899" y="5815441"/>
            <a:ext cx="6097712" cy="369332"/>
          </a:xfrm>
          <a:prstGeom prst="rect">
            <a:avLst/>
          </a:prstGeom>
          <a:noFill/>
        </p:spPr>
        <p:txBody>
          <a:bodyPr wrap="square">
            <a:spAutoFit/>
          </a:bodyPr>
          <a:lstStyle/>
          <a:p>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AR</a:t>
            </a: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技术读取建筑参数</a:t>
            </a:r>
            <a:endParaRPr lang="en-CA" dirty="0"/>
          </a:p>
        </p:txBody>
      </p:sp>
      <p:grpSp>
        <p:nvGrpSpPr>
          <p:cNvPr id="7" name="组合 4">
            <a:extLst>
              <a:ext uri="{FF2B5EF4-FFF2-40B4-BE49-F238E27FC236}">
                <a16:creationId xmlns:a16="http://schemas.microsoft.com/office/drawing/2014/main" id="{694A214F-29AC-933D-BA52-3470FA925E52}"/>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030FD9BC-342F-2A45-3AFF-C306D687847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297CE8B6-D707-8525-3852-E68376742EB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B0257C84-D3BC-05DE-C142-4E200B2064B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009A2F88-DE80-B820-C5BC-5E7EBB34620A}"/>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087777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7A655B5-CEAB-4DD0-0713-7483E4211E67}"/>
              </a:ext>
            </a:extLst>
          </p:cNvPr>
          <p:cNvSpPr txBox="1"/>
          <p:nvPr/>
        </p:nvSpPr>
        <p:spPr>
          <a:xfrm>
            <a:off x="1253446" y="1671231"/>
            <a:ext cx="9986481" cy="2961836"/>
          </a:xfrm>
          <a:prstGeom prst="rect">
            <a:avLst/>
          </a:prstGeom>
          <a:noFill/>
        </p:spPr>
        <p:txBody>
          <a:bodyPr wrap="square">
            <a:spAutoFit/>
          </a:bodyPr>
          <a:lstStyle/>
          <a:p>
            <a:pPr indent="355600">
              <a:lnSpc>
                <a:spcPct val="150000"/>
              </a:lnSpc>
              <a:spcBef>
                <a:spcPts val="1200"/>
              </a:spcBef>
              <a:spcAft>
                <a:spcPts val="120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旅游行业的应用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借助增强现实技术，旅游品牌可为潜在游客提供身临其境的体验。当飞机在陌生的地方降落，走出机场后不知如何去下一个目的地，这时，</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旅行应用程序就可较为便捷地获取方向、路线和感兴趣的地方。例如，“</a:t>
            </a:r>
            <a:r>
              <a:rPr lang="en-US" sz="2000" dirty="0">
                <a:solidFill>
                  <a:srgbClr val="333333"/>
                </a:solidFill>
                <a:latin typeface="微软雅黑" panose="020B0503020204020204" pitchFamily="34" charset="-122"/>
                <a:ea typeface="微软雅黑" panose="020B0503020204020204" pitchFamily="34" charset="-122"/>
              </a:rPr>
              <a:t>Tunnel Vision</a:t>
            </a:r>
            <a:r>
              <a:rPr lang="zh-CN" altLang="en-US" sz="2000" dirty="0">
                <a:solidFill>
                  <a:srgbClr val="333333"/>
                </a:solidFill>
                <a:latin typeface="微软雅黑" panose="020B0503020204020204" pitchFamily="34" charset="-122"/>
                <a:ea typeface="微软雅黑" panose="020B0503020204020204" pitchFamily="34" charset="-122"/>
              </a:rPr>
              <a:t>”将纽约地铁地图或其他类似项目变成多语言的交互式指南。通过</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解决方案，代理商可为访客提供更多的信息和路标指示，而旅客也能通过</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程序浏览和了解目的地信息。</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8293D665-283F-EA8B-738E-92D7E682B192}"/>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B9A98DC0-E604-8F98-FC7F-988F351F3A6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2BA2A41D-B300-C1F3-8893-5F62376FD26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330E55AE-5B2E-C250-0C61-72E96495ABC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B2CC2E30-18F9-5FD6-88AA-2BC1553B2CCF}"/>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4867618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a:extLst>
              <a:ext uri="{FF2B5EF4-FFF2-40B4-BE49-F238E27FC236}">
                <a16:creationId xmlns:a16="http://schemas.microsoft.com/office/drawing/2014/main" id="{C0E1BFFE-8F22-1AA6-0646-8429F6ED7681}"/>
              </a:ext>
            </a:extLst>
          </p:cNvPr>
          <p:cNvPicPr>
            <a:picLocks noChangeAspect="1"/>
          </p:cNvPicPr>
          <p:nvPr/>
        </p:nvPicPr>
        <p:blipFill>
          <a:blip r:embed="rId2"/>
          <a:stretch>
            <a:fillRect/>
          </a:stretch>
        </p:blipFill>
        <p:spPr>
          <a:xfrm>
            <a:off x="1613043" y="1199188"/>
            <a:ext cx="9120964" cy="4852291"/>
          </a:xfrm>
          <a:prstGeom prst="rect">
            <a:avLst/>
          </a:prstGeom>
          <a:noFill/>
          <a:ln>
            <a:noFill/>
          </a:ln>
        </p:spPr>
      </p:pic>
      <p:sp>
        <p:nvSpPr>
          <p:cNvPr id="6" name="TextBox 5">
            <a:extLst>
              <a:ext uri="{FF2B5EF4-FFF2-40B4-BE49-F238E27FC236}">
                <a16:creationId xmlns:a16="http://schemas.microsoft.com/office/drawing/2014/main" id="{2A6529C9-44B0-F0EB-BFD1-424BB33CE976}"/>
              </a:ext>
            </a:extLst>
          </p:cNvPr>
          <p:cNvSpPr txBox="1"/>
          <p:nvPr/>
        </p:nvSpPr>
        <p:spPr>
          <a:xfrm>
            <a:off x="4096820" y="6051479"/>
            <a:ext cx="6097712" cy="369332"/>
          </a:xfrm>
          <a:prstGeom prst="rect">
            <a:avLst/>
          </a:prstGeom>
          <a:noFill/>
        </p:spPr>
        <p:txBody>
          <a:bodyPr wrap="square">
            <a:spAutoFit/>
          </a:bodyPr>
          <a:lstStyle/>
          <a:p>
            <a:r>
              <a:rPr lang="zh-CN" sz="1800" kern="100" dirty="0">
                <a:effectLst/>
                <a:ea typeface="SimSun" panose="02010600030101010101" pitchFamily="2" charset="-122"/>
                <a:cs typeface="SimSun" panose="02010600030101010101" pitchFamily="2" charset="-122"/>
              </a:rPr>
              <a:t>“</a:t>
            </a:r>
            <a:r>
              <a:rPr lang="en-US" sz="1800" kern="100" dirty="0">
                <a:effectLst/>
                <a:latin typeface="Calibri" panose="020F0502020204030204" pitchFamily="34" charset="0"/>
                <a:ea typeface="SimSun" panose="02010600030101010101" pitchFamily="2" charset="-122"/>
                <a:cs typeface="Times New Roman" panose="02020603050405020304" pitchFamily="18" charset="0"/>
              </a:rPr>
              <a:t>OPPO </a:t>
            </a:r>
            <a:r>
              <a:rPr lang="en-US" sz="1800" kern="100" dirty="0" err="1">
                <a:effectLst/>
                <a:latin typeface="Calibri" panose="020F0502020204030204" pitchFamily="34" charset="0"/>
                <a:ea typeface="SimSun" panose="02010600030101010101" pitchFamily="2" charset="-122"/>
                <a:cs typeface="Times New Roman" panose="02020603050405020304" pitchFamily="18" charset="0"/>
              </a:rPr>
              <a:t>Cybereal</a:t>
            </a:r>
            <a:r>
              <a:rPr lang="zh-CN" sz="1800" kern="100" dirty="0">
                <a:effectLst/>
                <a:ea typeface="SimSun" panose="02010600030101010101" pitchFamily="2" charset="-122"/>
                <a:cs typeface="SimSun" panose="02010600030101010101" pitchFamily="2" charset="-122"/>
              </a:rPr>
              <a:t>”</a:t>
            </a:r>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AR</a:t>
            </a:r>
            <a:r>
              <a:rPr lang="zh-CN" sz="1800" kern="100" dirty="0">
                <a:solidFill>
                  <a:srgbClr val="000000"/>
                </a:solidFill>
                <a:effectLst/>
                <a:ea typeface="SimSun" panose="02010600030101010101" pitchFamily="2" charset="-122"/>
                <a:cs typeface="SimSun" panose="02010600030101010101" pitchFamily="2" charset="-122"/>
              </a:rPr>
              <a:t>应用的精度导航</a:t>
            </a:r>
            <a:endParaRPr lang="en-CA" dirty="0"/>
          </a:p>
        </p:txBody>
      </p:sp>
      <p:grpSp>
        <p:nvGrpSpPr>
          <p:cNvPr id="7" name="组合 4">
            <a:extLst>
              <a:ext uri="{FF2B5EF4-FFF2-40B4-BE49-F238E27FC236}">
                <a16:creationId xmlns:a16="http://schemas.microsoft.com/office/drawing/2014/main" id="{9A3AE732-62C0-9D54-63CF-27893B9B7185}"/>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339A7439-4FD9-C619-A55E-E5F6408D30F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D668BE04-7CBC-FC7C-9A88-B0CC51EEB16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B5AC16CC-181A-7DA7-81CC-ED43C3A1645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2DA30C7E-0D29-E47F-13CE-ACA205EA4A43}"/>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4350436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D97FCA-E2B3-D46D-B0FC-3B1629820B29}"/>
              </a:ext>
            </a:extLst>
          </p:cNvPr>
          <p:cNvSpPr txBox="1"/>
          <p:nvPr/>
        </p:nvSpPr>
        <p:spPr>
          <a:xfrm>
            <a:off x="1212351" y="1044507"/>
            <a:ext cx="9503596" cy="1576842"/>
          </a:xfrm>
          <a:prstGeom prst="rect">
            <a:avLst/>
          </a:prstGeom>
          <a:noFill/>
        </p:spPr>
        <p:txBody>
          <a:bodyPr wrap="square">
            <a:spAutoFit/>
          </a:bodyPr>
          <a:lstStyle/>
          <a:p>
            <a:pPr indent="355600">
              <a:lnSpc>
                <a:spcPct val="150000"/>
              </a:lnSpc>
              <a:spcBef>
                <a:spcPts val="1200"/>
              </a:spcBef>
              <a:spcAft>
                <a:spcPts val="1200"/>
              </a:spcAft>
            </a:pPr>
            <a:r>
              <a:rPr lang="en-US" sz="2000" dirty="0">
                <a:solidFill>
                  <a:srgbClr val="333333"/>
                </a:solidFill>
                <a:latin typeface="微软雅黑" panose="020B0503020204020204" pitchFamily="34" charset="-122"/>
                <a:ea typeface="微软雅黑" panose="020B0503020204020204" pitchFamily="34" charset="-122"/>
              </a:rPr>
              <a:t>4.</a:t>
            </a:r>
            <a:r>
              <a:rPr lang="zh-CN" altLang="en-US" sz="2000" dirty="0">
                <a:solidFill>
                  <a:srgbClr val="333333"/>
                </a:solidFill>
                <a:latin typeface="微软雅黑" panose="020B0503020204020204" pitchFamily="34" charset="-122"/>
                <a:ea typeface="微软雅黑" panose="020B0503020204020204" pitchFamily="34" charset="-122"/>
              </a:rPr>
              <a:t>教育行业的应用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增强现实在教育领域的应用有很多探索空间和可能性，目前已用于帮助学生在课堂上使用动态</a:t>
            </a:r>
            <a:r>
              <a:rPr lang="en-US" sz="2000" dirty="0">
                <a:solidFill>
                  <a:srgbClr val="333333"/>
                </a:solidFill>
                <a:latin typeface="微软雅黑" panose="020B0503020204020204" pitchFamily="34" charset="-122"/>
                <a:ea typeface="微软雅黑" panose="020B0503020204020204" pitchFamily="34" charset="-122"/>
              </a:rPr>
              <a:t>3D</a:t>
            </a:r>
            <a:r>
              <a:rPr lang="zh-CN" altLang="en-US" sz="2000" dirty="0">
                <a:solidFill>
                  <a:srgbClr val="333333"/>
                </a:solidFill>
                <a:latin typeface="微软雅黑" panose="020B0503020204020204" pitchFamily="34" charset="-122"/>
                <a:ea typeface="微软雅黑" panose="020B0503020204020204" pitchFamily="34" charset="-122"/>
              </a:rPr>
              <a:t>模型，理解相关知识，激发学习兴趣。</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1" descr="jjj">
            <a:extLst>
              <a:ext uri="{FF2B5EF4-FFF2-40B4-BE49-F238E27FC236}">
                <a16:creationId xmlns:a16="http://schemas.microsoft.com/office/drawing/2014/main" id="{9006DDDB-C617-3AEE-B04A-12A7D905D94E}"/>
              </a:ext>
            </a:extLst>
          </p:cNvPr>
          <p:cNvPicPr>
            <a:picLocks noChangeAspect="1"/>
          </p:cNvPicPr>
          <p:nvPr/>
        </p:nvPicPr>
        <p:blipFill>
          <a:blip r:embed="rId2"/>
          <a:srcRect l="1451" t="1846" r="1659" b="7386"/>
          <a:stretch>
            <a:fillRect/>
          </a:stretch>
        </p:blipFill>
        <p:spPr>
          <a:xfrm>
            <a:off x="2864311" y="2816113"/>
            <a:ext cx="5914831" cy="3111564"/>
          </a:xfrm>
          <a:prstGeom prst="rect">
            <a:avLst/>
          </a:prstGeom>
        </p:spPr>
      </p:pic>
      <p:sp>
        <p:nvSpPr>
          <p:cNvPr id="8" name="TextBox 7">
            <a:extLst>
              <a:ext uri="{FF2B5EF4-FFF2-40B4-BE49-F238E27FC236}">
                <a16:creationId xmlns:a16="http://schemas.microsoft.com/office/drawing/2014/main" id="{7651D796-08C2-AB69-0679-0B6F3552A039}"/>
              </a:ext>
            </a:extLst>
          </p:cNvPr>
          <p:cNvSpPr txBox="1"/>
          <p:nvPr/>
        </p:nvSpPr>
        <p:spPr>
          <a:xfrm>
            <a:off x="4528335" y="6010651"/>
            <a:ext cx="6097712" cy="369332"/>
          </a:xfrm>
          <a:prstGeom prst="rect">
            <a:avLst/>
          </a:prstGeom>
          <a:noFill/>
        </p:spPr>
        <p:txBody>
          <a:bodyPr wrap="square">
            <a:spAutoFit/>
          </a:bodyPr>
          <a:lstStyle/>
          <a:p>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基于</a:t>
            </a:r>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app</a:t>
            </a: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呈现的</a:t>
            </a:r>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3D</a:t>
            </a: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地球仪</a:t>
            </a:r>
            <a:endParaRPr lang="en-CA" dirty="0"/>
          </a:p>
        </p:txBody>
      </p:sp>
      <p:grpSp>
        <p:nvGrpSpPr>
          <p:cNvPr id="9" name="组合 4">
            <a:extLst>
              <a:ext uri="{FF2B5EF4-FFF2-40B4-BE49-F238E27FC236}">
                <a16:creationId xmlns:a16="http://schemas.microsoft.com/office/drawing/2014/main" id="{6EEAC24E-8E20-22BD-6B2E-CC9521E3301E}"/>
              </a:ext>
            </a:extLst>
          </p:cNvPr>
          <p:cNvGrpSpPr/>
          <p:nvPr/>
        </p:nvGrpSpPr>
        <p:grpSpPr>
          <a:xfrm>
            <a:off x="1411550" y="0"/>
            <a:ext cx="8771623" cy="889828"/>
            <a:chOff x="733" y="0"/>
            <a:chExt cx="10906" cy="1400"/>
          </a:xfrm>
        </p:grpSpPr>
        <p:sp>
          <p:nvSpPr>
            <p:cNvPr id="10" name="矩形 2">
              <a:extLst>
                <a:ext uri="{FF2B5EF4-FFF2-40B4-BE49-F238E27FC236}">
                  <a16:creationId xmlns:a16="http://schemas.microsoft.com/office/drawing/2014/main" id="{E463FB84-C7CB-F1B4-7940-00A082098B3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10">
              <a:extLst>
                <a:ext uri="{FF2B5EF4-FFF2-40B4-BE49-F238E27FC236}">
                  <a16:creationId xmlns:a16="http://schemas.microsoft.com/office/drawing/2014/main" id="{9AB06B83-3EE6-A26D-F2B6-8989094F1E5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847166D7-A457-EABC-6121-8A787356819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66653BF9-431F-8982-A732-E2A5DAE0B75D}"/>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568278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58D51F-F659-A629-B4DE-994828882FBC}"/>
              </a:ext>
            </a:extLst>
          </p:cNvPr>
          <p:cNvSpPr txBox="1"/>
          <p:nvPr/>
        </p:nvSpPr>
        <p:spPr>
          <a:xfrm>
            <a:off x="1047965" y="1183813"/>
            <a:ext cx="9876890" cy="4039054"/>
          </a:xfrm>
          <a:prstGeom prst="rect">
            <a:avLst/>
          </a:prstGeom>
          <a:noFill/>
        </p:spPr>
        <p:txBody>
          <a:bodyPr wrap="square">
            <a:spAutoFit/>
          </a:bodyPr>
          <a:lstStyle/>
          <a:p>
            <a:pPr indent="355600">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5.</a:t>
            </a:r>
            <a:r>
              <a:rPr lang="zh-CN" altLang="en-US" sz="2000" dirty="0">
                <a:solidFill>
                  <a:srgbClr val="333333"/>
                </a:solidFill>
                <a:latin typeface="微软雅黑" panose="020B0503020204020204" pitchFamily="34" charset="-122"/>
                <a:ea typeface="微软雅黑" panose="020B0503020204020204" pitchFamily="34" charset="-122"/>
              </a:rPr>
              <a:t>医疗保健领域的应用</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可为外科医生实时提供</a:t>
            </a:r>
            <a:r>
              <a:rPr lang="en-US" sz="2000" dirty="0">
                <a:solidFill>
                  <a:srgbClr val="333333"/>
                </a:solidFill>
                <a:latin typeface="微软雅黑" panose="020B0503020204020204" pitchFamily="34" charset="-122"/>
                <a:ea typeface="微软雅黑" panose="020B0503020204020204" pitchFamily="34" charset="-122"/>
              </a:rPr>
              <a:t>3D</a:t>
            </a:r>
            <a:r>
              <a:rPr lang="zh-CN" altLang="en-US" sz="2000" dirty="0">
                <a:solidFill>
                  <a:srgbClr val="333333"/>
                </a:solidFill>
                <a:latin typeface="微软雅黑" panose="020B0503020204020204" pitchFamily="34" charset="-122"/>
                <a:ea typeface="微软雅黑" panose="020B0503020204020204" pitchFamily="34" charset="-122"/>
              </a:rPr>
              <a:t>数字图像和关键信息，使其无需远离手术区域即可获取手术过程中所需的重要信息。</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比萨大学信息工程系协作研发的“视频光学透视增强现实系统”（</a:t>
            </a:r>
            <a:r>
              <a:rPr lang="en-US" sz="2000" dirty="0">
                <a:solidFill>
                  <a:srgbClr val="333333"/>
                </a:solidFill>
                <a:latin typeface="微软雅黑" panose="020B0503020204020204" pitchFamily="34" charset="-122"/>
                <a:ea typeface="微软雅黑" panose="020B0503020204020204" pitchFamily="34" charset="-122"/>
              </a:rPr>
              <a:t>Video Optical See-Through Augmented Reality Surgical System</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VOSTARS</a:t>
            </a:r>
            <a:r>
              <a:rPr lang="zh-CN" altLang="en-US" sz="2000" dirty="0">
                <a:solidFill>
                  <a:srgbClr val="333333"/>
                </a:solidFill>
                <a:latin typeface="微软雅黑" panose="020B0503020204020204" pitchFamily="34" charset="-122"/>
                <a:ea typeface="微软雅黑" panose="020B0503020204020204" pitchFamily="34" charset="-122"/>
              </a:rPr>
              <a:t>）能够将</a:t>
            </a:r>
            <a:r>
              <a:rPr lang="en-US" sz="2000" dirty="0">
                <a:solidFill>
                  <a:srgbClr val="333333"/>
                </a:solidFill>
                <a:latin typeface="微软雅黑" panose="020B0503020204020204" pitchFamily="34" charset="-122"/>
                <a:ea typeface="微软雅黑" panose="020B0503020204020204" pitchFamily="34" charset="-122"/>
              </a:rPr>
              <a:t>X</a:t>
            </a:r>
            <a:r>
              <a:rPr lang="zh-CN" altLang="en-US" sz="2000" dirty="0">
                <a:solidFill>
                  <a:srgbClr val="333333"/>
                </a:solidFill>
                <a:latin typeface="微软雅黑" panose="020B0503020204020204" pitchFamily="34" charset="-122"/>
                <a:ea typeface="微软雅黑" panose="020B0503020204020204" pitchFamily="34" charset="-122"/>
              </a:rPr>
              <a:t>射线数据叠加到病人的身体上。得益于这项技术，外科医生将在他的视线中获得心跳、血氧和所有患者的参数信息。此外，该设备能看到在手术前和手术期间获得的所有医疗信息，完全符合患者的解剖结构，并向外科医生提供虚拟</a:t>
            </a:r>
            <a:r>
              <a:rPr lang="en-US" sz="2000" dirty="0">
                <a:solidFill>
                  <a:srgbClr val="333333"/>
                </a:solidFill>
                <a:latin typeface="微软雅黑" panose="020B0503020204020204" pitchFamily="34" charset="-122"/>
                <a:ea typeface="微软雅黑" panose="020B0503020204020204" pitchFamily="34" charset="-122"/>
              </a:rPr>
              <a:t>X</a:t>
            </a:r>
            <a:r>
              <a:rPr lang="zh-CN" altLang="en-US" sz="2000" dirty="0">
                <a:solidFill>
                  <a:srgbClr val="333333"/>
                </a:solidFill>
                <a:latin typeface="微软雅黑" panose="020B0503020204020204" pitchFamily="34" charset="-122"/>
                <a:ea typeface="微软雅黑" panose="020B0503020204020204" pitchFamily="34" charset="-122"/>
              </a:rPr>
              <a:t>射线视图，以精确地引导手术。</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F2E7BADA-4CF8-A9C6-B08F-117A373116D5}"/>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0B71655D-2FFB-F274-5FD8-DCDD4FCD23D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D3A3CF40-C317-CF4D-B714-BBCD08127F2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5B7714E5-F844-B63A-B67F-ADF73B218B6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71B8D7DB-FC1A-2229-374E-2441DBCB5FC6}"/>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5484490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44" descr="比萨大学">
            <a:extLst>
              <a:ext uri="{FF2B5EF4-FFF2-40B4-BE49-F238E27FC236}">
                <a16:creationId xmlns:a16="http://schemas.microsoft.com/office/drawing/2014/main" id="{BD460984-528C-0595-4C84-F18CDF4D23E6}"/>
              </a:ext>
            </a:extLst>
          </p:cNvPr>
          <p:cNvPicPr>
            <a:picLocks noChangeAspect="1"/>
          </p:cNvPicPr>
          <p:nvPr/>
        </p:nvPicPr>
        <p:blipFill>
          <a:blip r:embed="rId2"/>
          <a:srcRect l="3487" r="4262"/>
          <a:stretch>
            <a:fillRect/>
          </a:stretch>
        </p:blipFill>
        <p:spPr>
          <a:xfrm>
            <a:off x="1011550" y="1946146"/>
            <a:ext cx="4981708" cy="2636128"/>
          </a:xfrm>
          <a:prstGeom prst="rect">
            <a:avLst/>
          </a:prstGeom>
        </p:spPr>
      </p:pic>
      <p:pic>
        <p:nvPicPr>
          <p:cNvPr id="5" name="图片 345" descr="比萨大学2">
            <a:extLst>
              <a:ext uri="{FF2B5EF4-FFF2-40B4-BE49-F238E27FC236}">
                <a16:creationId xmlns:a16="http://schemas.microsoft.com/office/drawing/2014/main" id="{47351029-FD89-C29E-0A70-E308EF3D02C3}"/>
              </a:ext>
            </a:extLst>
          </p:cNvPr>
          <p:cNvPicPr>
            <a:picLocks noChangeAspect="1"/>
          </p:cNvPicPr>
          <p:nvPr/>
        </p:nvPicPr>
        <p:blipFill>
          <a:blip r:embed="rId3"/>
          <a:srcRect b="12992"/>
          <a:stretch>
            <a:fillRect/>
          </a:stretch>
        </p:blipFill>
        <p:spPr>
          <a:xfrm>
            <a:off x="6084648" y="1946146"/>
            <a:ext cx="4955222" cy="2636128"/>
          </a:xfrm>
          <a:prstGeom prst="rect">
            <a:avLst/>
          </a:prstGeom>
        </p:spPr>
      </p:pic>
      <p:sp>
        <p:nvSpPr>
          <p:cNvPr id="7" name="TextBox 6">
            <a:extLst>
              <a:ext uri="{FF2B5EF4-FFF2-40B4-BE49-F238E27FC236}">
                <a16:creationId xmlns:a16="http://schemas.microsoft.com/office/drawing/2014/main" id="{AA4AAFE0-8104-0BD1-A46D-B7109D49CE26}"/>
              </a:ext>
            </a:extLst>
          </p:cNvPr>
          <p:cNvSpPr txBox="1"/>
          <p:nvPr/>
        </p:nvSpPr>
        <p:spPr>
          <a:xfrm>
            <a:off x="3942708" y="4767478"/>
            <a:ext cx="6097712"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比萨大学“</a:t>
            </a:r>
            <a:r>
              <a:rPr lang="zh-CN" sz="1800" kern="100" dirty="0">
                <a:effectLst/>
                <a:ea typeface="SimSun" panose="02010600030101010101" pitchFamily="2" charset="-122"/>
                <a:cs typeface="SimSun" panose="02010600030101010101" pitchFamily="2" charset="-122"/>
              </a:rPr>
              <a:t>视频光学透视增强现实系统</a:t>
            </a:r>
            <a:r>
              <a:rPr lang="zh-CN" sz="1800" kern="100" dirty="0">
                <a:solidFill>
                  <a:srgbClr val="000000"/>
                </a:solidFill>
                <a:effectLst/>
                <a:ea typeface="SimSun" panose="02010600030101010101" pitchFamily="2" charset="-122"/>
                <a:cs typeface="SimSun" panose="02010600030101010101" pitchFamily="2" charset="-122"/>
              </a:rPr>
              <a:t>”</a:t>
            </a:r>
            <a:endParaRPr lang="en-CA" dirty="0"/>
          </a:p>
        </p:txBody>
      </p:sp>
      <p:grpSp>
        <p:nvGrpSpPr>
          <p:cNvPr id="8" name="组合 4">
            <a:extLst>
              <a:ext uri="{FF2B5EF4-FFF2-40B4-BE49-F238E27FC236}">
                <a16:creationId xmlns:a16="http://schemas.microsoft.com/office/drawing/2014/main" id="{A63C197C-C9C0-000C-AB61-4D786ACCA137}"/>
              </a:ext>
            </a:extLst>
          </p:cNvPr>
          <p:cNvGrpSpPr/>
          <p:nvPr/>
        </p:nvGrpSpPr>
        <p:grpSpPr>
          <a:xfrm>
            <a:off x="1411550" y="0"/>
            <a:ext cx="8771623" cy="889828"/>
            <a:chOff x="733" y="0"/>
            <a:chExt cx="10906" cy="1400"/>
          </a:xfrm>
        </p:grpSpPr>
        <p:sp>
          <p:nvSpPr>
            <p:cNvPr id="9" name="矩形 2">
              <a:extLst>
                <a:ext uri="{FF2B5EF4-FFF2-40B4-BE49-F238E27FC236}">
                  <a16:creationId xmlns:a16="http://schemas.microsoft.com/office/drawing/2014/main" id="{C8A9AA26-3E87-34F4-06F8-E89A6614816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TextBox 9">
              <a:extLst>
                <a:ext uri="{FF2B5EF4-FFF2-40B4-BE49-F238E27FC236}">
                  <a16:creationId xmlns:a16="http://schemas.microsoft.com/office/drawing/2014/main" id="{D8DC1D14-6032-B689-2F57-50629E7327B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1" name="矩形 2">
              <a:extLst>
                <a:ext uri="{FF2B5EF4-FFF2-40B4-BE49-F238E27FC236}">
                  <a16:creationId xmlns:a16="http://schemas.microsoft.com/office/drawing/2014/main" id="{DABFB87E-952E-AA40-B4A4-334E08C3218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2" name="TextBox 3">
              <a:extLst>
                <a:ext uri="{FF2B5EF4-FFF2-40B4-BE49-F238E27FC236}">
                  <a16:creationId xmlns:a16="http://schemas.microsoft.com/office/drawing/2014/main" id="{F2B142DF-A62C-9DBF-AE17-0FBA954E7E36}"/>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4201721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1067BE1-7EA5-994C-7DEB-A71ABD1F2C61}"/>
              </a:ext>
            </a:extLst>
          </p:cNvPr>
          <p:cNvSpPr txBox="1"/>
          <p:nvPr/>
        </p:nvSpPr>
        <p:spPr>
          <a:xfrm>
            <a:off x="1287695" y="1627330"/>
            <a:ext cx="9616610" cy="2961836"/>
          </a:xfrm>
          <a:prstGeom prst="rect">
            <a:avLst/>
          </a:prstGeom>
          <a:noFill/>
        </p:spPr>
        <p:txBody>
          <a:bodyPr wrap="square">
            <a:spAutoFit/>
          </a:bodyPr>
          <a:lstStyle/>
          <a:p>
            <a:pPr indent="355600">
              <a:lnSpc>
                <a:spcPct val="150000"/>
              </a:lnSpc>
              <a:spcBef>
                <a:spcPts val="1200"/>
              </a:spcBef>
              <a:spcAft>
                <a:spcPts val="1200"/>
              </a:spcAft>
            </a:pPr>
            <a:r>
              <a:rPr lang="en-US" sz="2000" dirty="0">
                <a:solidFill>
                  <a:srgbClr val="333333"/>
                </a:solidFill>
                <a:latin typeface="微软雅黑" panose="020B0503020204020204" pitchFamily="34" charset="-122"/>
                <a:ea typeface="微软雅黑" panose="020B0503020204020204" pitchFamily="34" charset="-122"/>
              </a:rPr>
              <a:t> 6.</a:t>
            </a:r>
            <a:r>
              <a:rPr lang="zh-CN" altLang="en-US" sz="2000" dirty="0">
                <a:solidFill>
                  <a:srgbClr val="333333"/>
                </a:solidFill>
                <a:latin typeface="微软雅黑" panose="020B0503020204020204" pitchFamily="34" charset="-122"/>
                <a:ea typeface="微软雅黑" panose="020B0503020204020204" pitchFamily="34" charset="-122"/>
              </a:rPr>
              <a:t>文物展示与修复</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spcAft>
                <a:spcPts val="1200"/>
              </a:spcAft>
            </a:pPr>
            <a:r>
              <a:rPr lang="en-US" sz="2000" dirty="0">
                <a:solidFill>
                  <a:srgbClr val="333333"/>
                </a:solidFill>
                <a:latin typeface="微软雅黑" panose="020B0503020204020204" pitchFamily="34" charset="-122"/>
                <a:ea typeface="微软雅黑" panose="020B0503020204020204" pitchFamily="34" charset="-122"/>
              </a:rPr>
              <a:t> AR</a:t>
            </a:r>
            <a:r>
              <a:rPr lang="zh-CN" altLang="en-US" sz="2000" dirty="0">
                <a:solidFill>
                  <a:srgbClr val="333333"/>
                </a:solidFill>
                <a:latin typeface="微软雅黑" panose="020B0503020204020204" pitchFamily="34" charset="-122"/>
                <a:ea typeface="微软雅黑" panose="020B0503020204020204" pitchFamily="34" charset="-122"/>
              </a:rPr>
              <a:t>技术也广泛应用在博物馆场景中。例如，德国德累斯顿卫生博物馆可通过墙壁上的按钮呈现视觉化信息图。在国内，</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在文物展示方面的应用案例也不断增多，并逐渐向可脱离实体展示的方向发展。</a:t>
            </a:r>
            <a:r>
              <a:rPr lang="en-US" sz="2000" dirty="0">
                <a:solidFill>
                  <a:srgbClr val="333333"/>
                </a:solidFill>
                <a:latin typeface="微软雅黑" panose="020B0503020204020204" pitchFamily="34" charset="-122"/>
                <a:ea typeface="微软雅黑" panose="020B0503020204020204" pitchFamily="34" charset="-122"/>
              </a:rPr>
              <a:t>2018</a:t>
            </a:r>
            <a:r>
              <a:rPr lang="zh-CN" altLang="en-US" sz="2000" dirty="0">
                <a:solidFill>
                  <a:srgbClr val="333333"/>
                </a:solidFill>
                <a:latin typeface="微软雅黑" panose="020B0503020204020204" pitchFamily="34" charset="-122"/>
                <a:ea typeface="微软雅黑" panose="020B0503020204020204" pitchFamily="34" charset="-122"/>
              </a:rPr>
              <a:t>年，甘肃省博物馆将</a:t>
            </a:r>
            <a:r>
              <a:rPr lang="en-US" sz="2000" dirty="0">
                <a:solidFill>
                  <a:srgbClr val="333333"/>
                </a:solidFill>
                <a:latin typeface="微软雅黑" panose="020B0503020204020204" pitchFamily="34" charset="-122"/>
                <a:ea typeface="微软雅黑" panose="020B0503020204020204" pitchFamily="34" charset="-122"/>
              </a:rPr>
              <a:t>AR</a:t>
            </a:r>
            <a:r>
              <a:rPr lang="zh-CN" altLang="en-US" sz="2000" dirty="0">
                <a:solidFill>
                  <a:srgbClr val="333333"/>
                </a:solidFill>
                <a:latin typeface="微软雅黑" panose="020B0503020204020204" pitchFamily="34" charset="-122"/>
                <a:ea typeface="微软雅黑" panose="020B0503020204020204" pitchFamily="34" charset="-122"/>
              </a:rPr>
              <a:t>互动技术引入展览。观众用手机摄像头识别文物时，文物可进一步呈现</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活态</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，如仰韶文化彩陶盆上的鱼纹可以</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游动</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，带给人们更好的观展体验。</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6482ECA6-8495-1736-E072-E926A146F9F4}"/>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79818AF7-E24A-A9F9-9DF4-11A16A5A31B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94ABDA70-EFAF-34B7-E750-5A57B6B8C71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8289F5C4-258B-95D1-5A7F-64A78D06652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F449DABA-D716-95ED-F6C9-C45C8049B3BB}"/>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7809740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F70758-8AD0-7E07-0FF4-484AF99080D1}"/>
              </a:ext>
            </a:extLst>
          </p:cNvPr>
          <p:cNvSpPr txBox="1"/>
          <p:nvPr/>
        </p:nvSpPr>
        <p:spPr>
          <a:xfrm>
            <a:off x="3984860" y="2844225"/>
            <a:ext cx="4494998"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第三节   原型设计工具</a:t>
            </a:r>
            <a:endParaRPr lang="en-CA" sz="3200" b="1" dirty="0">
              <a:latin typeface="+mn-ea"/>
            </a:endParaRPr>
          </a:p>
        </p:txBody>
      </p:sp>
      <p:grpSp>
        <p:nvGrpSpPr>
          <p:cNvPr id="5" name="组合 4">
            <a:extLst>
              <a:ext uri="{FF2B5EF4-FFF2-40B4-BE49-F238E27FC236}">
                <a16:creationId xmlns:a16="http://schemas.microsoft.com/office/drawing/2014/main" id="{7BBFBE78-980C-7A12-9F42-C30B483051BD}"/>
              </a:ext>
            </a:extLst>
          </p:cNvPr>
          <p:cNvGrpSpPr/>
          <p:nvPr/>
        </p:nvGrpSpPr>
        <p:grpSpPr>
          <a:xfrm>
            <a:off x="1411550" y="0"/>
            <a:ext cx="8771623" cy="889828"/>
            <a:chOff x="733" y="0"/>
            <a:chExt cx="10906" cy="1400"/>
          </a:xfrm>
        </p:grpSpPr>
        <p:sp>
          <p:nvSpPr>
            <p:cNvPr id="6" name="矩形 2">
              <a:extLst>
                <a:ext uri="{FF2B5EF4-FFF2-40B4-BE49-F238E27FC236}">
                  <a16:creationId xmlns:a16="http://schemas.microsoft.com/office/drawing/2014/main" id="{46968D8F-0457-347A-CE84-59CE48BC2AF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TextBox 6">
              <a:extLst>
                <a:ext uri="{FF2B5EF4-FFF2-40B4-BE49-F238E27FC236}">
                  <a16:creationId xmlns:a16="http://schemas.microsoft.com/office/drawing/2014/main" id="{7A058389-B52E-0BA0-4141-0D01CFACA0D4}"/>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8" name="矩形 2">
              <a:extLst>
                <a:ext uri="{FF2B5EF4-FFF2-40B4-BE49-F238E27FC236}">
                  <a16:creationId xmlns:a16="http://schemas.microsoft.com/office/drawing/2014/main" id="{4EFCC562-1EA9-5863-3EFF-A9B19A81F91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C809C93F-3F11-F708-A710-10E615895B03}"/>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641288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67A3FC-4F03-659F-898E-747C8B53FD3E}"/>
              </a:ext>
            </a:extLst>
          </p:cNvPr>
          <p:cNvSpPr txBox="1"/>
          <p:nvPr/>
        </p:nvSpPr>
        <p:spPr>
          <a:xfrm>
            <a:off x="1241659" y="2134477"/>
            <a:ext cx="9384632" cy="1754326"/>
          </a:xfrm>
          <a:prstGeom prst="rect">
            <a:avLst/>
          </a:prstGeom>
          <a:noFill/>
        </p:spPr>
        <p:txBody>
          <a:bodyPr wrap="square">
            <a:spAutoFit/>
          </a:bodyPr>
          <a:lstStyle/>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科幻动作电影中包含着怎样的人机交互，涉及到了哪些技术运用？简单归纳，它们包括了感知计算技术、身份识别技术、虚拟现实技术、增强现实技术、全息投影技术、动作捕捉技术等。</a:t>
            </a:r>
            <a:endParaRPr lang="en-CA" sz="2000" dirty="0">
              <a:solidFill>
                <a:srgbClr val="333333"/>
              </a:solidFill>
              <a:latin typeface="微软雅黑" panose="020B0503020204020204" pitchFamily="34" charset="-122"/>
              <a:ea typeface="微软雅黑" panose="020B0503020204020204" pitchFamily="34" charset="-122"/>
            </a:endParaRPr>
          </a:p>
          <a:p>
            <a:pPr indent="355600"/>
            <a:r>
              <a:rPr lang="en-US" sz="1800" dirty="0">
                <a:effectLst/>
                <a:latin typeface="Calibri" panose="020F0502020204030204" pitchFamily="34" charset="0"/>
                <a:ea typeface="SimSun" panose="02010600030101010101" pitchFamily="2" charset="-122"/>
                <a:cs typeface="Times New Roman" panose="02020603050405020304" pitchFamily="18" charset="0"/>
              </a:rPr>
              <a:t> </a:t>
            </a:r>
            <a:endParaRPr lang="en-CA" sz="16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2" name="组合 4">
            <a:extLst>
              <a:ext uri="{FF2B5EF4-FFF2-40B4-BE49-F238E27FC236}">
                <a16:creationId xmlns:a16="http://schemas.microsoft.com/office/drawing/2014/main" id="{19D612A7-F59D-24D1-DA87-A5C2B58E4C22}"/>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F95316A4-1465-7372-2483-F1B8812B991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855AC4F7-848F-45F4-B5ED-6880D18787B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584DC6D1-1B59-E321-0C1F-36B4BD66FD5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B99F684A-736E-1E8F-7CE0-E2D2098AD76B}"/>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9467723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F0CF126-A2B3-E42E-27BB-E57C44207786}"/>
              </a:ext>
            </a:extLst>
          </p:cNvPr>
          <p:cNvSpPr txBox="1"/>
          <p:nvPr/>
        </p:nvSpPr>
        <p:spPr>
          <a:xfrm>
            <a:off x="1318517" y="1348604"/>
            <a:ext cx="9554966" cy="4654608"/>
          </a:xfrm>
          <a:prstGeom prst="rect">
            <a:avLst/>
          </a:prstGeom>
          <a:noFill/>
        </p:spPr>
        <p:txBody>
          <a:bodyPr wrap="square">
            <a:spAutoFit/>
          </a:bodyPr>
          <a:lstStyle/>
          <a:p>
            <a:pPr algn="just">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一、原型设计工具概述</a:t>
            </a:r>
            <a:endParaRPr lang="en-CA" sz="2000" b="1" dirty="0">
              <a:solidFill>
                <a:srgbClr val="333333"/>
              </a:solidFill>
              <a:latin typeface="微软雅黑" panose="020B0503020204020204" pitchFamily="34" charset="-122"/>
              <a:ea typeface="微软雅黑" panose="020B0503020204020204" pitchFamily="34" charset="-122"/>
            </a:endParaRPr>
          </a:p>
          <a:p>
            <a:pPr indent="35687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（一）</a:t>
            </a:r>
            <a:r>
              <a:rPr lang="en-US" sz="2000" dirty="0">
                <a:solidFill>
                  <a:srgbClr val="333333"/>
                </a:solidFill>
                <a:latin typeface="微软雅黑" panose="020B0503020204020204" pitchFamily="34" charset="-122"/>
                <a:ea typeface="微软雅黑" panose="020B0503020204020204" pitchFamily="34" charset="-122"/>
              </a:rPr>
              <a:t>Axure</a:t>
            </a:r>
            <a:endParaRPr lang="en-CA" sz="2000" dirty="0">
              <a:solidFill>
                <a:srgbClr val="333333"/>
              </a:solidFill>
              <a:latin typeface="微软雅黑" panose="020B0503020204020204" pitchFamily="34" charset="-122"/>
              <a:ea typeface="微软雅黑" panose="020B0503020204020204" pitchFamily="34" charset="-122"/>
            </a:endParaRPr>
          </a:p>
          <a:p>
            <a:pPr indent="26670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Axure RP</a:t>
            </a:r>
            <a:r>
              <a:rPr lang="zh-CN" altLang="en-US" sz="2000" dirty="0">
                <a:solidFill>
                  <a:srgbClr val="333333"/>
                </a:solidFill>
                <a:latin typeface="微软雅黑" panose="020B0503020204020204" pitchFamily="34" charset="-122"/>
                <a:ea typeface="微软雅黑" panose="020B0503020204020204" pitchFamily="34" charset="-122"/>
              </a:rPr>
              <a:t>”是美国</a:t>
            </a:r>
            <a:r>
              <a:rPr lang="en-US" sz="2000" dirty="0">
                <a:solidFill>
                  <a:srgbClr val="333333"/>
                </a:solidFill>
                <a:latin typeface="微软雅黑" panose="020B0503020204020204" pitchFamily="34" charset="-122"/>
                <a:ea typeface="微软雅黑" panose="020B0503020204020204" pitchFamily="34" charset="-122"/>
              </a:rPr>
              <a:t>Axure Software Solution</a:t>
            </a:r>
            <a:r>
              <a:rPr lang="zh-CN" altLang="en-US" sz="2000" dirty="0">
                <a:solidFill>
                  <a:srgbClr val="333333"/>
                </a:solidFill>
                <a:latin typeface="微软雅黑" panose="020B0503020204020204" pitchFamily="34" charset="-122"/>
                <a:ea typeface="微软雅黑" panose="020B0503020204020204" pitchFamily="34" charset="-122"/>
              </a:rPr>
              <a:t>公司旗舰产品，是一款专业的快速原型设计工具。</a:t>
            </a:r>
            <a:r>
              <a:rPr lang="en-US" sz="2000" dirty="0">
                <a:solidFill>
                  <a:srgbClr val="333333"/>
                </a:solidFill>
                <a:latin typeface="微软雅黑" panose="020B0503020204020204" pitchFamily="34" charset="-122"/>
                <a:ea typeface="微软雅黑" panose="020B0503020204020204" pitchFamily="34" charset="-122"/>
              </a:rPr>
              <a:t>Axure(</a:t>
            </a:r>
            <a:r>
              <a:rPr lang="zh-CN" altLang="en-US" sz="2000" dirty="0">
                <a:solidFill>
                  <a:srgbClr val="333333"/>
                </a:solidFill>
                <a:latin typeface="微软雅黑" panose="020B0503020204020204" pitchFamily="34" charset="-122"/>
                <a:ea typeface="微软雅黑" panose="020B0503020204020204" pitchFamily="34" charset="-122"/>
              </a:rPr>
              <a:t>发音</a:t>
            </a:r>
            <a:r>
              <a:rPr lang="en-US" sz="2000" dirty="0">
                <a:solidFill>
                  <a:srgbClr val="333333"/>
                </a:solidFill>
                <a:latin typeface="微软雅黑" panose="020B0503020204020204" pitchFamily="34" charset="-122"/>
                <a:ea typeface="微软雅黑" panose="020B0503020204020204" pitchFamily="34" charset="-122"/>
              </a:rPr>
              <a:t>:Ack-sure)</a:t>
            </a:r>
            <a:r>
              <a:rPr lang="zh-CN" altLang="en-US" sz="2000" dirty="0">
                <a:solidFill>
                  <a:srgbClr val="333333"/>
                </a:solidFill>
                <a:latin typeface="微软雅黑" panose="020B0503020204020204" pitchFamily="34" charset="-122"/>
                <a:ea typeface="微软雅黑" panose="020B0503020204020204" pitchFamily="34" charset="-122"/>
              </a:rPr>
              <a:t>，代表美国</a:t>
            </a:r>
            <a:r>
              <a:rPr lang="en-US" sz="2000" dirty="0">
                <a:solidFill>
                  <a:srgbClr val="333333"/>
                </a:solidFill>
                <a:latin typeface="微软雅黑" panose="020B0503020204020204" pitchFamily="34" charset="-122"/>
                <a:ea typeface="微软雅黑" panose="020B0503020204020204" pitchFamily="34" charset="-122"/>
              </a:rPr>
              <a:t>Axure</a:t>
            </a:r>
            <a:r>
              <a:rPr lang="zh-CN" altLang="en-US" sz="2000" dirty="0">
                <a:solidFill>
                  <a:srgbClr val="333333"/>
                </a:solidFill>
                <a:latin typeface="微软雅黑" panose="020B0503020204020204" pitchFamily="34" charset="-122"/>
                <a:ea typeface="微软雅黑" panose="020B0503020204020204" pitchFamily="34" charset="-122"/>
              </a:rPr>
              <a:t>公司；</a:t>
            </a:r>
            <a:r>
              <a:rPr lang="en-US" sz="2000" dirty="0">
                <a:solidFill>
                  <a:srgbClr val="333333"/>
                </a:solidFill>
                <a:latin typeface="微软雅黑" panose="020B0503020204020204" pitchFamily="34" charset="-122"/>
                <a:ea typeface="微软雅黑" panose="020B0503020204020204" pitchFamily="34" charset="-122"/>
              </a:rPr>
              <a:t>RP</a:t>
            </a:r>
            <a:r>
              <a:rPr lang="zh-CN" altLang="en-US" sz="2000" dirty="0">
                <a:solidFill>
                  <a:srgbClr val="333333"/>
                </a:solidFill>
                <a:latin typeface="微软雅黑" panose="020B0503020204020204" pitchFamily="34" charset="-122"/>
                <a:ea typeface="微软雅黑" panose="020B0503020204020204" pitchFamily="34" charset="-122"/>
              </a:rPr>
              <a:t>则是</a:t>
            </a:r>
            <a:r>
              <a:rPr lang="en-US" sz="2000" dirty="0">
                <a:solidFill>
                  <a:srgbClr val="333333"/>
                </a:solidFill>
                <a:latin typeface="微软雅黑" panose="020B0503020204020204" pitchFamily="34" charset="-122"/>
                <a:ea typeface="微软雅黑" panose="020B0503020204020204" pitchFamily="34" charset="-122"/>
              </a:rPr>
              <a:t>Rapid Prototyping(</a:t>
            </a:r>
            <a:r>
              <a:rPr lang="zh-CN" altLang="en-US" sz="2000" dirty="0">
                <a:solidFill>
                  <a:srgbClr val="333333"/>
                </a:solidFill>
                <a:latin typeface="微软雅黑" panose="020B0503020204020204" pitchFamily="34" charset="-122"/>
                <a:ea typeface="微软雅黑" panose="020B0503020204020204" pitchFamily="34" charset="-122"/>
              </a:rPr>
              <a:t>快速原型</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的缩写。它可帮助定义需求和规格、设计功能和界面，快速创建应用软件或</a:t>
            </a:r>
            <a:r>
              <a:rPr lang="en-US" sz="2000" dirty="0">
                <a:solidFill>
                  <a:srgbClr val="333333"/>
                </a:solidFill>
                <a:latin typeface="微软雅黑" panose="020B0503020204020204" pitchFamily="34" charset="-122"/>
                <a:ea typeface="微软雅黑" panose="020B0503020204020204" pitchFamily="34" charset="-122"/>
              </a:rPr>
              <a:t>Web</a:t>
            </a:r>
            <a:r>
              <a:rPr lang="zh-CN" altLang="en-US" sz="2000" dirty="0">
                <a:solidFill>
                  <a:srgbClr val="333333"/>
                </a:solidFill>
                <a:latin typeface="微软雅黑" panose="020B0503020204020204" pitchFamily="34" charset="-122"/>
                <a:ea typeface="微软雅黑" panose="020B0503020204020204" pitchFamily="34" charset="-122"/>
              </a:rPr>
              <a:t>网站的线框图、流程图、原型和规格说明文档。作为专业的原型设计工具，它能快速、高效地创建原型，同时支持多人协作设计和版本控制管理。</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pPr>
            <a:r>
              <a:rPr lang="en-US" sz="2000" dirty="0">
                <a:solidFill>
                  <a:srgbClr val="333333"/>
                </a:solidFill>
                <a:latin typeface="微软雅黑" panose="020B0503020204020204" pitchFamily="34" charset="-122"/>
                <a:ea typeface="微软雅黑" panose="020B0503020204020204" pitchFamily="34" charset="-122"/>
              </a:rPr>
              <a:t>Axure RP</a:t>
            </a:r>
            <a:r>
              <a:rPr lang="zh-CN" altLang="en-US" sz="2000" dirty="0">
                <a:solidFill>
                  <a:srgbClr val="333333"/>
                </a:solidFill>
                <a:latin typeface="微软雅黑" panose="020B0503020204020204" pitchFamily="34" charset="-122"/>
                <a:ea typeface="微软雅黑" panose="020B0503020204020204" pitchFamily="34" charset="-122"/>
              </a:rPr>
              <a:t>已被一些大公司采用，使用者主要包括商业分析师、信息架构师、可用性专家、产品经理、</a:t>
            </a:r>
            <a:r>
              <a:rPr lang="en-US" sz="2000" dirty="0">
                <a:solidFill>
                  <a:srgbClr val="333333"/>
                </a:solidFill>
                <a:latin typeface="微软雅黑" panose="020B0503020204020204" pitchFamily="34" charset="-122"/>
                <a:ea typeface="微软雅黑" panose="020B0503020204020204" pitchFamily="34" charset="-122"/>
              </a:rPr>
              <a:t>IT</a:t>
            </a:r>
            <a:r>
              <a:rPr lang="zh-CN" altLang="en-US" sz="2000" dirty="0">
                <a:solidFill>
                  <a:srgbClr val="333333"/>
                </a:solidFill>
                <a:latin typeface="微软雅黑" panose="020B0503020204020204" pitchFamily="34" charset="-122"/>
                <a:ea typeface="微软雅黑" panose="020B0503020204020204" pitchFamily="34" charset="-122"/>
              </a:rPr>
              <a:t>咨询师、用户体验设计师、交互设计师、界面设计师、架构师、程序开发工程师等。</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072BD814-089C-180E-7723-4A1B76AAC62D}"/>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A14392E2-48FE-90B2-C9B1-05444182053C}"/>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D5F2432A-CCBE-10C4-DB7F-B8D362E80A7A}"/>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FA020154-6929-E6EF-DB23-647B2771B450}"/>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CC130B24-6A3B-44E2-B1AD-30E83723C5AC}"/>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6824381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0" descr="AXURE界面">
            <a:extLst>
              <a:ext uri="{FF2B5EF4-FFF2-40B4-BE49-F238E27FC236}">
                <a16:creationId xmlns:a16="http://schemas.microsoft.com/office/drawing/2014/main" id="{0E5588E2-5316-49D6-DBC1-FDFD9D3244EE}"/>
              </a:ext>
            </a:extLst>
          </p:cNvPr>
          <p:cNvPicPr>
            <a:picLocks noChangeAspect="1"/>
          </p:cNvPicPr>
          <p:nvPr/>
        </p:nvPicPr>
        <p:blipFill>
          <a:blip r:embed="rId2"/>
          <a:srcRect l="11387" t="9610" r="11311" b="9916"/>
          <a:stretch>
            <a:fillRect/>
          </a:stretch>
        </p:blipFill>
        <p:spPr>
          <a:xfrm>
            <a:off x="1172653" y="805173"/>
            <a:ext cx="9954261" cy="5580993"/>
          </a:xfrm>
          <a:prstGeom prst="rect">
            <a:avLst/>
          </a:prstGeom>
        </p:spPr>
      </p:pic>
      <p:sp>
        <p:nvSpPr>
          <p:cNvPr id="6" name="TextBox 5">
            <a:extLst>
              <a:ext uri="{FF2B5EF4-FFF2-40B4-BE49-F238E27FC236}">
                <a16:creationId xmlns:a16="http://schemas.microsoft.com/office/drawing/2014/main" id="{A7061BC1-1632-26D1-CFB6-FA36DF33D744}"/>
              </a:ext>
            </a:extLst>
          </p:cNvPr>
          <p:cNvSpPr txBox="1"/>
          <p:nvPr/>
        </p:nvSpPr>
        <p:spPr>
          <a:xfrm>
            <a:off x="5524928" y="6277778"/>
            <a:ext cx="6097712" cy="369332"/>
          </a:xfrm>
          <a:prstGeom prst="rect">
            <a:avLst/>
          </a:prstGeom>
          <a:noFill/>
        </p:spPr>
        <p:txBody>
          <a:bodyPr wrap="square">
            <a:spAutoFit/>
          </a:bodyPr>
          <a:lstStyle/>
          <a:p>
            <a:r>
              <a:rPr lang="en-US"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Axure</a:t>
            </a:r>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界面</a:t>
            </a:r>
            <a:endParaRPr lang="en-CA" dirty="0"/>
          </a:p>
        </p:txBody>
      </p:sp>
      <p:grpSp>
        <p:nvGrpSpPr>
          <p:cNvPr id="7" name="组合 4">
            <a:extLst>
              <a:ext uri="{FF2B5EF4-FFF2-40B4-BE49-F238E27FC236}">
                <a16:creationId xmlns:a16="http://schemas.microsoft.com/office/drawing/2014/main" id="{B5F7AEBB-F6DE-267F-DCE7-981716F4911E}"/>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BF244ABC-E320-D2BF-BB20-25C9935DE20F}"/>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A67508A6-5588-2800-722E-6A74456AD4C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0BC5C90D-881A-0FA3-C961-F922BA4B900A}"/>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B0B17D56-7F88-DB75-B42C-2AC7D4E80C08}"/>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6871518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CC32DB-FC7F-BD62-4A02-CA17621375B1}"/>
              </a:ext>
            </a:extLst>
          </p:cNvPr>
          <p:cNvSpPr txBox="1"/>
          <p:nvPr/>
        </p:nvSpPr>
        <p:spPr>
          <a:xfrm>
            <a:off x="1380161" y="1596425"/>
            <a:ext cx="9431677" cy="2807948"/>
          </a:xfrm>
          <a:prstGeom prst="rect">
            <a:avLst/>
          </a:prstGeom>
          <a:noFill/>
        </p:spPr>
        <p:txBody>
          <a:bodyPr wrap="square">
            <a:spAutoFit/>
          </a:bodyPr>
          <a:lstStyle/>
          <a:p>
            <a:pPr indent="356870" algn="just">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（二）</a:t>
            </a:r>
            <a:r>
              <a:rPr lang="en-US" sz="2000" dirty="0" err="1">
                <a:solidFill>
                  <a:srgbClr val="333333"/>
                </a:solidFill>
                <a:latin typeface="微软雅黑" panose="020B0503020204020204" pitchFamily="34" charset="-122"/>
                <a:ea typeface="微软雅黑" panose="020B0503020204020204" pitchFamily="34" charset="-122"/>
              </a:rPr>
              <a:t>Mockplus</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err="1">
                <a:solidFill>
                  <a:srgbClr val="333333"/>
                </a:solidFill>
                <a:latin typeface="微软雅黑" panose="020B0503020204020204" pitchFamily="34" charset="-122"/>
                <a:ea typeface="微软雅黑" panose="020B0503020204020204" pitchFamily="34" charset="-122"/>
              </a:rPr>
              <a:t>Mockplus</a:t>
            </a:r>
            <a:r>
              <a:rPr lang="zh-CN" altLang="en-US" sz="2000" dirty="0">
                <a:solidFill>
                  <a:srgbClr val="333333"/>
                </a:solidFill>
                <a:latin typeface="微软雅黑" panose="020B0503020204020204" pitchFamily="34" charset="-122"/>
                <a:ea typeface="微软雅黑" panose="020B0503020204020204" pitchFamily="34" charset="-122"/>
              </a:rPr>
              <a:t>”是</a:t>
            </a:r>
            <a:r>
              <a:rPr lang="en-US" sz="2000" dirty="0" err="1">
                <a:solidFill>
                  <a:srgbClr val="333333"/>
                </a:solidFill>
                <a:latin typeface="微软雅黑" panose="020B0503020204020204" pitchFamily="34" charset="-122"/>
                <a:ea typeface="微软雅黑" panose="020B0503020204020204" pitchFamily="34" charset="-122"/>
              </a:rPr>
              <a:t>Jongde</a:t>
            </a:r>
            <a:r>
              <a:rPr lang="en-US" sz="2000" dirty="0">
                <a:solidFill>
                  <a:srgbClr val="333333"/>
                </a:solidFill>
                <a:latin typeface="微软雅黑" panose="020B0503020204020204" pitchFamily="34" charset="-122"/>
                <a:ea typeface="微软雅黑" panose="020B0503020204020204" pitchFamily="34" charset="-122"/>
              </a:rPr>
              <a:t> Software LLC.(</a:t>
            </a:r>
            <a:r>
              <a:rPr lang="zh-CN" altLang="en-US" sz="2000" dirty="0">
                <a:solidFill>
                  <a:srgbClr val="333333"/>
                </a:solidFill>
                <a:latin typeface="微软雅黑" panose="020B0503020204020204" pitchFamily="34" charset="-122"/>
                <a:ea typeface="微软雅黑" panose="020B0503020204020204" pitchFamily="34" charset="-122"/>
              </a:rPr>
              <a:t>君德科技有限公司</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旗下的一款支持全平台的快速原型设计工具，满足包括手机项目、平板项目、网游项目、桌面项目、自定义项目及自由项目的原型设计需求。它主张把用户体验放在首位，并且致力于快速构建和迭代原型。因此，它以</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更快、更简单</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的特点在原型市场中占有一席之地。</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7" name="组合 4">
            <a:extLst>
              <a:ext uri="{FF2B5EF4-FFF2-40B4-BE49-F238E27FC236}">
                <a16:creationId xmlns:a16="http://schemas.microsoft.com/office/drawing/2014/main" id="{479612A1-8614-3740-52D3-6910AB228771}"/>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7B6E278B-D2C3-C648-C72F-A1FF5A7FF43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934D17F6-1ACE-4974-4DC9-5DAD8462AEC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EC8443FA-9A17-967C-6389-4582120DA93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6FCC918D-A08F-564F-5A25-6A5F442B43F9}"/>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1401352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1" descr="MOCKPLUS">
            <a:extLst>
              <a:ext uri="{FF2B5EF4-FFF2-40B4-BE49-F238E27FC236}">
                <a16:creationId xmlns:a16="http://schemas.microsoft.com/office/drawing/2014/main" id="{5BD5E911-4DCD-EC3E-7253-853D0FC829E2}"/>
              </a:ext>
            </a:extLst>
          </p:cNvPr>
          <p:cNvPicPr>
            <a:picLocks noChangeAspect="1"/>
          </p:cNvPicPr>
          <p:nvPr/>
        </p:nvPicPr>
        <p:blipFill>
          <a:blip r:embed="rId2"/>
          <a:srcRect l="8839" t="12088" r="8432" b="11779"/>
          <a:stretch>
            <a:fillRect/>
          </a:stretch>
        </p:blipFill>
        <p:spPr>
          <a:xfrm>
            <a:off x="1228239" y="1394716"/>
            <a:ext cx="9541310" cy="4728681"/>
          </a:xfrm>
          <a:prstGeom prst="rect">
            <a:avLst/>
          </a:prstGeom>
        </p:spPr>
      </p:pic>
      <p:sp>
        <p:nvSpPr>
          <p:cNvPr id="6" name="TextBox 5">
            <a:extLst>
              <a:ext uri="{FF2B5EF4-FFF2-40B4-BE49-F238E27FC236}">
                <a16:creationId xmlns:a16="http://schemas.microsoft.com/office/drawing/2014/main" id="{7D6EF66C-F9D6-CF73-9A73-F2B8667F9BC5}"/>
              </a:ext>
            </a:extLst>
          </p:cNvPr>
          <p:cNvSpPr txBox="1"/>
          <p:nvPr/>
        </p:nvSpPr>
        <p:spPr>
          <a:xfrm>
            <a:off x="4959849" y="6123397"/>
            <a:ext cx="6097712" cy="369332"/>
          </a:xfrm>
          <a:prstGeom prst="rect">
            <a:avLst/>
          </a:prstGeom>
          <a:noFill/>
        </p:spPr>
        <p:txBody>
          <a:bodyPr wrap="square">
            <a:spAutoFit/>
          </a:bodyPr>
          <a:lstStyle/>
          <a:p>
            <a:r>
              <a:rPr lang="en-US" sz="1800" kern="100" dirty="0" err="1">
                <a:solidFill>
                  <a:srgbClr val="000000"/>
                </a:solidFill>
                <a:effectLst/>
                <a:latin typeface="Calibri" panose="020F0502020204030204" pitchFamily="34" charset="0"/>
                <a:ea typeface="SimSun" panose="02010600030101010101" pitchFamily="2" charset="-122"/>
                <a:cs typeface="SimSun" panose="02010600030101010101" pitchFamily="2" charset="-122"/>
              </a:rPr>
              <a:t>Mockplus</a:t>
            </a:r>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界面</a:t>
            </a:r>
            <a:endParaRPr lang="en-CA" dirty="0"/>
          </a:p>
        </p:txBody>
      </p:sp>
      <p:grpSp>
        <p:nvGrpSpPr>
          <p:cNvPr id="7" name="组合 4">
            <a:extLst>
              <a:ext uri="{FF2B5EF4-FFF2-40B4-BE49-F238E27FC236}">
                <a16:creationId xmlns:a16="http://schemas.microsoft.com/office/drawing/2014/main" id="{ED7B938B-A1CD-D2BE-1948-2EF57D04A48B}"/>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86B5EEFE-2DA9-92C1-3E2F-8E55B56D1DB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542B2BDE-0DFC-0734-486E-B4BD01222D43}"/>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11F22ACC-54BF-913E-5F59-612D586BE9F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748CA6ED-FDA0-99E2-F070-A0893FC2B4D6}"/>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8702553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E94587-3F4A-4F29-00E0-DA4EED037FA5}"/>
              </a:ext>
            </a:extLst>
          </p:cNvPr>
          <p:cNvSpPr txBox="1"/>
          <p:nvPr/>
        </p:nvSpPr>
        <p:spPr>
          <a:xfrm>
            <a:off x="1071937" y="1645345"/>
            <a:ext cx="9685106" cy="2500172"/>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（三）</a:t>
            </a:r>
            <a:r>
              <a:rPr lang="en-US" sz="2000" dirty="0">
                <a:solidFill>
                  <a:srgbClr val="333333"/>
                </a:solidFill>
                <a:latin typeface="微软雅黑" panose="020B0503020204020204" pitchFamily="34" charset="-122"/>
                <a:ea typeface="微软雅黑" panose="020B0503020204020204" pitchFamily="34" charset="-122"/>
              </a:rPr>
              <a:t>Sketch</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Sketch</a:t>
            </a:r>
            <a:r>
              <a:rPr lang="zh-CN" altLang="en-US" sz="2000" dirty="0">
                <a:solidFill>
                  <a:srgbClr val="333333"/>
                </a:solidFill>
                <a:latin typeface="微软雅黑" panose="020B0503020204020204" pitchFamily="34" charset="-122"/>
                <a:ea typeface="微软雅黑" panose="020B0503020204020204" pitchFamily="34" charset="-122"/>
              </a:rPr>
              <a:t>”是一款高效的矢量设计工具，它在矢量编辑基础上，提供了基本的位图样式支持（例如模糊和颜色调节），支持矩形工具、文字工具、布尔运算等功能。</a:t>
            </a:r>
            <a:r>
              <a:rPr lang="en-US" sz="2000" dirty="0">
                <a:solidFill>
                  <a:srgbClr val="333333"/>
                </a:solidFill>
                <a:latin typeface="微软雅黑" panose="020B0503020204020204" pitchFamily="34" charset="-122"/>
                <a:ea typeface="微软雅黑" panose="020B0503020204020204" pitchFamily="34" charset="-122"/>
              </a:rPr>
              <a:t>Sketch</a:t>
            </a:r>
            <a:r>
              <a:rPr lang="zh-CN" altLang="en-US" sz="2000" dirty="0">
                <a:solidFill>
                  <a:srgbClr val="333333"/>
                </a:solidFill>
                <a:latin typeface="微软雅黑" panose="020B0503020204020204" pitchFamily="34" charset="-122"/>
                <a:ea typeface="微软雅黑" panose="020B0503020204020204" pitchFamily="34" charset="-122"/>
              </a:rPr>
              <a:t>的优势是界面简洁、功能清晰、运行迅速，有高自由度的无限画板，切图导出方便快捷并且支持批量输出，可自动画出切片大小等。</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7" name="组合 4">
            <a:extLst>
              <a:ext uri="{FF2B5EF4-FFF2-40B4-BE49-F238E27FC236}">
                <a16:creationId xmlns:a16="http://schemas.microsoft.com/office/drawing/2014/main" id="{C61D01C9-99FC-3166-50AD-3CD6995D2B58}"/>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DAC9B038-9062-D9EA-9392-F2F07ED5975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C419850C-EE52-213A-96CB-BDB64985741F}"/>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E46578AD-2D58-DC8A-8466-B99FBFA3469A}"/>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6D48BA45-E29F-4899-EE41-AE1C96DEBBF5}"/>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1999103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2" descr="sketch">
            <a:extLst>
              <a:ext uri="{FF2B5EF4-FFF2-40B4-BE49-F238E27FC236}">
                <a16:creationId xmlns:a16="http://schemas.microsoft.com/office/drawing/2014/main" id="{05C3A1CB-78E9-2062-BBC1-BE42F8176309}"/>
              </a:ext>
            </a:extLst>
          </p:cNvPr>
          <p:cNvPicPr>
            <a:picLocks noChangeAspect="1"/>
          </p:cNvPicPr>
          <p:nvPr/>
        </p:nvPicPr>
        <p:blipFill>
          <a:blip r:embed="rId2"/>
          <a:srcRect l="4033" t="5185" r="4020" b="10449"/>
          <a:stretch>
            <a:fillRect/>
          </a:stretch>
        </p:blipFill>
        <p:spPr>
          <a:xfrm>
            <a:off x="1558121" y="1013970"/>
            <a:ext cx="9075757" cy="5204527"/>
          </a:xfrm>
          <a:prstGeom prst="rect">
            <a:avLst/>
          </a:prstGeom>
        </p:spPr>
      </p:pic>
      <p:sp>
        <p:nvSpPr>
          <p:cNvPr id="6" name="TextBox 5">
            <a:extLst>
              <a:ext uri="{FF2B5EF4-FFF2-40B4-BE49-F238E27FC236}">
                <a16:creationId xmlns:a16="http://schemas.microsoft.com/office/drawing/2014/main" id="{D562D689-5EF7-C7FD-C4D8-63605974882E}"/>
              </a:ext>
            </a:extLst>
          </p:cNvPr>
          <p:cNvSpPr txBox="1"/>
          <p:nvPr/>
        </p:nvSpPr>
        <p:spPr>
          <a:xfrm>
            <a:off x="5463283" y="6218497"/>
            <a:ext cx="6097712" cy="369332"/>
          </a:xfrm>
          <a:prstGeom prst="rect">
            <a:avLst/>
          </a:prstGeom>
          <a:noFill/>
        </p:spPr>
        <p:txBody>
          <a:bodyPr wrap="square">
            <a:spAutoFit/>
          </a:bodyPr>
          <a:lstStyle/>
          <a:p>
            <a:r>
              <a:rPr lang="en-US"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Sketch</a:t>
            </a:r>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界面</a:t>
            </a:r>
            <a:endParaRPr lang="en-CA" dirty="0"/>
          </a:p>
        </p:txBody>
      </p:sp>
      <p:grpSp>
        <p:nvGrpSpPr>
          <p:cNvPr id="7" name="组合 4">
            <a:extLst>
              <a:ext uri="{FF2B5EF4-FFF2-40B4-BE49-F238E27FC236}">
                <a16:creationId xmlns:a16="http://schemas.microsoft.com/office/drawing/2014/main" id="{52F8BDF7-A5D3-1536-290A-470C889EB211}"/>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FCF8C350-6001-E6A9-8C6B-B4434A8C8C5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84DDC292-28DD-37A7-F67B-C23AB66C86CE}"/>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3409B2C6-468A-1768-C238-D56CC2508BE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3C873D3C-5EE4-E155-BEFE-2C0DCEFB0B54}"/>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38883485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0E09D36-DFF9-E8A4-9A67-DB1FFF6CBFCF}"/>
              </a:ext>
            </a:extLst>
          </p:cNvPr>
          <p:cNvSpPr txBox="1"/>
          <p:nvPr/>
        </p:nvSpPr>
        <p:spPr>
          <a:xfrm>
            <a:off x="1387010" y="1886585"/>
            <a:ext cx="9246743" cy="2500172"/>
          </a:xfrm>
          <a:prstGeom prst="rect">
            <a:avLst/>
          </a:prstGeom>
          <a:noFill/>
        </p:spPr>
        <p:txBody>
          <a:bodyPr wrap="square">
            <a:spAutoFit/>
          </a:bodyPr>
          <a:lstStyle/>
          <a:p>
            <a:pPr indent="355600" algn="just">
              <a:lnSpc>
                <a:spcPct val="150000"/>
              </a:lnSpc>
              <a:spcBef>
                <a:spcPts val="1200"/>
              </a:spcBef>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（四）</a:t>
            </a:r>
            <a:r>
              <a:rPr lang="en-US" sz="2000" dirty="0" err="1">
                <a:solidFill>
                  <a:srgbClr val="333333"/>
                </a:solidFill>
                <a:latin typeface="微软雅黑" panose="020B0503020204020204" pitchFamily="34" charset="-122"/>
                <a:ea typeface="微软雅黑" panose="020B0503020204020204" pitchFamily="34" charset="-122"/>
              </a:rPr>
              <a:t>ProcessOn</a:t>
            </a:r>
            <a:endParaRPr lang="en-CA" sz="2000" dirty="0">
              <a:solidFill>
                <a:srgbClr val="333333"/>
              </a:solidFill>
              <a:latin typeface="微软雅黑" panose="020B0503020204020204" pitchFamily="34" charset="-122"/>
              <a:ea typeface="微软雅黑" panose="020B0503020204020204" pitchFamily="34" charset="-122"/>
            </a:endParaRPr>
          </a:p>
          <a:p>
            <a:pPr indent="355600" algn="just">
              <a:lnSpc>
                <a:spcPct val="150000"/>
              </a:lnSpc>
              <a:spcAft>
                <a:spcPts val="1200"/>
              </a:spcAft>
            </a:pP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err="1">
                <a:solidFill>
                  <a:srgbClr val="333333"/>
                </a:solidFill>
                <a:latin typeface="微软雅黑" panose="020B0503020204020204" pitchFamily="34" charset="-122"/>
                <a:ea typeface="微软雅黑" panose="020B0503020204020204" pitchFamily="34" charset="-122"/>
              </a:rPr>
              <a:t>ProcessOn</a:t>
            </a:r>
            <a:r>
              <a:rPr lang="zh-CN" altLang="en-US" sz="2000" dirty="0">
                <a:solidFill>
                  <a:srgbClr val="333333"/>
                </a:solidFill>
                <a:latin typeface="微软雅黑" panose="020B0503020204020204" pitchFamily="34" charset="-122"/>
                <a:ea typeface="微软雅黑" panose="020B0503020204020204" pitchFamily="34" charset="-122"/>
              </a:rPr>
              <a:t>”不仅能在线使用，而且支持流程图、思维导图、</a:t>
            </a:r>
            <a:r>
              <a:rPr lang="en-US" sz="2000" dirty="0">
                <a:solidFill>
                  <a:srgbClr val="333333"/>
                </a:solidFill>
                <a:latin typeface="微软雅黑" panose="020B0503020204020204" pitchFamily="34" charset="-122"/>
                <a:ea typeface="微软雅黑" panose="020B0503020204020204" pitchFamily="34" charset="-122"/>
              </a:rPr>
              <a:t>UI</a:t>
            </a:r>
            <a:r>
              <a:rPr lang="zh-CN" altLang="en-US" sz="2000" dirty="0">
                <a:solidFill>
                  <a:srgbClr val="333333"/>
                </a:solidFill>
                <a:latin typeface="微软雅黑" panose="020B0503020204020204" pitchFamily="34" charset="-122"/>
                <a:ea typeface="微软雅黑" panose="020B0503020204020204" pitchFamily="34" charset="-122"/>
              </a:rPr>
              <a:t>原型图、</a:t>
            </a:r>
            <a:r>
              <a:rPr lang="en-US" sz="2000" dirty="0">
                <a:solidFill>
                  <a:srgbClr val="333333"/>
                </a:solidFill>
                <a:latin typeface="微软雅黑" panose="020B0503020204020204" pitchFamily="34" charset="-122"/>
                <a:ea typeface="微软雅黑" panose="020B0503020204020204" pitchFamily="34" charset="-122"/>
              </a:rPr>
              <a:t>UML</a:t>
            </a:r>
            <a:r>
              <a:rPr lang="zh-CN" altLang="en-US" sz="2000" dirty="0">
                <a:solidFill>
                  <a:srgbClr val="333333"/>
                </a:solidFill>
                <a:latin typeface="微软雅黑" panose="020B0503020204020204" pitchFamily="34" charset="-122"/>
                <a:ea typeface="微软雅黑" panose="020B0503020204020204" pitchFamily="34" charset="-122"/>
              </a:rPr>
              <a:t>、网络拓扑图、组织结构图等。除此之外还支持多人在线协作，非常方便。这个软件很聪明地结合了</a:t>
            </a:r>
            <a:r>
              <a:rPr lang="en-US" sz="2000" dirty="0">
                <a:solidFill>
                  <a:srgbClr val="333333"/>
                </a:solidFill>
                <a:latin typeface="微软雅黑" panose="020B0503020204020204" pitchFamily="34" charset="-122"/>
                <a:ea typeface="微软雅黑" panose="020B0503020204020204" pitchFamily="34" charset="-122"/>
              </a:rPr>
              <a:t>Sketch</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Keynote</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Flash</a:t>
            </a:r>
            <a:r>
              <a:rPr lang="zh-CN" altLang="en-US" sz="2000" dirty="0">
                <a:solidFill>
                  <a:srgbClr val="333333"/>
                </a:solidFill>
                <a:latin typeface="微软雅黑" panose="020B0503020204020204" pitchFamily="34" charset="-122"/>
                <a:ea typeface="微软雅黑" panose="020B0503020204020204" pitchFamily="34" charset="-122"/>
              </a:rPr>
              <a:t>以及</a:t>
            </a:r>
            <a:r>
              <a:rPr lang="en-US" sz="2000" dirty="0">
                <a:solidFill>
                  <a:srgbClr val="333333"/>
                </a:solidFill>
                <a:latin typeface="微软雅黑" panose="020B0503020204020204" pitchFamily="34" charset="-122"/>
                <a:ea typeface="微软雅黑" panose="020B0503020204020204" pitchFamily="34" charset="-122"/>
              </a:rPr>
              <a:t>After Effect</a:t>
            </a:r>
            <a:r>
              <a:rPr lang="zh-CN" altLang="en-US" sz="2000" dirty="0">
                <a:solidFill>
                  <a:srgbClr val="333333"/>
                </a:solidFill>
                <a:latin typeface="微软雅黑" panose="020B0503020204020204" pitchFamily="34" charset="-122"/>
                <a:ea typeface="微软雅黑" panose="020B0503020204020204" pitchFamily="34" charset="-122"/>
              </a:rPr>
              <a:t>等软件的优点，还附加一些专门做交互原型的额外功能。</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08D03529-0812-FB01-57F4-2AC2A99D1B90}"/>
              </a:ext>
            </a:extLst>
          </p:cNvPr>
          <p:cNvGrpSpPr/>
          <p:nvPr/>
        </p:nvGrpSpPr>
        <p:grpSpPr>
          <a:xfrm>
            <a:off x="1411550" y="0"/>
            <a:ext cx="8771623" cy="889828"/>
            <a:chOff x="733" y="0"/>
            <a:chExt cx="10906" cy="1400"/>
          </a:xfrm>
        </p:grpSpPr>
        <p:sp>
          <p:nvSpPr>
            <p:cNvPr id="7" name="矩形 2">
              <a:extLst>
                <a:ext uri="{FF2B5EF4-FFF2-40B4-BE49-F238E27FC236}">
                  <a16:creationId xmlns:a16="http://schemas.microsoft.com/office/drawing/2014/main" id="{95AE6316-D7D8-3D5D-55D9-A35D67BFE77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7">
              <a:extLst>
                <a:ext uri="{FF2B5EF4-FFF2-40B4-BE49-F238E27FC236}">
                  <a16:creationId xmlns:a16="http://schemas.microsoft.com/office/drawing/2014/main" id="{98534C39-008F-6B08-8564-36D7B779A70A}"/>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0E3F6E54-1D6A-6A97-5231-40570AB7EE0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259B1DA9-A40C-EDCF-65A9-10991BD3E1EC}"/>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7960552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3" descr="processon界面">
            <a:extLst>
              <a:ext uri="{FF2B5EF4-FFF2-40B4-BE49-F238E27FC236}">
                <a16:creationId xmlns:a16="http://schemas.microsoft.com/office/drawing/2014/main" id="{19B2A53F-DFDE-F9CA-3706-7344582460C7}"/>
              </a:ext>
            </a:extLst>
          </p:cNvPr>
          <p:cNvPicPr>
            <a:picLocks noChangeAspect="1"/>
          </p:cNvPicPr>
          <p:nvPr/>
        </p:nvPicPr>
        <p:blipFill>
          <a:blip r:embed="rId2"/>
          <a:srcRect l="16531" t="9394" r="16636" b="9203"/>
          <a:stretch>
            <a:fillRect/>
          </a:stretch>
        </p:blipFill>
        <p:spPr>
          <a:xfrm>
            <a:off x="2019960" y="1174557"/>
            <a:ext cx="7750764" cy="5083637"/>
          </a:xfrm>
          <a:prstGeom prst="rect">
            <a:avLst/>
          </a:prstGeom>
        </p:spPr>
      </p:pic>
      <p:sp>
        <p:nvSpPr>
          <p:cNvPr id="6" name="TextBox 5">
            <a:extLst>
              <a:ext uri="{FF2B5EF4-FFF2-40B4-BE49-F238E27FC236}">
                <a16:creationId xmlns:a16="http://schemas.microsoft.com/office/drawing/2014/main" id="{FFE4E5D7-76E1-050D-5601-69A12086A5B0}"/>
              </a:ext>
            </a:extLst>
          </p:cNvPr>
          <p:cNvSpPr txBox="1"/>
          <p:nvPr/>
        </p:nvSpPr>
        <p:spPr>
          <a:xfrm>
            <a:off x="5134510" y="6258194"/>
            <a:ext cx="6097712" cy="369332"/>
          </a:xfrm>
          <a:prstGeom prst="rect">
            <a:avLst/>
          </a:prstGeom>
          <a:noFill/>
        </p:spPr>
        <p:txBody>
          <a:bodyPr wrap="square">
            <a:spAutoFit/>
          </a:bodyPr>
          <a:lstStyle/>
          <a:p>
            <a:r>
              <a:rPr lang="en-US" sz="1800" kern="100" dirty="0" err="1">
                <a:effectLst/>
                <a:latin typeface="Calibri" panose="020F0502020204030204" pitchFamily="34" charset="0"/>
                <a:ea typeface="SimSun" panose="02010600030101010101" pitchFamily="2" charset="-122"/>
                <a:cs typeface="Times New Roman" panose="02020603050405020304" pitchFamily="18" charset="0"/>
              </a:rPr>
              <a:t>ProcessOn</a:t>
            </a:r>
            <a:r>
              <a:rPr lang="zh-CN" sz="1800" kern="100" dirty="0">
                <a:effectLst/>
                <a:latin typeface="Calibri" panose="020F0502020204030204" pitchFamily="34" charset="0"/>
                <a:ea typeface="SimSun" panose="02010600030101010101" pitchFamily="2" charset="-122"/>
                <a:cs typeface="Times New Roman" panose="02020603050405020304" pitchFamily="18" charset="0"/>
              </a:rPr>
              <a:t>界面</a:t>
            </a:r>
            <a:endParaRPr lang="en-CA" dirty="0"/>
          </a:p>
        </p:txBody>
      </p:sp>
      <p:grpSp>
        <p:nvGrpSpPr>
          <p:cNvPr id="7" name="组合 4">
            <a:extLst>
              <a:ext uri="{FF2B5EF4-FFF2-40B4-BE49-F238E27FC236}">
                <a16:creationId xmlns:a16="http://schemas.microsoft.com/office/drawing/2014/main" id="{C90AF2F9-260D-6AB5-ACE1-2DB21D017E8D}"/>
              </a:ext>
            </a:extLst>
          </p:cNvPr>
          <p:cNvGrpSpPr/>
          <p:nvPr/>
        </p:nvGrpSpPr>
        <p:grpSpPr>
          <a:xfrm>
            <a:off x="1411550" y="0"/>
            <a:ext cx="8771623" cy="889828"/>
            <a:chOff x="733" y="0"/>
            <a:chExt cx="10906" cy="1400"/>
          </a:xfrm>
        </p:grpSpPr>
        <p:sp>
          <p:nvSpPr>
            <p:cNvPr id="8" name="矩形 2">
              <a:extLst>
                <a:ext uri="{FF2B5EF4-FFF2-40B4-BE49-F238E27FC236}">
                  <a16:creationId xmlns:a16="http://schemas.microsoft.com/office/drawing/2014/main" id="{C025DD91-9BCF-EED0-BFC8-20A4E8DFADF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8">
              <a:extLst>
                <a:ext uri="{FF2B5EF4-FFF2-40B4-BE49-F238E27FC236}">
                  <a16:creationId xmlns:a16="http://schemas.microsoft.com/office/drawing/2014/main" id="{3910171F-B884-871F-AF6E-56366F85EA1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1E0AF211-5079-AE21-92BC-FA995855393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C35399F5-5F57-ACC1-F388-04FCC9C3E723}"/>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920740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31D0407-1A92-5C37-077E-C13614CCFBE7}"/>
              </a:ext>
            </a:extLst>
          </p:cNvPr>
          <p:cNvSpPr txBox="1"/>
          <p:nvPr/>
        </p:nvSpPr>
        <p:spPr>
          <a:xfrm>
            <a:off x="1337911" y="1723246"/>
            <a:ext cx="9596387" cy="4192943"/>
          </a:xfrm>
          <a:prstGeom prst="rect">
            <a:avLst/>
          </a:prstGeom>
          <a:noFill/>
        </p:spPr>
        <p:txBody>
          <a:bodyPr wrap="square">
            <a:spAutoFit/>
          </a:bodyPr>
          <a:lstStyle/>
          <a:p>
            <a:pPr indent="355600">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一、感知计算技术</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从</a:t>
            </a:r>
            <a:r>
              <a:rPr lang="en-US" sz="2000" dirty="0">
                <a:solidFill>
                  <a:srgbClr val="333333"/>
                </a:solidFill>
                <a:latin typeface="微软雅黑" panose="020B0503020204020204" pitchFamily="34" charset="-122"/>
                <a:ea typeface="微软雅黑" panose="020B0503020204020204" pitchFamily="34" charset="-122"/>
              </a:rPr>
              <a:t>2012</a:t>
            </a:r>
            <a:r>
              <a:rPr lang="zh-CN" altLang="en-US" sz="2000" dirty="0">
                <a:solidFill>
                  <a:srgbClr val="333333"/>
                </a:solidFill>
                <a:latin typeface="微软雅黑" panose="020B0503020204020204" pitchFamily="34" charset="-122"/>
                <a:ea typeface="微软雅黑" panose="020B0503020204020204" pitchFamily="34" charset="-122"/>
              </a:rPr>
              <a:t>年开始，科技公司大多都在研究计算机的自然输入方式。</a:t>
            </a:r>
            <a:endParaRPr lang="en-CA" sz="2000"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例如通过眼球、手势及语音来实现控制。英特尔公司（</a:t>
            </a:r>
            <a:r>
              <a:rPr lang="en-US" sz="2000" dirty="0">
                <a:solidFill>
                  <a:srgbClr val="333333"/>
                </a:solidFill>
                <a:latin typeface="微软雅黑" panose="020B0503020204020204" pitchFamily="34" charset="-122"/>
                <a:ea typeface="微软雅黑" panose="020B0503020204020204" pitchFamily="34" charset="-122"/>
              </a:rPr>
              <a:t>Intel Corporation</a:t>
            </a:r>
            <a:r>
              <a:rPr lang="zh-CN" altLang="en-US" sz="2000" dirty="0">
                <a:solidFill>
                  <a:srgbClr val="333333"/>
                </a:solidFill>
                <a:latin typeface="微软雅黑" panose="020B0503020204020204" pitchFamily="34" charset="-122"/>
                <a:ea typeface="微软雅黑" panose="020B0503020204020204" pitchFamily="34" charset="-122"/>
              </a:rPr>
              <a:t>）希望开发一种统一的解决方案，将眼球追踪、手势操作、语音控制等技术集合在一起，英特尔将这样的技术称作“感知计算”。</a:t>
            </a:r>
            <a:r>
              <a:rPr lang="en-US" sz="2000" dirty="0">
                <a:solidFill>
                  <a:srgbClr val="333333"/>
                </a:solidFill>
                <a:latin typeface="微软雅黑" panose="020B0503020204020204" pitchFamily="34" charset="-122"/>
                <a:ea typeface="微软雅黑" panose="020B0503020204020204" pitchFamily="34" charset="-122"/>
              </a:rPr>
              <a:t>2014</a:t>
            </a:r>
            <a:r>
              <a:rPr lang="zh-CN" altLang="en-US" sz="2000" dirty="0">
                <a:solidFill>
                  <a:srgbClr val="333333"/>
                </a:solidFill>
                <a:latin typeface="微软雅黑" panose="020B0503020204020204" pitchFamily="34" charset="-122"/>
                <a:ea typeface="微软雅黑" panose="020B0503020204020204" pitchFamily="34" charset="-122"/>
              </a:rPr>
              <a:t>年，英特尔公司推出</a:t>
            </a:r>
            <a:r>
              <a:rPr lang="en-US" sz="2000" dirty="0">
                <a:solidFill>
                  <a:srgbClr val="333333"/>
                </a:solidFill>
                <a:latin typeface="微软雅黑" panose="020B0503020204020204" pitchFamily="34" charset="-122"/>
                <a:ea typeface="微软雅黑" panose="020B0503020204020204" pitchFamily="34" charset="-122"/>
              </a:rPr>
              <a:t>RealSense 3D</a:t>
            </a:r>
            <a:r>
              <a:rPr lang="zh-CN" altLang="en-US" sz="2000" dirty="0">
                <a:solidFill>
                  <a:srgbClr val="333333"/>
                </a:solidFill>
                <a:latin typeface="微软雅黑" panose="020B0503020204020204" pitchFamily="34" charset="-122"/>
                <a:ea typeface="微软雅黑" panose="020B0503020204020204" pitchFamily="34" charset="-122"/>
              </a:rPr>
              <a:t>实感摄像头，它是全世界首款集成了</a:t>
            </a:r>
            <a:r>
              <a:rPr lang="en-US" sz="2000" dirty="0">
                <a:solidFill>
                  <a:srgbClr val="333333"/>
                </a:solidFill>
                <a:latin typeface="微软雅黑" panose="020B0503020204020204" pitchFamily="34" charset="-122"/>
                <a:ea typeface="微软雅黑" panose="020B0503020204020204" pitchFamily="34" charset="-122"/>
              </a:rPr>
              <a:t>3D</a:t>
            </a:r>
            <a:r>
              <a:rPr lang="zh-CN" altLang="en-US" sz="2000" dirty="0">
                <a:solidFill>
                  <a:srgbClr val="333333"/>
                </a:solidFill>
                <a:latin typeface="微软雅黑" panose="020B0503020204020204" pitchFamily="34" charset="-122"/>
                <a:ea typeface="微软雅黑" panose="020B0503020204020204" pitchFamily="34" charset="-122"/>
              </a:rPr>
              <a:t>深度和</a:t>
            </a:r>
            <a:r>
              <a:rPr lang="en-US" sz="2000" dirty="0">
                <a:solidFill>
                  <a:srgbClr val="333333"/>
                </a:solidFill>
                <a:latin typeface="微软雅黑" panose="020B0503020204020204" pitchFamily="34" charset="-122"/>
                <a:ea typeface="微软雅黑" panose="020B0503020204020204" pitchFamily="34" charset="-122"/>
              </a:rPr>
              <a:t>2D</a:t>
            </a:r>
            <a:r>
              <a:rPr lang="zh-CN" altLang="en-US" sz="2000" dirty="0">
                <a:solidFill>
                  <a:srgbClr val="333333"/>
                </a:solidFill>
                <a:latin typeface="微软雅黑" panose="020B0503020204020204" pitchFamily="34" charset="-122"/>
                <a:ea typeface="微软雅黑" panose="020B0503020204020204" pitchFamily="34" charset="-122"/>
              </a:rPr>
              <a:t>镜头模块的设备，赋予设备以类似于人眼的视觉深度，能感知手指的动作，实现高度精确的手势识别、面部特征识别，从而理解人的动作和情感。英特尔公司将三种技术形成一种技术集合，为科技领域注入了生机与活力。</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87C14D92-2726-0E41-DCBB-61177008767E}"/>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62E00534-9324-F68D-B79B-11DA65DB4C5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28F15BF8-4164-D334-94CD-D752D0E177D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4583BD64-BC1C-EFCF-23A0-41CD5BC940C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DC20AF63-00E4-1ADC-E99E-D683DB5C2564}"/>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646979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3305088-4B30-F5B2-FD54-2E4F4BFDC311}"/>
              </a:ext>
            </a:extLst>
          </p:cNvPr>
          <p:cNvSpPr txBox="1"/>
          <p:nvPr/>
        </p:nvSpPr>
        <p:spPr>
          <a:xfrm>
            <a:off x="1104499" y="1638231"/>
            <a:ext cx="5382928" cy="3269613"/>
          </a:xfrm>
          <a:prstGeom prst="rect">
            <a:avLst/>
          </a:prstGeom>
          <a:noFill/>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眼球追踪是一项科学应用技术，用户无需触摸屏幕即可翻动页面。从原理上看，眼球追踪主要是研究眼球运动信息的获取、建模和模拟。可通过三种属性变化进行追踪：一是根据眼球和眼球周边的特征变化进行跟踪；二是根据虹膜角度变化进行跟踪；三是主动投射红外线等光束到虹膜来提取特征。</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213" descr="yyy">
            <a:extLst>
              <a:ext uri="{FF2B5EF4-FFF2-40B4-BE49-F238E27FC236}">
                <a16:creationId xmlns:a16="http://schemas.microsoft.com/office/drawing/2014/main" id="{87CDD8E3-A78F-7290-17CF-00279EADCEB1}"/>
              </a:ext>
            </a:extLst>
          </p:cNvPr>
          <p:cNvPicPr>
            <a:picLocks noChangeAspect="1"/>
          </p:cNvPicPr>
          <p:nvPr/>
        </p:nvPicPr>
        <p:blipFill>
          <a:blip r:embed="rId2"/>
          <a:stretch>
            <a:fillRect/>
          </a:stretch>
        </p:blipFill>
        <p:spPr>
          <a:xfrm>
            <a:off x="6735478" y="2385845"/>
            <a:ext cx="3726180" cy="1932305"/>
          </a:xfrm>
          <a:prstGeom prst="rect">
            <a:avLst/>
          </a:prstGeom>
        </p:spPr>
      </p:pic>
      <p:sp>
        <p:nvSpPr>
          <p:cNvPr id="8" name="TextBox 7">
            <a:extLst>
              <a:ext uri="{FF2B5EF4-FFF2-40B4-BE49-F238E27FC236}">
                <a16:creationId xmlns:a16="http://schemas.microsoft.com/office/drawing/2014/main" id="{7D81E74C-2AB1-06FA-DEA0-39334BBF0871}"/>
              </a:ext>
            </a:extLst>
          </p:cNvPr>
          <p:cNvSpPr txBox="1"/>
          <p:nvPr/>
        </p:nvSpPr>
        <p:spPr>
          <a:xfrm>
            <a:off x="6821905" y="4318150"/>
            <a:ext cx="6097604" cy="369332"/>
          </a:xfrm>
          <a:prstGeom prst="rect">
            <a:avLst/>
          </a:prstGeom>
          <a:noFill/>
        </p:spPr>
        <p:txBody>
          <a:bodyPr wrap="square">
            <a:spAutoFit/>
          </a:bodyPr>
          <a:lstStyle/>
          <a:p>
            <a:r>
              <a:rPr lang="zh-CN" sz="1800" kern="100" dirty="0">
                <a:effectLst/>
                <a:latin typeface="Calibri" panose="020F0502020204030204" pitchFamily="34" charset="0"/>
                <a:ea typeface="SimSun" panose="02010600030101010101" pitchFamily="2" charset="-122"/>
                <a:cs typeface="Times New Roman" panose="02020603050405020304" pitchFamily="18" charset="0"/>
              </a:rPr>
              <a:t>电影《钢铁侠》中的眼球追踪技术</a:t>
            </a:r>
            <a:endParaRPr lang="en-CA" dirty="0"/>
          </a:p>
        </p:txBody>
      </p:sp>
      <p:grpSp>
        <p:nvGrpSpPr>
          <p:cNvPr id="2" name="组合 4">
            <a:extLst>
              <a:ext uri="{FF2B5EF4-FFF2-40B4-BE49-F238E27FC236}">
                <a16:creationId xmlns:a16="http://schemas.microsoft.com/office/drawing/2014/main" id="{5D9223FB-7570-F9A6-6956-B972A040147A}"/>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CDECDF85-A89C-F2D2-BBDE-C0C1FFAB98F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1C169A5F-CEDF-B7EC-B28A-FE7BBBA0187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7" name="矩形 2">
              <a:extLst>
                <a:ext uri="{FF2B5EF4-FFF2-40B4-BE49-F238E27FC236}">
                  <a16:creationId xmlns:a16="http://schemas.microsoft.com/office/drawing/2014/main" id="{7206C04F-CF02-16D1-1EC9-09F97619D4F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694FC80B-16A2-B20A-EE0D-4E0E978E2899}"/>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936503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40D009-C028-DF3E-081E-280D3EEC704F}"/>
              </a:ext>
            </a:extLst>
          </p:cNvPr>
          <p:cNvSpPr txBox="1"/>
          <p:nvPr/>
        </p:nvSpPr>
        <p:spPr>
          <a:xfrm>
            <a:off x="1037122" y="1595461"/>
            <a:ext cx="9935678" cy="1422954"/>
          </a:xfrm>
          <a:prstGeom prst="rect">
            <a:avLst/>
          </a:prstGeom>
          <a:noFill/>
        </p:spPr>
        <p:txBody>
          <a:bodyPr wrap="square">
            <a:spAutoFit/>
          </a:bodyPr>
          <a:lstStyle/>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相机捕捉、传感器和计算机视觉技术经过了多年的发展，在这些技术的早期铺垫下手势操作技术应运而生。</a:t>
            </a:r>
            <a:r>
              <a:rPr lang="en-US" sz="2000" dirty="0">
                <a:solidFill>
                  <a:srgbClr val="333333"/>
                </a:solidFill>
                <a:latin typeface="微软雅黑" panose="020B0503020204020204" pitchFamily="34" charset="-122"/>
                <a:ea typeface="微软雅黑" panose="020B0503020204020204" pitchFamily="34" charset="-122"/>
              </a:rPr>
              <a:t>2002</a:t>
            </a:r>
            <a:r>
              <a:rPr lang="zh-CN" altLang="en-US" sz="2000" dirty="0">
                <a:solidFill>
                  <a:srgbClr val="333333"/>
                </a:solidFill>
                <a:latin typeface="微软雅黑" panose="020B0503020204020204" pitchFamily="34" charset="-122"/>
                <a:ea typeface="微软雅黑" panose="020B0503020204020204" pitchFamily="34" charset="-122"/>
              </a:rPr>
              <a:t>年，电影</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少数派报告</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中，汤姆</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克鲁斯（</a:t>
            </a:r>
            <a:r>
              <a:rPr lang="en-US" sz="2000" dirty="0" err="1">
                <a:solidFill>
                  <a:srgbClr val="333333"/>
                </a:solidFill>
                <a:latin typeface="微软雅黑" panose="020B0503020204020204" pitchFamily="34" charset="-122"/>
                <a:ea typeface="微软雅黑" panose="020B0503020204020204" pitchFamily="34" charset="-122"/>
              </a:rPr>
              <a:t>TomCruise</a:t>
            </a:r>
            <a:r>
              <a:rPr lang="zh-CN" altLang="en-US" sz="2000" dirty="0">
                <a:solidFill>
                  <a:srgbClr val="333333"/>
                </a:solidFill>
                <a:latin typeface="微软雅黑" panose="020B0503020204020204" pitchFamily="34" charset="-122"/>
                <a:ea typeface="微软雅黑" panose="020B0503020204020204" pitchFamily="34" charset="-122"/>
              </a:rPr>
              <a:t>）饰演的探员频繁挥动双臂打电话和操作视频，手势操作方式着实引人注目。</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40" descr="8.">
            <a:extLst>
              <a:ext uri="{FF2B5EF4-FFF2-40B4-BE49-F238E27FC236}">
                <a16:creationId xmlns:a16="http://schemas.microsoft.com/office/drawing/2014/main" id="{21B14538-771D-BD84-A174-9C7C158D8E9A}"/>
              </a:ext>
            </a:extLst>
          </p:cNvPr>
          <p:cNvPicPr>
            <a:picLocks noChangeAspect="1"/>
          </p:cNvPicPr>
          <p:nvPr/>
        </p:nvPicPr>
        <p:blipFill>
          <a:blip r:embed="rId2"/>
          <a:stretch>
            <a:fillRect/>
          </a:stretch>
        </p:blipFill>
        <p:spPr>
          <a:xfrm>
            <a:off x="3582019" y="3120991"/>
            <a:ext cx="4354195" cy="2499360"/>
          </a:xfrm>
          <a:prstGeom prst="rect">
            <a:avLst/>
          </a:prstGeom>
        </p:spPr>
      </p:pic>
      <p:sp>
        <p:nvSpPr>
          <p:cNvPr id="8" name="TextBox 7">
            <a:extLst>
              <a:ext uri="{FF2B5EF4-FFF2-40B4-BE49-F238E27FC236}">
                <a16:creationId xmlns:a16="http://schemas.microsoft.com/office/drawing/2014/main" id="{14B28E22-7DFA-1F97-7A61-26EF519EE073}"/>
              </a:ext>
            </a:extLst>
          </p:cNvPr>
          <p:cNvSpPr txBox="1"/>
          <p:nvPr/>
        </p:nvSpPr>
        <p:spPr>
          <a:xfrm>
            <a:off x="3712944" y="5620351"/>
            <a:ext cx="6097604" cy="369332"/>
          </a:xfrm>
          <a:prstGeom prst="rect">
            <a:avLst/>
          </a:prstGeom>
          <a:noFill/>
        </p:spPr>
        <p:txBody>
          <a:bodyPr wrap="square">
            <a:spAutoFit/>
          </a:bodyPr>
          <a:lstStyle/>
          <a:p>
            <a:r>
              <a:rPr lang="zh-CN" sz="1800" kern="1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电影《少数派报告》中的手势操作技术</a:t>
            </a:r>
            <a:endParaRPr lang="en-CA" dirty="0"/>
          </a:p>
        </p:txBody>
      </p:sp>
      <p:grpSp>
        <p:nvGrpSpPr>
          <p:cNvPr id="2" name="组合 4">
            <a:extLst>
              <a:ext uri="{FF2B5EF4-FFF2-40B4-BE49-F238E27FC236}">
                <a16:creationId xmlns:a16="http://schemas.microsoft.com/office/drawing/2014/main" id="{37F9D8E5-2749-F89A-0F4E-CE2CA31DB352}"/>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21A504EF-D11A-DF29-965A-4F12D4FA068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286A06B7-06C1-A319-0D9D-93E271A3268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7" name="矩形 2">
              <a:extLst>
                <a:ext uri="{FF2B5EF4-FFF2-40B4-BE49-F238E27FC236}">
                  <a16:creationId xmlns:a16="http://schemas.microsoft.com/office/drawing/2014/main" id="{C5CDB851-5E8B-3F2D-0B39-0B70EC5A079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58B34ACB-C4FD-DB54-1F63-672DC640CA36}"/>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415073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D3CC821-2BB5-A583-C5C4-20A9E58B42FE}"/>
              </a:ext>
            </a:extLst>
          </p:cNvPr>
          <p:cNvSpPr txBox="1"/>
          <p:nvPr/>
        </p:nvSpPr>
        <p:spPr>
          <a:xfrm>
            <a:off x="1280257" y="1896638"/>
            <a:ext cx="9589169" cy="2807948"/>
          </a:xfrm>
          <a:prstGeom prst="rect">
            <a:avLst/>
          </a:prstGeom>
          <a:noFill/>
        </p:spPr>
        <p:txBody>
          <a:bodyPr wrap="square">
            <a:spAutoFit/>
          </a:bodyPr>
          <a:lstStyle/>
          <a:p>
            <a:pPr indent="355600">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语音识别也称自动语音识别（</a:t>
            </a:r>
            <a:r>
              <a:rPr lang="en-US" sz="2000" dirty="0">
                <a:solidFill>
                  <a:srgbClr val="333333"/>
                </a:solidFill>
                <a:latin typeface="微软雅黑" panose="020B0503020204020204" pitchFamily="34" charset="-122"/>
                <a:ea typeface="微软雅黑" panose="020B0503020204020204" pitchFamily="34" charset="-122"/>
              </a:rPr>
              <a:t>Automatic Speech Recognition</a:t>
            </a:r>
            <a:r>
              <a:rPr lang="zh-CN" altLang="en-US" sz="2000" dirty="0">
                <a:solidFill>
                  <a:srgbClr val="333333"/>
                </a:solidFill>
                <a:latin typeface="微软雅黑" panose="020B0503020204020204" pitchFamily="34" charset="-122"/>
                <a:ea typeface="微软雅黑" panose="020B0503020204020204" pitchFamily="34" charset="-122"/>
              </a:rPr>
              <a:t>），其目标是将人类语音中的词汇内容转换为计算机可读输入，如按键、二进制编码或者字符序列。简言之，计算机识别人类的声音和语言，然后输入计算机程序使其对这些语言做出反应。所谓智能语音产业，主要指通过语音合成技术和语音识别技术，为用户提供各种服务的产业。语音识别技术所涉及的领域包括：信号处理、模式识别、概率论和信息论、发声机理和听觉机理、人工智能等。</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5278193A-A321-90CD-0289-167E28D3E840}"/>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1C30C251-32FD-5B0F-4DA4-C67218856EA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18DD6698-F1CB-0DA2-3F3D-4604050D758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C048C380-B589-447E-1C32-C53A5464D08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7E23CEA8-1A18-AB5E-510F-0DAB17C9A3E9}"/>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2696167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19C513-AFF0-BEE2-130A-3D6E3EA0B9B4}"/>
              </a:ext>
            </a:extLst>
          </p:cNvPr>
          <p:cNvSpPr txBox="1"/>
          <p:nvPr/>
        </p:nvSpPr>
        <p:spPr>
          <a:xfrm>
            <a:off x="962526" y="2000245"/>
            <a:ext cx="10193154" cy="3269613"/>
          </a:xfrm>
          <a:prstGeom prst="rect">
            <a:avLst/>
          </a:prstGeom>
          <a:noFill/>
        </p:spPr>
        <p:txBody>
          <a:bodyPr wrap="square">
            <a:spAutoFit/>
          </a:bodyPr>
          <a:lstStyle/>
          <a:p>
            <a:pPr>
              <a:lnSpc>
                <a:spcPct val="150000"/>
              </a:lnSpc>
            </a:pPr>
            <a:r>
              <a:rPr lang="zh-CN" altLang="en-US" sz="2000" b="1" dirty="0">
                <a:solidFill>
                  <a:srgbClr val="333333"/>
                </a:solidFill>
                <a:latin typeface="微软雅黑" panose="020B0503020204020204" pitchFamily="34" charset="-122"/>
                <a:ea typeface="微软雅黑" panose="020B0503020204020204" pitchFamily="34" charset="-122"/>
              </a:rPr>
              <a:t>二、身份识别技术</a:t>
            </a:r>
            <a:endParaRPr lang="en-CA" sz="2000" b="1" dirty="0">
              <a:solidFill>
                <a:srgbClr val="333333"/>
              </a:solidFill>
              <a:latin typeface="微软雅黑" panose="020B0503020204020204" pitchFamily="34" charset="-122"/>
              <a:ea typeface="微软雅黑" panose="020B0503020204020204" pitchFamily="34" charset="-122"/>
            </a:endParaRPr>
          </a:p>
          <a:p>
            <a:pPr indent="355600">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身份识别技术包括指纹识别、人脸识别、虹膜识别技术。指纹识别技术是指通过比较不同指纹的细节特征点来进行鉴别，由于每个人的指纹不同，同一人的十指之间，指纹也有明显区别，因此指纹可用于身份鉴定。人脸识别是指使用通用摄像机作为识别信息获取装置，以非接触方式获取识别对象的面部图像，计算机系统会将截取的图像与数据库图像进行比对完成识别过程。虹膜识别是基于眼睛中的虹膜进行身份识别，应用于安防设备以及有高度保密需求的场所。</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40F4A7D5-7728-9B6A-DE18-0F1203B9151C}"/>
              </a:ext>
            </a:extLst>
          </p:cNvPr>
          <p:cNvGrpSpPr/>
          <p:nvPr/>
        </p:nvGrpSpPr>
        <p:grpSpPr>
          <a:xfrm>
            <a:off x="1411550" y="0"/>
            <a:ext cx="8771623" cy="889828"/>
            <a:chOff x="733" y="0"/>
            <a:chExt cx="10906" cy="1400"/>
          </a:xfrm>
        </p:grpSpPr>
        <p:sp>
          <p:nvSpPr>
            <p:cNvPr id="3" name="矩形 2">
              <a:extLst>
                <a:ext uri="{FF2B5EF4-FFF2-40B4-BE49-F238E27FC236}">
                  <a16:creationId xmlns:a16="http://schemas.microsoft.com/office/drawing/2014/main" id="{AEC15CC1-141D-55E4-F906-64BE2611A22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TextBox 3">
              <a:extLst>
                <a:ext uri="{FF2B5EF4-FFF2-40B4-BE49-F238E27FC236}">
                  <a16:creationId xmlns:a16="http://schemas.microsoft.com/office/drawing/2014/main" id="{149A3D96-1A6E-3F91-B639-79869815E36F}"/>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6" name="矩形 2">
              <a:extLst>
                <a:ext uri="{FF2B5EF4-FFF2-40B4-BE49-F238E27FC236}">
                  <a16:creationId xmlns:a16="http://schemas.microsoft.com/office/drawing/2014/main" id="{598FF3BF-A1D0-20CD-F3BE-24A9C309657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1B6ED254-3CA4-2C57-A3D1-5C43F72B1091}"/>
                </a:ext>
              </a:extLst>
            </p:cNvPr>
            <p:cNvSpPr txBox="1"/>
            <p:nvPr/>
          </p:nvSpPr>
          <p:spPr>
            <a:xfrm>
              <a:off x="4951" y="55"/>
              <a:ext cx="6688" cy="101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第六章：交互技术的应用</a:t>
              </a:r>
            </a:p>
          </p:txBody>
        </p:sp>
      </p:grpSp>
    </p:spTree>
    <p:extLst>
      <p:ext uri="{BB962C8B-B14F-4D97-AF65-F5344CB8AC3E}">
        <p14:creationId xmlns:p14="http://schemas.microsoft.com/office/powerpoint/2010/main" val="1483191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4218</Words>
  <Application>Microsoft Office PowerPoint</Application>
  <PresentationFormat>Widescreen</PresentationFormat>
  <Paragraphs>266</Paragraphs>
  <Slides>47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微软雅黑</vt:lpstr>
      <vt:lpstr>黑体</vt:lpstr>
      <vt:lpstr>宋体</vt:lpstr>
      <vt:lpstr>宋体</vt:lpstr>
      <vt:lpstr>方正大黑简体</vt:lpstr>
      <vt:lpstr>Arial</vt:lpstr>
      <vt:lpstr>Arial Black</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cheng xu</dc:creator>
  <cp:lastModifiedBy>cheng xu</cp:lastModifiedBy>
  <cp:revision>8</cp:revision>
  <dcterms:created xsi:type="dcterms:W3CDTF">2024-01-03T09:26:08Z</dcterms:created>
  <dcterms:modified xsi:type="dcterms:W3CDTF">2024-01-12T03:55:04Z</dcterms:modified>
</cp:coreProperties>
</file>