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56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9" r:id="rId14"/>
    <p:sldId id="360" r:id="rId15"/>
    <p:sldId id="361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1EC82-C1E1-0FC3-E87E-41A2F8FF2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303824-B101-FCBD-AE6B-FE503390A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F83F5-4B96-CBE1-6215-48A7AB54D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6E9A9-95FA-E5D7-6976-9FD0EF957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43F6F-65E0-78C3-9B47-17E560C87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906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36A5-08E5-112D-0934-C50741A19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4408E8-16CC-FBBE-6490-7AEDC4597C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16520-C6A6-478B-8E7B-8A2A973CE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611F2-B535-B73B-9426-100DF17F6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10B47-EC8B-0609-81CA-3CA86604D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7028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6F35A1-BCD4-5E52-3F0F-AF0BF88038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26E966-762A-52AA-0065-371D698039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1DBB8-3FDE-EE98-EF26-CED88C41C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D529C-D1F7-D5DD-751A-F855A973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6D0B6-76F0-FC5B-0B86-0EB69A39D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582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0F9E9-1D91-BAB9-B8E9-1B73B610A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69BB1-8433-6EF1-D4BF-259D1B289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CEAC-13E9-C05F-EF88-62228957E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8821A-8F1C-10CB-3427-A14A2B5E3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09823F-BAD0-4990-03A2-B4BD1F6D8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5045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DAD92-7D29-1F26-117D-74DE0F2DF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D905D-BC57-C3A8-E60B-EF2E058A3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26AC6-A5BC-41BB-B3EA-00A49A739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6FF49-3E70-8A20-6C2C-C8CA4379F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A07C7-8606-CE40-4BF3-13E71D4F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1439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DA635-7948-619C-BD34-041692A8A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03C4D-9A3F-E246-9598-212F8C02BC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10FD3-1284-3036-38E1-F6A613784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263F45-B651-ABCD-F3AD-CFB78CE50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2B4AC-1C73-8B9E-BC02-182C8A686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397FCE-B11C-A6A9-575F-4B1ADA36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525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9A093-02FC-BF41-B13F-DD8AD848A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D6DE4-0973-2DAF-DCE6-AF9F036E0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09E877-EB6F-9830-BAFE-24103819E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600EE7-F6F1-EFC5-FC2C-ED7BB77AEC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16D775-A1FC-A9B1-A3E6-D8311B14B2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8BC37-CFB4-45B8-5F9F-791F20C9E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6048D-1699-1FFB-E041-7D706014C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77BC47-627D-0D8B-C3D0-089C343CB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8952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94580-49B3-B80B-427F-8474F1544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76F8D9-C02B-A9B9-E8A3-7D41492B7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DC8355-332A-F0E4-E93B-C2C5CFAD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74B1A4-C7C5-5E96-66F8-4EF4251F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2947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C16220-9946-5750-377B-804BAD71F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AB43B1-88D0-9E27-D4FA-005D5B821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AFA866-72A5-4FD5-8E93-9A4FF69CD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4690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14E90-A661-96C3-0466-4C6803271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23FD2-CEF9-6F81-AAEF-52BAF8287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2370E-AE99-6846-6B3D-D7C889662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A1C14-3195-FAA0-50EC-F00CC350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B890D3-D195-BDC8-BC4C-F30FDCD5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829DCB-9625-F22D-4C49-A4CCE6B28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7633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D70A1-D1A4-887A-F234-F373A33E9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6BA23D-5A9F-2E7B-9B3E-6669784791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828F7-7F1D-9971-F89C-10A3E06DD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E54C0E-5733-2C45-824C-E5BB3A325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2F8C1-6E2E-0A31-643E-39C22C09D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B0ED2-B0E0-D0FD-44A4-8E79441D0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6080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14C354-03F2-81B0-52D4-548ADC842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3C027D-329E-0A81-6D6C-1BE27A502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00BE7-812E-BC17-E6B4-62FD1BC49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9E5B0-9BD4-487F-8FF7-2BAABC698907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9FBCF-CDBF-2AE0-8119-2504126C0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25AB5-7C5B-6A10-BF97-C8BFE7F04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52738-F4DE-4BD0-937A-737664BA732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842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Two coloured ropes knotted togeth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187"/>
            <a:ext cx="12192000" cy="812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871864" y="1052736"/>
            <a:ext cx="710963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F2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交互设计与用户体验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7A55AE7-EA89-1D31-A410-34EBDF5C74D0}"/>
              </a:ext>
            </a:extLst>
          </p:cNvPr>
          <p:cNvSpPr txBox="1"/>
          <p:nvPr/>
        </p:nvSpPr>
        <p:spPr>
          <a:xfrm>
            <a:off x="2716329" y="2844225"/>
            <a:ext cx="6759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第二节：交互设计与用户体验设计</a:t>
            </a:r>
            <a:endParaRPr lang="en-CA" sz="3200" b="1" dirty="0">
              <a:latin typeface="+mn-ea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8E8F5DA0-95F5-3E57-66FE-6D29D009159B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935D76D3-6688-6914-FEAD-7B94C06B6A2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8F36C953-C62C-7C8F-061B-DEAF168E893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96A78612-B527-A96A-54AD-1E91E80D838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4ACBF880-2ABD-0B51-4DEC-58FF8EEE61AC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0744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ECF374-9D28-FDB3-7264-09171728EFB8}"/>
              </a:ext>
            </a:extLst>
          </p:cNvPr>
          <p:cNvSpPr txBox="1"/>
          <p:nvPr/>
        </p:nvSpPr>
        <p:spPr>
          <a:xfrm>
            <a:off x="1422133" y="1622204"/>
            <a:ext cx="93004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在用户体验设计的完整体系下，交互设计是构成其实现方式的一个环节。用户体验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(UX)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、可用性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(Usability)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、交互设计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(Interaction Design)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、用户界面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(UI)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的关系如图所示：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46" descr="未标题2">
            <a:extLst>
              <a:ext uri="{FF2B5EF4-FFF2-40B4-BE49-F238E27FC236}">
                <a16:creationId xmlns:a16="http://schemas.microsoft.com/office/drawing/2014/main" id="{DF64538A-5084-37F5-E764-E91B710E7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779"/>
          <a:stretch>
            <a:fillRect/>
          </a:stretch>
        </p:blipFill>
        <p:spPr>
          <a:xfrm>
            <a:off x="4222650" y="2483862"/>
            <a:ext cx="4217568" cy="4070941"/>
          </a:xfrm>
          <a:prstGeom prst="rect">
            <a:avLst/>
          </a:prstGeom>
        </p:spPr>
      </p:pic>
      <p:grpSp>
        <p:nvGrpSpPr>
          <p:cNvPr id="12" name="组合 4">
            <a:extLst>
              <a:ext uri="{FF2B5EF4-FFF2-40B4-BE49-F238E27FC236}">
                <a16:creationId xmlns:a16="http://schemas.microsoft.com/office/drawing/2014/main" id="{42A1FF3C-3AAB-43E6-95D0-33A2460DF49A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8EC93B9B-672C-6EB8-328A-22199BD6DC6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4A133850-3BC4-1A6A-C4D8-711199D919F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E1F7D535-5E43-69D9-9A2F-1A4C8DB2379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TextBox 3">
              <a:extLst>
                <a:ext uri="{FF2B5EF4-FFF2-40B4-BE49-F238E27FC236}">
                  <a16:creationId xmlns:a16="http://schemas.microsoft.com/office/drawing/2014/main" id="{CD4B77F0-CF52-3247-3F83-B5FEF24AFE60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1540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16E4AD9-DED0-52CB-774A-13B8B40439A3}"/>
              </a:ext>
            </a:extLst>
          </p:cNvPr>
          <p:cNvSpPr txBox="1"/>
          <p:nvPr/>
        </p:nvSpPr>
        <p:spPr>
          <a:xfrm>
            <a:off x="1229226" y="1559616"/>
            <a:ext cx="9733547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一、界面交互与用户体验设计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交互设计产生的初期是研究使用者与电脑系统间的交互，因此它包括：人（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human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）、机（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），以及二者之间的交互行为（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interaction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），这就是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HCI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Human Computer Interaction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）的来源。由于人与界面的交互需要借助输入、输出设施来进行，即通过用户界面（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Interface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）进行信息传达和用户行为分析，因此交互设计是交互行为设计和界面设计的综合设计行为。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用户体验（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experience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UX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）则是交互设计的中心，交互设计的每个环节都需考虑用户体验。其中，由于用户与产品通过可视界面产生直接联系，因此，界面设计的优劣影响着用户最直观的浅层体验。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EB2A869B-BEAE-91F9-78CD-EFE4B449266B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AB0C4425-2E86-77A9-1EFD-7D0CF166BB30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80600C31-4874-95F0-6FEB-E279FC25FED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9FD1D306-D0E2-097C-C69B-0A3595DFA3B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ACD823B2-5D58-D05E-E487-B5487BB69409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1986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553E3F-2CDD-2EDC-E5CF-DFAC90783637}"/>
              </a:ext>
            </a:extLst>
          </p:cNvPr>
          <p:cNvSpPr txBox="1"/>
          <p:nvPr/>
        </p:nvSpPr>
        <p:spPr>
          <a:xfrm>
            <a:off x="1422133" y="1316852"/>
            <a:ext cx="946404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（一）界面设计的分类及用户群体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设计分为实体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和虚拟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，虚拟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一般是指对软件的人机交互、操作逻辑、界面美观的整体设计，大多针对的是小屏用户，即手机、平板电脑等触控方面的设计。因此要能揣摩用户的操作习惯，由此做出相应的界面设计、流程规划等。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的本意是用户界面，从字面上来看是由用户与界面两个部分组成，实际上，它还包括用户与界面之间的交互关系。因此，掌握视觉设计知识和交互设计知识是做好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设计的前提条件。令人满意的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不仅使软件变得有个性有品味，还能充分体现软件的定位与特点。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EA25003E-F989-EBAB-3B8C-838584AB782B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37544792-B425-58A7-DF09-E39D29EBF621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6C8B0A20-F556-B816-331E-32417F9C337A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90CA4593-72B5-A2F7-1ECF-30FD1757541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2FCF9292-D083-6CF4-44EC-7AFDC076541B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6785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0E9AFD5-7F29-28DD-4070-876454C774B6}"/>
              </a:ext>
            </a:extLst>
          </p:cNvPr>
          <p:cNvSpPr txBox="1"/>
          <p:nvPr/>
        </p:nvSpPr>
        <p:spPr>
          <a:xfrm>
            <a:off x="1383631" y="1101696"/>
            <a:ext cx="981055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（二）界面交互设计的三大模型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Robert Reimann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在他的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Face 3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交互设计精髓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中定义了交互设计的三大模型，分别为实现模型、表现模型和心理模型。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384">
            <a:extLst>
              <a:ext uri="{FF2B5EF4-FFF2-40B4-BE49-F238E27FC236}">
                <a16:creationId xmlns:a16="http://schemas.microsoft.com/office/drawing/2014/main" id="{FC33EA54-0DAD-FD99-987C-20B97E57F293}"/>
              </a:ext>
            </a:extLst>
          </p:cNvPr>
          <p:cNvGrpSpPr/>
          <p:nvPr/>
        </p:nvGrpSpPr>
        <p:grpSpPr>
          <a:xfrm>
            <a:off x="3367271" y="3209914"/>
            <a:ext cx="5187951" cy="1623060"/>
            <a:chOff x="51" y="7386"/>
            <a:chExt cx="81" cy="25"/>
          </a:xfrm>
          <a:effectLst/>
        </p:grpSpPr>
        <p:sp>
          <p:nvSpPr>
            <p:cNvPr id="18" name="椭圆 11">
              <a:extLst>
                <a:ext uri="{FF2B5EF4-FFF2-40B4-BE49-F238E27FC236}">
                  <a16:creationId xmlns:a16="http://schemas.microsoft.com/office/drawing/2014/main" id="{38C6BD6D-3425-9AAD-6A46-46CBA4B61800}"/>
                </a:ext>
              </a:extLst>
            </p:cNvPr>
            <p:cNvSpPr/>
            <p:nvPr/>
          </p:nvSpPr>
          <p:spPr>
            <a:xfrm>
              <a:off x="51" y="7386"/>
              <a:ext cx="16" cy="17"/>
            </a:xfrm>
            <a:prstGeom prst="ellipse">
              <a:avLst/>
            </a:prstGeom>
            <a:gradFill rotWithShape="1">
              <a:gsLst>
                <a:gs pos="0">
                  <a:srgbClr val="F7BDA4">
                    <a:alpha val="100000"/>
                  </a:srgbClr>
                </a:gs>
                <a:gs pos="50000">
                  <a:srgbClr val="F5B195">
                    <a:alpha val="100000"/>
                  </a:srgbClr>
                </a:gs>
                <a:gs pos="100000">
                  <a:srgbClr val="F8A581">
                    <a:alpha val="100000"/>
                  </a:srgbClr>
                </a:gs>
                <a:gs pos="100000">
                  <a:srgbClr val="F09558"/>
                </a:gs>
              </a:gsLst>
              <a:lin ang="5400000"/>
              <a:tileRect/>
            </a:gradFill>
            <a:ln w="6350" cap="flat" cmpd="sng">
              <a:solidFill>
                <a:srgbClr val="ED7D31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ctr" anchorCtr="0" upright="1"/>
            <a:lstStyle/>
            <a:p>
              <a:pPr algn="just"/>
              <a:r>
                <a:rPr lang="en-US" sz="1050" kern="100">
                  <a:effectLst/>
                  <a:latin typeface="SimHei" panose="02010609060101010101" pitchFamily="49" charset="-122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Times New Roman" panose="02020603050405020304" pitchFamily="18" charset="0"/>
                </a:rPr>
                <a:t>实现模型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sz="1050" kern="100"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24">
              <a:extLst>
                <a:ext uri="{FF2B5EF4-FFF2-40B4-BE49-F238E27FC236}">
                  <a16:creationId xmlns:a16="http://schemas.microsoft.com/office/drawing/2014/main" id="{0F842EBE-6DF2-23F5-D6A5-998FF24B8CCC}"/>
                </a:ext>
              </a:extLst>
            </p:cNvPr>
            <p:cNvSpPr txBox="1"/>
            <p:nvPr/>
          </p:nvSpPr>
          <p:spPr>
            <a:xfrm>
              <a:off x="52" y="7404"/>
              <a:ext cx="17" cy="4"/>
            </a:xfrm>
            <a:prstGeom prst="rect">
              <a:avLst/>
            </a:prstGeom>
            <a:solidFill>
              <a:srgbClr val="FFFFFF"/>
            </a:solidFill>
            <a:ln w="63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t" anchorCtr="0" upright="1"/>
            <a:lstStyle/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SimHei" panose="02010609060101010101" pitchFamily="49" charset="-122"/>
                </a:rPr>
                <a:t>产品如何工作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椭圆 25">
              <a:extLst>
                <a:ext uri="{FF2B5EF4-FFF2-40B4-BE49-F238E27FC236}">
                  <a16:creationId xmlns:a16="http://schemas.microsoft.com/office/drawing/2014/main" id="{8910C536-BE04-E068-5D45-FE2F62A2188C}"/>
                </a:ext>
              </a:extLst>
            </p:cNvPr>
            <p:cNvSpPr/>
            <p:nvPr/>
          </p:nvSpPr>
          <p:spPr>
            <a:xfrm>
              <a:off x="79" y="7386"/>
              <a:ext cx="17" cy="17"/>
            </a:xfrm>
            <a:prstGeom prst="ellipse">
              <a:avLst/>
            </a:prstGeom>
            <a:gradFill rotWithShape="1">
              <a:gsLst>
                <a:gs pos="0">
                  <a:srgbClr val="B5D5A7">
                    <a:alpha val="100000"/>
                  </a:srgbClr>
                </a:gs>
                <a:gs pos="50000">
                  <a:srgbClr val="AACE99">
                    <a:alpha val="100000"/>
                  </a:srgbClr>
                </a:gs>
                <a:gs pos="100000">
                  <a:srgbClr val="9CCA86">
                    <a:alpha val="100000"/>
                  </a:srgbClr>
                </a:gs>
                <a:gs pos="100000">
                  <a:srgbClr val="8AC066"/>
                </a:gs>
              </a:gsLst>
              <a:lin ang="5400000"/>
              <a:tileRect/>
            </a:gradFill>
            <a:ln w="6350" cap="flat" cmpd="sng">
              <a:solidFill>
                <a:srgbClr val="70AD47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ctr" anchorCtr="0" upright="1"/>
            <a:lstStyle/>
            <a:p>
              <a:pPr marL="133350" indent="-133350" algn="just"/>
              <a:r>
                <a:rPr lang="en-US" sz="1050" kern="100" dirty="0">
                  <a:effectLst/>
                  <a:latin typeface="SimHei" panose="02010609060101010101" pitchFamily="49" charset="-122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marL="133350" indent="-133350" algn="just"/>
              <a:r>
                <a:rPr lang="zh-CN" sz="1050" kern="100" dirty="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Times New Roman" panose="02020603050405020304" pitchFamily="18" charset="0"/>
                </a:rPr>
                <a:t>表现模型</a:t>
              </a:r>
              <a:endParaRPr lang="en-CA" sz="105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sz="1050" kern="100" dirty="0"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椭圆 28">
              <a:extLst>
                <a:ext uri="{FF2B5EF4-FFF2-40B4-BE49-F238E27FC236}">
                  <a16:creationId xmlns:a16="http://schemas.microsoft.com/office/drawing/2014/main" id="{7A50BE27-780B-DE37-0DE9-CDD54CB3E2F3}"/>
                </a:ext>
              </a:extLst>
            </p:cNvPr>
            <p:cNvSpPr/>
            <p:nvPr/>
          </p:nvSpPr>
          <p:spPr>
            <a:xfrm>
              <a:off x="112" y="7386"/>
              <a:ext cx="17" cy="16"/>
            </a:xfrm>
            <a:prstGeom prst="ellipse">
              <a:avLst/>
            </a:prstGeom>
            <a:gradFill rotWithShape="1">
              <a:gsLst>
                <a:gs pos="0">
                  <a:srgbClr val="B1CBE9">
                    <a:alpha val="100000"/>
                  </a:srgbClr>
                </a:gs>
                <a:gs pos="50000">
                  <a:srgbClr val="A3C1E5">
                    <a:alpha val="100000"/>
                  </a:srgbClr>
                </a:gs>
                <a:gs pos="100000">
                  <a:srgbClr val="92B9E4">
                    <a:alpha val="100000"/>
                  </a:srgbClr>
                </a:gs>
                <a:gs pos="100000">
                  <a:srgbClr val="7AADDD"/>
                </a:gs>
              </a:gsLst>
              <a:lin ang="5400000"/>
              <a:tileRect/>
            </a:gradFill>
            <a:ln w="6350" cap="flat" cmpd="sng">
              <a:solidFill>
                <a:srgbClr val="5B9BD5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ctr" anchorCtr="0" upright="1"/>
            <a:lstStyle/>
            <a:p>
              <a:pPr algn="just"/>
              <a:r>
                <a:rPr lang="en-US" sz="1050" kern="100">
                  <a:effectLst/>
                  <a:latin typeface="SimHei" panose="02010609060101010101" pitchFamily="49" charset="-122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Times New Roman" panose="02020603050405020304" pitchFamily="18" charset="0"/>
                </a:rPr>
                <a:t>心理模型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sz="1050" kern="100"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9">
              <a:extLst>
                <a:ext uri="{FF2B5EF4-FFF2-40B4-BE49-F238E27FC236}">
                  <a16:creationId xmlns:a16="http://schemas.microsoft.com/office/drawing/2014/main" id="{12323ECE-DE43-9E53-3DC6-23CB2263213E}"/>
                </a:ext>
              </a:extLst>
            </p:cNvPr>
            <p:cNvSpPr txBox="1"/>
            <p:nvPr/>
          </p:nvSpPr>
          <p:spPr>
            <a:xfrm>
              <a:off x="76" y="7404"/>
              <a:ext cx="29" cy="7"/>
            </a:xfrm>
            <a:prstGeom prst="rect">
              <a:avLst/>
            </a:prstGeom>
            <a:noFill/>
            <a:ln w="63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t" anchorCtr="0" upright="1"/>
            <a:lstStyle/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SimHei" panose="02010609060101010101" pitchFamily="49" charset="-122"/>
                </a:rPr>
                <a:t>产品展现给用户的方式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SimHei" panose="02010609060101010101" pitchFamily="49" charset="-122"/>
                </a:rPr>
                <a:t>（</a:t>
              </a:r>
              <a:r>
                <a:rPr lang="en-US" sz="1050" kern="100">
                  <a:effectLst/>
                  <a:latin typeface="SimHei" panose="02010609060101010101" pitchFamily="49" charset="-122"/>
                  <a:ea typeface="SimSun" panose="02010600030101010101" pitchFamily="2" charset="-122"/>
                  <a:cs typeface="SimHei" panose="02010609060101010101" pitchFamily="49" charset="-122"/>
                </a:rPr>
                <a:t>UI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SimHei" panose="02010609060101010101" pitchFamily="49" charset="-122"/>
                </a:rPr>
                <a:t>设计的一部分）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30">
              <a:extLst>
                <a:ext uri="{FF2B5EF4-FFF2-40B4-BE49-F238E27FC236}">
                  <a16:creationId xmlns:a16="http://schemas.microsoft.com/office/drawing/2014/main" id="{4206D73A-566F-B2E6-70AB-163DDE1D104F}"/>
                </a:ext>
              </a:extLst>
            </p:cNvPr>
            <p:cNvSpPr txBox="1"/>
            <p:nvPr/>
          </p:nvSpPr>
          <p:spPr>
            <a:xfrm>
              <a:off x="111" y="7404"/>
              <a:ext cx="21" cy="5"/>
            </a:xfrm>
            <a:prstGeom prst="rect">
              <a:avLst/>
            </a:prstGeom>
            <a:solidFill>
              <a:srgbClr val="FFFFFF"/>
            </a:solidFill>
            <a:ln w="63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t" anchorCtr="0" upright="1"/>
            <a:lstStyle/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SimHei" panose="02010609060101010101" pitchFamily="49" charset="-122"/>
                </a:rPr>
                <a:t>用户对产品的期望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虚尾箭头 31">
              <a:extLst>
                <a:ext uri="{FF2B5EF4-FFF2-40B4-BE49-F238E27FC236}">
                  <a16:creationId xmlns:a16="http://schemas.microsoft.com/office/drawing/2014/main" id="{9A2028E4-7F6F-228C-24A4-3FDB3A021E0C}"/>
                </a:ext>
              </a:extLst>
            </p:cNvPr>
            <p:cNvSpPr/>
            <p:nvPr/>
          </p:nvSpPr>
          <p:spPr>
            <a:xfrm>
              <a:off x="99" y="7392"/>
              <a:ext cx="11" cy="6"/>
            </a:xfrm>
            <a:custGeom>
              <a:avLst/>
              <a:gdLst>
                <a:gd name="A1" fmla="val 0"/>
                <a:gd name="A2" fmla="val 0"/>
                <a:gd name="A3" fmla="val 0"/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5400" y="0"/>
                </a:cxn>
                <a:cxn ang="0">
                  <a:pos x="0" y="10800"/>
                </a:cxn>
                <a:cxn ang="0">
                  <a:pos x="15400" y="21600"/>
                </a:cxn>
                <a:cxn ang="0">
                  <a:pos x="21600" y="10800"/>
                </a:cxn>
              </a:cxnLst>
              <a:rect l="txL" t="txT" r="txR" b="txB"/>
              <a:pathLst>
                <a:path w="21600" h="21600">
                  <a:moveTo>
                    <a:pt x="15400" y="0"/>
                  </a:moveTo>
                  <a:lnTo>
                    <a:pt x="154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5400" y="16200"/>
                  </a:lnTo>
                  <a:lnTo>
                    <a:pt x="15400" y="21600"/>
                  </a:lnTo>
                  <a:lnTo>
                    <a:pt x="21600" y="10800"/>
                  </a:lnTo>
                  <a:lnTo>
                    <a:pt x="154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B9BD5"/>
            </a:solidFill>
            <a:ln w="12700" cap="flat" cmpd="sng">
              <a:solidFill>
                <a:srgbClr val="1F4D78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ctr" anchorCtr="0" upright="1"/>
            <a:lstStyle/>
            <a:p>
              <a:endParaRPr lang="en-CA"/>
            </a:p>
          </p:txBody>
        </p:sp>
        <p:sp>
          <p:nvSpPr>
            <p:cNvPr id="25" name="文本框 32">
              <a:extLst>
                <a:ext uri="{FF2B5EF4-FFF2-40B4-BE49-F238E27FC236}">
                  <a16:creationId xmlns:a16="http://schemas.microsoft.com/office/drawing/2014/main" id="{13427DB0-3240-9895-8006-399E900BAF25}"/>
                </a:ext>
              </a:extLst>
            </p:cNvPr>
            <p:cNvSpPr txBox="1"/>
            <p:nvPr/>
          </p:nvSpPr>
          <p:spPr>
            <a:xfrm>
              <a:off x="99" y="7388"/>
              <a:ext cx="10" cy="4"/>
            </a:xfrm>
            <a:prstGeom prst="rect">
              <a:avLst/>
            </a:prstGeom>
            <a:solidFill>
              <a:srgbClr val="FFFFFF"/>
            </a:solidFill>
            <a:ln w="63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vert="horz" anchor="t" anchorCtr="0" upright="1"/>
            <a:lstStyle/>
            <a:p>
              <a:pPr algn="just"/>
              <a:r>
                <a:rPr lang="zh-CN" sz="1050" kern="100">
                  <a:effectLst/>
                  <a:latin typeface="Calibri" panose="020F0502020204030204" pitchFamily="34" charset="0"/>
                  <a:ea typeface="SimHei" panose="02010609060101010101" pitchFamily="49" charset="-122"/>
                  <a:cs typeface="Times New Roman" panose="02020603050405020304" pitchFamily="18" charset="0"/>
                </a:rPr>
                <a:t>接近率</a:t>
              </a:r>
              <a:endParaRPr lang="en-CA" sz="1050" kern="10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4">
            <a:extLst>
              <a:ext uri="{FF2B5EF4-FFF2-40B4-BE49-F238E27FC236}">
                <a16:creationId xmlns:a16="http://schemas.microsoft.com/office/drawing/2014/main" id="{770F1687-FC1C-C596-34F2-43172DB8E7A6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32" name="矩形 2">
              <a:extLst>
                <a:ext uri="{FF2B5EF4-FFF2-40B4-BE49-F238E27FC236}">
                  <a16:creationId xmlns:a16="http://schemas.microsoft.com/office/drawing/2014/main" id="{992D7974-2E72-A2B9-6EEE-B4732D7453A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TextBox 3">
              <a:extLst>
                <a:ext uri="{FF2B5EF4-FFF2-40B4-BE49-F238E27FC236}">
                  <a16:creationId xmlns:a16="http://schemas.microsoft.com/office/drawing/2014/main" id="{3C12A714-4691-5992-1D86-90257D067E24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34" name="矩形 2">
              <a:extLst>
                <a:ext uri="{FF2B5EF4-FFF2-40B4-BE49-F238E27FC236}">
                  <a16:creationId xmlns:a16="http://schemas.microsoft.com/office/drawing/2014/main" id="{7E4127F5-A265-0149-38A7-9DD0986B755D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" name="TextBox 3">
              <a:extLst>
                <a:ext uri="{FF2B5EF4-FFF2-40B4-BE49-F238E27FC236}">
                  <a16:creationId xmlns:a16="http://schemas.microsoft.com/office/drawing/2014/main" id="{5649EF7D-D042-2DB6-E8A4-8B1E69F9F95B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0636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E78B08A-0F9D-84B6-4A4E-2FD89FB1DBE8}"/>
              </a:ext>
            </a:extLst>
          </p:cNvPr>
          <p:cNvSpPr txBox="1"/>
          <p:nvPr/>
        </p:nvSpPr>
        <p:spPr>
          <a:xfrm>
            <a:off x="1181501" y="1882461"/>
            <a:ext cx="9964554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实现模型：产品的内部结构和工作原理，它存在于设计人员的头脑中，反映软件如何工作。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表现模型：产品的最终外观，以及用户通过观看或使用后形成的关于产品如何工作和使用的想法。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模型：用户想象中的关于一个产品应具有的概念和行为的知识，这种知识可能源自于对产品概念和行为的期望。用户的心理模型往往较为简单，因此，如果表现模型比实现模型更简洁，产品就更易被用户理解与接受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4">
            <a:extLst>
              <a:ext uri="{FF2B5EF4-FFF2-40B4-BE49-F238E27FC236}">
                <a16:creationId xmlns:a16="http://schemas.microsoft.com/office/drawing/2014/main" id="{4F103DBE-F4B8-784D-058F-200FE8FA29C0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21" name="矩形 2">
              <a:extLst>
                <a:ext uri="{FF2B5EF4-FFF2-40B4-BE49-F238E27FC236}">
                  <a16:creationId xmlns:a16="http://schemas.microsoft.com/office/drawing/2014/main" id="{98564834-FE89-20CA-EFB0-C44B4F568436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3">
              <a:extLst>
                <a:ext uri="{FF2B5EF4-FFF2-40B4-BE49-F238E27FC236}">
                  <a16:creationId xmlns:a16="http://schemas.microsoft.com/office/drawing/2014/main" id="{7BD0727F-8808-3652-23A9-C3A0C6173D8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23" name="矩形 2">
              <a:extLst>
                <a:ext uri="{FF2B5EF4-FFF2-40B4-BE49-F238E27FC236}">
                  <a16:creationId xmlns:a16="http://schemas.microsoft.com/office/drawing/2014/main" id="{86E91B31-7EBF-D053-9DDB-EB36DA75023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TextBox 3">
              <a:extLst>
                <a:ext uri="{FF2B5EF4-FFF2-40B4-BE49-F238E27FC236}">
                  <a16:creationId xmlns:a16="http://schemas.microsoft.com/office/drawing/2014/main" id="{A170CCEF-322F-BEC9-E5CD-89FF430C5A0D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640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C48DF5B-4D21-6009-554B-4C9363E8A3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67835" y="1137022"/>
            <a:ext cx="953383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355600" eaLnBrk="1" hangingPunct="1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二、网页交互与用户体验设计</a:t>
            </a:r>
            <a:endParaRPr lang="zh-CN" alt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355600" eaLnBrk="1" hangingPunct="1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网页设计（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design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，又称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UI design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），它是根据设计师希望向浏览者传递的信息（产品、服务、理念、文化），进行网站功能策划和页面设计工作。网页设计与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设计不同，主要针对以电脑端来浏览网页的用户，所以网页设计更要有很好的页面布局能力。</a:t>
            </a:r>
            <a:endParaRPr lang="zh-CN" alt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6977F-E473-4826-A5BC-C87C69310A97}"/>
              </a:ext>
            </a:extLst>
          </p:cNvPr>
          <p:cNvSpPr txBox="1"/>
          <p:nvPr/>
        </p:nvSpPr>
        <p:spPr>
          <a:xfrm>
            <a:off x="1467835" y="3503399"/>
            <a:ext cx="9341336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网页设计上，用户体验比其他类型的产品更重要。因为网站是一项复杂的技术，人们在操作时遇到困难，会产生很强的挫败感。而大多数情况下，这并非使用者的错误，而是网站并未按照他们期望的方式运行，这就导致网站流量的流失。当下，越来越多的网站设计师开始意识到用户体验设计的重要性。用户体验设计的竞争优势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不仅关乎网站设计的成败，而且对所有面向用户的设计起着关键性作用。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">
            <a:extLst>
              <a:ext uri="{FF2B5EF4-FFF2-40B4-BE49-F238E27FC236}">
                <a16:creationId xmlns:a16="http://schemas.microsoft.com/office/drawing/2014/main" id="{BE4641B7-4E43-A89E-9EF0-44A32A2D322C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09E406A8-E2F2-8138-CC82-108C762CA19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TextBox 3">
              <a:extLst>
                <a:ext uri="{FF2B5EF4-FFF2-40B4-BE49-F238E27FC236}">
                  <a16:creationId xmlns:a16="http://schemas.microsoft.com/office/drawing/2014/main" id="{CC5A0A99-044C-509C-6BF1-429784D47BA3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7" name="矩形 2">
              <a:extLst>
                <a:ext uri="{FF2B5EF4-FFF2-40B4-BE49-F238E27FC236}">
                  <a16:creationId xmlns:a16="http://schemas.microsoft.com/office/drawing/2014/main" id="{3A226631-F2C4-7889-4EB8-404451CFBEA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TextBox 3">
              <a:extLst>
                <a:ext uri="{FF2B5EF4-FFF2-40B4-BE49-F238E27FC236}">
                  <a16:creationId xmlns:a16="http://schemas.microsoft.com/office/drawing/2014/main" id="{B4C81860-AFB4-843E-BE3B-D6DCBACEDFBE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480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9095BF-5745-AC4D-D1D7-B1F73215DC82}"/>
              </a:ext>
            </a:extLst>
          </p:cNvPr>
          <p:cNvSpPr txBox="1"/>
          <p:nvPr/>
        </p:nvSpPr>
        <p:spPr>
          <a:xfrm>
            <a:off x="3607067" y="2844225"/>
            <a:ext cx="6097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第三节 用户体验设计要素</a:t>
            </a:r>
            <a:endParaRPr lang="en-CA" sz="3200" b="1" dirty="0">
              <a:latin typeface="+mn-ea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51EA5F3C-BE6B-414B-D84D-B1E8263554D7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C4F1235-BE2C-CF25-DFBB-67A011C15B4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5252E28E-10E9-D7F5-72F4-067D1473A5E3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096CD71E-2F0A-715E-08E8-B74053CEA6D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20E0D345-0546-6A78-A335-9B62B0EECE35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819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683A770-E596-D483-9D5C-FECAF969FA06}"/>
              </a:ext>
            </a:extLst>
          </p:cNvPr>
          <p:cNvSpPr txBox="1"/>
          <p:nvPr/>
        </p:nvSpPr>
        <p:spPr>
          <a:xfrm>
            <a:off x="1874520" y="2199720"/>
            <a:ext cx="854964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用户体验设计要素主要包含战略层、范围层、结构层、框架层和表现层，这些要素之间相互作用以实现良好的用户体验，由此构建令人满意的用户体验设计。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C2E9662B-8EF8-C1A5-51E0-6BA5486B6345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5664B178-AC6D-024D-B04C-0C11AEB5E7F3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07729631-6B31-AE62-1429-464CF3E957E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34CA80DC-4235-61DB-8798-75A76696394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56786484-C00D-780D-8588-19AB184B952D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4460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694A247-31C3-B5FF-9312-98F640539AD7}"/>
              </a:ext>
            </a:extLst>
          </p:cNvPr>
          <p:cNvSpPr txBox="1"/>
          <p:nvPr/>
        </p:nvSpPr>
        <p:spPr>
          <a:xfrm>
            <a:off x="1566509" y="1651602"/>
            <a:ext cx="9059781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一、用户体验设计的构成要素</a:t>
            </a:r>
            <a:endParaRPr lang="en-CA" altLang="zh-CN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（一）界面层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层是由一系列直观图像和文本组成的网站页面，包括形状、文字、色彩等。其中有些是能以点击方式实现跳转的，比如“加入购物车”按钮。而有些只是插图或说明文字。界面层设计的优劣与否，直接影响到用户体验的视觉印象，可通过调整界面字体大小、颜色饱和度等优化用户体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AD0681AC-C500-5F84-24CA-A2FBAC19C96F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EB0C3BE2-1176-6428-A8AF-E20077354A4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AE41A89F-5443-069E-DEED-9F95183824A9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AA43ECF4-ADFA-5A7F-E36B-EB55CD9F6B9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900A143F-5397-1274-42E2-915A6965A499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138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5317D7-AADA-72F5-4E44-58C043A793F5}"/>
              </a:ext>
            </a:extLst>
          </p:cNvPr>
          <p:cNvSpPr txBox="1"/>
          <p:nvPr/>
        </p:nvSpPr>
        <p:spPr>
          <a:xfrm>
            <a:off x="2663790" y="2659559"/>
            <a:ext cx="7904748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+mn-ea"/>
              </a:rPr>
              <a:t>第二章 用户体验设计（</a:t>
            </a:r>
            <a:r>
              <a:rPr lang="en-US" sz="4400" b="1" dirty="0">
                <a:latin typeface="+mn-ea"/>
              </a:rPr>
              <a:t>UXD</a:t>
            </a:r>
            <a:r>
              <a:rPr lang="zh-CN" altLang="en-US" sz="4400" b="1" dirty="0">
                <a:latin typeface="+mn-ea"/>
              </a:rPr>
              <a:t>）</a:t>
            </a:r>
            <a:endParaRPr lang="en-CA" sz="4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1461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9EDFAB-B572-FD40-3C62-4A5343272CB0}"/>
              </a:ext>
            </a:extLst>
          </p:cNvPr>
          <p:cNvSpPr txBox="1"/>
          <p:nvPr/>
        </p:nvSpPr>
        <p:spPr>
          <a:xfrm>
            <a:off x="1215991" y="1690062"/>
            <a:ext cx="976001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（二）框架层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之下是网站框架：按钮的位置、控件、图片与文本。框架设计是为了优化这些元素的排列，以使效果和效率最大化。良好的框架层是在充分考虑用户需求的基础上产生的，页面布局应简约舒适，符合用户习惯，对网站信息进行优先级排序，把最重要的内容安排在显眼、易引起注意的地方。</a:t>
            </a:r>
            <a:endParaRPr lang="fr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/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 algn="just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（三）结构层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/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层作为结构层的一种具体诠释，可帮助确定界面组件在界面的位置，而结构层则较为抽象，它决定用户如何到达界面，应到达哪个界面，以及在哪个界面结束过程。框架层能确定整个导航系统的排列，引导用户根据类型浏览商品，而结构层则是将所有跳转页面联接起来，来定义用户在使用界面过程中的具体浏览路径，使其成为一种符合逻辑的交互系统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E1F75CA7-2104-4256-B52B-82B0C1117988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39FE29E8-DA97-3F8E-BEAD-12D9251A3256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8A7272DE-3AD2-1D15-9E57-A30F3F070D86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7B302E67-3CDE-C137-9621-5909B4750E9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6E21B0D9-C979-2E1D-0DF3-18E2055CBF90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221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452894-3F48-E849-A124-B630F2A96FA8}"/>
              </a:ext>
            </a:extLst>
          </p:cNvPr>
          <p:cNvSpPr txBox="1"/>
          <p:nvPr/>
        </p:nvSpPr>
        <p:spPr>
          <a:xfrm>
            <a:off x="1075622" y="1418462"/>
            <a:ext cx="9993431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（四）范围层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层可理解为网站所涵盖的功能和特性。要想明确网站的范围层，就需了解用户的实际需求，基于用户想法进行分析提炼，增加与需求相适的功能，尽量缩短无效的网页访问时间。例如，购物网站大多会提供允许用户保存以前使用过的送货地址的功能，以便用户再次使用。</a:t>
            </a:r>
            <a:endParaRPr lang="fr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（五）战略层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基本是通过站点的战略来决定的。战略不仅包含了网站运营商应达到的目的，也包含了用户希望从网站实现的需求。企业需明确用户对网站的期许，依据用户需求清晰明确地呈现网站战略。在实际的网站开发过程中，战略层和范围层主要由产品经理分析制定，结构层和框架层主要由交互设计师完成，界面层则主要由视觉设计师呈现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EF881152-EB19-FEED-63AE-07CC5C0F2E8A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0E26CB66-D79C-FEDD-90EE-F6105A5EB277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763905B5-703D-9336-30E2-B4B32490727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7A1B3B8F-374B-CEC7-62EF-865DDE79E79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B682FE4A-A83F-838A-3F95-A070E5E7C509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747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FC33B2E-DD29-39D3-5203-1D9891542E64}"/>
              </a:ext>
            </a:extLst>
          </p:cNvPr>
          <p:cNvSpPr txBox="1"/>
          <p:nvPr/>
        </p:nvSpPr>
        <p:spPr>
          <a:xfrm>
            <a:off x="981778" y="1615234"/>
            <a:ext cx="9490508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二、用户体验要素的构建方式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这五个层面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、范围、结构、框架和界面，应从下往上依次考虑和建立，每个层面都依赖于它下面的层面。当我们做出的选择上下不一致时，项目就会脱轨，导致错过最后期限；如果开发团队将不适合的组件组装在一起就会导致成本飙升。更为糟糕的情况是，用户质疑和拒绝绞尽脑汁研究与设计出来的产品，因为它没有带来令人满意的体验。这种彼此间的依赖性意味着战略层面的决策将对整个链条产生某种“连锁反应”，在上层面选择“越界”选项将需在下层面重新考虑决策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84C2ECCF-D233-0999-E169-E81F935B4A4F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6CAE848-DA67-92EF-AD9E-0109263B7FB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7EF29EA3-F1AD-BBD4-565E-FFC5BCD5CDEA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46B843D4-D76B-472A-9106-B7F1A4B8315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79DAE5BA-D0CB-739B-F382-C1A5AB8A4BD1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60050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层级">
            <a:extLst>
              <a:ext uri="{FF2B5EF4-FFF2-40B4-BE49-F238E27FC236}">
                <a16:creationId xmlns:a16="http://schemas.microsoft.com/office/drawing/2014/main" id="{C493D898-94AF-D793-7E19-30A48B309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62" y="1084151"/>
            <a:ext cx="5709603" cy="46896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9FF738-0596-EF83-4150-1ACFF8782CA3}"/>
              </a:ext>
            </a:extLst>
          </p:cNvPr>
          <p:cNvSpPr txBox="1"/>
          <p:nvPr/>
        </p:nvSpPr>
        <p:spPr>
          <a:xfrm>
            <a:off x="2690261" y="5874437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用户体验</a:t>
            </a:r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要素的构建方式</a:t>
            </a:r>
            <a:endParaRPr lang="en-CA" sz="1400" kern="1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4">
            <a:extLst>
              <a:ext uri="{FF2B5EF4-FFF2-40B4-BE49-F238E27FC236}">
                <a16:creationId xmlns:a16="http://schemas.microsoft.com/office/drawing/2014/main" id="{42F41042-E45A-0E12-C554-10A99C246500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098FFFF4-DB22-795F-7F3F-C3F0A27494B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3368FD20-A741-9792-ABC6-95055B10E84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E6087735-FE14-445D-C908-0A59161CCBAA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C6BF147F-C505-D6FC-1C60-C72E1B216A9E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9177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8823ED9-E1BA-A5EA-C91C-DE3A27F238D5}"/>
              </a:ext>
            </a:extLst>
          </p:cNvPr>
          <p:cNvSpPr txBox="1"/>
          <p:nvPr/>
        </p:nvSpPr>
        <p:spPr>
          <a:xfrm>
            <a:off x="3047198" y="2746226"/>
            <a:ext cx="6097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第一节 产品设计与用户体验设计</a:t>
            </a:r>
            <a:endParaRPr lang="en-CA" sz="3200" b="1" dirty="0">
              <a:latin typeface="+mn-ea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4E22FC99-3395-53E4-35A6-9F3619A1703F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40182035-8049-F7C0-3C6D-3053BF45CCC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FEA5F25C-317C-61FF-91E1-7F2AEAA40A6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7EA916B0-996D-3F84-21AD-B83AFF90FF38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FF769545-423D-6F3F-672A-C74F9AFBCFE3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028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50E045E-83B7-0597-7B0A-DD6744A15D2D}"/>
              </a:ext>
            </a:extLst>
          </p:cNvPr>
          <p:cNvSpPr txBox="1"/>
          <p:nvPr/>
        </p:nvSpPr>
        <p:spPr>
          <a:xfrm>
            <a:off x="1297004" y="1049477"/>
            <a:ext cx="9435164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一、设计理念的区别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产品设计，尤其是网络产品的设计，其本质是设计一套能影响用户的系统机制，希望能潜移默化地改变用户的心理与行为。用户体验设计，则是为了满足用户对产品的期望，使产品符合用户的心理模型和行为习惯，从而实现良好的用户体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用户体验是交互设计的中心，它意味着一个产品在现实世界中如何发挥作用并且被人使用。设计师不能设计用户体验，只能为用户体验而设计；设计师也无法创造感性体验，但可设计唤起它的功能特征。正如深泽直人（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Naoto 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Fukasawa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）设计的红色手机，来源于童年削土豆的经历，触摸手机各个有棱角的面就能唤起当时的回忆。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BEC34C87-4C23-32D8-E4C5-5F1B768C9693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0D0545B3-E402-3658-1FEB-2C6ED7EFA33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8F599A3E-2040-9950-BDB8-9CD5B00860F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999BE60D-C2E0-0E95-A72F-8F56AD15BF5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79E41B0C-4DD7-988C-2BF9-357DCD6F0FCC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745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 descr="nnn">
            <a:extLst>
              <a:ext uri="{FF2B5EF4-FFF2-40B4-BE49-F238E27FC236}">
                <a16:creationId xmlns:a16="http://schemas.microsoft.com/office/drawing/2014/main" id="{00CC1141-9152-33B0-A134-68C29E9DE1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4" t="18858" b="20744"/>
          <a:stretch>
            <a:fillRect/>
          </a:stretch>
        </p:blipFill>
        <p:spPr>
          <a:xfrm>
            <a:off x="1760821" y="1030071"/>
            <a:ext cx="8040291" cy="33494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601EC4-4016-E0C5-F003-498BC3E1A48B}"/>
              </a:ext>
            </a:extLst>
          </p:cNvPr>
          <p:cNvSpPr txBox="1"/>
          <p:nvPr/>
        </p:nvSpPr>
        <p:spPr>
          <a:xfrm>
            <a:off x="4694722" y="4599090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SimSun" panose="02010600030101010101" pitchFamily="2" charset="-122"/>
              </a:rPr>
              <a:t>深泽直人“</a:t>
            </a:r>
            <a:r>
              <a:rPr 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W11K</a:t>
            </a:r>
            <a:r>
              <a:rPr lang="zh-CN" sz="1800" kern="1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SimSun" panose="02010600030101010101" pitchFamily="2" charset="-122"/>
              </a:rPr>
              <a:t>手机”</a:t>
            </a:r>
            <a:endParaRPr lang="en-CA" dirty="0"/>
          </a:p>
        </p:txBody>
      </p:sp>
      <p:grpSp>
        <p:nvGrpSpPr>
          <p:cNvPr id="12" name="组合 4">
            <a:extLst>
              <a:ext uri="{FF2B5EF4-FFF2-40B4-BE49-F238E27FC236}">
                <a16:creationId xmlns:a16="http://schemas.microsoft.com/office/drawing/2014/main" id="{994AA10C-E1F4-C188-CD73-5EE6A41D8C60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F1367148-D367-F3AE-33F9-073824DB2688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945903DE-093F-4A67-CB46-10D54D46002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BF2AFAC1-6961-B433-BE76-B5FD8E400508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TextBox 3">
              <a:extLst>
                <a:ext uri="{FF2B5EF4-FFF2-40B4-BE49-F238E27FC236}">
                  <a16:creationId xmlns:a16="http://schemas.microsoft.com/office/drawing/2014/main" id="{EB158B0A-4507-F9CB-06E5-146420B92600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4145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D038CFF-D505-5B6A-11E8-3D0456E6AB0B}"/>
              </a:ext>
            </a:extLst>
          </p:cNvPr>
          <p:cNvSpPr txBox="1"/>
          <p:nvPr/>
        </p:nvSpPr>
        <p:spPr>
          <a:xfrm>
            <a:off x="980173" y="1206138"/>
            <a:ext cx="10231654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二、设计内容的区别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设计不单要思考如何提升用户体验，还需考虑现实因素。例如技术落地、营销模式、季度目标、未来战略等。在这个体验经济时代，产品设计师需和用户体验设计师合作，对层级关系和优先级进行梳理，并提供最终的页面高保真原型给程序开发人员，进行产品的开发与试用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移动设备的用户界面设计为例，产品设计师需遵循体验线框图所表达的信息层级与优先级，并将其统筹规划，设计协调统一的视觉效果和交互规则运用于整个产品。用户界面设计师的职责范围包括视觉层级、构图、间距、标题和文字的视觉比重、组件使用规则（按钮、表单等）以及配色规范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设计等。如今，用户界面设计与动态交互的交叉应用越来越多，因此界面设计师也会与交互设计师寻求合作，并优化用户体验设计师所提供的基本交互理念。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D3F74870-2477-B6DF-515B-4061F5D76767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37B30457-A33B-5832-7178-76108C88FCD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6FCF3D24-5612-ED7C-80BE-5DCD1E67B3E6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EF44133F-AE17-C7F3-39DE-3E1DF4E7739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05DD1AE5-DE28-D4E6-79DE-AD0CED74B313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21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181E3A-EDB4-383A-B106-55E5E580E9F3}"/>
              </a:ext>
            </a:extLst>
          </p:cNvPr>
          <p:cNvSpPr txBox="1"/>
          <p:nvPr/>
        </p:nvSpPr>
        <p:spPr>
          <a:xfrm>
            <a:off x="1422132" y="1715234"/>
            <a:ext cx="9184907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三、设计原则的区别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总体上来说，产品设计与用户体验设计遵循大致相同的原则，都要考虑产品的美观性、功能性、易用性、使用愉悦性等。然而在具体的设计流程中，二者的着眼点有些许逻辑上的差别。产品设计在初始阶段会以功能性和美观性为主，根据产品上线后的反馈而在后续的版本迭代中，逐渐接近理想的用户体验；而用户体验设计则会优先考虑时间成本和开发资源，在设计过程的每个环节尽可能实现理想的用户体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6E00D25C-4EF8-4E44-615A-495C82535ADF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41D8123C-C0BD-DDCD-486B-2CED89A4183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5478D535-CF37-1728-4C60-B9B99A4A3F76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553C17AF-AB27-C5E9-29D8-80CFD4CE951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0D871A9F-A01A-1312-CA70-936A55626232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8522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ED22126-F0D5-7F19-6892-FC80FEC09415}"/>
              </a:ext>
            </a:extLst>
          </p:cNvPr>
          <p:cNvSpPr txBox="1"/>
          <p:nvPr/>
        </p:nvSpPr>
        <p:spPr>
          <a:xfrm>
            <a:off x="1528010" y="1626993"/>
            <a:ext cx="9319661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四、设计流程的区别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上看，产品设计流程大体分为三个阶段，即调查分析阶段、概念延伸阶段、具体实施阶段。但从微观角度上来说，每个阶段都并非完全孤立，都需不断反思、修改、完善、验证，才能得到一个较为理想的设计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来说，在调查分析阶段，主要是通过对现象、问题、挑战的质疑和思索寻找解决困惑的方案；概念延伸阶段，是产生、发展和测试创意的过程，是将问题可视化、实物化的过程；具体实施阶段，是从用户角度把控产品设计概念及使用体验的实践过程。一般而言，面向市场的新产品设计开发一般可拆解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问题概念化、概念视觉化、设计商品化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三个步骤。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3B906C53-2C3B-C9E3-94CC-51DC0E453548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F4BB7C1C-382E-F9EB-4C22-CB67C5757A4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387DCB34-C3CC-4A51-A645-B85CA505BED4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7A55D1DA-86D5-75CE-7280-1734DF2DB35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31DA8724-B26C-1FBA-663C-A08D9D6E2820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1427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56D644-BB8D-97E8-AE76-C32A714F68DC}"/>
              </a:ext>
            </a:extLst>
          </p:cNvPr>
          <p:cNvSpPr txBox="1"/>
          <p:nvPr/>
        </p:nvSpPr>
        <p:spPr>
          <a:xfrm>
            <a:off x="1017871" y="1078486"/>
            <a:ext cx="6961471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针对产品的用户体验设计流程大致分为以下五个阶段：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2D3B59-AD4C-1C8A-B942-69CBBC46C36D}"/>
              </a:ext>
            </a:extLst>
          </p:cNvPr>
          <p:cNvSpPr txBox="1"/>
          <p:nvPr/>
        </p:nvSpPr>
        <p:spPr>
          <a:xfrm>
            <a:off x="1017872" y="1580929"/>
            <a:ext cx="10445816" cy="436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l"/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产品定义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在用户体验设计中，产品定义是最重要的阶段之一，在设计产品之前，首先应思考它存在的意义。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产品调研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这个阶段通常包括用户访谈与竞品调研，不仅要分析用户需求、痛点、动机及行为，还要对竞争对手的产品进行综合分析，以了解行业动态，分析自身产品的机会值。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/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综合分析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  <a:spcAft>
                <a:spcPts val="12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这个阶段通常包括：构建用户画像，帮助设计师更好地理解用户；创建体验地图，从用户视角来理解他们与产品交互的过程。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/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原型设计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一个高效的设计阶段应包括高效合作和持续迭代。设计阶段通常包括：草图绘制、线框图绘制、原型制作、视觉设计等。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用户测试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ts val="204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通常来说，测试阶段在高保真设计稿刚出来的时候就要开始。用户测试阶段与调研阶段类似，也是由于项目的不同而有差别。它通常包括：用户测试（可用性测试、焦点小组、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 test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）、用户日志、度量分析、用户反馈等。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4">
            <a:extLst>
              <a:ext uri="{FF2B5EF4-FFF2-40B4-BE49-F238E27FC236}">
                <a16:creationId xmlns:a16="http://schemas.microsoft.com/office/drawing/2014/main" id="{52615E55-FBB5-CDD3-7CB6-58BEF03B8731}"/>
              </a:ext>
            </a:extLst>
          </p:cNvPr>
          <p:cNvGrpSpPr/>
          <p:nvPr/>
        </p:nvGrpSpPr>
        <p:grpSpPr>
          <a:xfrm>
            <a:off x="1989138" y="0"/>
            <a:ext cx="8622985" cy="889828"/>
            <a:chOff x="733" y="0"/>
            <a:chExt cx="13579" cy="1400"/>
          </a:xfrm>
        </p:grpSpPr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2628217C-F747-17AD-F2A3-925431CC4F7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B3DAC7BB-B016-E213-6028-84BDBC86C03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6" name="矩形 2">
              <a:extLst>
                <a:ext uri="{FF2B5EF4-FFF2-40B4-BE49-F238E27FC236}">
                  <a16:creationId xmlns:a16="http://schemas.microsoft.com/office/drawing/2014/main" id="{2FF780B7-FBC1-A88A-689B-094EC236C3D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F3D44D38-4683-DF11-250E-60BC03FC822A}"/>
                </a:ext>
              </a:extLst>
            </p:cNvPr>
            <p:cNvSpPr txBox="1"/>
            <p:nvPr/>
          </p:nvSpPr>
          <p:spPr>
            <a:xfrm>
              <a:off x="6726" y="191"/>
              <a:ext cx="758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第二章：用户体验设计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0537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2638</Words>
  <Application>Microsoft Office PowerPoint</Application>
  <PresentationFormat>Widescreen</PresentationFormat>
  <Paragraphs>160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微软雅黑</vt:lpstr>
      <vt:lpstr>SimHei</vt:lpstr>
      <vt:lpstr>SimHei</vt:lpstr>
      <vt:lpstr>宋体</vt:lpstr>
      <vt:lpstr>宋体</vt:lpstr>
      <vt:lpstr>方正大黑简体</vt:lpstr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cheng xu</dc:creator>
  <cp:lastModifiedBy>cheng xu</cp:lastModifiedBy>
  <cp:revision>5</cp:revision>
  <dcterms:created xsi:type="dcterms:W3CDTF">2023-12-30T08:17:00Z</dcterms:created>
  <dcterms:modified xsi:type="dcterms:W3CDTF">2024-01-12T03:56:23Z</dcterms:modified>
</cp:coreProperties>
</file>