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256" r:id="rId3"/>
    <p:sldId id="341"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73" r:id="rId36"/>
    <p:sldId id="37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2" d="100"/>
          <a:sy n="62" d="100"/>
        </p:scale>
        <p:origin x="82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EB7E4-8006-5814-E128-7721A1EC55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C6400AD9-531E-D7C0-177C-37ECC2DBD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B709C4AB-683D-5D3A-7597-C1D7980B698E}"/>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C348B069-67F0-2889-AE43-1F5926BFD95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B2B408A-4A9C-D586-0F79-189EC927F487}"/>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359112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B4D6B-B291-AF58-3C09-A0229F808E55}"/>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55AC5B19-FD5E-3428-5251-D7AD7743DA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092E40E-8F12-FDA4-61BE-F5A4C39AFF03}"/>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9DEF4BB1-8F9D-CAB7-F90E-5D7E47B9305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6D5F6A7-DC8A-7D08-30BF-40106A279853}"/>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3475078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B639CC-3B00-8A4D-1954-381E26EE9C9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2A4252A-D2FA-F82B-776F-F6B96B9B95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94105EC-0AF8-0D73-D2D5-E7015D074B3E}"/>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3C6B2742-F096-8B32-4B8B-6594196B7E0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54F3BAA-5AF4-61DC-AC6C-7F01E5A44B30}"/>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2951817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47101-811D-CB8F-FA7A-ADE418DF78BE}"/>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DEF1C62D-A0DF-982A-7C09-B43D93EFDC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E22BEB2F-A746-0ECD-BB1A-34206195DB7D}"/>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20D21609-2AF9-7086-1C61-D6CEE0C0ED6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918E591-9F3F-0D76-D5C6-6704AFCC36AF}"/>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420073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38D7F-F422-7C2D-F215-8263256945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51D66D5E-AD9A-60D1-F409-67E31409D9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059A67-3EB4-AECA-FD32-0CEE26C8EFC8}"/>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3C6350FC-7092-D76B-737D-7B034CFE0FD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03E5028-827D-06CC-C493-F57F044FAADD}"/>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1239340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4CB96-FC68-9875-0602-9508E1CA5B23}"/>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88F6CF7D-1732-572A-BAF9-5F4C310555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A0BF19D9-5888-7497-7292-CBFA84472A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1358F9C4-848D-3027-EA4C-BB343CC5BA2E}"/>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6" name="Footer Placeholder 5">
            <a:extLst>
              <a:ext uri="{FF2B5EF4-FFF2-40B4-BE49-F238E27FC236}">
                <a16:creationId xmlns:a16="http://schemas.microsoft.com/office/drawing/2014/main" id="{8E00689D-A662-21C2-920D-DE6FCAD59CAF}"/>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953F1F51-16FB-9346-6FC7-04C79757F8D3}"/>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1742820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FE5B3-66A5-09D1-E411-A47FBED5827F}"/>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2D704D8-E421-BF8B-0228-5301B01AE3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1AD433-E6F8-82CC-6343-539C3B52A5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9AE4113-F455-8568-8283-7E7CD34483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D097F5-118A-4DF2-34D1-9394B6E438B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48960E31-6594-BED0-1B38-50F6744A02A7}"/>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8" name="Footer Placeholder 7">
            <a:extLst>
              <a:ext uri="{FF2B5EF4-FFF2-40B4-BE49-F238E27FC236}">
                <a16:creationId xmlns:a16="http://schemas.microsoft.com/office/drawing/2014/main" id="{5B3B685A-7CCE-55C0-9FD6-96EBD4D39D6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6DC5DF5D-CA81-4BA7-A74B-202B55037083}"/>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4148459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047D4-C951-B508-89B4-8C5EA2BC75DF}"/>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683B1CB9-7814-DE97-737C-B03D0D93149F}"/>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4" name="Footer Placeholder 3">
            <a:extLst>
              <a:ext uri="{FF2B5EF4-FFF2-40B4-BE49-F238E27FC236}">
                <a16:creationId xmlns:a16="http://schemas.microsoft.com/office/drawing/2014/main" id="{3130A8FA-70CF-B891-950D-FB5527769077}"/>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998E3ED-006C-04A2-5F90-601ACE2AB3C0}"/>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3971342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58A79E-53E1-D949-C311-C23087140BC8}"/>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3" name="Footer Placeholder 2">
            <a:extLst>
              <a:ext uri="{FF2B5EF4-FFF2-40B4-BE49-F238E27FC236}">
                <a16:creationId xmlns:a16="http://schemas.microsoft.com/office/drawing/2014/main" id="{9F49041A-300D-122C-733F-49E56EDC25F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B8E3EF6C-9850-9D9F-97F7-3FBD127F596A}"/>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3639989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C154A-BE4C-498E-6724-C8E5795FF2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88D92946-7989-2567-7043-7D64DF4A4A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680B6731-A9EE-E2AE-02D2-7112ABB9F7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C7B5B5-24FF-509D-2A82-81D73A31E6FC}"/>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6" name="Footer Placeholder 5">
            <a:extLst>
              <a:ext uri="{FF2B5EF4-FFF2-40B4-BE49-F238E27FC236}">
                <a16:creationId xmlns:a16="http://schemas.microsoft.com/office/drawing/2014/main" id="{30B32D88-D2F9-2933-D6F4-3847E3AF610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E8EB784E-2003-BC7E-BEF0-FAF22EE4C29E}"/>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1340128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E780C-616A-9238-EA0A-42C4AA96D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F1DD4AA8-EAFF-9A50-FA4B-60AF96B34E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ABF90F32-1B6A-0866-0577-7C8BC7400A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949AE3-66CE-9A11-60B6-E9499F4F97FE}"/>
              </a:ext>
            </a:extLst>
          </p:cNvPr>
          <p:cNvSpPr>
            <a:spLocks noGrp="1"/>
          </p:cNvSpPr>
          <p:nvPr>
            <p:ph type="dt" sz="half" idx="10"/>
          </p:nvPr>
        </p:nvSpPr>
        <p:spPr/>
        <p:txBody>
          <a:bodyPr/>
          <a:lstStyle/>
          <a:p>
            <a:fld id="{6A8D712C-36F6-4FB8-B58D-5027FAC351D5}" type="datetimeFigureOut">
              <a:rPr lang="en-CA" smtClean="0"/>
              <a:t>2024-01-11</a:t>
            </a:fld>
            <a:endParaRPr lang="en-CA"/>
          </a:p>
        </p:txBody>
      </p:sp>
      <p:sp>
        <p:nvSpPr>
          <p:cNvPr id="6" name="Footer Placeholder 5">
            <a:extLst>
              <a:ext uri="{FF2B5EF4-FFF2-40B4-BE49-F238E27FC236}">
                <a16:creationId xmlns:a16="http://schemas.microsoft.com/office/drawing/2014/main" id="{002E412A-FCA2-5AC2-5AC6-995842B1104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1546BAE-F85A-3BAC-86F5-E8A6A2AAA3AF}"/>
              </a:ext>
            </a:extLst>
          </p:cNvPr>
          <p:cNvSpPr>
            <a:spLocks noGrp="1"/>
          </p:cNvSpPr>
          <p:nvPr>
            <p:ph type="sldNum" sz="quarter" idx="12"/>
          </p:nvPr>
        </p:nvSpPr>
        <p:spPr/>
        <p:txBody>
          <a:bodyPr/>
          <a:lstStyle/>
          <a:p>
            <a:fld id="{757BB7C7-8CF2-4C47-9542-D0D95CD5061E}" type="slidenum">
              <a:rPr lang="en-CA" smtClean="0"/>
              <a:t>‹#›</a:t>
            </a:fld>
            <a:endParaRPr lang="en-CA"/>
          </a:p>
        </p:txBody>
      </p:sp>
    </p:spTree>
    <p:extLst>
      <p:ext uri="{BB962C8B-B14F-4D97-AF65-F5344CB8AC3E}">
        <p14:creationId xmlns:p14="http://schemas.microsoft.com/office/powerpoint/2010/main" val="1073620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2B19C9-CFBB-6A8C-3A71-93D739D14F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3A5FE5C3-23AB-07D2-5159-AC5A307C1A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E5F55ABF-9530-FABF-4A3C-BCB08A9588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8D712C-36F6-4FB8-B58D-5027FAC351D5}" type="datetimeFigureOut">
              <a:rPr lang="en-CA" smtClean="0"/>
              <a:t>2024-01-11</a:t>
            </a:fld>
            <a:endParaRPr lang="en-CA"/>
          </a:p>
        </p:txBody>
      </p:sp>
      <p:sp>
        <p:nvSpPr>
          <p:cNvPr id="5" name="Footer Placeholder 4">
            <a:extLst>
              <a:ext uri="{FF2B5EF4-FFF2-40B4-BE49-F238E27FC236}">
                <a16:creationId xmlns:a16="http://schemas.microsoft.com/office/drawing/2014/main" id="{E90FF552-6F2D-7B01-6006-F4A2516F2C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433CEC74-4552-2389-E328-1DE34AC272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BB7C7-8CF2-4C47-9542-D0D95CD5061E}" type="slidenum">
              <a:rPr lang="en-CA" smtClean="0"/>
              <a:t>‹#›</a:t>
            </a:fld>
            <a:endParaRPr lang="en-CA"/>
          </a:p>
        </p:txBody>
      </p:sp>
    </p:spTree>
    <p:extLst>
      <p:ext uri="{BB962C8B-B14F-4D97-AF65-F5344CB8AC3E}">
        <p14:creationId xmlns:p14="http://schemas.microsoft.com/office/powerpoint/2010/main" val="3170946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www.zhihu.com/search?q=%E6%83%85%E7%BB%AA%E9%80%BB%E8%BE%91&amp;search_source=Entity&amp;hybrid_search_source=Entity&amp;hybrid_search_extra=%7b"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wo coloured ropes knotted together"/>
          <p:cNvPicPr>
            <a:picLocks noChangeAspect="1"/>
          </p:cNvPicPr>
          <p:nvPr/>
        </p:nvPicPr>
        <p:blipFill>
          <a:blip r:embed="rId2"/>
          <a:stretch>
            <a:fillRect/>
          </a:stretch>
        </p:blipFill>
        <p:spPr>
          <a:xfrm>
            <a:off x="0" y="-357187"/>
            <a:ext cx="12192000" cy="8126412"/>
          </a:xfrm>
          <a:prstGeom prst="rect">
            <a:avLst/>
          </a:prstGeom>
          <a:noFill/>
          <a:ln w="9525">
            <a:noFill/>
          </a:ln>
        </p:spPr>
      </p:pic>
      <p:sp>
        <p:nvSpPr>
          <p:cNvPr id="4100" name="TextBox 4"/>
          <p:cNvSpPr txBox="1">
            <a:spLocks noChangeArrowheads="1"/>
          </p:cNvSpPr>
          <p:nvPr/>
        </p:nvSpPr>
        <p:spPr bwMode="auto">
          <a:xfrm>
            <a:off x="4871864" y="1052736"/>
            <a:ext cx="7109639" cy="1015663"/>
          </a:xfrm>
          <a:prstGeom prst="rect">
            <a:avLst/>
          </a:prstGeom>
          <a:noFill/>
          <a:ln w="9525">
            <a:noFill/>
            <a:miter lim="800000"/>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6000" b="1" dirty="0">
                <a:solidFill>
                  <a:srgbClr val="FFF2CC"/>
                </a:solidFill>
                <a:latin typeface="微软雅黑" panose="020B0503020204020204" pitchFamily="34" charset="-122"/>
                <a:ea typeface="微软雅黑" panose="020B0503020204020204" pitchFamily="34" charset="-122"/>
              </a:rPr>
              <a:t>交互设计与用户体验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31C673-40C1-AE30-E561-398EA0D8B596}"/>
              </a:ext>
            </a:extLst>
          </p:cNvPr>
          <p:cNvSpPr txBox="1"/>
          <p:nvPr/>
        </p:nvSpPr>
        <p:spPr>
          <a:xfrm>
            <a:off x="1376412" y="2037135"/>
            <a:ext cx="9981398" cy="234628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（三）确定人物原型</a:t>
            </a: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画像包含许多特征，要确定哪些是必须具备的特征，哪些是可以具备的特征，以此来确定用户画像框架，并依托框架让流程标准化。依照之前的用户调查、亲和图法可确定用户画像优先级，参照的要素是：使用频率、市场大小、用户（潜在）价值、竞争优势、竞争策略等。</a:t>
            </a:r>
          </a:p>
        </p:txBody>
      </p:sp>
      <p:grpSp>
        <p:nvGrpSpPr>
          <p:cNvPr id="6" name="组合 4">
            <a:extLst>
              <a:ext uri="{FF2B5EF4-FFF2-40B4-BE49-F238E27FC236}">
                <a16:creationId xmlns:a16="http://schemas.microsoft.com/office/drawing/2014/main" id="{6056B246-24EC-F17A-58B2-185561A2809A}"/>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62B2E51B-F8BD-0EF1-4A0C-F6783092A4C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1DE06CF8-251F-F3EB-A314-48B669E4512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A62DB7C5-8C99-EC81-B245-30B0B901958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C7CD5750-34E3-40D9-F601-3FBC6345FA24}"/>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352886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45AFB21-64DA-4818-ACA5-3E98406CBF34}"/>
              </a:ext>
            </a:extLst>
          </p:cNvPr>
          <p:cNvSpPr txBox="1"/>
          <p:nvPr/>
        </p:nvSpPr>
        <p:spPr>
          <a:xfrm>
            <a:off x="972151" y="1584747"/>
            <a:ext cx="10481911" cy="419294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（四）完善人物原型</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在这一阶段，需要做的是：</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结合真实数据，选择典型特征加入到用户画像中；</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加入描述性的元素与场景描述，让用户画像更丰满和真实；</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使用户画像框架中的范围和抽象描述具体化；</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4.</a:t>
            </a:r>
            <a:r>
              <a:rPr lang="zh-CN" altLang="en-US" sz="2000" dirty="0">
                <a:solidFill>
                  <a:srgbClr val="333333"/>
                </a:solidFill>
                <a:latin typeface="微软雅黑" panose="020B0503020204020204" pitchFamily="34" charset="-122"/>
                <a:ea typeface="微软雅黑" panose="020B0503020204020204" pitchFamily="34" charset="-122"/>
              </a:rPr>
              <a:t>让用户画像容易记忆，比如用名字、几条简单的关键特征描述。</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总之，建立用户画像需要十分系统的定量分析和定性分析，很多大型公司都是由数据分析部门、产品开发部门、市场营销部门共同制订新产品的定位和战略，从而进行精准营销，实现</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在对的时间，向对的用户，通过对的渠道，推荐对的产品</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C4FC8E63-4416-F63D-6CB0-03838B1BD627}"/>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E841CE80-F041-BEA2-26B9-8B5270DDC21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D4C0003-861A-4122-AE60-E0942E1DE90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D43B86FB-6DA7-8ADD-5A28-B5AC7863818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AEFADC3E-D555-9D20-A788-FCA885907BC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835467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4F3A18B-257D-B4BE-5519-B41FA0C2C4D9}"/>
              </a:ext>
            </a:extLst>
          </p:cNvPr>
          <p:cNvSpPr txBox="1"/>
          <p:nvPr/>
        </p:nvSpPr>
        <p:spPr>
          <a:xfrm>
            <a:off x="933651" y="1158581"/>
            <a:ext cx="9971772" cy="2346283"/>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三、用户画像案例</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假设某网站旨在为正在创业的人提供信息。从研究中得知，用户年龄主要在</a:t>
            </a:r>
            <a:r>
              <a:rPr lang="en-US" sz="2000" dirty="0">
                <a:solidFill>
                  <a:srgbClr val="333333"/>
                </a:solidFill>
                <a:latin typeface="微软雅黑" panose="020B0503020204020204" pitchFamily="34" charset="-122"/>
                <a:ea typeface="微软雅黑" panose="020B0503020204020204" pitchFamily="34" charset="-122"/>
              </a:rPr>
              <a:t>30-45</a:t>
            </a:r>
            <a:r>
              <a:rPr lang="zh-CN" altLang="en-US" sz="2000" dirty="0">
                <a:solidFill>
                  <a:srgbClr val="333333"/>
                </a:solidFill>
                <a:latin typeface="微软雅黑" panose="020B0503020204020204" pitchFamily="34" charset="-122"/>
                <a:ea typeface="微软雅黑" panose="020B0503020204020204" pitchFamily="34" charset="-122"/>
              </a:rPr>
              <a:t>岁之间，用户通常对网站导览和操作流程相当熟悉，他们中的一些人在商界很有经验；对其他人来说，这是他们第一次接触到经营企业所涉及的所有问题。在这种情况下，创建两个角色可能是合适的。</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85" descr="用户画像1">
            <a:extLst>
              <a:ext uri="{FF2B5EF4-FFF2-40B4-BE49-F238E27FC236}">
                <a16:creationId xmlns:a16="http://schemas.microsoft.com/office/drawing/2014/main" id="{E9892CE4-7800-ED19-A960-961DAD806A19}"/>
              </a:ext>
            </a:extLst>
          </p:cNvPr>
          <p:cNvPicPr>
            <a:picLocks noChangeAspect="1"/>
          </p:cNvPicPr>
          <p:nvPr/>
        </p:nvPicPr>
        <p:blipFill>
          <a:blip r:embed="rId2"/>
          <a:stretch>
            <a:fillRect/>
          </a:stretch>
        </p:blipFill>
        <p:spPr>
          <a:xfrm>
            <a:off x="3802354" y="3149867"/>
            <a:ext cx="7103069" cy="3281263"/>
          </a:xfrm>
          <a:prstGeom prst="rect">
            <a:avLst/>
          </a:prstGeom>
        </p:spPr>
      </p:pic>
      <p:grpSp>
        <p:nvGrpSpPr>
          <p:cNvPr id="7" name="组合 4">
            <a:extLst>
              <a:ext uri="{FF2B5EF4-FFF2-40B4-BE49-F238E27FC236}">
                <a16:creationId xmlns:a16="http://schemas.microsoft.com/office/drawing/2014/main" id="{0390DD1C-744A-94A9-7392-60E871960DA7}"/>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91D22286-D8CE-9257-0D5D-7FADF107B88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BFA85DDE-9E84-4D9D-98CB-0E1BE1A4E8A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9273C6A0-4B17-5C72-27E8-1E72EC77672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4706DDAC-535F-1C65-4484-4ACB18696CE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713461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6AC8BB6-4D4C-8EB7-4FA8-997DBDD3EE93}"/>
              </a:ext>
            </a:extLst>
          </p:cNvPr>
          <p:cNvSpPr txBox="1"/>
          <p:nvPr/>
        </p:nvSpPr>
        <p:spPr>
          <a:xfrm>
            <a:off x="1451007" y="1844107"/>
            <a:ext cx="9252285" cy="280794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李静和张伟代表了设计师在决定网站的用户体验时必须牢记的用户需求范围。为了帮助设计师记住用户及用户需求，下一步即是抓取一些库存照片，给李静和张伟更多身份，并将这些照片与已经收集的关于用户的信息相结合。将这些个人资料打印出来，贴在办公室各处，当需要做决定时就可以问自己（或同事）</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这对李静有用吗？</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张伟会作何反应？</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角色可帮助设计师在每一步都记住网站的用户。</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F75BE2B9-A4A6-9D37-9233-F4A20ADE094E}"/>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14B6EAC5-C1B0-9F96-D9B9-78EFFCB5E3B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58587ABD-7BBB-69B0-43AE-842643E4CC1C}"/>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75D891B-BF48-0ABD-2AE6-C2DFA47FF93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72B5C6E5-A830-D4FB-6BF9-771B50A19DB9}"/>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471196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292D198-AA94-17C3-5068-EFB52CD5AB5C}"/>
              </a:ext>
            </a:extLst>
          </p:cNvPr>
          <p:cNvSpPr txBox="1"/>
          <p:nvPr/>
        </p:nvSpPr>
        <p:spPr>
          <a:xfrm>
            <a:off x="4593255" y="2844225"/>
            <a:ext cx="3005489"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第二节 情绪板</a:t>
            </a:r>
            <a:endParaRPr lang="en-CA" sz="3200" b="1" dirty="0">
              <a:latin typeface="+mn-ea"/>
            </a:endParaRPr>
          </a:p>
        </p:txBody>
      </p:sp>
      <p:grpSp>
        <p:nvGrpSpPr>
          <p:cNvPr id="5" name="组合 4">
            <a:extLst>
              <a:ext uri="{FF2B5EF4-FFF2-40B4-BE49-F238E27FC236}">
                <a16:creationId xmlns:a16="http://schemas.microsoft.com/office/drawing/2014/main" id="{17B87FEF-EAE2-6BA6-2AD2-AE15D6D041E8}"/>
              </a:ext>
            </a:extLst>
          </p:cNvPr>
          <p:cNvGrpSpPr/>
          <p:nvPr/>
        </p:nvGrpSpPr>
        <p:grpSpPr>
          <a:xfrm>
            <a:off x="1453415" y="0"/>
            <a:ext cx="10013054" cy="889828"/>
            <a:chOff x="733" y="0"/>
            <a:chExt cx="15768" cy="1400"/>
          </a:xfrm>
        </p:grpSpPr>
        <p:sp>
          <p:nvSpPr>
            <p:cNvPr id="6" name="矩形 2">
              <a:extLst>
                <a:ext uri="{FF2B5EF4-FFF2-40B4-BE49-F238E27FC236}">
                  <a16:creationId xmlns:a16="http://schemas.microsoft.com/office/drawing/2014/main" id="{2EAE08A3-00A8-BD72-97AD-4F5F0A96CB9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3">
              <a:extLst>
                <a:ext uri="{FF2B5EF4-FFF2-40B4-BE49-F238E27FC236}">
                  <a16:creationId xmlns:a16="http://schemas.microsoft.com/office/drawing/2014/main" id="{6884794E-A88E-F58E-F3E8-F3987173124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8" name="矩形 2">
              <a:extLst>
                <a:ext uri="{FF2B5EF4-FFF2-40B4-BE49-F238E27FC236}">
                  <a16:creationId xmlns:a16="http://schemas.microsoft.com/office/drawing/2014/main" id="{89D1F6FB-2721-0A7A-C5AF-3EE1DFBB73F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466FD27B-C281-57D1-5ACD-70547A192D0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13425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BC0E8E-0E82-9560-153B-EEFAA711F52B}"/>
              </a:ext>
            </a:extLst>
          </p:cNvPr>
          <p:cNvSpPr txBox="1"/>
          <p:nvPr/>
        </p:nvSpPr>
        <p:spPr>
          <a:xfrm>
            <a:off x="1097279" y="1861746"/>
            <a:ext cx="10154653"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一、情绪板设计概念</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情绪板（</a:t>
            </a:r>
            <a:r>
              <a:rPr lang="en-US" sz="2000" dirty="0">
                <a:solidFill>
                  <a:srgbClr val="333333"/>
                </a:solidFill>
                <a:latin typeface="微软雅黑" panose="020B0503020204020204" pitchFamily="34" charset="-122"/>
                <a:ea typeface="微软雅黑" panose="020B0503020204020204" pitchFamily="34" charset="-122"/>
              </a:rPr>
              <a:t>Mood Board</a:t>
            </a:r>
            <a:r>
              <a:rPr lang="zh-CN" altLang="en-US" sz="2000" dirty="0">
                <a:solidFill>
                  <a:srgbClr val="333333"/>
                </a:solidFill>
                <a:latin typeface="微软雅黑" panose="020B0503020204020204" pitchFamily="34" charset="-122"/>
                <a:ea typeface="微软雅黑" panose="020B0503020204020204" pitchFamily="34" charset="-122"/>
              </a:rPr>
              <a:t>），一般是指将一系列图像、文字、色彩、设计样品等进行简单拼贴，其本质是将情绪视觉化。它可基于既定主题，也可以是随机选择的任何材料。在设计中使用情绪板，有助于更高效地锁定设计方向，方便成员间的灵感交流，促进想法融合，不断深入设计内核。设计师经常使用情绪板来直观表达设计的视觉定义和设计方向。</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除了传统方式，还可通过网络媒介实现情绪板的建立，从大众普遍认知中产生思考，寻求新奇创意与灵感来源。情绪板可用于设计创作，帮助产生设计灵感。</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67C38E4E-88C8-494E-1F86-8CAC4686A63A}"/>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DFE2E57A-9D29-ECD8-58E1-B0217B462FA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C001C0E7-1777-4C51-B734-62FF22B75D7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91390DB5-8FFE-4725-771A-D6B8861D395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6C7EEAF7-2CFA-9126-63AF-FB68F6D3FA74}"/>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753315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9EFE17-100B-05CD-C1B3-E98307539DC4}"/>
              </a:ext>
            </a:extLst>
          </p:cNvPr>
          <p:cNvSpPr txBox="1"/>
          <p:nvPr/>
        </p:nvSpPr>
        <p:spPr>
          <a:xfrm>
            <a:off x="1405288" y="1794193"/>
            <a:ext cx="9798518"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二、情绪板设计制作</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（一）情绪板制作重点</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通过情绪板，团队成员能从中精准把握设计主题，了解制作者所表达的核心思想、主题氛围以及设计的致力方向。</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（二）情绪板创建方法</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可通过两种渠道进行情绪板的创建：使用纸张，织物和油漆等物理材料制作；或使用数字软件和计算机平台进行情绪板的创建。</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1B01CE89-1472-F408-7B52-97CF4D7B0139}"/>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40E49663-3BCD-20C7-BA29-F53F2357CE8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80083F59-9748-0FF9-1391-C2ACF1F28B2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7B3A0ABF-E4B3-A8C2-3116-B8FCBE54636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45FB4FB3-BD79-2F88-250D-03C2A5650841}"/>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14705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CD4556-0611-6D49-DB75-96CE73E8F209}"/>
              </a:ext>
            </a:extLst>
          </p:cNvPr>
          <p:cNvSpPr txBox="1"/>
          <p:nvPr/>
        </p:nvSpPr>
        <p:spPr>
          <a:xfrm>
            <a:off x="1244867" y="1768570"/>
            <a:ext cx="9702265" cy="3731278"/>
          </a:xfrm>
          <a:prstGeom prst="rect">
            <a:avLst/>
          </a:prstGeom>
          <a:noFill/>
        </p:spPr>
        <p:txBody>
          <a:bodyPr wrap="square">
            <a:spAutoFit/>
          </a:bodyPr>
          <a:lstStyle/>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创建一个传统情绪板</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传统情绪板更具有实体可视性，是基于多感官而存在的构建方式。该情绪板可观察、可触碰甚至可透过气味进行感知，很适合进行面对面展示。但不足的是，传统情绪板受到物理空间的限制，因此其能展示的材料或物品较为有限。</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⑴灵感收集</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基于想要传达的情绪进行灵感启发，收集能表达情绪的任何实体事物。</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⑵材料使用</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选择能表达情绪的材料，例如书籍、画作、相片、植物等物品。</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E6019189-C5C9-FBDE-E04E-4541565EDA82}"/>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2D082B2C-BFE8-FA86-6926-E0B8FF23322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A8FF9A7E-A7F1-9B83-0D20-4A2C848FCA7E}"/>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C15EEB94-4BF6-64BA-0C6C-BE240B4E07E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72974544-8AFB-78E9-BE97-0CF565DC2093}"/>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392466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70" descr="hh">
            <a:extLst>
              <a:ext uri="{FF2B5EF4-FFF2-40B4-BE49-F238E27FC236}">
                <a16:creationId xmlns:a16="http://schemas.microsoft.com/office/drawing/2014/main" id="{6A302788-B8F9-C339-4343-1B8D6444BDCD}"/>
              </a:ext>
            </a:extLst>
          </p:cNvPr>
          <p:cNvPicPr>
            <a:picLocks noChangeAspect="1"/>
          </p:cNvPicPr>
          <p:nvPr/>
        </p:nvPicPr>
        <p:blipFill>
          <a:blip r:embed="rId2"/>
          <a:srcRect l="7018" r="46030" b="9311"/>
          <a:stretch>
            <a:fillRect/>
          </a:stretch>
        </p:blipFill>
        <p:spPr>
          <a:xfrm>
            <a:off x="1757095" y="1268191"/>
            <a:ext cx="4184901" cy="4540572"/>
          </a:xfrm>
          <a:prstGeom prst="rect">
            <a:avLst/>
          </a:prstGeom>
        </p:spPr>
      </p:pic>
      <p:pic>
        <p:nvPicPr>
          <p:cNvPr id="5" name="图片 375" descr="微信图片_20220914213916">
            <a:extLst>
              <a:ext uri="{FF2B5EF4-FFF2-40B4-BE49-F238E27FC236}">
                <a16:creationId xmlns:a16="http://schemas.microsoft.com/office/drawing/2014/main" id="{BE0C4FB3-8EA7-4DA4-3346-C3060692BC4F}"/>
              </a:ext>
            </a:extLst>
          </p:cNvPr>
          <p:cNvPicPr>
            <a:picLocks noChangeAspect="1"/>
          </p:cNvPicPr>
          <p:nvPr/>
        </p:nvPicPr>
        <p:blipFill>
          <a:blip r:embed="rId3"/>
          <a:stretch>
            <a:fillRect/>
          </a:stretch>
        </p:blipFill>
        <p:spPr>
          <a:xfrm>
            <a:off x="6250005" y="1268191"/>
            <a:ext cx="3942233" cy="4540572"/>
          </a:xfrm>
          <a:prstGeom prst="rect">
            <a:avLst/>
          </a:prstGeom>
        </p:spPr>
      </p:pic>
      <p:sp>
        <p:nvSpPr>
          <p:cNvPr id="7" name="TextBox 6">
            <a:extLst>
              <a:ext uri="{FF2B5EF4-FFF2-40B4-BE49-F238E27FC236}">
                <a16:creationId xmlns:a16="http://schemas.microsoft.com/office/drawing/2014/main" id="{68857A76-1074-7CF3-6909-744C7660192B}"/>
              </a:ext>
            </a:extLst>
          </p:cNvPr>
          <p:cNvSpPr txBox="1"/>
          <p:nvPr/>
        </p:nvSpPr>
        <p:spPr>
          <a:xfrm>
            <a:off x="2971800" y="5893684"/>
            <a:ext cx="6097604" cy="369332"/>
          </a:xfrm>
          <a:prstGeom prst="rect">
            <a:avLst/>
          </a:prstGeom>
          <a:noFill/>
        </p:spPr>
        <p:txBody>
          <a:bodyPr wrap="square">
            <a:spAutoFit/>
          </a:bodyPr>
          <a:lstStyle/>
          <a:p>
            <a:pPr algn="ct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不同风格的传统情绪板</a:t>
            </a:r>
            <a:endParaRPr lang="en-CA" sz="14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8" name="组合 4">
            <a:extLst>
              <a:ext uri="{FF2B5EF4-FFF2-40B4-BE49-F238E27FC236}">
                <a16:creationId xmlns:a16="http://schemas.microsoft.com/office/drawing/2014/main" id="{2CC710A4-D9E9-668F-61AF-C23077D2F789}"/>
              </a:ext>
            </a:extLst>
          </p:cNvPr>
          <p:cNvGrpSpPr/>
          <p:nvPr/>
        </p:nvGrpSpPr>
        <p:grpSpPr>
          <a:xfrm>
            <a:off x="1453415" y="0"/>
            <a:ext cx="10013054" cy="889828"/>
            <a:chOff x="733" y="0"/>
            <a:chExt cx="15768" cy="1400"/>
          </a:xfrm>
        </p:grpSpPr>
        <p:sp>
          <p:nvSpPr>
            <p:cNvPr id="9" name="矩形 2">
              <a:extLst>
                <a:ext uri="{FF2B5EF4-FFF2-40B4-BE49-F238E27FC236}">
                  <a16:creationId xmlns:a16="http://schemas.microsoft.com/office/drawing/2014/main" id="{F9C7C36E-0B44-6C77-B98F-A9D996A73B4F}"/>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3">
              <a:extLst>
                <a:ext uri="{FF2B5EF4-FFF2-40B4-BE49-F238E27FC236}">
                  <a16:creationId xmlns:a16="http://schemas.microsoft.com/office/drawing/2014/main" id="{55038859-2967-7232-AE37-A0F0DC21731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2AEB4C81-21C1-FE2B-0E92-2DBD423CD26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78E424B4-7359-2B62-326C-A081A2F128E3}"/>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806393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2E6D1C-112D-0C07-AE7D-8170BB91F53A}"/>
              </a:ext>
            </a:extLst>
          </p:cNvPr>
          <p:cNvSpPr txBox="1"/>
          <p:nvPr/>
        </p:nvSpPr>
        <p:spPr>
          <a:xfrm>
            <a:off x="1029902" y="1082717"/>
            <a:ext cx="4254367" cy="5116272"/>
          </a:xfrm>
          <a:prstGeom prst="rect">
            <a:avLst/>
          </a:prstGeom>
          <a:noFill/>
        </p:spPr>
        <p:txBody>
          <a:bodyPr wrap="square">
            <a:spAutoFit/>
          </a:bodyPr>
          <a:lstStyle/>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创建一个数字情绪板</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数字情绪板灵活而不受空间限制，可基于数字软件进行图像设计，也可将做好的情绪板发送到社交平台或设计网站上与他人分享情绪灵感，有利于设计思维的开拓与延伸。数字情绪板的内容包含色块、插图、文字、图形等可基于各类终端进行演示的各类视觉要素。体验感较好的情绪板创建工具有：</a:t>
            </a:r>
            <a:r>
              <a:rPr lang="en-US" sz="2000" dirty="0">
                <a:solidFill>
                  <a:srgbClr val="333333"/>
                </a:solidFill>
                <a:latin typeface="微软雅黑" panose="020B0503020204020204" pitchFamily="34" charset="-122"/>
                <a:ea typeface="微软雅黑" panose="020B0503020204020204" pitchFamily="34" charset="-122"/>
              </a:rPr>
              <a:t>Invision Board</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Canva</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Sample Board</a:t>
            </a:r>
            <a:r>
              <a:rPr lang="zh-CN" altLang="en-US" sz="2000" dirty="0">
                <a:solidFill>
                  <a:srgbClr val="333333"/>
                </a:solidFill>
                <a:latin typeface="微软雅黑" panose="020B0503020204020204" pitchFamily="34" charset="-122"/>
                <a:ea typeface="微软雅黑" panose="020B0503020204020204" pitchFamily="34" charset="-122"/>
              </a:rPr>
              <a:t>等。</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54" descr="情绪板1">
            <a:extLst>
              <a:ext uri="{FF2B5EF4-FFF2-40B4-BE49-F238E27FC236}">
                <a16:creationId xmlns:a16="http://schemas.microsoft.com/office/drawing/2014/main" id="{643A44CE-586C-2427-4BF3-5870E5ED42FA}"/>
              </a:ext>
            </a:extLst>
          </p:cNvPr>
          <p:cNvPicPr>
            <a:picLocks noChangeAspect="1"/>
          </p:cNvPicPr>
          <p:nvPr/>
        </p:nvPicPr>
        <p:blipFill>
          <a:blip r:embed="rId2"/>
          <a:stretch>
            <a:fillRect/>
          </a:stretch>
        </p:blipFill>
        <p:spPr>
          <a:xfrm>
            <a:off x="5427839" y="1715704"/>
            <a:ext cx="5734259" cy="3828448"/>
          </a:xfrm>
          <a:prstGeom prst="rect">
            <a:avLst/>
          </a:prstGeom>
        </p:spPr>
      </p:pic>
      <p:grpSp>
        <p:nvGrpSpPr>
          <p:cNvPr id="7" name="组合 4">
            <a:extLst>
              <a:ext uri="{FF2B5EF4-FFF2-40B4-BE49-F238E27FC236}">
                <a16:creationId xmlns:a16="http://schemas.microsoft.com/office/drawing/2014/main" id="{2DA469C6-B884-DFD1-8BD8-8261F50F6307}"/>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642AF9AD-02D0-F51C-7944-83D54A1B739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704A0B5F-E251-5474-3D58-74A4A40D036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84C7663E-FAD9-7C2C-2776-EBBCD6F09501}"/>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DD693C4-8798-0481-A406-1AEDF7FBBA30}"/>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612315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75317D7-AADA-72F5-4E44-58C043A793F5}"/>
              </a:ext>
            </a:extLst>
          </p:cNvPr>
          <p:cNvSpPr txBox="1"/>
          <p:nvPr/>
        </p:nvSpPr>
        <p:spPr>
          <a:xfrm>
            <a:off x="2663790" y="2659559"/>
            <a:ext cx="7904748" cy="769441"/>
          </a:xfrm>
          <a:prstGeom prst="rect">
            <a:avLst/>
          </a:prstGeom>
          <a:noFill/>
          <a:ln>
            <a:solidFill>
              <a:schemeClr val="bg2">
                <a:lumMod val="50000"/>
              </a:schemeClr>
            </a:solidFill>
          </a:ln>
        </p:spPr>
        <p:txBody>
          <a:bodyPr wrap="square">
            <a:spAutoFit/>
          </a:bodyPr>
          <a:lstStyle/>
          <a:p>
            <a:pPr eaLnBrk="0" fontAlgn="base" hangingPunct="0">
              <a:spcBef>
                <a:spcPct val="0"/>
              </a:spcBef>
              <a:spcAft>
                <a:spcPct val="0"/>
              </a:spcAft>
              <a:defRPr/>
            </a:pPr>
            <a:r>
              <a:rPr lang="zh-CN" altLang="en-US" sz="4400" b="1" dirty="0">
                <a:latin typeface="+mn-ea"/>
              </a:rPr>
              <a:t>第三章 用户体验设计的方法</a:t>
            </a:r>
            <a:endParaRPr lang="en-CA" sz="4400" b="1" dirty="0">
              <a:latin typeface="+mn-ea"/>
            </a:endParaRPr>
          </a:p>
        </p:txBody>
      </p:sp>
    </p:spTree>
    <p:extLst>
      <p:ext uri="{BB962C8B-B14F-4D97-AF65-F5344CB8AC3E}">
        <p14:creationId xmlns:p14="http://schemas.microsoft.com/office/powerpoint/2010/main" val="10614614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E34D84-1220-4A8D-0CD5-2298E013D22A}"/>
              </a:ext>
            </a:extLst>
          </p:cNvPr>
          <p:cNvSpPr txBox="1"/>
          <p:nvPr/>
        </p:nvSpPr>
        <p:spPr>
          <a:xfrm>
            <a:off x="1405288" y="1718410"/>
            <a:ext cx="9663764" cy="373127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三、情绪板制作流程</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（一）明确主题，确定风格：明确情绪版要表现的主题与情绪，了解什么样的调性可表现主题情绪。</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（二）确认表达的</a:t>
            </a:r>
            <a:r>
              <a:rPr lang="zh-CN" altLang="en-US" sz="2000" dirty="0">
                <a:solidFill>
                  <a:srgbClr val="333333"/>
                </a:solidFill>
                <a:latin typeface="微软雅黑" panose="020B0503020204020204" pitchFamily="34" charset="-122"/>
                <a:ea typeface="微软雅黑" panose="020B0503020204020204" pitchFamily="34" charset="-122"/>
                <a:hlinkClick r:id="rId2">
                  <a:extLst>
                    <a:ext uri="{A12FA001-AC4F-418D-AE19-62706E023703}">
                      <ahyp:hlinkClr xmlns:ahyp="http://schemas.microsoft.com/office/drawing/2018/hyperlinkcolor" val="tx"/>
                    </a:ext>
                  </a:extLst>
                </a:hlinkClick>
              </a:rPr>
              <a:t>情绪逻辑</a:t>
            </a:r>
            <a:r>
              <a:rPr lang="zh-CN" altLang="en-US" sz="2000" dirty="0">
                <a:solidFill>
                  <a:srgbClr val="333333"/>
                </a:solidFill>
                <a:latin typeface="微软雅黑" panose="020B0503020204020204" pitchFamily="34" charset="-122"/>
                <a:ea typeface="微软雅黑" panose="020B0503020204020204" pitchFamily="34" charset="-122"/>
              </a:rPr>
              <a:t>：按照主次将画面中需要表达的内容进行排序。</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（三）确定情绪传达媒介：确定是使用传统情绪板还是数字情绪板进行传达，若选择数字情绪板，需选择适合情绪板制作的软件或平台。</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（四）准备表现素材：按照梳理出的主次关系进行素材准备，包括宏观的场景氛围以及微观的局部呈现或者材质肌理的构成等。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4FF1B821-E3D3-52B1-383F-23EE0E40FB99}"/>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E4F3EE41-4288-88EF-DF8F-92782E8FAD7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B4A0C75A-04CC-B1F3-1C64-C43C68F12858}"/>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B2FCE6A2-364E-11D0-8110-75BB2EDF9A3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9344EFA2-159F-17CA-96FF-BBC8C4FDC956}"/>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351136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AE8085-E8AE-D78C-F211-2F7FE5DFAF02}"/>
              </a:ext>
            </a:extLst>
          </p:cNvPr>
          <p:cNvSpPr txBox="1"/>
          <p:nvPr/>
        </p:nvSpPr>
        <p:spPr>
          <a:xfrm>
            <a:off x="1262915" y="1794193"/>
            <a:ext cx="9666170"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（五）逐步操作实施：如果是实体拼贴，素材需打印剪贴，在墙面或者草稿纸上进行；如果是数字表达，需选择适合的软件进行逐步操作。</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（六）控制节奏表现：拼贴主次分明，注重画面节奏感。可使用放大、重复出现等方法强调传达的重点信息。</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（七）开始进行拼贴：确定每个位置的传达内容后，就可开始拼贴和固着。</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（八）质感丰富与润色：增加不同肌理的材质与表达材料，形成视觉层次感。</a:t>
            </a:r>
            <a:br>
              <a:rPr lang="en-US" sz="2000" dirty="0">
                <a:solidFill>
                  <a:srgbClr val="333333"/>
                </a:solidFill>
                <a:latin typeface="微软雅黑" panose="020B0503020204020204" pitchFamily="34" charset="-122"/>
                <a:ea typeface="微软雅黑" panose="020B0503020204020204" pitchFamily="34" charset="-122"/>
              </a:rPr>
            </a:b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E1A9A8D8-1F9C-DC1F-BCEE-0769A0AAD6AB}"/>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6913AE5F-4898-AE1C-8700-6EA240DE86F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A84AB895-4606-2012-26FB-82984EF54CC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0FCEBD6D-611A-5E73-93FC-324ECC3F3A8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F032DE20-D7F0-BEA9-39EF-1583BB6F75BB}"/>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558865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292D198-AA94-17C3-5068-EFB52CD5AB5C}"/>
              </a:ext>
            </a:extLst>
          </p:cNvPr>
          <p:cNvSpPr txBox="1"/>
          <p:nvPr/>
        </p:nvSpPr>
        <p:spPr>
          <a:xfrm>
            <a:off x="4593255" y="2844225"/>
            <a:ext cx="3005489"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第三节 故事板</a:t>
            </a:r>
            <a:endParaRPr lang="en-CA" sz="3200" b="1" dirty="0">
              <a:latin typeface="+mn-ea"/>
            </a:endParaRPr>
          </a:p>
        </p:txBody>
      </p:sp>
      <p:grpSp>
        <p:nvGrpSpPr>
          <p:cNvPr id="5" name="组合 4">
            <a:extLst>
              <a:ext uri="{FF2B5EF4-FFF2-40B4-BE49-F238E27FC236}">
                <a16:creationId xmlns:a16="http://schemas.microsoft.com/office/drawing/2014/main" id="{17B87FEF-EAE2-6BA6-2AD2-AE15D6D041E8}"/>
              </a:ext>
            </a:extLst>
          </p:cNvPr>
          <p:cNvGrpSpPr/>
          <p:nvPr/>
        </p:nvGrpSpPr>
        <p:grpSpPr>
          <a:xfrm>
            <a:off x="1453415" y="0"/>
            <a:ext cx="10013054" cy="889828"/>
            <a:chOff x="733" y="0"/>
            <a:chExt cx="15768" cy="1400"/>
          </a:xfrm>
        </p:grpSpPr>
        <p:sp>
          <p:nvSpPr>
            <p:cNvPr id="6" name="矩形 2">
              <a:extLst>
                <a:ext uri="{FF2B5EF4-FFF2-40B4-BE49-F238E27FC236}">
                  <a16:creationId xmlns:a16="http://schemas.microsoft.com/office/drawing/2014/main" id="{2EAE08A3-00A8-BD72-97AD-4F5F0A96CB9B}"/>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3">
              <a:extLst>
                <a:ext uri="{FF2B5EF4-FFF2-40B4-BE49-F238E27FC236}">
                  <a16:creationId xmlns:a16="http://schemas.microsoft.com/office/drawing/2014/main" id="{6884794E-A88E-F58E-F3E8-F3987173124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8" name="矩形 2">
              <a:extLst>
                <a:ext uri="{FF2B5EF4-FFF2-40B4-BE49-F238E27FC236}">
                  <a16:creationId xmlns:a16="http://schemas.microsoft.com/office/drawing/2014/main" id="{89D1F6FB-2721-0A7A-C5AF-3EE1DFBB73F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466FD27B-C281-57D1-5ACD-70547A192D0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2916024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E7B1B6-E8A9-9848-E73B-8D51FAC4B1B8}"/>
              </a:ext>
            </a:extLst>
          </p:cNvPr>
          <p:cNvSpPr txBox="1"/>
          <p:nvPr/>
        </p:nvSpPr>
        <p:spPr>
          <a:xfrm>
            <a:off x="1220804" y="1403478"/>
            <a:ext cx="9983002" cy="5116272"/>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一、故事板的缘起</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 故事板起源于动画行业，英文译为“</a:t>
            </a:r>
            <a:r>
              <a:rPr lang="en-US" sz="2000" dirty="0">
                <a:solidFill>
                  <a:srgbClr val="333333"/>
                </a:solidFill>
                <a:latin typeface="微软雅黑" panose="020B0503020204020204" pitchFamily="34" charset="-122"/>
                <a:ea typeface="微软雅黑" panose="020B0503020204020204" pitchFamily="34" charset="-122"/>
              </a:rPr>
              <a:t>Storyboard</a:t>
            </a:r>
            <a:r>
              <a:rPr lang="zh-CN" altLang="en-US" sz="2000" dirty="0">
                <a:solidFill>
                  <a:srgbClr val="333333"/>
                </a:solidFill>
                <a:latin typeface="微软雅黑" panose="020B0503020204020204" pitchFamily="34" charset="-122"/>
                <a:ea typeface="微软雅黑" panose="020B0503020204020204" pitchFamily="34" charset="-122"/>
              </a:rPr>
              <a:t>”，有时译为“故事图”，原意是安排电影拍摄程序的记事板。从</a:t>
            </a:r>
            <a:r>
              <a:rPr lang="en-US" sz="2000" dirty="0">
                <a:solidFill>
                  <a:srgbClr val="333333"/>
                </a:solidFill>
                <a:latin typeface="微软雅黑" panose="020B0503020204020204" pitchFamily="34" charset="-122"/>
                <a:ea typeface="微软雅黑" panose="020B0503020204020204" pitchFamily="34" charset="-122"/>
              </a:rPr>
              <a:t>20</a:t>
            </a:r>
            <a:r>
              <a:rPr lang="zh-CN" altLang="en-US" sz="2000" dirty="0">
                <a:solidFill>
                  <a:srgbClr val="333333"/>
                </a:solidFill>
                <a:latin typeface="微软雅黑" panose="020B0503020204020204" pitchFamily="34" charset="-122"/>
                <a:ea typeface="微软雅黑" panose="020B0503020204020204" pitchFamily="34" charset="-122"/>
              </a:rPr>
              <a:t>世纪</a:t>
            </a:r>
            <a:r>
              <a:rPr lang="en-US" sz="2000" dirty="0">
                <a:solidFill>
                  <a:srgbClr val="333333"/>
                </a:solidFill>
                <a:latin typeface="微软雅黑" panose="020B0503020204020204" pitchFamily="34" charset="-122"/>
                <a:ea typeface="微软雅黑" panose="020B0503020204020204" pitchFamily="34" charset="-122"/>
              </a:rPr>
              <a:t>20</a:t>
            </a:r>
            <a:r>
              <a:rPr lang="zh-CN" altLang="en-US" sz="2000" dirty="0">
                <a:solidFill>
                  <a:srgbClr val="333333"/>
                </a:solidFill>
                <a:latin typeface="微软雅黑" panose="020B0503020204020204" pitchFamily="34" charset="-122"/>
                <a:ea typeface="微软雅黑" panose="020B0503020204020204" pitchFamily="34" charset="-122"/>
              </a:rPr>
              <a:t>年代以来，迪士尼工作室就开始使用框架草图来叙述故事；自</a:t>
            </a:r>
            <a:r>
              <a:rPr lang="en-US" sz="2000" dirty="0">
                <a:solidFill>
                  <a:srgbClr val="333333"/>
                </a:solidFill>
                <a:latin typeface="微软雅黑" panose="020B0503020204020204" pitchFamily="34" charset="-122"/>
                <a:ea typeface="微软雅黑" panose="020B0503020204020204" pitchFamily="34" charset="-122"/>
              </a:rPr>
              <a:t>20</a:t>
            </a:r>
            <a:r>
              <a:rPr lang="zh-CN" altLang="en-US" sz="2000" dirty="0">
                <a:solidFill>
                  <a:srgbClr val="333333"/>
                </a:solidFill>
                <a:latin typeface="微软雅黑" panose="020B0503020204020204" pitchFamily="34" charset="-122"/>
                <a:ea typeface="微软雅黑" panose="020B0503020204020204" pitchFamily="34" charset="-122"/>
              </a:rPr>
              <a:t>世纪</a:t>
            </a:r>
            <a:r>
              <a:rPr lang="en-US" sz="2000" dirty="0">
                <a:solidFill>
                  <a:srgbClr val="333333"/>
                </a:solidFill>
                <a:latin typeface="微软雅黑" panose="020B0503020204020204" pitchFamily="34" charset="-122"/>
                <a:ea typeface="微软雅黑" panose="020B0503020204020204" pitchFamily="34" charset="-122"/>
              </a:rPr>
              <a:t>90</a:t>
            </a:r>
            <a:r>
              <a:rPr lang="zh-CN" altLang="en-US" sz="2000" dirty="0">
                <a:solidFill>
                  <a:srgbClr val="333333"/>
                </a:solidFill>
                <a:latin typeface="微软雅黑" panose="020B0503020204020204" pitchFamily="34" charset="-122"/>
                <a:ea typeface="微软雅黑" panose="020B0503020204020204" pitchFamily="34" charset="-122"/>
              </a:rPr>
              <a:t>年代起，电脑绘制软件渐渐取代了过去的手绘故事板，许多大制作的商业影片，都在拍摄之前用电脑动画模拟的方式创建故事板，让复杂的电影拍摄更趋形象、准确和简单；如今故事板早已成为动画片、电影、电视剧、广告、</a:t>
            </a:r>
            <a:r>
              <a:rPr lang="en-US" sz="2000" dirty="0">
                <a:solidFill>
                  <a:srgbClr val="333333"/>
                </a:solidFill>
                <a:latin typeface="微软雅黑" panose="020B0503020204020204" pitchFamily="34" charset="-122"/>
                <a:ea typeface="微软雅黑" panose="020B0503020204020204" pitchFamily="34" charset="-122"/>
              </a:rPr>
              <a:t>MTV</a:t>
            </a:r>
            <a:r>
              <a:rPr lang="zh-CN" altLang="en-US" sz="2000" dirty="0">
                <a:solidFill>
                  <a:srgbClr val="333333"/>
                </a:solidFill>
                <a:latin typeface="微软雅黑" panose="020B0503020204020204" pitchFamily="34" charset="-122"/>
                <a:ea typeface="微软雅黑" panose="020B0503020204020204" pitchFamily="34" charset="-122"/>
              </a:rPr>
              <a:t>等各种影像的制作工具与制作环节之一，并在设计领域中不断崭露头角。</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当故事板被运用到用户体验设计中时，可用于展示用户使用产品的可能性情景，表达用户在使用产品时的关键环节、重要操作以及操作流程，以旁观者视角审视这中间可被挖掘和提升的地方。</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42FF3BB6-58CA-C182-8CAC-32BFA436B7D4}"/>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93C117FF-C584-BC55-7112-2EBC8C9786E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64456E81-A714-C8C4-0596-AD3B0D7DAEA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71FC0FD7-6B6A-FB0D-8EE2-2DEABFA08C4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7AF6120B-34D6-A535-7B95-87A845B8A8F0}"/>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728733814"/>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3663C0-D058-3C6D-1A61-7A387475058F}"/>
              </a:ext>
            </a:extLst>
          </p:cNvPr>
          <p:cNvSpPr txBox="1"/>
          <p:nvPr/>
        </p:nvSpPr>
        <p:spPr>
          <a:xfrm>
            <a:off x="741145" y="868235"/>
            <a:ext cx="10549288" cy="5121530"/>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二、故事板的作用</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（一）帮助用户体验设计师思考</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故事板可帮助设计师串联角色、场景与情节，以图文结合的方式使体验过程具象化。让设计师能对用户体验进行更为直观合理的思考，也可使产品的用户定位更加准确。</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（二）便于团队内部协同设计</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如果是</a:t>
            </a: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个人或更多人参与探讨，由于个人想象力的差异以及对角色的理解程度不同，此时就需故事板帮助团队成员将想法进行整合。</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（三）易于对外讲解设计理念</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阅读图片故事是人类从幼儿时期就掌握的本领，人们对图片故事的理解程度也远远高于其他形式的故事。所以当把产品设计概念向不了解产品的人讲述的时候，比如投资人、客户、用户等，故事板可使概念更易被接受。</a:t>
            </a:r>
            <a:endParaRPr lang="en-CA"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6" name="组合 4">
            <a:extLst>
              <a:ext uri="{FF2B5EF4-FFF2-40B4-BE49-F238E27FC236}">
                <a16:creationId xmlns:a16="http://schemas.microsoft.com/office/drawing/2014/main" id="{746AC065-6399-685C-3660-E191B4CF0246}"/>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D80D736B-E6C6-382F-B5EB-FEE6CF42D8FD}"/>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2607F34D-7261-3489-A1BF-F1F67545712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BE789758-6DB6-F038-6987-E54B711D382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59FE3B14-EBEB-FE26-81F2-2901C77F5AEE}"/>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6178838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21DC200-27F2-53B8-3927-FF7AEE6C1B9A}"/>
              </a:ext>
            </a:extLst>
          </p:cNvPr>
          <p:cNvSpPr txBox="1"/>
          <p:nvPr/>
        </p:nvSpPr>
        <p:spPr>
          <a:xfrm>
            <a:off x="760396" y="870864"/>
            <a:ext cx="10607040" cy="6347379"/>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三、故事板的设计</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（一）确定三要素：角色、场景和情节</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角色</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首先，调查并设定一个故事的主人公，主人公的形象应当是之前就整理好的用户画像，必须是基于真实的用户建模而非凭空想象。人物的行为越接近真实的用户画像，就越能帮助挖掘产品中的体验问题。</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场景</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一个故事的角色并非孤立存在，需构建一个可从侧面烘托人物性格的背景和环境，包括线上环境（网络、应用程序等）和线下环境（地点，周围的人物）。</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情节</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确定故事的主线剧情，通常会包含起因、经过和结果，即用户目标、触发事件、行为流程、行为结果等。</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6870" algn="just"/>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1E363BC6-7FBC-8B42-7863-F7CFE79A350F}"/>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24A7F97F-DBA8-3766-EB84-2876A3A95D7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1CBE5063-5FD1-7F16-4B82-BBEEE58D713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F3E913F9-9FD9-FBE1-76B0-642CBCC69C4D}"/>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91BC4665-6C6C-3B7B-B4CE-7CB163989042}"/>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3509246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763F8F-1210-5507-913F-4ABAB198B747}"/>
              </a:ext>
            </a:extLst>
          </p:cNvPr>
          <p:cNvSpPr txBox="1"/>
          <p:nvPr/>
        </p:nvSpPr>
        <p:spPr>
          <a:xfrm>
            <a:off x="975359" y="1170821"/>
            <a:ext cx="10241280" cy="1422954"/>
          </a:xfrm>
          <a:prstGeom prst="rect">
            <a:avLst/>
          </a:prstGeom>
          <a:noFill/>
        </p:spPr>
        <p:txBody>
          <a:bodyPr wrap="square">
            <a:spAutoFit/>
          </a:bodyPr>
          <a:lstStyle/>
          <a:p>
            <a:pPr indent="356870" algn="just">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（二）绘制简单的情节</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可用文字和箭头阐述简单故事，呈现故事发展的关键点，一般包括起因、触发点、故事经过、结果等方面。</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83" descr="qqq">
            <a:extLst>
              <a:ext uri="{FF2B5EF4-FFF2-40B4-BE49-F238E27FC236}">
                <a16:creationId xmlns:a16="http://schemas.microsoft.com/office/drawing/2014/main" id="{01875D02-D547-9E46-B204-883F201AE7FE}"/>
              </a:ext>
            </a:extLst>
          </p:cNvPr>
          <p:cNvPicPr>
            <a:picLocks noChangeAspect="1"/>
          </p:cNvPicPr>
          <p:nvPr/>
        </p:nvPicPr>
        <p:blipFill>
          <a:blip r:embed="rId2"/>
          <a:srcRect r="2530"/>
          <a:stretch>
            <a:fillRect/>
          </a:stretch>
        </p:blipFill>
        <p:spPr>
          <a:xfrm>
            <a:off x="3629576" y="2350971"/>
            <a:ext cx="5933513" cy="4348212"/>
          </a:xfrm>
          <a:prstGeom prst="rect">
            <a:avLst/>
          </a:prstGeom>
        </p:spPr>
      </p:pic>
      <p:grpSp>
        <p:nvGrpSpPr>
          <p:cNvPr id="7" name="组合 4">
            <a:extLst>
              <a:ext uri="{FF2B5EF4-FFF2-40B4-BE49-F238E27FC236}">
                <a16:creationId xmlns:a16="http://schemas.microsoft.com/office/drawing/2014/main" id="{C68C6D1D-8039-12DE-6997-BCF21E05E5C8}"/>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FA4F95C9-7FF5-D8AB-15B5-8F390997F5B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2144849A-B7EA-700E-0E68-8B7B03FDCC3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D40964B6-ADF1-33C4-BE98-46EC15AC87B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37C04FE-25CC-EC97-049D-CDE292DBB3FA}"/>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969850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EDF5AD-9D1B-BE9F-F3E1-AAEB10F5DA51}"/>
              </a:ext>
            </a:extLst>
          </p:cNvPr>
          <p:cNvSpPr txBox="1"/>
          <p:nvPr/>
        </p:nvSpPr>
        <p:spPr>
          <a:xfrm>
            <a:off x="1162249" y="1339326"/>
            <a:ext cx="3679259" cy="3269613"/>
          </a:xfrm>
          <a:prstGeom prst="rect">
            <a:avLst/>
          </a:prstGeom>
          <a:noFill/>
        </p:spPr>
        <p:txBody>
          <a:bodyPr wrap="square">
            <a:spAutoFit/>
          </a:bodyPr>
          <a:lstStyle/>
          <a:p>
            <a:pPr indent="356870" algn="just">
              <a:lnSpc>
                <a:spcPct val="150000"/>
              </a:lnSpc>
              <a:spcBef>
                <a:spcPts val="1200"/>
              </a:spcBef>
            </a:pPr>
            <a:r>
              <a:rPr lang="zh-CN" altLang="en-US" sz="2000" dirty="0">
                <a:solidFill>
                  <a:srgbClr val="333333"/>
                </a:solidFill>
                <a:latin typeface="微软雅黑" panose="020B0503020204020204" pitchFamily="34" charset="-122"/>
                <a:ea typeface="微软雅黑" panose="020B0503020204020204" pitchFamily="34" charset="-122"/>
              </a:rPr>
              <a:t>（三）给情节添加情感</a:t>
            </a:r>
            <a:endParaRPr lang="en-CA" sz="2000" dirty="0">
              <a:solidFill>
                <a:srgbClr val="333333"/>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在每个步骤中添加表情，了解角色情绪与思想的变化。特别是要描述成功或痛点的反应。例如，角色的心理活动、事件的最终影响。在每个行为后加入简单化的情感表达。</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84" descr="为故事板添加情绪">
            <a:extLst>
              <a:ext uri="{FF2B5EF4-FFF2-40B4-BE49-F238E27FC236}">
                <a16:creationId xmlns:a16="http://schemas.microsoft.com/office/drawing/2014/main" id="{F4913D2D-EF14-AA0F-8476-19A9DF2A6744}"/>
              </a:ext>
            </a:extLst>
          </p:cNvPr>
          <p:cNvPicPr>
            <a:picLocks noChangeAspect="1"/>
          </p:cNvPicPr>
          <p:nvPr/>
        </p:nvPicPr>
        <p:blipFill>
          <a:blip r:embed="rId2"/>
          <a:srcRect r="2711"/>
          <a:stretch>
            <a:fillRect/>
          </a:stretch>
        </p:blipFill>
        <p:spPr>
          <a:xfrm>
            <a:off x="4969843" y="1454829"/>
            <a:ext cx="5687338" cy="4175950"/>
          </a:xfrm>
          <a:prstGeom prst="rect">
            <a:avLst/>
          </a:prstGeom>
        </p:spPr>
      </p:pic>
      <p:grpSp>
        <p:nvGrpSpPr>
          <p:cNvPr id="7" name="组合 4">
            <a:extLst>
              <a:ext uri="{FF2B5EF4-FFF2-40B4-BE49-F238E27FC236}">
                <a16:creationId xmlns:a16="http://schemas.microsoft.com/office/drawing/2014/main" id="{68BF4784-B514-103C-C754-24710E96D6AC}"/>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368625FD-9CC2-F51C-DF02-602E7E4874E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23E9CD9A-6F3D-44CB-602B-EC32FF68D7F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D092181B-A724-04A3-8A1C-D6B253044C4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C37C102D-70CD-2733-DB05-214CE3B6E663}"/>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43599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3AE2A9A-3CBF-A77A-6636-322BC3876EF7}"/>
              </a:ext>
            </a:extLst>
          </p:cNvPr>
          <p:cNvSpPr txBox="1"/>
          <p:nvPr/>
        </p:nvSpPr>
        <p:spPr>
          <a:xfrm>
            <a:off x="1075623" y="1639122"/>
            <a:ext cx="3380874"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（四）成形线稿</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将每个步骤转化成画面，在画面中体现每一刻发生了什么，以及人物当下的想法。如图所示的案例，把用户使用</a:t>
            </a:r>
            <a:r>
              <a:rPr lang="en-US" sz="2000" dirty="0">
                <a:solidFill>
                  <a:srgbClr val="333333"/>
                </a:solidFill>
                <a:latin typeface="微软雅黑" panose="020B0503020204020204" pitchFamily="34" charset="-122"/>
                <a:ea typeface="微软雅黑" panose="020B0503020204020204" pitchFamily="34" charset="-122"/>
              </a:rPr>
              <a:t>app</a:t>
            </a:r>
            <a:r>
              <a:rPr lang="zh-CN" altLang="en-US" sz="2000" dirty="0">
                <a:solidFill>
                  <a:srgbClr val="333333"/>
                </a:solidFill>
                <a:latin typeface="微软雅黑" panose="020B0503020204020204" pitchFamily="34" charset="-122"/>
                <a:ea typeface="微软雅黑" panose="020B0503020204020204" pitchFamily="34" charset="-122"/>
              </a:rPr>
              <a:t>时所遭遇的事件进行线稿演示。</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65" descr="故事板">
            <a:extLst>
              <a:ext uri="{FF2B5EF4-FFF2-40B4-BE49-F238E27FC236}">
                <a16:creationId xmlns:a16="http://schemas.microsoft.com/office/drawing/2014/main" id="{95B63759-2DEE-69A4-2EBA-77D6EB6D9678}"/>
              </a:ext>
            </a:extLst>
          </p:cNvPr>
          <p:cNvPicPr>
            <a:picLocks noChangeAspect="1"/>
          </p:cNvPicPr>
          <p:nvPr/>
        </p:nvPicPr>
        <p:blipFill>
          <a:blip r:embed="rId2"/>
          <a:srcRect b="3357"/>
          <a:stretch>
            <a:fillRect/>
          </a:stretch>
        </p:blipFill>
        <p:spPr>
          <a:xfrm>
            <a:off x="4456497" y="1639122"/>
            <a:ext cx="7518974" cy="4541709"/>
          </a:xfrm>
          <a:prstGeom prst="rect">
            <a:avLst/>
          </a:prstGeom>
        </p:spPr>
      </p:pic>
      <p:grpSp>
        <p:nvGrpSpPr>
          <p:cNvPr id="7" name="组合 4">
            <a:extLst>
              <a:ext uri="{FF2B5EF4-FFF2-40B4-BE49-F238E27FC236}">
                <a16:creationId xmlns:a16="http://schemas.microsoft.com/office/drawing/2014/main" id="{72A279D4-003C-7B3C-D1BB-68F3BA4C8377}"/>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35AB6030-05BE-1BE1-FEEB-EB39BD188DD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EEF4698B-8034-8D65-B9BD-171D473B04D7}"/>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1AFE918D-3DB9-48AB-1ED0-C9AA018FDF7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6DBA62C0-F49F-F5DE-2477-0262774DFCE9}"/>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907206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64CC77-989C-E647-DB4A-C3D913ECF9BE}"/>
              </a:ext>
            </a:extLst>
          </p:cNvPr>
          <p:cNvSpPr txBox="1"/>
          <p:nvPr/>
        </p:nvSpPr>
        <p:spPr>
          <a:xfrm>
            <a:off x="1374005" y="1445726"/>
            <a:ext cx="9444791"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（五）优化细节</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添加</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添加一些能增强故事板表现力和可读性的元素，例如人物表情、屏幕上的</a:t>
            </a:r>
            <a:r>
              <a:rPr lang="en-US" sz="2000" dirty="0">
                <a:solidFill>
                  <a:srgbClr val="333333"/>
                </a:solidFill>
                <a:latin typeface="微软雅黑" panose="020B0503020204020204" pitchFamily="34" charset="-122"/>
                <a:ea typeface="微软雅黑" panose="020B0503020204020204" pitchFamily="34" charset="-122"/>
              </a:rPr>
              <a:t>GUI</a:t>
            </a:r>
            <a:r>
              <a:rPr lang="zh-CN" altLang="en-US" sz="2000" dirty="0">
                <a:solidFill>
                  <a:srgbClr val="333333"/>
                </a:solidFill>
                <a:latin typeface="微软雅黑" panose="020B0503020204020204" pitchFamily="34" charset="-122"/>
                <a:ea typeface="微软雅黑" panose="020B0503020204020204" pitchFamily="34" charset="-122"/>
              </a:rPr>
              <a:t>（图形用户界面，简称</a:t>
            </a:r>
            <a:r>
              <a:rPr lang="en-US" sz="2000" dirty="0">
                <a:solidFill>
                  <a:srgbClr val="333333"/>
                </a:solidFill>
                <a:latin typeface="微软雅黑" panose="020B0503020204020204" pitchFamily="34" charset="-122"/>
                <a:ea typeface="微软雅黑" panose="020B0503020204020204" pitchFamily="34" charset="-122"/>
              </a:rPr>
              <a:t>GUI</a:t>
            </a:r>
            <a:r>
              <a:rPr lang="zh-CN" altLang="en-US" sz="2000" dirty="0">
                <a:solidFill>
                  <a:srgbClr val="333333"/>
                </a:solidFill>
                <a:latin typeface="微软雅黑" panose="020B0503020204020204" pitchFamily="34" charset="-122"/>
                <a:ea typeface="微软雅黑" panose="020B0503020204020204" pitchFamily="34" charset="-122"/>
              </a:rPr>
              <a:t>）、建筑物的标志等。</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删减</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删掉故事板中不必要的情节或元素，避免因元素太多使得故事板画面凌乱、重点模糊等，确保故事板中的重要信息都在一个简单、完整、可理解的故事情节里。</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5A20E444-440E-AD98-BA0C-0FE8F2C0C286}"/>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D3DBEED1-83B1-279A-9D92-9BA62646EB62}"/>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99C7906A-7CEF-22FF-1E25-D7FC9DA8F3B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4F0E5D42-3DBD-5657-CE3C-4949FC53A81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2CD6A4E1-02BD-D31E-077E-66F511094714}"/>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94394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90C5F0A-BABE-70C2-D083-4469977DE459}"/>
              </a:ext>
            </a:extLst>
          </p:cNvPr>
          <p:cNvSpPr txBox="1"/>
          <p:nvPr/>
        </p:nvSpPr>
        <p:spPr>
          <a:xfrm>
            <a:off x="1453415" y="2244101"/>
            <a:ext cx="9634888" cy="1422954"/>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在了解了用户体验设计五要素的构建方式后，需要学习用户体验设计的方法。最常用的用户体验设计方法有五种：建立用户画像</a:t>
            </a:r>
            <a:r>
              <a:rPr lang="en-US" sz="2000" dirty="0">
                <a:solidFill>
                  <a:srgbClr val="333333"/>
                </a:solidFill>
                <a:latin typeface="微软雅黑" panose="020B0503020204020204" pitchFamily="34" charset="-122"/>
                <a:ea typeface="微软雅黑" panose="020B0503020204020204" pitchFamily="34" charset="-122"/>
              </a:rPr>
              <a:t>(Persona)</a:t>
            </a:r>
            <a:r>
              <a:rPr lang="zh-CN" altLang="en-US" sz="2000" dirty="0">
                <a:solidFill>
                  <a:srgbClr val="333333"/>
                </a:solidFill>
                <a:latin typeface="微软雅黑" panose="020B0503020204020204" pitchFamily="34" charset="-122"/>
                <a:ea typeface="微软雅黑" panose="020B0503020204020204" pitchFamily="34" charset="-122"/>
              </a:rPr>
              <a:t>、制作情绪板、制作故事板、制作用户旅程图。</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7CF1B901-15CD-09AC-1945-F986CC24AB3C}"/>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56F155A5-9098-46CF-F032-EEC8D01EB97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21BCBCF7-C797-C536-A934-B00D83890631}"/>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56E1702-0B99-63FD-0D49-0F9B4BB62DF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72B03159-2B56-42AF-6419-865B2C1DE307}"/>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108346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72691C-08C2-0602-1FC5-9720245A6727}"/>
              </a:ext>
            </a:extLst>
          </p:cNvPr>
          <p:cNvSpPr txBox="1"/>
          <p:nvPr/>
        </p:nvSpPr>
        <p:spPr>
          <a:xfrm>
            <a:off x="4071486" y="2844225"/>
            <a:ext cx="3613885"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第四节 用户旅程图</a:t>
            </a:r>
            <a:endParaRPr lang="en-CA" sz="3200" b="1" dirty="0">
              <a:latin typeface="+mn-ea"/>
            </a:endParaRPr>
          </a:p>
        </p:txBody>
      </p:sp>
      <p:grpSp>
        <p:nvGrpSpPr>
          <p:cNvPr id="5" name="组合 4">
            <a:extLst>
              <a:ext uri="{FF2B5EF4-FFF2-40B4-BE49-F238E27FC236}">
                <a16:creationId xmlns:a16="http://schemas.microsoft.com/office/drawing/2014/main" id="{B0907879-77BC-6B45-C362-4CD8B5836DE8}"/>
              </a:ext>
            </a:extLst>
          </p:cNvPr>
          <p:cNvGrpSpPr/>
          <p:nvPr/>
        </p:nvGrpSpPr>
        <p:grpSpPr>
          <a:xfrm>
            <a:off x="1453415" y="0"/>
            <a:ext cx="10013054" cy="889828"/>
            <a:chOff x="733" y="0"/>
            <a:chExt cx="15768" cy="1400"/>
          </a:xfrm>
        </p:grpSpPr>
        <p:sp>
          <p:nvSpPr>
            <p:cNvPr id="6" name="矩形 2">
              <a:extLst>
                <a:ext uri="{FF2B5EF4-FFF2-40B4-BE49-F238E27FC236}">
                  <a16:creationId xmlns:a16="http://schemas.microsoft.com/office/drawing/2014/main" id="{F087AF74-0CEE-C1C2-F856-86D7C6FFB9C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TextBox 3">
              <a:extLst>
                <a:ext uri="{FF2B5EF4-FFF2-40B4-BE49-F238E27FC236}">
                  <a16:creationId xmlns:a16="http://schemas.microsoft.com/office/drawing/2014/main" id="{414488FF-547F-CD94-ED68-1F6E5429BE2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8" name="矩形 2">
              <a:extLst>
                <a:ext uri="{FF2B5EF4-FFF2-40B4-BE49-F238E27FC236}">
                  <a16:creationId xmlns:a16="http://schemas.microsoft.com/office/drawing/2014/main" id="{36DCB41A-1D06-4386-2DB7-19BDBFE375F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63B9030D-FF46-5513-5633-A8936224931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4571264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8BD77AE-DFF4-CA79-866D-50B960E5AA0A}"/>
              </a:ext>
            </a:extLst>
          </p:cNvPr>
          <p:cNvSpPr txBox="1"/>
          <p:nvPr/>
        </p:nvSpPr>
        <p:spPr>
          <a:xfrm>
            <a:off x="1283368" y="2025026"/>
            <a:ext cx="9625263" cy="280794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一、用户旅程图概念</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旅程图是从用户角度出发，以可视化图形来表达故事，用以描述用户使用产品或接受服务的体验情况。通过让产品（服务）团队了解用户使用过程中的看、想、听、做，从中发现用户在使用过程中的痛点与兴奋点，从用户角度考虑产品、设计产品，最后提炼出产品或服务的优化点、设计的机会点。这个过程的产出物即为用户体验旅程图。</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2AD3F86F-35E7-4C14-BA77-1C74A12A91C8}"/>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399D26CA-8379-8801-BE45-0A2F30B9D576}"/>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85898664-38FA-30DC-2462-51FF06647E30}"/>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8BA04590-F936-6C5A-CD92-611860C5B10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225208FC-9768-4CEA-E8E3-551D876DF957}"/>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548832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C9D464-5E00-D294-6116-846564E8A84B}"/>
              </a:ext>
            </a:extLst>
          </p:cNvPr>
          <p:cNvSpPr txBox="1"/>
          <p:nvPr/>
        </p:nvSpPr>
        <p:spPr>
          <a:xfrm>
            <a:off x="1234038" y="1594373"/>
            <a:ext cx="9723923" cy="326961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二、用户旅程图设计流程</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（一）创建用户角色模型（用户画像）</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设计师应依据用户真实情况来分析用户使用产品时的体验问题。</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可通过前期的用户研究，比如：访谈记录、行为研究、调查问卷、意见反馈等方法，获得大量真实有效的用户数据。绘制顾客旅程图时需找出触点，即用户与产品或广告的交互点；针对每个触点进行研究，了解用户满意度和对应的原因；请用户参与合作，与用户一起进行快速原型设计，用以评估其有效性。</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D0365896-7639-47F6-92A8-F304290E3484}"/>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4E3C6F5F-DA03-AC90-4858-C53F3FE18BB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2F42F146-5CAD-5A7E-8969-9BE58FA89B2F}"/>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CDCC3D0A-3A8F-C710-F7BF-D98561A42394}"/>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06A86807-C140-17A0-FBF8-382A057E7013}"/>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706917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73A49D3-01BB-4B31-4598-C07E66153C7D}"/>
              </a:ext>
            </a:extLst>
          </p:cNvPr>
          <p:cNvSpPr txBox="1"/>
          <p:nvPr/>
        </p:nvSpPr>
        <p:spPr>
          <a:xfrm>
            <a:off x="1357162" y="1489584"/>
            <a:ext cx="9654139" cy="3731278"/>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（二）创建用户旅程图</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用户角色模型确定后，需创建属于该用户角色的行为路径，对其活动所处场景进行拆分，最终形成一份合理的、符合实际的用户旅程图。</a:t>
            </a:r>
            <a:endParaRPr lang="en-CA" altLang="zh-CN"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在创建旅程图时，可依照以下几个维度对细节进行归类：</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在一定时间内让大家将自己的想法写在一张卡片上，然后阐述自己的卡片内容，让参与者了解大致信息。卡片内容首先要以完整流程为中心，不考虑琐碎的细节部分。之后，可得到一份重要的节点清单，接下来需对重要节点进行分类，以便更有效地绘制旅程图。</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20" name="组合 4">
            <a:extLst>
              <a:ext uri="{FF2B5EF4-FFF2-40B4-BE49-F238E27FC236}">
                <a16:creationId xmlns:a16="http://schemas.microsoft.com/office/drawing/2014/main" id="{2BD28379-2CCC-8E09-F2C1-339881F389C0}"/>
              </a:ext>
            </a:extLst>
          </p:cNvPr>
          <p:cNvGrpSpPr/>
          <p:nvPr/>
        </p:nvGrpSpPr>
        <p:grpSpPr>
          <a:xfrm>
            <a:off x="1453415" y="0"/>
            <a:ext cx="10013054" cy="889828"/>
            <a:chOff x="733" y="0"/>
            <a:chExt cx="15768" cy="1400"/>
          </a:xfrm>
        </p:grpSpPr>
        <p:sp>
          <p:nvSpPr>
            <p:cNvPr id="21" name="矩形 2">
              <a:extLst>
                <a:ext uri="{FF2B5EF4-FFF2-40B4-BE49-F238E27FC236}">
                  <a16:creationId xmlns:a16="http://schemas.microsoft.com/office/drawing/2014/main" id="{8A9F2EED-A315-EBFB-7358-28134C39EE7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TextBox 3">
              <a:extLst>
                <a:ext uri="{FF2B5EF4-FFF2-40B4-BE49-F238E27FC236}">
                  <a16:creationId xmlns:a16="http://schemas.microsoft.com/office/drawing/2014/main" id="{3B757CF8-5134-790C-A54D-3FC2DAC17DD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23" name="矩形 2">
              <a:extLst>
                <a:ext uri="{FF2B5EF4-FFF2-40B4-BE49-F238E27FC236}">
                  <a16:creationId xmlns:a16="http://schemas.microsoft.com/office/drawing/2014/main" id="{A9A2D163-F157-4275-8425-177AAFC998A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24" name="TextBox 3">
              <a:extLst>
                <a:ext uri="{FF2B5EF4-FFF2-40B4-BE49-F238E27FC236}">
                  <a16:creationId xmlns:a16="http://schemas.microsoft.com/office/drawing/2014/main" id="{8E789107-B7A9-E824-B7C0-5F11EC9508DE}"/>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1216492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B9F83D0-3C87-ADF7-FAF1-64423B2B6E09}"/>
              </a:ext>
            </a:extLst>
          </p:cNvPr>
          <p:cNvSpPr txBox="1"/>
          <p:nvPr/>
        </p:nvSpPr>
        <p:spPr>
          <a:xfrm>
            <a:off x="1116531" y="959627"/>
            <a:ext cx="10106526" cy="5116272"/>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（三）衡量节点的情绪水平</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可根据问题点的数量来衡量每个节点的情绪水平。一般用积极、平静、消极这三种情绪来表达用户的使用感受，由此可明确用户的实际痛点。</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（四）针对痛点提出解决方案</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先根据自身经验设想一些解决方案，之后可组织核心成员进行一次头脑风暴，或让大家一起进入旅程图，从用户角度出发再走一遍流程。</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（五）梳理优先级</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对情绪的最高触点，思考是否存在优化空间，能否将它继续优化做到极致；</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对情绪的最低触点，思考是否能将其他触点较高的地方，分担一部分次要功能到最低触点，来均衡情感体验；</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参考他人解决问题的方式，寻找适合自己现阶段产品的解决办法。</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4CC1273F-98CE-98D1-2D4A-96E062F97C0E}"/>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1156068F-002F-9746-3AAF-A491C535E49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27D7FDC-AD63-CF6D-94CE-E5010249396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C2082DC6-31DA-1ED3-D28A-23265FFABBF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D9DC50C9-A07E-51A3-6E21-9493E7B14C8A}"/>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8752698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268176A-7307-9E92-720F-C327B9D25D2B}"/>
              </a:ext>
            </a:extLst>
          </p:cNvPr>
          <p:cNvSpPr txBox="1"/>
          <p:nvPr/>
        </p:nvSpPr>
        <p:spPr>
          <a:xfrm>
            <a:off x="613611" y="1591195"/>
            <a:ext cx="6097604" cy="499624"/>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（六）用户旅程图案例：“台北桃园机场候机厅”</a:t>
            </a:r>
            <a:endParaRPr lang="en-CA" sz="2000" dirty="0">
              <a:solidFill>
                <a:srgbClr val="333333"/>
              </a:solidFill>
              <a:latin typeface="微软雅黑" panose="020B0503020204020204" pitchFamily="34" charset="-122"/>
              <a:ea typeface="微软雅黑" panose="020B0503020204020204" pitchFamily="34" charset="-122"/>
            </a:endParaRPr>
          </a:p>
        </p:txBody>
      </p:sp>
      <p:sp>
        <p:nvSpPr>
          <p:cNvPr id="7" name="TextBox 6">
            <a:extLst>
              <a:ext uri="{FF2B5EF4-FFF2-40B4-BE49-F238E27FC236}">
                <a16:creationId xmlns:a16="http://schemas.microsoft.com/office/drawing/2014/main" id="{751F011E-A30E-CC0C-69DD-BF8C0D7FD0B7}"/>
              </a:ext>
            </a:extLst>
          </p:cNvPr>
          <p:cNvSpPr txBox="1"/>
          <p:nvPr/>
        </p:nvSpPr>
        <p:spPr>
          <a:xfrm>
            <a:off x="1196741" y="2486691"/>
            <a:ext cx="9798518" cy="1884618"/>
          </a:xfrm>
          <a:prstGeom prst="rect">
            <a:avLst/>
          </a:prstGeom>
          <a:noFill/>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      机场不应只是交通工具的停泊场所，在机场内的体验会影响旅行过程的整体感受。在用户旅程图中，候机也是最易使人感觉乏味和疲惫的时间段，是整个旅程图中的体验痛点。人性化的候机厅可使旅客得到相对充分的放松和消遣，为旅行“锦上添花”。对用户旅程图中的节点进行梳理，有助于了解用户的情绪波动和体验痛点。</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8" name="组合 4">
            <a:extLst>
              <a:ext uri="{FF2B5EF4-FFF2-40B4-BE49-F238E27FC236}">
                <a16:creationId xmlns:a16="http://schemas.microsoft.com/office/drawing/2014/main" id="{8555615F-955A-28B9-FFFE-4D54AB4DDD7A}"/>
              </a:ext>
            </a:extLst>
          </p:cNvPr>
          <p:cNvGrpSpPr/>
          <p:nvPr/>
        </p:nvGrpSpPr>
        <p:grpSpPr>
          <a:xfrm>
            <a:off x="1453415" y="0"/>
            <a:ext cx="10013054" cy="889828"/>
            <a:chOff x="733" y="0"/>
            <a:chExt cx="15768" cy="1400"/>
          </a:xfrm>
        </p:grpSpPr>
        <p:sp>
          <p:nvSpPr>
            <p:cNvPr id="9" name="矩形 2">
              <a:extLst>
                <a:ext uri="{FF2B5EF4-FFF2-40B4-BE49-F238E27FC236}">
                  <a16:creationId xmlns:a16="http://schemas.microsoft.com/office/drawing/2014/main" id="{ECEB50A2-DFD7-D5C2-E868-D1E0AC9B75B5}"/>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TextBox 3">
              <a:extLst>
                <a:ext uri="{FF2B5EF4-FFF2-40B4-BE49-F238E27FC236}">
                  <a16:creationId xmlns:a16="http://schemas.microsoft.com/office/drawing/2014/main" id="{B23C40FB-C57C-B392-3372-1C553CCB0FA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1" name="矩形 2">
              <a:extLst>
                <a:ext uri="{FF2B5EF4-FFF2-40B4-BE49-F238E27FC236}">
                  <a16:creationId xmlns:a16="http://schemas.microsoft.com/office/drawing/2014/main" id="{E5E484F5-AEEE-FB59-0E70-DF4FE5F0029F}"/>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2" name="TextBox 3">
              <a:extLst>
                <a:ext uri="{FF2B5EF4-FFF2-40B4-BE49-F238E27FC236}">
                  <a16:creationId xmlns:a16="http://schemas.microsoft.com/office/drawing/2014/main" id="{477C1D89-8292-10C8-C7BF-D84F6FF177E7}"/>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353280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5" descr="用户旅程图修改">
            <a:extLst>
              <a:ext uri="{FF2B5EF4-FFF2-40B4-BE49-F238E27FC236}">
                <a16:creationId xmlns:a16="http://schemas.microsoft.com/office/drawing/2014/main" id="{44C28C0E-E62D-5463-3E92-E84606CCC596}"/>
              </a:ext>
            </a:extLst>
          </p:cNvPr>
          <p:cNvPicPr>
            <a:picLocks noChangeAspect="1"/>
          </p:cNvPicPr>
          <p:nvPr/>
        </p:nvPicPr>
        <p:blipFill>
          <a:blip r:embed="rId2"/>
          <a:srcRect b="1868"/>
          <a:stretch>
            <a:fillRect/>
          </a:stretch>
        </p:blipFill>
        <p:spPr>
          <a:xfrm>
            <a:off x="1876927" y="848701"/>
            <a:ext cx="7965070" cy="5291822"/>
          </a:xfrm>
          <a:prstGeom prst="rect">
            <a:avLst/>
          </a:prstGeom>
        </p:spPr>
      </p:pic>
      <p:sp>
        <p:nvSpPr>
          <p:cNvPr id="6" name="TextBox 5">
            <a:extLst>
              <a:ext uri="{FF2B5EF4-FFF2-40B4-BE49-F238E27FC236}">
                <a16:creationId xmlns:a16="http://schemas.microsoft.com/office/drawing/2014/main" id="{8C8CD26F-8ECA-7E9D-164A-2E5AA11D57D3}"/>
              </a:ext>
            </a:extLst>
          </p:cNvPr>
          <p:cNvSpPr txBox="1"/>
          <p:nvPr/>
        </p:nvSpPr>
        <p:spPr>
          <a:xfrm>
            <a:off x="3128293" y="6099395"/>
            <a:ext cx="6097604" cy="369332"/>
          </a:xfrm>
          <a:prstGeom prst="rect">
            <a:avLst/>
          </a:prstGeom>
          <a:noFill/>
        </p:spPr>
        <p:txBody>
          <a:bodyPr wrap="square">
            <a:spAutoFit/>
          </a:bodyPr>
          <a:lstStyle/>
          <a:p>
            <a:pPr algn="ct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乘机过程用户旅程图</a:t>
            </a:r>
            <a:endParaRPr lang="en-CA" sz="14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7" name="组合 4">
            <a:extLst>
              <a:ext uri="{FF2B5EF4-FFF2-40B4-BE49-F238E27FC236}">
                <a16:creationId xmlns:a16="http://schemas.microsoft.com/office/drawing/2014/main" id="{4BCB0E23-744A-DC41-B719-FDD7391CCC66}"/>
              </a:ext>
            </a:extLst>
          </p:cNvPr>
          <p:cNvGrpSpPr/>
          <p:nvPr/>
        </p:nvGrpSpPr>
        <p:grpSpPr>
          <a:xfrm>
            <a:off x="1453415" y="0"/>
            <a:ext cx="10013054" cy="889828"/>
            <a:chOff x="733" y="0"/>
            <a:chExt cx="15768" cy="1400"/>
          </a:xfrm>
        </p:grpSpPr>
        <p:sp>
          <p:nvSpPr>
            <p:cNvPr id="8" name="矩形 2">
              <a:extLst>
                <a:ext uri="{FF2B5EF4-FFF2-40B4-BE49-F238E27FC236}">
                  <a16:creationId xmlns:a16="http://schemas.microsoft.com/office/drawing/2014/main" id="{A7A88346-3EC2-0092-B34F-0A6351FBEE7A}"/>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TextBox 3">
              <a:extLst>
                <a:ext uri="{FF2B5EF4-FFF2-40B4-BE49-F238E27FC236}">
                  <a16:creationId xmlns:a16="http://schemas.microsoft.com/office/drawing/2014/main" id="{F72E7497-A309-3779-83C2-A3EBF6462452}"/>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0" name="矩形 2">
              <a:extLst>
                <a:ext uri="{FF2B5EF4-FFF2-40B4-BE49-F238E27FC236}">
                  <a16:creationId xmlns:a16="http://schemas.microsoft.com/office/drawing/2014/main" id="{4D14B313-C27F-01F2-22F6-0BC321E8CCA3}"/>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1" name="TextBox 3">
              <a:extLst>
                <a:ext uri="{FF2B5EF4-FFF2-40B4-BE49-F238E27FC236}">
                  <a16:creationId xmlns:a16="http://schemas.microsoft.com/office/drawing/2014/main" id="{DD713E30-27C2-DD29-7865-D593618E2FAD}"/>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790026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B2FDB1-ECA5-58B1-B261-0A2AE5E2FED1}"/>
              </a:ext>
            </a:extLst>
          </p:cNvPr>
          <p:cNvSpPr txBox="1"/>
          <p:nvPr/>
        </p:nvSpPr>
        <p:spPr>
          <a:xfrm>
            <a:off x="3173930" y="2844225"/>
            <a:ext cx="6097604" cy="584775"/>
          </a:xfrm>
          <a:prstGeom prst="rect">
            <a:avLst/>
          </a:prstGeom>
          <a:noFill/>
        </p:spPr>
        <p:txBody>
          <a:bodyPr wrap="square">
            <a:spAutoFit/>
          </a:bodyPr>
          <a:lstStyle/>
          <a:p>
            <a:pPr eaLnBrk="0" fontAlgn="base" hangingPunct="0">
              <a:spcBef>
                <a:spcPct val="0"/>
              </a:spcBef>
              <a:spcAft>
                <a:spcPct val="0"/>
              </a:spcAft>
              <a:defRPr/>
            </a:pPr>
            <a:r>
              <a:rPr lang="zh-CN" altLang="en-US" sz="3200" b="1" dirty="0">
                <a:latin typeface="+mn-ea"/>
              </a:rPr>
              <a:t>第一节 用户画像（</a:t>
            </a:r>
            <a:r>
              <a:rPr lang="en-US" sz="3200" b="1" dirty="0">
                <a:latin typeface="+mn-ea"/>
              </a:rPr>
              <a:t>Persona</a:t>
            </a:r>
            <a:r>
              <a:rPr lang="zh-CN" altLang="en-US" sz="3200" b="1" dirty="0">
                <a:latin typeface="+mn-ea"/>
              </a:rPr>
              <a:t>）</a:t>
            </a:r>
            <a:endParaRPr lang="en-CA" sz="3200" b="1" dirty="0">
              <a:latin typeface="+mn-ea"/>
            </a:endParaRPr>
          </a:p>
        </p:txBody>
      </p:sp>
      <p:grpSp>
        <p:nvGrpSpPr>
          <p:cNvPr id="6" name="组合 4">
            <a:extLst>
              <a:ext uri="{FF2B5EF4-FFF2-40B4-BE49-F238E27FC236}">
                <a16:creationId xmlns:a16="http://schemas.microsoft.com/office/drawing/2014/main" id="{B11CC55B-A916-0076-6A13-BE3220C65023}"/>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824AC4E8-A024-AC69-4502-446416E59B9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DDC91AE2-9894-566D-EF1E-369A974939F9}"/>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68F5DE27-9D54-D762-E622-6B9BDBF9C1DE}"/>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89CEB79C-8A70-E0F2-910E-64738735705A}"/>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3151004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9FF5E4-BDD9-9F50-B989-F515F02E3DDC}"/>
              </a:ext>
            </a:extLst>
          </p:cNvPr>
          <p:cNvSpPr txBox="1"/>
          <p:nvPr/>
        </p:nvSpPr>
        <p:spPr>
          <a:xfrm>
            <a:off x="1354755" y="1657482"/>
            <a:ext cx="9242659" cy="3731278"/>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一、用户画像概念</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（一）用户画像</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用户画像（</a:t>
            </a:r>
            <a:r>
              <a:rPr lang="en-US" sz="2000" dirty="0">
                <a:solidFill>
                  <a:srgbClr val="333333"/>
                </a:solidFill>
                <a:latin typeface="微软雅黑" panose="020B0503020204020204" pitchFamily="34" charset="-122"/>
                <a:ea typeface="微软雅黑" panose="020B0503020204020204" pitchFamily="34" charset="-122"/>
              </a:rPr>
              <a:t>Persona</a:t>
            </a:r>
            <a:r>
              <a:rPr lang="zh-CN" altLang="en-US" sz="2000" dirty="0">
                <a:solidFill>
                  <a:srgbClr val="333333"/>
                </a:solidFill>
                <a:latin typeface="微软雅黑" panose="020B0503020204020204" pitchFamily="34" charset="-122"/>
                <a:ea typeface="微软雅黑" panose="020B0503020204020204" pitchFamily="34" charset="-122"/>
              </a:rPr>
              <a:t>）的概念最早由艾伦</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库珀（</a:t>
            </a:r>
            <a:r>
              <a:rPr lang="en-US" sz="2000" dirty="0">
                <a:solidFill>
                  <a:srgbClr val="333333"/>
                </a:solidFill>
                <a:latin typeface="微软雅黑" panose="020B0503020204020204" pitchFamily="34" charset="-122"/>
                <a:ea typeface="微软雅黑" panose="020B0503020204020204" pitchFamily="34" charset="-122"/>
              </a:rPr>
              <a:t>Alan Cooper</a:t>
            </a:r>
            <a:r>
              <a:rPr lang="zh-CN" altLang="en-US" sz="2000" dirty="0">
                <a:solidFill>
                  <a:srgbClr val="333333"/>
                </a:solidFill>
                <a:latin typeface="微软雅黑" panose="020B0503020204020204" pitchFamily="34" charset="-122"/>
                <a:ea typeface="微软雅黑" panose="020B0503020204020204" pitchFamily="34" charset="-122"/>
              </a:rPr>
              <a:t>）提出</a:t>
            </a:r>
            <a:r>
              <a:rPr lang="en-US" sz="2000" dirty="0">
                <a:solidFill>
                  <a:srgbClr val="333333"/>
                </a:solidFill>
                <a:latin typeface="微软雅黑" panose="020B0503020204020204" pitchFamily="34" charset="-122"/>
                <a:ea typeface="微软雅黑" panose="020B0503020204020204" pitchFamily="34" charset="-122"/>
              </a:rPr>
              <a:t>, </a:t>
            </a:r>
            <a:r>
              <a:rPr lang="zh-CN" altLang="en-US" sz="2000" dirty="0">
                <a:solidFill>
                  <a:srgbClr val="333333"/>
                </a:solidFill>
                <a:latin typeface="微软雅黑" panose="020B0503020204020204" pitchFamily="34" charset="-122"/>
                <a:ea typeface="微软雅黑" panose="020B0503020204020204" pitchFamily="34" charset="-122"/>
              </a:rPr>
              <a:t>“</a:t>
            </a:r>
            <a:r>
              <a:rPr lang="en-US" sz="2000" dirty="0">
                <a:solidFill>
                  <a:srgbClr val="333333"/>
                </a:solidFill>
                <a:latin typeface="微软雅黑" panose="020B0503020204020204" pitchFamily="34" charset="-122"/>
                <a:ea typeface="微软雅黑" panose="020B0503020204020204" pitchFamily="34" charset="-122"/>
              </a:rPr>
              <a:t>Personas are a concrete representation of target users</a:t>
            </a:r>
            <a:r>
              <a:rPr lang="zh-CN" altLang="en-US" sz="2000" dirty="0">
                <a:solidFill>
                  <a:srgbClr val="333333"/>
                </a:solidFill>
                <a:latin typeface="微软雅黑" panose="020B0503020204020204" pitchFamily="34" charset="-122"/>
                <a:ea typeface="微软雅黑" panose="020B0503020204020204" pitchFamily="34" charset="-122"/>
              </a:rPr>
              <a:t>”即是说：用户画像是真实用户的虚拟代表。</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用户画像是指通过将用户转换为角色</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有时称为用户模型或用户概要</a:t>
            </a:r>
            <a:r>
              <a:rPr lang="en-US"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，使用户变得更加真实。人物角色是一个虚构的角色，用来代表一系列真实用户的需求。这个角色能帮助确保在设计过程中牢记用户。</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D9A76670-DCA4-50CB-13FA-2BB117A4D4E9}"/>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19548F82-530F-16D7-6C12-E1D0D2A12BED}"/>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578B617D-7257-8649-4D4D-332223DE2BDA}"/>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03FA572A-BFA1-9009-A1F2-39CDE765E64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B09B74B4-2589-B078-8789-F92EF8CD3B30}"/>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85913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0EB4A9E-5C3C-03B6-0B50-D72554AEC5CF}"/>
              </a:ext>
            </a:extLst>
          </p:cNvPr>
          <p:cNvSpPr txBox="1"/>
          <p:nvPr/>
        </p:nvSpPr>
        <p:spPr>
          <a:xfrm>
            <a:off x="1124552" y="1151453"/>
            <a:ext cx="9942896" cy="4985980"/>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a:t>
            </a:r>
            <a:r>
              <a:rPr lang="en-US" sz="2000" dirty="0">
                <a:solidFill>
                  <a:srgbClr val="333333"/>
                </a:solidFill>
                <a:latin typeface="微软雅黑" panose="020B0503020204020204" pitchFamily="34" charset="-122"/>
                <a:ea typeface="微软雅黑" panose="020B0503020204020204" pitchFamily="34" charset="-122"/>
              </a:rPr>
              <a:t>PERSONA</a:t>
            </a:r>
            <a:r>
              <a:rPr lang="zh-CN" altLang="en-US" sz="2000" dirty="0">
                <a:solidFill>
                  <a:srgbClr val="333333"/>
                </a:solidFill>
                <a:latin typeface="微软雅黑" panose="020B0503020204020204" pitchFamily="34" charset="-122"/>
                <a:ea typeface="微软雅黑" panose="020B0503020204020204" pitchFamily="34" charset="-122"/>
              </a:rPr>
              <a:t>的含义</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endParaRPr lang="en-US"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P</a:t>
            </a:r>
            <a:r>
              <a:rPr lang="zh-CN" altLang="en-US" sz="2000" dirty="0">
                <a:solidFill>
                  <a:srgbClr val="333333"/>
                </a:solidFill>
                <a:latin typeface="微软雅黑" panose="020B0503020204020204" pitchFamily="34" charset="-122"/>
                <a:ea typeface="微软雅黑" panose="020B0503020204020204" pitchFamily="34" charset="-122"/>
              </a:rPr>
              <a:t>代表基本性（</a:t>
            </a:r>
            <a:r>
              <a:rPr lang="en-US" sz="2000" dirty="0">
                <a:solidFill>
                  <a:srgbClr val="333333"/>
                </a:solidFill>
                <a:latin typeface="微软雅黑" panose="020B0503020204020204" pitchFamily="34" charset="-122"/>
                <a:ea typeface="微软雅黑" panose="020B0503020204020204" pitchFamily="34" charset="-122"/>
              </a:rPr>
              <a:t>Primary research</a:t>
            </a:r>
            <a:r>
              <a:rPr lang="zh-CN" altLang="en-US" sz="2000" dirty="0">
                <a:solidFill>
                  <a:srgbClr val="333333"/>
                </a:solidFill>
                <a:latin typeface="微软雅黑" panose="020B0503020204020204" pitchFamily="34" charset="-122"/>
                <a:ea typeface="微软雅黑" panose="020B0503020204020204" pitchFamily="34" charset="-122"/>
              </a:rPr>
              <a:t>），指该用户角色是否基于对真实用户的情景访谈。</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E</a:t>
            </a:r>
            <a:r>
              <a:rPr lang="zh-CN" altLang="en-US" sz="2000" dirty="0">
                <a:solidFill>
                  <a:srgbClr val="333333"/>
                </a:solidFill>
                <a:latin typeface="微软雅黑" panose="020B0503020204020204" pitchFamily="34" charset="-122"/>
                <a:ea typeface="微软雅黑" panose="020B0503020204020204" pitchFamily="34" charset="-122"/>
              </a:rPr>
              <a:t>代表移情性（</a:t>
            </a:r>
            <a:r>
              <a:rPr lang="en-US" sz="2000" dirty="0">
                <a:solidFill>
                  <a:srgbClr val="333333"/>
                </a:solidFill>
                <a:latin typeface="微软雅黑" panose="020B0503020204020204" pitchFamily="34" charset="-122"/>
                <a:ea typeface="微软雅黑" panose="020B0503020204020204" pitchFamily="34" charset="-122"/>
              </a:rPr>
              <a:t>Empathy</a:t>
            </a:r>
            <a:r>
              <a:rPr lang="zh-CN" altLang="en-US" sz="2000" dirty="0">
                <a:solidFill>
                  <a:srgbClr val="333333"/>
                </a:solidFill>
                <a:latin typeface="微软雅黑" panose="020B0503020204020204" pitchFamily="34" charset="-122"/>
                <a:ea typeface="微软雅黑" panose="020B0503020204020204" pitchFamily="34" charset="-122"/>
              </a:rPr>
              <a:t>），指用户角色中包含姓名、照片与产品相关的描述，该用户角色是否能引起同理心。</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R</a:t>
            </a:r>
            <a:r>
              <a:rPr lang="zh-CN" altLang="en-US" sz="2000" dirty="0">
                <a:solidFill>
                  <a:srgbClr val="333333"/>
                </a:solidFill>
                <a:latin typeface="微软雅黑" panose="020B0503020204020204" pitchFamily="34" charset="-122"/>
                <a:ea typeface="微软雅黑" panose="020B0503020204020204" pitchFamily="34" charset="-122"/>
              </a:rPr>
              <a:t>代表真实性（</a:t>
            </a:r>
            <a:r>
              <a:rPr lang="en-US" sz="2000" dirty="0">
                <a:solidFill>
                  <a:srgbClr val="333333"/>
                </a:solidFill>
                <a:latin typeface="微软雅黑" panose="020B0503020204020204" pitchFamily="34" charset="-122"/>
                <a:ea typeface="微软雅黑" panose="020B0503020204020204" pitchFamily="34" charset="-122"/>
              </a:rPr>
              <a:t>Realistic</a:t>
            </a:r>
            <a:r>
              <a:rPr lang="zh-CN" altLang="en-US" sz="2000" dirty="0">
                <a:solidFill>
                  <a:srgbClr val="333333"/>
                </a:solidFill>
                <a:latin typeface="微软雅黑" panose="020B0503020204020204" pitchFamily="34" charset="-122"/>
                <a:ea typeface="微软雅黑" panose="020B0503020204020204" pitchFamily="34" charset="-122"/>
              </a:rPr>
              <a:t>），指对那些每天与顾客打交道的人来说，用户角色是否看起来像真实人物。</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S</a:t>
            </a:r>
            <a:r>
              <a:rPr lang="zh-CN" altLang="en-US" sz="2000" dirty="0">
                <a:solidFill>
                  <a:srgbClr val="333333"/>
                </a:solidFill>
                <a:latin typeface="微软雅黑" panose="020B0503020204020204" pitchFamily="34" charset="-122"/>
                <a:ea typeface="微软雅黑" panose="020B0503020204020204" pitchFamily="34" charset="-122"/>
              </a:rPr>
              <a:t>代表独特性（</a:t>
            </a:r>
            <a:r>
              <a:rPr lang="en-US" sz="2000" dirty="0">
                <a:solidFill>
                  <a:srgbClr val="333333"/>
                </a:solidFill>
                <a:latin typeface="微软雅黑" panose="020B0503020204020204" pitchFamily="34" charset="-122"/>
                <a:ea typeface="微软雅黑" panose="020B0503020204020204" pitchFamily="34" charset="-122"/>
              </a:rPr>
              <a:t>Singular</a:t>
            </a:r>
            <a:r>
              <a:rPr lang="zh-CN" altLang="en-US" sz="2000" dirty="0">
                <a:solidFill>
                  <a:srgbClr val="333333"/>
                </a:solidFill>
                <a:latin typeface="微软雅黑" panose="020B0503020204020204" pitchFamily="34" charset="-122"/>
                <a:ea typeface="微软雅黑" panose="020B0503020204020204" pitchFamily="34" charset="-122"/>
              </a:rPr>
              <a:t>），指每个用户是否是独特的，彼此很少有相似性。</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O</a:t>
            </a:r>
            <a:r>
              <a:rPr lang="zh-CN" altLang="en-US" sz="2000" dirty="0">
                <a:solidFill>
                  <a:srgbClr val="333333"/>
                </a:solidFill>
                <a:latin typeface="微软雅黑" panose="020B0503020204020204" pitchFamily="34" charset="-122"/>
                <a:ea typeface="微软雅黑" panose="020B0503020204020204" pitchFamily="34" charset="-122"/>
              </a:rPr>
              <a:t>代表目标性（</a:t>
            </a:r>
            <a:r>
              <a:rPr lang="en-US" sz="2000" dirty="0">
                <a:solidFill>
                  <a:srgbClr val="333333"/>
                </a:solidFill>
                <a:latin typeface="微软雅黑" panose="020B0503020204020204" pitchFamily="34" charset="-122"/>
                <a:ea typeface="微软雅黑" panose="020B0503020204020204" pitchFamily="34" charset="-122"/>
              </a:rPr>
              <a:t>Objectives</a:t>
            </a:r>
            <a:r>
              <a:rPr lang="zh-CN" altLang="en-US" sz="2000" dirty="0">
                <a:solidFill>
                  <a:srgbClr val="333333"/>
                </a:solidFill>
                <a:latin typeface="微软雅黑" panose="020B0503020204020204" pitchFamily="34" charset="-122"/>
                <a:ea typeface="微软雅黑" panose="020B0503020204020204" pitchFamily="34" charset="-122"/>
              </a:rPr>
              <a:t>），该用户角色是否包含与产品相关的高层次目标，是否包含关键词来阐述该目标。</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N</a:t>
            </a:r>
            <a:r>
              <a:rPr lang="zh-CN" altLang="en-US" sz="2000" dirty="0">
                <a:solidFill>
                  <a:srgbClr val="333333"/>
                </a:solidFill>
                <a:latin typeface="微软雅黑" panose="020B0503020204020204" pitchFamily="34" charset="-122"/>
                <a:ea typeface="微软雅黑" panose="020B0503020204020204" pitchFamily="34" charset="-122"/>
              </a:rPr>
              <a:t>代表数量（</a:t>
            </a:r>
            <a:r>
              <a:rPr lang="en-US" sz="2000" dirty="0">
                <a:solidFill>
                  <a:srgbClr val="333333"/>
                </a:solidFill>
                <a:latin typeface="微软雅黑" panose="020B0503020204020204" pitchFamily="34" charset="-122"/>
                <a:ea typeface="微软雅黑" panose="020B0503020204020204" pitchFamily="34" charset="-122"/>
              </a:rPr>
              <a:t>Number</a:t>
            </a:r>
            <a:r>
              <a:rPr lang="zh-CN" altLang="en-US" sz="2000" dirty="0">
                <a:solidFill>
                  <a:srgbClr val="333333"/>
                </a:solidFill>
                <a:latin typeface="微软雅黑" panose="020B0503020204020204" pitchFamily="34" charset="-122"/>
                <a:ea typeface="微软雅黑" panose="020B0503020204020204" pitchFamily="34" charset="-122"/>
              </a:rPr>
              <a:t>）用户角色的数量是否足够少，以便设计团队能记住每个用户角色的姓名，以及其中的一个主要用户角色。一个产品，一般最多满足</a:t>
            </a: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个角色需求。</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spcBef>
                <a:spcPct val="0"/>
              </a:spcBef>
              <a:spcAft>
                <a:spcPct val="0"/>
              </a:spcAft>
            </a:pPr>
            <a:r>
              <a:rPr lang="en-US" sz="2400" dirty="0">
                <a:solidFill>
                  <a:srgbClr val="FF0000"/>
                </a:solidFill>
                <a:latin typeface="微软雅黑" panose="020B0503020204020204" pitchFamily="34" charset="-122"/>
                <a:ea typeface="微软雅黑" panose="020B0503020204020204" pitchFamily="34" charset="-122"/>
              </a:rPr>
              <a:t>A</a:t>
            </a:r>
            <a:r>
              <a:rPr lang="zh-CN" altLang="en-US" sz="2000" dirty="0">
                <a:solidFill>
                  <a:srgbClr val="333333"/>
                </a:solidFill>
                <a:latin typeface="微软雅黑" panose="020B0503020204020204" pitchFamily="34" charset="-122"/>
                <a:ea typeface="微软雅黑" panose="020B0503020204020204" pitchFamily="34" charset="-122"/>
              </a:rPr>
              <a:t>代表应用性（</a:t>
            </a:r>
            <a:r>
              <a:rPr lang="en-US" sz="2000" dirty="0">
                <a:solidFill>
                  <a:srgbClr val="333333"/>
                </a:solidFill>
                <a:latin typeface="微软雅黑" panose="020B0503020204020204" pitchFamily="34" charset="-122"/>
                <a:ea typeface="微软雅黑" panose="020B0503020204020204" pitchFamily="34" charset="-122"/>
              </a:rPr>
              <a:t>Applicable</a:t>
            </a:r>
            <a:r>
              <a:rPr lang="zh-CN" altLang="en-US" sz="2000" dirty="0">
                <a:solidFill>
                  <a:srgbClr val="333333"/>
                </a:solidFill>
                <a:latin typeface="微软雅黑" panose="020B0503020204020204" pitchFamily="34" charset="-122"/>
                <a:ea typeface="微软雅黑" panose="020B0503020204020204" pitchFamily="34" charset="-122"/>
              </a:rPr>
              <a:t>）设计团队是否能使用用户角色作为一种实用工具进行设计决策。</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55E3AB49-F66F-53B0-C563-9760C3796B7A}"/>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E2056E2B-9D28-C1E7-121A-1C78DB1B627D}"/>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B33C76C1-E3AE-389F-4D50-0A1867C95B76}"/>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87F79AFF-7DBC-AB52-DC8C-AC94621CABE8}"/>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3754532C-B3AF-7C3D-9F8F-5447B209F0B3}"/>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2160385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B62A24-C2CF-951A-916D-D82060C90905}"/>
              </a:ext>
            </a:extLst>
          </p:cNvPr>
          <p:cNvSpPr txBox="1"/>
          <p:nvPr/>
        </p:nvSpPr>
        <p:spPr>
          <a:xfrm>
            <a:off x="1280160" y="1332528"/>
            <a:ext cx="10068026" cy="4192943"/>
          </a:xfrm>
          <a:prstGeom prst="rect">
            <a:avLst/>
          </a:prstGeom>
          <a:noFill/>
        </p:spPr>
        <p:txBody>
          <a:bodyPr wrap="square">
            <a:spAutoFit/>
          </a:bodyPr>
          <a:lstStyle/>
          <a:p>
            <a:pPr indent="355600" fontAlgn="base">
              <a:lnSpc>
                <a:spcPct val="150000"/>
              </a:lnSpc>
              <a:spcBef>
                <a:spcPct val="0"/>
              </a:spcBef>
              <a:spcAft>
                <a:spcPct val="0"/>
              </a:spcAft>
            </a:pPr>
            <a:r>
              <a:rPr lang="zh-CN" altLang="en-US" sz="2000" b="1" dirty="0">
                <a:solidFill>
                  <a:srgbClr val="333333"/>
                </a:solidFill>
                <a:latin typeface="微软雅黑" panose="020B0503020204020204" pitchFamily="34" charset="-122"/>
                <a:ea typeface="微软雅黑" panose="020B0503020204020204" pitchFamily="34" charset="-122"/>
              </a:rPr>
              <a:t>二、用户画像构建</a:t>
            </a:r>
            <a:endParaRPr lang="en-CA" sz="2000" b="1"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（一）用户调研与数据收集</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建立用户画像前要对用户进行调查走访，将这些以不同方法收集到的数据进行量化与整合，得到有助于建立用户画像的综合信息。在进行用户调研时，主要使用的方法有以下三种：</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1.</a:t>
            </a:r>
            <a:r>
              <a:rPr lang="zh-CN" altLang="en-US" sz="2000" dirty="0">
                <a:solidFill>
                  <a:srgbClr val="333333"/>
                </a:solidFill>
                <a:latin typeface="微软雅黑" panose="020B0503020204020204" pitchFamily="34" charset="-122"/>
                <a:ea typeface="微软雅黑" panose="020B0503020204020204" pitchFamily="34" charset="-122"/>
              </a:rPr>
              <a:t>情景调查</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关于用户调研，最简单易行的逻辑是要通过某些途径了解用户真实的使用情况，最直接的方式就是要深入用户的使用情景，体察用户的心理活动，这有益于发现用户在使用产品过程中具体会遇到哪些问题。</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892A445D-3ED1-8473-1FAA-289503F479B8}"/>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2FFA203D-9AC4-6CD5-179D-DFA11FB1F2DD}"/>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EF2E4888-FDF9-C26F-C6FC-1E9ED12DDF7D}"/>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74782E55-E129-6C1A-36C8-7FEF76B4CE6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BC9DA0CC-C5D2-BFE6-CF85-A0565B625EA6}"/>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490094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7503FE-DF82-AF0F-84A5-80BD6E51E3E7}"/>
              </a:ext>
            </a:extLst>
          </p:cNvPr>
          <p:cNvSpPr txBox="1"/>
          <p:nvPr/>
        </p:nvSpPr>
        <p:spPr>
          <a:xfrm>
            <a:off x="1350745" y="1558416"/>
            <a:ext cx="9490510" cy="4192943"/>
          </a:xfrm>
          <a:prstGeom prst="rect">
            <a:avLst/>
          </a:prstGeom>
          <a:noFill/>
        </p:spPr>
        <p:txBody>
          <a:bodyPr wrap="square">
            <a:spAutoFit/>
          </a:bodyPr>
          <a:lstStyle/>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2.</a:t>
            </a:r>
            <a:r>
              <a:rPr lang="zh-CN" altLang="en-US" sz="2000" dirty="0">
                <a:solidFill>
                  <a:srgbClr val="333333"/>
                </a:solidFill>
                <a:latin typeface="微软雅黑" panose="020B0503020204020204" pitchFamily="34" charset="-122"/>
                <a:ea typeface="微软雅黑" panose="020B0503020204020204" pitchFamily="34" charset="-122"/>
              </a:rPr>
              <a:t>用户调查</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用户调查通常以一对一采访的方式进行，虽然在反馈效率上逊于情景调查，但可有效避免小组式调查中小组成员的意见被主流意见掩盖，能保证调查质量及信息准确度。</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en-US" sz="2000" dirty="0">
                <a:solidFill>
                  <a:srgbClr val="333333"/>
                </a:solidFill>
                <a:latin typeface="微软雅黑" panose="020B0503020204020204" pitchFamily="34" charset="-122"/>
                <a:ea typeface="微软雅黑" panose="020B0503020204020204" pitchFamily="34" charset="-122"/>
              </a:rPr>
              <a:t>3.</a:t>
            </a:r>
            <a:r>
              <a:rPr lang="zh-CN" altLang="en-US" sz="2000" dirty="0">
                <a:solidFill>
                  <a:srgbClr val="333333"/>
                </a:solidFill>
                <a:latin typeface="微软雅黑" panose="020B0503020204020204" pitchFamily="34" charset="-122"/>
                <a:ea typeface="微软雅黑" panose="020B0503020204020204" pitchFamily="34" charset="-122"/>
              </a:rPr>
              <a:t>问卷调查</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问卷调查具有样本广泛、结果客观、人力节省、统计方便、量化容易等诸多优点，同时它能突破时空局限，在广阔范围内、同时开展调查活动，具有很强的保密性，是用户调查常用的方法之一。它的缺点是问题的选择较难、调查质量欠佳、问卷回收率不能保证等。</a:t>
            </a:r>
            <a:endParaRPr lang="en-CA" sz="2000" dirty="0">
              <a:solidFill>
                <a:srgbClr val="333333"/>
              </a:solidFill>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B0316B77-0CE7-5D52-7452-7CBAAB067E4E}"/>
              </a:ext>
            </a:extLst>
          </p:cNvPr>
          <p:cNvGrpSpPr/>
          <p:nvPr/>
        </p:nvGrpSpPr>
        <p:grpSpPr>
          <a:xfrm>
            <a:off x="1453415" y="0"/>
            <a:ext cx="10013054" cy="889828"/>
            <a:chOff x="733" y="0"/>
            <a:chExt cx="15768" cy="1400"/>
          </a:xfrm>
        </p:grpSpPr>
        <p:sp>
          <p:nvSpPr>
            <p:cNvPr id="7" name="矩形 2">
              <a:extLst>
                <a:ext uri="{FF2B5EF4-FFF2-40B4-BE49-F238E27FC236}">
                  <a16:creationId xmlns:a16="http://schemas.microsoft.com/office/drawing/2014/main" id="{2D17FDD6-240C-005C-155C-B0204E659D19}"/>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TextBox 3">
              <a:extLst>
                <a:ext uri="{FF2B5EF4-FFF2-40B4-BE49-F238E27FC236}">
                  <a16:creationId xmlns:a16="http://schemas.microsoft.com/office/drawing/2014/main" id="{8A6F4DCE-7365-5328-915C-BC8DC25335AB}"/>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9" name="矩形 2">
              <a:extLst>
                <a:ext uri="{FF2B5EF4-FFF2-40B4-BE49-F238E27FC236}">
                  <a16:creationId xmlns:a16="http://schemas.microsoft.com/office/drawing/2014/main" id="{B9A05414-C22A-8C97-C5F5-510077A068F7}"/>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5DFDD9DB-CD64-B553-9E8E-9B26F5D924FC}"/>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551092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22BB44F-EAAD-03BF-E1C3-747F1DCD95B4}"/>
              </a:ext>
            </a:extLst>
          </p:cNvPr>
          <p:cNvSpPr txBox="1"/>
          <p:nvPr/>
        </p:nvSpPr>
        <p:spPr>
          <a:xfrm>
            <a:off x="921618" y="1794193"/>
            <a:ext cx="6720841" cy="4192943"/>
          </a:xfrm>
          <a:prstGeom prst="rect">
            <a:avLst/>
          </a:prstGeom>
          <a:noFill/>
        </p:spPr>
        <p:txBody>
          <a:bodyPr wrap="square">
            <a:spAutoFit/>
          </a:bodyPr>
          <a:lstStyle/>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（二）利用亲和图法确定类型</a:t>
            </a:r>
            <a:endParaRPr lang="en-CA" sz="2000" dirty="0">
              <a:solidFill>
                <a:srgbClr val="333333"/>
              </a:solidFill>
              <a:latin typeface="微软雅黑" panose="020B0503020204020204" pitchFamily="34" charset="-122"/>
              <a:ea typeface="微软雅黑" panose="020B0503020204020204" pitchFamily="34" charset="-122"/>
            </a:endParaRPr>
          </a:p>
          <a:p>
            <a:pPr indent="355600" fontAlgn="base">
              <a:lnSpc>
                <a:spcPct val="150000"/>
              </a:lnSpc>
              <a:spcBef>
                <a:spcPct val="0"/>
              </a:spcBef>
              <a:spcAft>
                <a:spcPct val="0"/>
              </a:spcAft>
            </a:pPr>
            <a:r>
              <a:rPr lang="zh-CN" altLang="en-US" sz="2000" dirty="0">
                <a:solidFill>
                  <a:srgbClr val="333333"/>
                </a:solidFill>
                <a:latin typeface="微软雅黑" panose="020B0503020204020204" pitchFamily="34" charset="-122"/>
                <a:ea typeface="微软雅黑" panose="020B0503020204020204" pitchFamily="34" charset="-122"/>
              </a:rPr>
              <a:t>亲和图法，也称</a:t>
            </a:r>
            <a:r>
              <a:rPr lang="en-US" sz="2000" dirty="0">
                <a:solidFill>
                  <a:srgbClr val="333333"/>
                </a:solidFill>
                <a:latin typeface="微软雅黑" panose="020B0503020204020204" pitchFamily="34" charset="-122"/>
                <a:ea typeface="微软雅黑" panose="020B0503020204020204" pitchFamily="34" charset="-122"/>
              </a:rPr>
              <a:t>KJ</a:t>
            </a:r>
            <a:r>
              <a:rPr lang="zh-CN" altLang="en-US" sz="2000" dirty="0">
                <a:solidFill>
                  <a:srgbClr val="333333"/>
                </a:solidFill>
                <a:latin typeface="微软雅黑" panose="020B0503020204020204" pitchFamily="34" charset="-122"/>
                <a:ea typeface="微软雅黑" panose="020B0503020204020204" pitchFamily="34" charset="-122"/>
              </a:rPr>
              <a:t>法、</a:t>
            </a:r>
            <a:r>
              <a:rPr lang="en-US" sz="2000" dirty="0">
                <a:solidFill>
                  <a:srgbClr val="333333"/>
                </a:solidFill>
                <a:latin typeface="微软雅黑" panose="020B0503020204020204" pitchFamily="34" charset="-122"/>
                <a:ea typeface="微软雅黑" panose="020B0503020204020204" pitchFamily="34" charset="-122"/>
              </a:rPr>
              <a:t>A</a:t>
            </a:r>
            <a:r>
              <a:rPr lang="zh-CN" altLang="en-US" sz="2000" dirty="0">
                <a:solidFill>
                  <a:srgbClr val="333333"/>
                </a:solidFill>
                <a:latin typeface="微软雅黑" panose="020B0503020204020204" pitchFamily="34" charset="-122"/>
                <a:ea typeface="微软雅黑" panose="020B0503020204020204" pitchFamily="34" charset="-122"/>
              </a:rPr>
              <a:t>型图解法，创始人是日本人文学家川喜田二郎（</a:t>
            </a:r>
            <a:r>
              <a:rPr lang="en-US" sz="2000" dirty="0" err="1">
                <a:solidFill>
                  <a:srgbClr val="333333"/>
                </a:solidFill>
                <a:latin typeface="微软雅黑" panose="020B0503020204020204" pitchFamily="34" charset="-122"/>
                <a:ea typeface="微软雅黑" panose="020B0503020204020204" pitchFamily="34" charset="-122"/>
              </a:rPr>
              <a:t>Kawakita</a:t>
            </a:r>
            <a:r>
              <a:rPr lang="en-US" sz="2000" dirty="0">
                <a:solidFill>
                  <a:srgbClr val="333333"/>
                </a:solidFill>
                <a:latin typeface="微软雅黑" panose="020B0503020204020204" pitchFamily="34" charset="-122"/>
                <a:ea typeface="微软雅黑" panose="020B0503020204020204" pitchFamily="34" charset="-122"/>
              </a:rPr>
              <a:t> Jiro</a:t>
            </a:r>
            <a:r>
              <a:rPr lang="zh-CN" altLang="en-US" sz="2000" dirty="0">
                <a:solidFill>
                  <a:srgbClr val="333333"/>
                </a:solidFill>
                <a:latin typeface="微软雅黑" panose="020B0503020204020204" pitchFamily="34" charset="-122"/>
                <a:ea typeface="微软雅黑" panose="020B0503020204020204" pitchFamily="34" charset="-122"/>
              </a:rPr>
              <a:t>）。亲和图法是针对某一问题，通过用户采访或产品测试充分收集各种经验、知识、想法和意见等语言、文字资料，以便签纸的形式进行分组，从而归纳为</a:t>
            </a:r>
            <a:r>
              <a:rPr lang="en-US" sz="2000" dirty="0">
                <a:solidFill>
                  <a:srgbClr val="333333"/>
                </a:solidFill>
                <a:latin typeface="微软雅黑" panose="020B0503020204020204" pitchFamily="34" charset="-122"/>
                <a:ea typeface="微软雅黑" panose="020B0503020204020204" pitchFamily="34" charset="-122"/>
              </a:rPr>
              <a:t>A</a:t>
            </a:r>
            <a:r>
              <a:rPr lang="zh-CN" altLang="en-US" sz="2000" dirty="0">
                <a:solidFill>
                  <a:srgbClr val="333333"/>
                </a:solidFill>
                <a:latin typeface="微软雅黑" panose="020B0503020204020204" pitchFamily="34" charset="-122"/>
                <a:ea typeface="微软雅黑" panose="020B0503020204020204" pitchFamily="34" charset="-122"/>
              </a:rPr>
              <a:t>型图解，从中总结出普遍的、重要的主题制作成亲和图。经过多次测试后就能确定产品哪些方面需要修复，以及修复的先后顺序，是帮助设计师围绕用户体验进行产品优化的有效方法。</a:t>
            </a:r>
            <a:endParaRPr lang="en-CA" sz="2000" dirty="0">
              <a:solidFill>
                <a:srgbClr val="333333"/>
              </a:solidFill>
              <a:latin typeface="微软雅黑" panose="020B0503020204020204" pitchFamily="34" charset="-122"/>
              <a:ea typeface="微软雅黑" panose="020B0503020204020204" pitchFamily="34" charset="-122"/>
            </a:endParaRPr>
          </a:p>
        </p:txBody>
      </p:sp>
      <p:pic>
        <p:nvPicPr>
          <p:cNvPr id="6" name="图片 382" descr="头发">
            <a:extLst>
              <a:ext uri="{FF2B5EF4-FFF2-40B4-BE49-F238E27FC236}">
                <a16:creationId xmlns:a16="http://schemas.microsoft.com/office/drawing/2014/main" id="{590CBEFF-464E-5545-8B2D-B65C00734D80}"/>
              </a:ext>
            </a:extLst>
          </p:cNvPr>
          <p:cNvPicPr>
            <a:picLocks noChangeAspect="1"/>
          </p:cNvPicPr>
          <p:nvPr/>
        </p:nvPicPr>
        <p:blipFill>
          <a:blip r:embed="rId2"/>
          <a:stretch>
            <a:fillRect/>
          </a:stretch>
        </p:blipFill>
        <p:spPr>
          <a:xfrm>
            <a:off x="7642459" y="3000458"/>
            <a:ext cx="4037330" cy="2397125"/>
          </a:xfrm>
          <a:prstGeom prst="rect">
            <a:avLst/>
          </a:prstGeom>
        </p:spPr>
      </p:pic>
      <p:sp>
        <p:nvSpPr>
          <p:cNvPr id="8" name="TextBox 7">
            <a:extLst>
              <a:ext uri="{FF2B5EF4-FFF2-40B4-BE49-F238E27FC236}">
                <a16:creationId xmlns:a16="http://schemas.microsoft.com/office/drawing/2014/main" id="{D2F56E50-5E8C-94E0-E520-A72A5C4B938F}"/>
              </a:ext>
            </a:extLst>
          </p:cNvPr>
          <p:cNvSpPr txBox="1"/>
          <p:nvPr/>
        </p:nvSpPr>
        <p:spPr>
          <a:xfrm>
            <a:off x="6331017" y="5397583"/>
            <a:ext cx="6097604" cy="369332"/>
          </a:xfrm>
          <a:prstGeom prst="rect">
            <a:avLst/>
          </a:prstGeom>
          <a:noFill/>
        </p:spPr>
        <p:txBody>
          <a:bodyPr wrap="square">
            <a:spAutoFit/>
          </a:bodyPr>
          <a:lstStyle/>
          <a:p>
            <a:pPr indent="304800" algn="ctr"/>
            <a:r>
              <a:rPr lang="zh-CN"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用亲和图将决策点分类</a:t>
            </a:r>
            <a:endParaRPr lang="en-CA" sz="14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9" name="组合 4">
            <a:extLst>
              <a:ext uri="{FF2B5EF4-FFF2-40B4-BE49-F238E27FC236}">
                <a16:creationId xmlns:a16="http://schemas.microsoft.com/office/drawing/2014/main" id="{F39D6B33-225A-C8B0-EEF1-C24A76E31EF2}"/>
              </a:ext>
            </a:extLst>
          </p:cNvPr>
          <p:cNvGrpSpPr/>
          <p:nvPr/>
        </p:nvGrpSpPr>
        <p:grpSpPr>
          <a:xfrm>
            <a:off x="1453415" y="0"/>
            <a:ext cx="10013054" cy="889828"/>
            <a:chOff x="733" y="0"/>
            <a:chExt cx="15768" cy="1400"/>
          </a:xfrm>
        </p:grpSpPr>
        <p:sp>
          <p:nvSpPr>
            <p:cNvPr id="10" name="矩形 2">
              <a:extLst>
                <a:ext uri="{FF2B5EF4-FFF2-40B4-BE49-F238E27FC236}">
                  <a16:creationId xmlns:a16="http://schemas.microsoft.com/office/drawing/2014/main" id="{30081A68-81A1-8930-B6BC-A46F695954D7}"/>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 name="TextBox 3">
              <a:extLst>
                <a:ext uri="{FF2B5EF4-FFF2-40B4-BE49-F238E27FC236}">
                  <a16:creationId xmlns:a16="http://schemas.microsoft.com/office/drawing/2014/main" id="{8DA06FB0-23D5-3D37-7DC3-67B4A6FB50F5}"/>
                </a:ext>
              </a:extLst>
            </p:cNvPr>
            <p:cNvSpPr txBox="1"/>
            <p:nvPr/>
          </p:nvSpPr>
          <p:spPr>
            <a:xfrm>
              <a:off x="1055" y="0"/>
              <a:ext cx="5476" cy="140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
          <p:nvSpPr>
            <p:cNvPr id="12" name="矩形 2">
              <a:extLst>
                <a:ext uri="{FF2B5EF4-FFF2-40B4-BE49-F238E27FC236}">
                  <a16:creationId xmlns:a16="http://schemas.microsoft.com/office/drawing/2014/main" id="{F5D255EA-684F-C6C3-A182-8ECC8D2C61D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3" name="TextBox 3">
              <a:extLst>
                <a:ext uri="{FF2B5EF4-FFF2-40B4-BE49-F238E27FC236}">
                  <a16:creationId xmlns:a16="http://schemas.microsoft.com/office/drawing/2014/main" id="{F2D9A8B7-E194-530A-E48C-5FC1B39E9284}"/>
                </a:ext>
              </a:extLst>
            </p:cNvPr>
            <p:cNvSpPr txBox="1"/>
            <p:nvPr/>
          </p:nvSpPr>
          <p:spPr>
            <a:xfrm>
              <a:off x="6726" y="191"/>
              <a:ext cx="9775" cy="101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第三章：用户体验设计的方法</a:t>
              </a:r>
            </a:p>
          </p:txBody>
        </p:sp>
      </p:grpSp>
    </p:spTree>
    <p:extLst>
      <p:ext uri="{BB962C8B-B14F-4D97-AF65-F5344CB8AC3E}">
        <p14:creationId xmlns:p14="http://schemas.microsoft.com/office/powerpoint/2010/main" val="14470966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104</TotalTime>
  <Words>3893</Words>
  <Application>Microsoft Office PowerPoint</Application>
  <PresentationFormat>Widescreen</PresentationFormat>
  <Paragraphs>256</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微软雅黑</vt:lpstr>
      <vt:lpstr>黑体</vt:lpstr>
      <vt:lpstr>宋体</vt:lpstr>
      <vt:lpstr>方正大黑简体</vt:lpstr>
      <vt:lpstr>Arial</vt:lpstr>
      <vt:lpstr>Arial Black</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cheng xu</dc:creator>
  <cp:lastModifiedBy>cheng xu</cp:lastModifiedBy>
  <cp:revision>7</cp:revision>
  <dcterms:created xsi:type="dcterms:W3CDTF">2023-12-31T13:29:44Z</dcterms:created>
  <dcterms:modified xsi:type="dcterms:W3CDTF">2024-01-12T03:56:52Z</dcterms:modified>
</cp:coreProperties>
</file>