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341" r:id="rId3"/>
    <p:sldId id="256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D698A-7E35-16EF-9A64-518371D72C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06B5DB-AA3F-C177-0D41-9FAB069835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98A33-7437-E824-712C-8084D0BBB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00C6-3AB5-482E-AAA8-AD68A3F6741D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9489F1-18F0-E4AE-2176-AD8131558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CDDC2-B947-20CE-CC19-2E3D90C1F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0774A-D1E2-4216-8E10-2636CDE214E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22596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383B6-085D-55C7-5373-0D5ECEDFD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D6584A-9B24-D6D2-EC66-27B6E47B4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60748D-DF29-78C3-0B46-B64E09547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00C6-3AB5-482E-AAA8-AD68A3F6741D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D8E75-9980-9E5B-7ADD-3D6817EAD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9336AE-826E-EB5D-47BA-4D581B446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0774A-D1E2-4216-8E10-2636CDE214E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88615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46A466-D6C4-203E-DEE8-FC09976B89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7F76AB-439D-5130-3A5E-845527003B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0B6DF-4699-6FFD-D3B2-CBCA63067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00C6-3AB5-482E-AAA8-AD68A3F6741D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EE0E73-21AA-23C9-F7E1-1AC224036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4E8829-CEFB-1976-716C-660C37CD4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0774A-D1E2-4216-8E10-2636CDE214E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57217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8A359-F93C-3B45-7512-CA7471DC8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41AEA-B68C-FB2D-68C0-2FA89CB7F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26C86B-351D-6A32-C97E-7179A0476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00C6-3AB5-482E-AAA8-AD68A3F6741D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562E33-7672-F14D-D6AC-785024C55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0C2603-ED0B-F46B-4EED-5DAC03F83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0774A-D1E2-4216-8E10-2636CDE214E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0895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90500-6C12-2123-C364-4E7FF1B8A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ADB6F9-CCCA-5F2B-D867-9B2B5D2A68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A37A55-4C08-C3B4-D476-8CCCD1C6F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00C6-3AB5-482E-AAA8-AD68A3F6741D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583E2E-CDB1-9397-E111-23B3E6D82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BC9646-6621-9197-A838-BCD0C997D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0774A-D1E2-4216-8E10-2636CDE214E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12131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D54DC-4428-25DA-9998-405D32300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830CDA-C19D-5EBB-96AC-5F3F8CEF7B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D3EC30-5CB4-219F-4317-8DF32755EB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636E16-7D5D-FE95-8359-D2DB11D93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00C6-3AB5-482E-AAA8-AD68A3F6741D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BCD291-03AB-C65C-B0D8-4F8CFDDED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371FCB-A26E-6D49-5B5C-64BE40512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0774A-D1E2-4216-8E10-2636CDE214E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79391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27B66-DA88-822E-4D4C-E2D15B52E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4BE5A0-6608-FE1B-6416-7A6013D94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D3D097-4988-7B97-A89F-9A72C457A9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711FA4-D61B-F64F-E6C2-3B8171278E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C70843-B842-A868-E882-C296EAFB3A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A11017-F4DA-598C-9843-31303F0F4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00C6-3AB5-482E-AAA8-AD68A3F6741D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A54923-51AE-9702-C340-40E49E8E6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47BAA4-B46A-B6B6-EA88-EFB482955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0774A-D1E2-4216-8E10-2636CDE214E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19428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DED89-ED8A-42B8-3D5F-84DD6E505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05A9AE-79EE-6830-4B33-04FA12B92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00C6-3AB5-482E-AAA8-AD68A3F6741D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C0F891-E9EE-AB69-BA36-6ADA74152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2C8172-BA24-CEA2-3D71-CDAE2629F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0774A-D1E2-4216-8E10-2636CDE214E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77460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EC2F6E-2121-57FC-C3B4-643E0127A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00C6-3AB5-482E-AAA8-AD68A3F6741D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9ED66D-F1E2-8B28-FCD2-DB53D7F1C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10465B-2DC5-CBB2-7E36-11815CB1D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0774A-D1E2-4216-8E10-2636CDE214E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28876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DA29B-4613-4D60-7E7A-637AC6622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56BD1-8815-6F43-25C2-484E74066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A587FE-E6F2-D5F4-A037-2C1D207A75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E7EE59-8F71-F458-EAEB-77454175D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00C6-3AB5-482E-AAA8-AD68A3F6741D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906689-1D8F-C68C-61B7-DD1DB92D0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F2894D-1573-E942-77A0-3301116C5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0774A-D1E2-4216-8E10-2636CDE214E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0009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D63A1-23F7-D8A9-5E87-163E8A455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C768F6-6DC5-70AC-F563-33F7B33A65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32E21B-0FAD-1361-15B0-82BD9142FB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723549-71CE-DD0D-8403-C9F2F7A44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00C6-3AB5-482E-AAA8-AD68A3F6741D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4A20B0-13F9-9F06-68DF-5CB1A2657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489E0C-93A7-9315-E6FE-49823E959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0774A-D1E2-4216-8E10-2636CDE214E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1461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E1874E-C0B9-B409-8016-75FB85588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F41F1C-F573-4EA2-2EC2-B3BC024F2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4591F6-8CCD-58C8-2928-A1B1B394D6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900C6-3AB5-482E-AAA8-AD68A3F6741D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F5E758-5789-537D-BC81-2D6912888C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ADEC78-CE55-9F18-3D7D-02C2078583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0774A-D1E2-4216-8E10-2636CDE214E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3565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Two coloured ropes knotted togeth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57187"/>
            <a:ext cx="12192000" cy="812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4871864" y="1052736"/>
            <a:ext cx="7109639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DengXian" pitchFamily="2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DengXian" pitchFamily="2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DengXian" pitchFamily="2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DengXian" pitchFamily="2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DengXian" pitchFamily="2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rgbClr val="FFF2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交互设计与用户体验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504E625-76CA-F0D0-4D27-44ECDDDAED10}"/>
              </a:ext>
            </a:extLst>
          </p:cNvPr>
          <p:cNvSpPr txBox="1"/>
          <p:nvPr/>
        </p:nvSpPr>
        <p:spPr>
          <a:xfrm>
            <a:off x="1350745" y="1718979"/>
            <a:ext cx="9490509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三、情境分析方法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缺少对商业情境的调查研究，就不会形成具有实际意义的设计目标。当然，情境不仅指商业范畴，也必须了解设计目标、预算、计划、技术基础架构、人力资源和公司文化，关心法律和政策变动，特别是有规模或是特殊行业的情况下，所有这些因素都会影响信息架构设计的结果。在新媒体时代，信息繁多而混乱，探索如何将其有机聚合是设计师关注情境的一个根本原因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E521C157-3E2F-C8DA-DEBA-1256A5472BA6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47B6C2D9-D93E-A288-3A3E-C025AFA8E4A5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5C20BF9-66C3-1673-F3CB-D0051A9DADB9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89FFAB6D-3B3E-F887-8BA5-C2ADC2139AB3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D93D1FB2-62CD-37D2-74F7-4DF21B8D9AD3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238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90E2088-AE07-190C-6729-6BD7E00E7536}"/>
              </a:ext>
            </a:extLst>
          </p:cNvPr>
          <p:cNvSpPr txBox="1"/>
          <p:nvPr/>
        </p:nvSpPr>
        <p:spPr>
          <a:xfrm>
            <a:off x="1152625" y="1307475"/>
            <a:ext cx="9886750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四、信息架构流程与策略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（一）信息架构流程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信息架构设计流程主要分为研究、策略、设计、实施、管理等五个阶段。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研究阶段的主要任务是查阅背景资料、开展组会，了解目标用户、具体设计目标以及当前的商业趋势。获取这些信息后，可采用各种方法进一步了解达成信息架构的信息生态。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策略阶段可为最终的信息架构提供更多实践支撑，它能帮助建立更高级、更具前瞻性的框架，确定信息构架的方向与范围。此外，策略阶段还应对具体设计细节进行分析。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4C6D2D9D-F5F4-805F-2550-331F59F08E12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BA2066E8-39F3-D3C9-BDE0-6B20A208090B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3328039-02B7-E6C2-77B3-89A6E52C553B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B2B0FF38-BD63-3CAF-2CCC-A76F199F4C4F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8D3ACEC6-C639-C937-29BA-7969D487DF3B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430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03FAE22-F322-EC44-8902-C4E9014ADD68}"/>
              </a:ext>
            </a:extLst>
          </p:cNvPr>
          <p:cNvSpPr txBox="1"/>
          <p:nvPr/>
        </p:nvSpPr>
        <p:spPr>
          <a:xfrm>
            <a:off x="1114926" y="1159738"/>
            <a:ext cx="9731142" cy="5116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设计阶段分为两个方面的内容。从宏观来看，设计师需确定更详细的蓝图和框架图；微观来看，程序员需按照设计师提出的概念确立语言数据的纲要，营造和谐的团队气氛，共同确定相关细节。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实施阶段就是将所有构想逐步落实，包括网站的构建、评估、检测与试用等。在此阶段，信息构架师需不断完善逻辑、检测和修改、总结归纳问题所在并及时与设计和研发人员沟通，确保项目有序推进。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最后是管理阶段，这是网站信息架构持续演化和改善的阶段，管理包括内容的增补等例行性工作，同时也需监控网站运作和用户反馈，进一步优化亟需完善的地方。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信息架构设计的管理阶段就是不断自检、持续演化的改进阶段，此阶段需删减冗余或完善逻辑，同时也要观察运作情况，追踪用户反馈，不断修改与监测，使网站更符合预期效果。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9D30851E-8414-F8EA-9CD2-E3908DC08C9F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D6F89B53-0D91-4CAE-57E7-911F9D47997D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BE69A9-8328-A452-C9B5-169D31967048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07D1283E-D849-E9BE-EAB2-ACDF309A6533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6CBA5F53-BD6A-AA5F-E9AD-68F9322351BA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0232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37E7DCD-92E7-BF2B-1E64-BA611C854485}"/>
              </a:ext>
            </a:extLst>
          </p:cNvPr>
          <p:cNvSpPr txBox="1"/>
          <p:nvPr/>
        </p:nvSpPr>
        <p:spPr>
          <a:xfrm>
            <a:off x="1023485" y="1152085"/>
            <a:ext cx="10064817" cy="5116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（二）信息架构策略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架构策略是一种高层次的概念性架构，可为设计团队提供明确的方向和宽广的视野。此外，还能简化讨论过程，让设计团队成员站在相同维度上考虑问题。正如各部门的运营计划遵循统一的商业策略，信息架构的细节设计也应以一个完整的信息架构策略作为主导。信息架构策略应能平衡用户需求与现实情况，其需涵盖的事项如下：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信息架构管理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构建一种用于开发维护信息的实用型架构是极其重要的，它能解释统一权限的方式，定义信息架构服务于用户需求的方法，信息架构的管理责任人及责任范畴和评估标准等。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技术整合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技术问题是一项基础问题，在信息架构策略中需时刻明确技术整合的首要地位。因此要善于利用团队内部的技术力量，考虑是否需利用其它技术用于开发或者管理信息架构。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B6B2A40B-8D01-CF4C-E20E-D0C061BE0D1F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DB638E32-6C5B-33D2-CF9A-C14F323911EF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D1A919E-2BB3-69F0-1C96-526F3DC1240E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8A4CC39A-9758-A5B4-382A-26D053DE3409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71BBE215-41E0-BFF5-704F-390B2E325F36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1951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9C194B5-BE19-E516-7972-1A3C1C3C6BE9}"/>
              </a:ext>
            </a:extLst>
          </p:cNvPr>
          <p:cNvSpPr txBox="1"/>
          <p:nvPr/>
        </p:nvSpPr>
        <p:spPr>
          <a:xfrm>
            <a:off x="1001027" y="1169249"/>
            <a:ext cx="10058400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策略实施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一般情况下，策略会在信息架构的策略报告中作详细说明，并用演示文稿进行沟通，再通过项目计划决定信息架构设计的实际工作。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策略测试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很多测试样本的雏形都来源于研究初期的创意想法，产生的样本测试结果可在小范围内进行有效沟通，并需确保策略方向与实际情境相吻合。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策略报告和项目计划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明信息架构策略的重要途径是提出详尽的策略报告，也是将先前的研究结果整合成单一文件的过程。对信息架构的设计团队而言，策略报告通常是最大、最难且最重要的成果，它体现出团队成员已经达成的共识，特别是对一些关键问题的看法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2A7C8B1C-5E7F-1215-255F-5E5866550403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C2406E34-3F68-B4D6-947B-D2DE9326C395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377DF7-527F-5826-640C-7F53048DE1D7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C527F252-EC0B-2A59-0EA3-3C064116F849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83F02383-30B7-CAED-0071-86B05AA8B250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795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4AF99F6-EE8E-5E55-6C9D-BB9C2FB15AF6}"/>
              </a:ext>
            </a:extLst>
          </p:cNvPr>
          <p:cNvSpPr txBox="1"/>
          <p:nvPr/>
        </p:nvSpPr>
        <p:spPr>
          <a:xfrm>
            <a:off x="3327934" y="2844225"/>
            <a:ext cx="60976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latin typeface="+mn-ea"/>
              </a:rPr>
              <a:t>第二节    交互设计原型绘制</a:t>
            </a:r>
            <a:endParaRPr lang="en-CA" sz="3200" b="1" dirty="0">
              <a:latin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53D7E5D-1DA5-82C6-A590-BCA86A551B75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6" name="矩形 2">
              <a:extLst>
                <a:ext uri="{FF2B5EF4-FFF2-40B4-BE49-F238E27FC236}">
                  <a16:creationId xmlns:a16="http://schemas.microsoft.com/office/drawing/2014/main" id="{FCA2ADA0-0654-C12D-C54B-8CEF99CEC249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6954EB3-2054-B413-7F5D-CA809C0E78E7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8" name="矩形 2">
              <a:extLst>
                <a:ext uri="{FF2B5EF4-FFF2-40B4-BE49-F238E27FC236}">
                  <a16:creationId xmlns:a16="http://schemas.microsoft.com/office/drawing/2014/main" id="{EB18BD25-CB99-71A8-A1D8-BF0103DB6340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" name="TextBox 3">
              <a:extLst>
                <a:ext uri="{FF2B5EF4-FFF2-40B4-BE49-F238E27FC236}">
                  <a16:creationId xmlns:a16="http://schemas.microsoft.com/office/drawing/2014/main" id="{50AF3597-B2C9-03AB-0A8D-247822D8DFB8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02284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DE460DD-5F52-ADF8-882F-CA5602672E99}"/>
              </a:ext>
            </a:extLst>
          </p:cNvPr>
          <p:cNvSpPr txBox="1"/>
          <p:nvPr/>
        </p:nvSpPr>
        <p:spPr>
          <a:xfrm>
            <a:off x="1326682" y="2255858"/>
            <a:ext cx="9538635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单词 “</a:t>
            </a:r>
            <a:r>
              <a:rPr lang="en-US" sz="2000" dirty="0" err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Prototpe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”（原型）来源于希腊语“</a:t>
            </a:r>
            <a:r>
              <a:rPr lang="en-US" sz="2000" dirty="0" err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Prototypos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”，是一个由“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protos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（即初始）”和“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typos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（即模具、印象）组成的复合词。原型设计是交互设计师最主要的工作之一，因此，设计师需储备大量与之相关的知识。例如，设计规范、平台规范、线框图绘制等。“保真度”是原型设计的一个核心概念，它可被定义为：重现某种事物的精确程度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9EABBC9A-042D-8703-8565-C5CB61B76544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F1B75806-D52B-CCDF-1E00-ABABB876A21D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C6EE8CA-97A9-2640-8954-33CE8DC779C8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9F582293-48E8-A166-DC7D-0B7322228090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F0443E57-B093-B30C-52A4-231BF7852924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93892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63DE0AF-C018-A15A-4933-8D8E4802E021}"/>
              </a:ext>
            </a:extLst>
          </p:cNvPr>
          <p:cNvSpPr txBox="1"/>
          <p:nvPr/>
        </p:nvSpPr>
        <p:spPr>
          <a:xfrm>
            <a:off x="991402" y="1030749"/>
            <a:ext cx="9827394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一、视觉沟通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（一）低保真原型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低保真原型一般指有限的功能和交互原型设计。它们被用于描绘设想、方案以及界面布局</a:t>
            </a:r>
            <a:r>
              <a:rPr lang="en-US" altLang="zh-CN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建立这些原型主要是用于沟通和汇报。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（二）低保真原型优点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不论产品的类型如何，所有的低保真原型都具备以下两个优点：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辅助检测与修复主要问题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加速产品优化与迭代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C5537ABC-A903-2331-CD4D-BCB0FD05DD4C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CBE9F05E-F8AB-5DD6-A002-8EEDBACFC43C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CBBB1ED-AAC2-CE3A-CB5D-F3D82371FEC9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F869B14E-D8D6-FB19-460C-3D90CA15E11E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7B17D262-79B9-0FCE-2DD0-1540C79FAB48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7961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FE170C-D48C-CA3D-FCE5-23463D81E111}"/>
              </a:ext>
            </a:extLst>
          </p:cNvPr>
          <p:cNvSpPr txBox="1"/>
          <p:nvPr/>
        </p:nvSpPr>
        <p:spPr>
          <a:xfrm>
            <a:off x="1177490" y="1649990"/>
            <a:ext cx="9837019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687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（三）信息沟通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沟通可用图表方式体现内容组件之间的连接关系，也能体现信息架构的作用机理。一方面，图表可体现内容组件的单元组成以及组件之间的分组与排列，另一方面，图表还能体现可支持导航的内容组件连接方式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一般来说，图表主要的目标是传达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组件是什么，以及它们是怎样连接的。它们不一定需要精美，但必须能提升沟通的强度。在使用图表的时候，需注意使用各种易于用户使用的形式。在这里，沟通是一个很重要的核心概念，使用图表化的语言能帮助诠释各种技术方案，也可让方案得到更多的认可和支持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90A061F6-DAD8-6168-C2EF-798EE1A3EAA7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6E78D95F-BEFB-9794-5310-D6EA75D8281E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3CBB3E8-CF8B-8ECE-1917-021C3A68AD0A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A599F15D-645A-D844-DC31-790FEAF8EC04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54E086D2-1E7C-6DBA-2AE8-A8618D921377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24444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B7CE9E3-58A9-E417-2CA7-BD754CE163D5}"/>
              </a:ext>
            </a:extLst>
          </p:cNvPr>
          <p:cNvSpPr txBox="1"/>
          <p:nvPr/>
        </p:nvSpPr>
        <p:spPr>
          <a:xfrm>
            <a:off x="1033111" y="2078860"/>
            <a:ext cx="10125777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二、蓝图建立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建立图表前，首先要绘制蓝图。蓝图用以显示网页和其他内容组件之间的关系，也用来表述组织、导航以及标签系统。蓝图并非一成不变，在面向用户时，蓝图应尽量精简，以便客户能理解蓝图的构建；在面向内部成员时，蓝图则应尽量详细，深入到每一个设计细节。遵循这样的设计原则，能提升蓝图的指导性，达到事半功倍的效果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8B277869-7EE1-6B1F-C970-99013E408AC6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566DC031-E9CF-1FD2-65AA-9077C92AEE8F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7A0A2D0-D8D6-1BA6-A6EF-697B3140C1C8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DE2B7931-66B0-2E1E-F541-E3A6A50A5762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24FC07E7-F718-D4F8-5316-A2A7B9C4EBFE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1224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75317D7-AADA-72F5-4E44-58C043A793F5}"/>
              </a:ext>
            </a:extLst>
          </p:cNvPr>
          <p:cNvSpPr txBox="1"/>
          <p:nvPr/>
        </p:nvSpPr>
        <p:spPr>
          <a:xfrm>
            <a:off x="1645920" y="2216797"/>
            <a:ext cx="9278754" cy="2123658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altLang="zh-CN" sz="4400" b="1" dirty="0">
              <a:latin typeface="+mn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latin typeface="+mn-ea"/>
              </a:rPr>
              <a:t>第五章 交互设计信息架构与原型绘制</a:t>
            </a:r>
            <a:endParaRPr lang="en-CA" sz="4400" b="1" dirty="0">
              <a:latin typeface="+mn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4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614614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0E8ED45-793D-BFB4-C0AE-6891497958D0}"/>
              </a:ext>
            </a:extLst>
          </p:cNvPr>
          <p:cNvSpPr txBox="1"/>
          <p:nvPr/>
        </p:nvSpPr>
        <p:spPr>
          <a:xfrm>
            <a:off x="1138989" y="1558005"/>
            <a:ext cx="9914021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三、框架搭建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CA" altLang="zh-CN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框图能协助设计师平衡保真度与速度。绘图时不必在意细枝末节，但必须表达设计思想，不能漏掉任何重要部分。绘制时尽量快速，通过头脑风暴提出多样化的方案，比较每个方案的优势和劣势并进行梳理。在设计早期应与团队成员讨论、展示线框图，确保在没有陈述观点之前，每个成员都能理解线框图。因其目的是帮助了解交互设计元素的层次结构，所以无需保证美观程度，也应避免在线框图中使用颜色（除非要突出显示某些特殊元素），一般情况下，设计师习惯把线框图称为低保真设计图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39D288E8-B96B-3E30-6FEC-A628903DBC28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222383F1-9A3E-26C0-F667-5C04D7AEAA24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F2C1059-E6F3-DDD4-B02C-78F8CC52B118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0826D4A9-2BA8-E863-8628-EDFAB5FC9677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A98AD4A8-5FA8-4D88-2546-607CCE30AA96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1138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0" descr="线框图">
            <a:extLst>
              <a:ext uri="{FF2B5EF4-FFF2-40B4-BE49-F238E27FC236}">
                <a16:creationId xmlns:a16="http://schemas.microsoft.com/office/drawing/2014/main" id="{13FCC63B-A55B-F78F-9A11-DFE5807F48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46" t="1792" r="1446" b="2016"/>
          <a:stretch>
            <a:fillRect/>
          </a:stretch>
        </p:blipFill>
        <p:spPr>
          <a:xfrm>
            <a:off x="3141495" y="1166261"/>
            <a:ext cx="6118008" cy="48920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3D2B46-4518-5591-0F35-FD5BA74BD49F}"/>
              </a:ext>
            </a:extLst>
          </p:cNvPr>
          <p:cNvSpPr txBox="1"/>
          <p:nvPr/>
        </p:nvSpPr>
        <p:spPr>
          <a:xfrm>
            <a:off x="5715000" y="6090377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solidFill>
                  <a:srgbClr val="000000"/>
                </a:solidFill>
                <a:effectLst/>
                <a:ea typeface="SimSun" panose="02010600030101010101" pitchFamily="2" charset="-122"/>
                <a:cs typeface="SimSun" panose="02010600030101010101" pitchFamily="2" charset="-122"/>
              </a:rPr>
              <a:t>线框图</a:t>
            </a:r>
            <a:endParaRPr lang="en-CA" dirty="0"/>
          </a:p>
        </p:txBody>
      </p:sp>
      <p:grpSp>
        <p:nvGrpSpPr>
          <p:cNvPr id="7" name="组合 4">
            <a:extLst>
              <a:ext uri="{FF2B5EF4-FFF2-40B4-BE49-F238E27FC236}">
                <a16:creationId xmlns:a16="http://schemas.microsoft.com/office/drawing/2014/main" id="{79BD50AF-06B3-1A3C-BB5B-6B6925D02FC0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8" name="矩形 2">
              <a:extLst>
                <a:ext uri="{FF2B5EF4-FFF2-40B4-BE49-F238E27FC236}">
                  <a16:creationId xmlns:a16="http://schemas.microsoft.com/office/drawing/2014/main" id="{5F62F565-5CE7-A791-9939-AA8E5FC71DB9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4991D06-DB4C-D7D4-4C65-5985F77A4058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9CFAB706-C278-C651-EC55-99015B50E2E8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" name="TextBox 3">
              <a:extLst>
                <a:ext uri="{FF2B5EF4-FFF2-40B4-BE49-F238E27FC236}">
                  <a16:creationId xmlns:a16="http://schemas.microsoft.com/office/drawing/2014/main" id="{D61228C3-7F82-7594-2EAC-0A896A100C3D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7256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D87D015-EF32-9951-145F-CEF9A04063C9}"/>
              </a:ext>
            </a:extLst>
          </p:cNvPr>
          <p:cNvSpPr txBox="1"/>
          <p:nvPr/>
        </p:nvSpPr>
        <p:spPr>
          <a:xfrm>
            <a:off x="1386038" y="1548949"/>
            <a:ext cx="6422456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四、框架图绘制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687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（一）定义形式要素、姿态和输入方法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B97C8D-718C-F62D-A858-2E5545010831}"/>
              </a:ext>
            </a:extLst>
          </p:cNvPr>
          <p:cNvSpPr txBox="1"/>
          <p:nvPr/>
        </p:nvSpPr>
        <p:spPr>
          <a:xfrm>
            <a:off x="1386038" y="2501103"/>
            <a:ext cx="9419924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形式要素包括产品使用环境如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端、移动端、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pc 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端、</a:t>
            </a:r>
            <a:r>
              <a:rPr lang="en-US" sz="2000" dirty="0" err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ipad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、智能硬件产品等；至于是针对公共场所还是私人领域进行设计，产品理念是灵活轻便还是功能为先，这些具体的产品形式要求，需结合产品应用场景及用户画像进行分析和研究。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姿态是指用户在和产品交互时，付出的时间精力，用户姿势等信息，用户与不同产品进行交互会呈现不同的姿态。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4">
            <a:extLst>
              <a:ext uri="{FF2B5EF4-FFF2-40B4-BE49-F238E27FC236}">
                <a16:creationId xmlns:a16="http://schemas.microsoft.com/office/drawing/2014/main" id="{398D11D2-8553-7B6C-B06F-D9964A669276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4BB671E8-9F5F-5058-59DC-283133E9B6D5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61EB988-0A88-CD09-C211-AC5B36C683EF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1" name="矩形 2">
              <a:extLst>
                <a:ext uri="{FF2B5EF4-FFF2-40B4-BE49-F238E27FC236}">
                  <a16:creationId xmlns:a16="http://schemas.microsoft.com/office/drawing/2014/main" id="{5A9A4343-0ABD-80E7-1787-50796CE13080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" name="TextBox 3">
              <a:extLst>
                <a:ext uri="{FF2B5EF4-FFF2-40B4-BE49-F238E27FC236}">
                  <a16:creationId xmlns:a16="http://schemas.microsoft.com/office/drawing/2014/main" id="{21AE0D7A-1CDE-F19F-A2B9-18024BAA767C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15777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095A0A6-151F-9592-C7D4-37DA8ECA70CD}"/>
              </a:ext>
            </a:extLst>
          </p:cNvPr>
          <p:cNvSpPr txBox="1"/>
          <p:nvPr/>
        </p:nvSpPr>
        <p:spPr>
          <a:xfrm>
            <a:off x="1408497" y="1794193"/>
            <a:ext cx="9375006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687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（二）定义功能性和数据元素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功能性是产品能提供的具体服务，它是一个抽象概念，以功能元素为载体而真实存在。功能元素包括数据元素操作工具、数据视觉和结构化管理方式。例如，在设计产品时，用户可点击某个按钮删除某条信息，也可点击某个空间切换页面布局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数据元素是指设计师需在产品中呈现给用户的具体信息，包括文本、图片等所有可见的独立数据。设计师需在设计产品时进行数据分类，将数据元素转换为用户能理解的表现语言来传达。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D00DD048-FF8B-6C55-D8F8-16B1B8D6E29B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2000650B-B6E3-5EDA-0607-E5B7CC195431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DF6B061-5D70-AC9D-3D47-D13B45CBF485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F4F50175-AE17-96E9-CE79-5C4DC5E0D651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CEC1C83A-354E-355F-4A69-A7075B257F6E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66817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86FB173-2DFA-B712-AF3E-7F393A4367C3}"/>
              </a:ext>
            </a:extLst>
          </p:cNvPr>
          <p:cNvSpPr txBox="1"/>
          <p:nvPr/>
        </p:nvSpPr>
        <p:spPr>
          <a:xfrm>
            <a:off x="1309036" y="1261233"/>
            <a:ext cx="9625263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勾画交互框架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经过分组，设计师会对产品构架有基本的认识，可快速勾画交互框架。初期的交互框架不宜复杂，因为这只是交互构架的草图，增加太多细节会干扰团队成员对框架的理解，也会由于过早牵涉细节而缺乏产品的统一性。可思考多个方案，从中选取较为合理的方案进行修改与细化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构建关键线路情景剧本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线路即结合人物模型、场景、数据和功能元素，以任务为依托，将用户画像放入交互情境中，设想用户可能的产品操作，假设用户会触发的交互行为，寻找不符合设计预期的地方进行修改。对关键路线图的使用越频繁，越能对产品的细节问题进行深刻考量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1959F6B1-B31D-5EA4-51B9-6A7FC22846DC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BBA4B22E-42B6-A6E4-18E7-EF3071224880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1E976C0-0CB1-E5F9-DD49-8BB8CDAB1BDA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357A7583-30DA-2A23-73C1-A56FD0D1AD50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26D56D40-3A6C-B243-E93D-B6B9628179AE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8591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81719B0-1100-4A6D-C7FD-09901AA12000}"/>
              </a:ext>
            </a:extLst>
          </p:cNvPr>
          <p:cNvSpPr txBox="1"/>
          <p:nvPr/>
        </p:nvSpPr>
        <p:spPr>
          <a:xfrm>
            <a:off x="1057764" y="1332528"/>
            <a:ext cx="10250905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通过验证性的场景来检查设计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验证性场景一般都是针对当前设计中必要的、可替代的、边缘性场景分别进行的一种设计检查策略。由于设计过程的不完美性，设计师需对已完成的架构进行反复检测。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⑴必要场景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必要场景是指，在产品构架中涉及的基础性操作。例如恢复出厂设置，清空数据等。这些都是周期很长，频次很低的操作，但又是针对这一类需求必须进行的场景步骤。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⑵替代场景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替代场景是人物模型决策过程中，关键节点的可替代选择。包括例外情形、不常使用的工具和可以处理故障的多种支持方案。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0BB06398-8E86-B3A7-A973-5B38685DFE3D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5FBB3986-3BB7-0355-75EC-F6B0074B031E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88073E7-99EA-7941-3C8E-852B8F439E35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B9E5DC69-656E-418E-5F60-255E207A0683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536FCB1E-5B72-B6E7-C658-AC739EF7C747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3688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692217F-132C-E8C5-7074-683A8EDF5E4C}"/>
              </a:ext>
            </a:extLst>
          </p:cNvPr>
          <p:cNvSpPr txBox="1"/>
          <p:nvPr/>
        </p:nvSpPr>
        <p:spPr>
          <a:xfrm>
            <a:off x="1155032" y="2213613"/>
            <a:ext cx="9692640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对于交互设计师来说，信息架构设计是工作的核心内容。信息架构是对于应用结构的规划，包括层级关系以及界面内容。交互原型是设计师经过对产品需求的分析，将其转化成图形产品方案的产物，需使用合适的交互方案，帮助团队达到目标。本章重点介绍交互设计的信息架构流程与方法以及原型绘制的步骤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4">
            <a:extLst>
              <a:ext uri="{FF2B5EF4-FFF2-40B4-BE49-F238E27FC236}">
                <a16:creationId xmlns:a16="http://schemas.microsoft.com/office/drawing/2014/main" id="{B5F7B8FA-57F4-7DA2-98B5-64E562B03D18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B56528F-1452-143F-2FDD-CFC998D2FE62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14FCDD4-0E65-0B08-50FD-C79826FD07F8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6" name="矩形 2">
              <a:extLst>
                <a:ext uri="{FF2B5EF4-FFF2-40B4-BE49-F238E27FC236}">
                  <a16:creationId xmlns:a16="http://schemas.microsoft.com/office/drawing/2014/main" id="{82031DDF-60A1-526F-454F-02318E7DD4B1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" name="TextBox 3">
              <a:extLst>
                <a:ext uri="{FF2B5EF4-FFF2-40B4-BE49-F238E27FC236}">
                  <a16:creationId xmlns:a16="http://schemas.microsoft.com/office/drawing/2014/main" id="{7B2118A2-5FD0-A179-6052-09094C7F93BC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8876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EFFAB40-6C34-098D-4F8D-4F8D7F362AAE}"/>
              </a:ext>
            </a:extLst>
          </p:cNvPr>
          <p:cNvSpPr txBox="1"/>
          <p:nvPr/>
        </p:nvSpPr>
        <p:spPr>
          <a:xfrm>
            <a:off x="3327934" y="2844225"/>
            <a:ext cx="60976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latin typeface="+mn-ea"/>
              </a:rPr>
              <a:t>第一节    交互设计信息架构</a:t>
            </a:r>
            <a:endParaRPr lang="en-CA" sz="3200" b="1" dirty="0">
              <a:latin typeface="+mn-ea"/>
            </a:endParaRPr>
          </a:p>
        </p:txBody>
      </p:sp>
      <p:grpSp>
        <p:nvGrpSpPr>
          <p:cNvPr id="2" name="组合 4">
            <a:extLst>
              <a:ext uri="{FF2B5EF4-FFF2-40B4-BE49-F238E27FC236}">
                <a16:creationId xmlns:a16="http://schemas.microsoft.com/office/drawing/2014/main" id="{2CD3B85A-F286-28F9-2E46-5075764F0EE6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554B46D-644E-E4AA-9822-87D5FBB529F2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922B22E-8A8B-AAC9-E2D1-BDC4D413275F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6" name="矩形 2">
              <a:extLst>
                <a:ext uri="{FF2B5EF4-FFF2-40B4-BE49-F238E27FC236}">
                  <a16:creationId xmlns:a16="http://schemas.microsoft.com/office/drawing/2014/main" id="{DF1FC61F-7B21-4AD2-FCA5-4A3F4E1AAC4B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" name="TextBox 3">
              <a:extLst>
                <a:ext uri="{FF2B5EF4-FFF2-40B4-BE49-F238E27FC236}">
                  <a16:creationId xmlns:a16="http://schemas.microsoft.com/office/drawing/2014/main" id="{5F63EA78-0CB8-B254-642C-7AAEF143D380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2125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4BE965C-D729-9CE7-4F45-852FE6A02A1F}"/>
              </a:ext>
            </a:extLst>
          </p:cNvPr>
          <p:cNvSpPr txBox="1"/>
          <p:nvPr/>
        </p:nvSpPr>
        <p:spPr>
          <a:xfrm>
            <a:off x="1203156" y="1463363"/>
            <a:ext cx="9663765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一、用户研究方法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用户是信息构架的实际使用者，他们的身份有很多</a:t>
            </a:r>
            <a:r>
              <a:rPr lang="en-US" altLang="zh-CN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访客、受众、会员、员工、顾客，等等。用户是信息架构成功与否的定义者，因此，用户研究非常迫切且十分必要。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很多方法可用以研究用户群，一般市场研究公司会专注研究某些品牌的用户喜好，通过问卷方式了解用户对品牌的整体印象。专门的用户研究公司会采取实验或面谈的方式，从个体研究中找出具有普遍意义的结论。总之，用户研究方法的综合运用可使用户研究更深入，使用户心智模型更准确，使信息搜集更全面。“用户”是基于多维度、真实存在的现实谜题，需从各种角度思考与斟酌，才有整体性的感受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4">
            <a:extLst>
              <a:ext uri="{FF2B5EF4-FFF2-40B4-BE49-F238E27FC236}">
                <a16:creationId xmlns:a16="http://schemas.microsoft.com/office/drawing/2014/main" id="{49158E43-C7B2-4B20-B861-10EFA8D9F482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BBE12E2C-49BF-6EC3-CEDC-60086591D13F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8A3EB93-C2AC-3219-C467-56F200E3A692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6" name="矩形 2">
              <a:extLst>
                <a:ext uri="{FF2B5EF4-FFF2-40B4-BE49-F238E27FC236}">
                  <a16:creationId xmlns:a16="http://schemas.microsoft.com/office/drawing/2014/main" id="{C5A318B8-8805-BE67-2CB9-0D395EBDCF85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" name="TextBox 3">
              <a:extLst>
                <a:ext uri="{FF2B5EF4-FFF2-40B4-BE49-F238E27FC236}">
                  <a16:creationId xmlns:a16="http://schemas.microsoft.com/office/drawing/2014/main" id="{523C4BFA-99B3-1B40-462D-EF2F98782193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9388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D9A6060-93AB-D49D-7D0B-4A9074E9220E}"/>
              </a:ext>
            </a:extLst>
          </p:cNvPr>
          <p:cNvSpPr txBox="1"/>
          <p:nvPr/>
        </p:nvSpPr>
        <p:spPr>
          <a:xfrm>
            <a:off x="1133373" y="1603476"/>
            <a:ext cx="9685421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（一）使用量统计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大部分信息架构项目都涉及到重新设计现有网站。就这些情况而言，需先观察用户使用网站的目的，以及用户在使用时遇见的问题，这些观察和分析对后期设计相当有益。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可通过记录网站中页面的点阅次数，从数据上可直观看出每个网页的受欢迎程度，而这在很大程度上决定着整个网站或者某个页面是否应重新设计。也可通过访客信息查看使用网站的用户身份，以及其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4">
            <a:extLst>
              <a:ext uri="{FF2B5EF4-FFF2-40B4-BE49-F238E27FC236}">
                <a16:creationId xmlns:a16="http://schemas.microsoft.com/office/drawing/2014/main" id="{65120123-6990-BBD5-3D1C-66741DAB9696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8DEE37E-F4D9-685C-D9A4-DC57483045D8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1B8B2A9-4143-BF3D-AD38-56003A043AF3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6" name="矩形 2">
              <a:extLst>
                <a:ext uri="{FF2B5EF4-FFF2-40B4-BE49-F238E27FC236}">
                  <a16:creationId xmlns:a16="http://schemas.microsoft.com/office/drawing/2014/main" id="{E4AA67D9-A1FB-B7D5-0FA1-BAAB93887AB4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" name="TextBox 3">
              <a:extLst>
                <a:ext uri="{FF2B5EF4-FFF2-40B4-BE49-F238E27FC236}">
                  <a16:creationId xmlns:a16="http://schemas.microsoft.com/office/drawing/2014/main" id="{ACFBA824-678F-3617-8385-91C1839C91E4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9929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E4FF67-4A2D-6DEA-2B43-409E2851F13E}"/>
              </a:ext>
            </a:extLst>
          </p:cNvPr>
          <p:cNvSpPr txBox="1"/>
          <p:nvPr/>
        </p:nvSpPr>
        <p:spPr>
          <a:xfrm>
            <a:off x="1164657" y="1081008"/>
            <a:ext cx="9663764" cy="5116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（三）用户支持数据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除了观看自己网站的后台统计资料外，还需了解用户服务或技术支持部门关于用户支持的数据，需挖掘巨大的用户数据宝藏，找到有价值的反馈信息。可用于收集用户数据的方法有以下几种：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参与者的定义与招募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问卷调查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情境式调查</a:t>
            </a:r>
            <a:endParaRPr lang="en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CA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焦点小组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CA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用户面谈</a:t>
            </a:r>
            <a:endParaRPr lang="en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CA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卡片分类</a:t>
            </a:r>
            <a:endParaRPr lang="en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CA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用户测试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4">
            <a:extLst>
              <a:ext uri="{FF2B5EF4-FFF2-40B4-BE49-F238E27FC236}">
                <a16:creationId xmlns:a16="http://schemas.microsoft.com/office/drawing/2014/main" id="{1AE0BF01-8400-3B6E-409C-DDE34DB68DF6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0F6C199-4125-1AF2-8C59-07A7BCDAB1D7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51DD815-DCB7-6483-C122-E70D7A3C3711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6" name="矩形 2">
              <a:extLst>
                <a:ext uri="{FF2B5EF4-FFF2-40B4-BE49-F238E27FC236}">
                  <a16:creationId xmlns:a16="http://schemas.microsoft.com/office/drawing/2014/main" id="{A85355CF-067B-7F1E-61DF-7E367962C6B2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" name="TextBox 3">
              <a:extLst>
                <a:ext uri="{FF2B5EF4-FFF2-40B4-BE49-F238E27FC236}">
                  <a16:creationId xmlns:a16="http://schemas.microsoft.com/office/drawing/2014/main" id="{E61F03A3-2D8A-DA6B-EDF4-2E05218CF22E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3773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14E270-52C7-B1CE-1017-1D12A33FD1F9}"/>
              </a:ext>
            </a:extLst>
          </p:cNvPr>
          <p:cNvSpPr txBox="1"/>
          <p:nvPr/>
        </p:nvSpPr>
        <p:spPr>
          <a:xfrm>
            <a:off x="1212783" y="1293334"/>
            <a:ext cx="9547860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二、内容架构设计方法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内容分析可采用非正式调查或正式审计，在研究初期，高层次的内容分析是了解内容范围与实质的有效工具。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1216D5-1D9F-DD31-EA57-E275BC05746D}"/>
              </a:ext>
            </a:extLst>
          </p:cNvPr>
          <p:cNvSpPr txBox="1"/>
          <p:nvPr/>
        </p:nvSpPr>
        <p:spPr>
          <a:xfrm>
            <a:off x="1212783" y="2716288"/>
            <a:ext cx="9547860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（一）收集内容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实施内容的收集，需对网站内容中颇具代表性的样本进行提炼与分析。用户感受往往是感性与理性的混合体，需加入一些直觉和判断来平衡样本大小与项目时间的限制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确保效率，保证质量。在搜集信息时要保证样本的典型性与普遍性，可通过多种渠道进行信息收集。例如年报、白皮书，等等，来建立多样且有效的内容样本。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ED761DC4-76C5-6FD2-D46E-6BBD44619D74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209F6796-83D1-C24C-4348-2D5D9A6A0F8A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12860D8-9A3C-EC8F-439E-01734ED9B758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1F6FF74C-DF3B-4049-9D09-6A9369A9E5D0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AF6DBAC0-A667-444F-9C54-7E761934B9D3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1664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9BDB18B-53E3-97A3-8613-C02AE7384D3A}"/>
              </a:ext>
            </a:extLst>
          </p:cNvPr>
          <p:cNvSpPr txBox="1"/>
          <p:nvPr/>
        </p:nvSpPr>
        <p:spPr>
          <a:xfrm>
            <a:off x="981776" y="1405612"/>
            <a:ext cx="9923647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（二）现有的信息架构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站现有的信息架构是获得多样内容的重要基础，有时候，信息开发人员可在现有的信息架构上测试网站链接的合理性，以获取更多内容样本。需要注意的是，现有信息既是提示也是限制，不应拘泥于现有的信息框架，还需从其他维度考虑，以便为网站建立具有代表性的内容样本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（三）内容分析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分析通常围绕用户需求展开，了解用户直观需求，挖掘用户潜在需求。准确把握用户需求的前提是，设计团队需熟悉信息架构的内容题材，其目的是提供优化信息架构设计所需的重要数据。基于内容分析有助于找到内容和元数据之间的交互关系，以找到更高效的访问途径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8BFAC9E1-E352-6E91-07E2-055622A634B1}"/>
              </a:ext>
            </a:extLst>
          </p:cNvPr>
          <p:cNvGrpSpPr/>
          <p:nvPr/>
        </p:nvGrpSpPr>
        <p:grpSpPr>
          <a:xfrm>
            <a:off x="853286" y="0"/>
            <a:ext cx="10738892" cy="889828"/>
            <a:chOff x="733" y="0"/>
            <a:chExt cx="16911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80C20649-FDB0-AE9F-9F94-6877ACF49B7D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FD5BD23-0B16-340F-FB2F-37D2462B3A75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CB25B5EF-D8A9-D0FA-939D-CE54BA09B22C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7B8476CF-8524-5C74-963F-F691F25A217E}"/>
                </a:ext>
              </a:extLst>
            </p:cNvPr>
            <p:cNvSpPr txBox="1"/>
            <p:nvPr/>
          </p:nvSpPr>
          <p:spPr>
            <a:xfrm>
              <a:off x="4951" y="55"/>
              <a:ext cx="12693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第五章：交互设计信息架构与原型绘制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8878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3087</Words>
  <Application>Microsoft Office PowerPoint</Application>
  <PresentationFormat>Widescreen</PresentationFormat>
  <Paragraphs>177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微软雅黑</vt:lpstr>
      <vt:lpstr>黑体</vt:lpstr>
      <vt:lpstr>宋体</vt:lpstr>
      <vt:lpstr>宋体</vt:lpstr>
      <vt:lpstr>方正大黑简体</vt:lpstr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cheng xu</dc:creator>
  <cp:lastModifiedBy>cheng xu</cp:lastModifiedBy>
  <cp:revision>4</cp:revision>
  <dcterms:created xsi:type="dcterms:W3CDTF">2024-01-02T14:20:14Z</dcterms:created>
  <dcterms:modified xsi:type="dcterms:W3CDTF">2024-01-12T03:55:31Z</dcterms:modified>
</cp:coreProperties>
</file>