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546" r:id="rId4"/>
    <p:sldId id="547" r:id="rId5"/>
    <p:sldId id="623" r:id="rId6"/>
    <p:sldId id="548" r:id="rId7"/>
    <p:sldId id="550" r:id="rId8"/>
    <p:sldId id="549" r:id="rId9"/>
    <p:sldId id="551" r:id="rId10"/>
    <p:sldId id="901" r:id="rId11"/>
    <p:sldId id="902" r:id="rId12"/>
    <p:sldId id="906" r:id="rId13"/>
    <p:sldId id="907" r:id="rId14"/>
    <p:sldId id="908" r:id="rId15"/>
    <p:sldId id="909" r:id="rId16"/>
    <p:sldId id="913" r:id="rId17"/>
    <p:sldId id="914" r:id="rId18"/>
    <p:sldId id="917" r:id="rId19"/>
    <p:sldId id="918" r:id="rId20"/>
    <p:sldId id="920" r:id="rId21"/>
    <p:sldId id="921" r:id="rId22"/>
    <p:sldId id="922" r:id="rId23"/>
    <p:sldId id="925" r:id="rId24"/>
    <p:sldId id="926" r:id="rId25"/>
    <p:sldId id="927" r:id="rId26"/>
    <p:sldId id="928" r:id="rId27"/>
    <p:sldId id="929" r:id="rId28"/>
    <p:sldId id="930" r:id="rId29"/>
    <p:sldId id="931" r:id="rId30"/>
    <p:sldId id="932" r:id="rId31"/>
    <p:sldId id="933" r:id="rId32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34" autoAdjust="0"/>
    <p:restoredTop sz="89610" autoAdjust="0"/>
  </p:normalViewPr>
  <p:slideViewPr>
    <p:cSldViewPr>
      <p:cViewPr varScale="1">
        <p:scale>
          <a:sx n="102" d="100"/>
          <a:sy n="102" d="100"/>
        </p:scale>
        <p:origin x="-18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传统印染工艺与设计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82588"/>
            <a:ext cx="8229600" cy="4525963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蜡染织物的类型与特点</a:t>
            </a: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蜡染织物纤维的分类</a:t>
            </a: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通常，织物可分为自然纤维和化学纤维两类。凡是在自然界天然生长形成或通过栽培生长的纤维，如棉、麻、丝、毛等，称为自然纤维。凡是通过化学方法制造出来的纤维，称为化学纤维。化学纤维可分为人造纤维和合成纤维两类。前者，是用天然的纤维素物质如木材、竹子、刨花、棉绒等，或某些天然的物质如蛋白质、海藻酸等作为原料，经一系列化学处理纺成的纤维。后者，是用从石油、天然气、煤、石灰石等物质中提炼出来的化合物，通过系列的化学合成聚合成为高分子化合物，经纺丝、拉伸、定型为纤维。</a:t>
            </a: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098" name="图片 4" descr="QQ截图201809011624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659063"/>
            <a:ext cx="5248275" cy="3624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内容占位符 2"/>
          <p:cNvSpPr>
            <a:spLocks noGrp="1"/>
          </p:cNvSpPr>
          <p:nvPr>
            <p:ph idx="1"/>
          </p:nvPr>
        </p:nvSpPr>
        <p:spPr>
          <a:xfrm>
            <a:off x="457200" y="600075"/>
            <a:ext cx="8229600" cy="4525963"/>
          </a:xfrm>
        </p:spPr>
        <p:txBody>
          <a:bodyPr anchor="t" anchorCtr="0"/>
          <a:p>
            <a:r>
              <a:rPr lang="zh-CN" altLang="en-US" sz="1600"/>
              <a:t> 蜡染织物与蜡染艺术效果</a:t>
            </a:r>
            <a:endParaRPr lang="zh-CN" altLang="en-US" sz="1600"/>
          </a:p>
          <a:p>
            <a:r>
              <a:rPr lang="en-US" altLang="zh-CN" sz="1600"/>
              <a:t>蜡染织物与蜡染</a:t>
            </a:r>
            <a:r>
              <a:rPr lang="zh-CN" altLang="en-US" sz="1600"/>
              <a:t>造型</a:t>
            </a:r>
            <a:endParaRPr lang="zh-CN" altLang="en-US" sz="1600"/>
          </a:p>
          <a:p>
            <a:r>
              <a:rPr lang="zh-CN" altLang="en-US" sz="1600"/>
              <a:t>一般是选择纱线紧密的、交织密度高的、精细的织物。如精细的棉、丝、麻等,适于制作精细的点线造型、精细图案造型、细膩肌理造型、变化丰富的色彩造型等,不适于制作冰裂纹及粗犷造型。纱线松稀的、交织密度低的、粗厚的织物,如粗糙的棉、麻、毛等, 适于制作粗阔的点线造型、粗犷图案造型、粗大肌理造型、变化简洁的色彩造型。在图案造型上,适于表现大的点、线、面,同时更适于表现出蜡与粗布形成的自然裂纹肌理。</a:t>
            </a:r>
            <a:endParaRPr lang="zh-CN" altLang="en-US" sz="1800"/>
          </a:p>
          <a:p>
            <a:endParaRPr lang="zh-CN" altLang="en-US" sz="1800"/>
          </a:p>
        </p:txBody>
      </p:sp>
      <p:pic>
        <p:nvPicPr>
          <p:cNvPr id="8194" name="图片 3" descr="QQ截图20180828165335"/>
          <p:cNvPicPr>
            <a:picLocks noChangeAspect="1"/>
          </p:cNvPicPr>
          <p:nvPr/>
        </p:nvPicPr>
        <p:blipFill>
          <a:blip r:embed="rId1">
            <a:lum bright="-12000" contrast="29998"/>
          </a:blip>
          <a:stretch>
            <a:fillRect/>
          </a:stretch>
        </p:blipFill>
        <p:spPr>
          <a:xfrm>
            <a:off x="3124200" y="2765425"/>
            <a:ext cx="5162550" cy="3560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6" descr="QQ截图20180828165842"/>
          <p:cNvPicPr>
            <a:picLocks noChangeAspect="1"/>
          </p:cNvPicPr>
          <p:nvPr/>
        </p:nvPicPr>
        <p:blipFill>
          <a:blip r:embed="rId2">
            <a:lum bright="-12000" contrast="29998"/>
          </a:blip>
          <a:stretch>
            <a:fillRect/>
          </a:stretch>
        </p:blipFill>
        <p:spPr>
          <a:xfrm>
            <a:off x="738188" y="2797175"/>
            <a:ext cx="2306637" cy="349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内容占位符 2"/>
          <p:cNvSpPr>
            <a:spLocks noGrp="1"/>
          </p:cNvSpPr>
          <p:nvPr>
            <p:ph idx="1"/>
          </p:nvPr>
        </p:nvSpPr>
        <p:spPr>
          <a:xfrm>
            <a:off x="457200" y="657225"/>
            <a:ext cx="8229600" cy="4525963"/>
          </a:xfrm>
        </p:spPr>
        <p:txBody>
          <a:bodyPr anchor="t" anchorCtr="0"/>
          <a:p>
            <a:r>
              <a:rPr lang="zh-CN" altLang="en-US" sz="1600"/>
              <a:t>蜡染织物与蜡染色彩</a:t>
            </a:r>
            <a:endParaRPr lang="zh-CN" altLang="en-US" sz="1600"/>
          </a:p>
          <a:p>
            <a:r>
              <a:rPr lang="zh-CN" altLang="en-US" sz="1600"/>
              <a:t>在蜡染中，织物对蜡染色彩效果十分重要。织物太粗厚或密度太稀疏，那么， 绘蜡就会难以控制或只能凝结在织物的表面，染色也往往会造成色彩模糊不清、 视觉效果不佳。尤其是粗织物，更不利于形成精细微妙的色彩变化，色彩形态也难以控制。一般来说，蜡染织物越细密， 染色精度与色彩变化也就越好。细密织物，更适于表现细腻的色彩渐变、晕染、 叠色效果。当然，善于利用粗糙织物，来制作粗犷、奔放的色彩效果也是创造。</a:t>
            </a:r>
            <a:endParaRPr lang="zh-CN" altLang="en-US" sz="1600"/>
          </a:p>
        </p:txBody>
      </p:sp>
      <p:pic>
        <p:nvPicPr>
          <p:cNvPr id="9218" name="图片 3" descr="QQ截图20180828170250"/>
          <p:cNvPicPr>
            <a:picLocks noChangeAspect="1"/>
          </p:cNvPicPr>
          <p:nvPr/>
        </p:nvPicPr>
        <p:blipFill>
          <a:blip r:embed="rId1">
            <a:lum bright="-12000" contrast="29998"/>
          </a:blip>
          <a:stretch>
            <a:fillRect/>
          </a:stretch>
        </p:blipFill>
        <p:spPr>
          <a:xfrm>
            <a:off x="3284538" y="2620963"/>
            <a:ext cx="5200650" cy="3675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4" descr="QQ截图20180828170227"/>
          <p:cNvPicPr>
            <a:picLocks noChangeAspect="1"/>
          </p:cNvPicPr>
          <p:nvPr/>
        </p:nvPicPr>
        <p:blipFill>
          <a:blip r:embed="rId2">
            <a:lum bright="-12000" contrast="29998"/>
          </a:blip>
          <a:stretch>
            <a:fillRect/>
          </a:stretch>
        </p:blipFill>
        <p:spPr>
          <a:xfrm>
            <a:off x="552450" y="2620963"/>
            <a:ext cx="2578100" cy="3559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52450"/>
            <a:ext cx="8229600" cy="4525963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蜡染织物与蜡染风格</a:t>
            </a: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蜡染用织物，大多是不同厚薄的棉织物。制作古朴风格的蜡染，可选用粗厚 的本色棉布。制作现代韵味的蜡染，可选用漂白布或单色棉布。纯麻织物，因支纱较粗，适于制作古朴风格的蜡染，但上蜡和染色的亲和力不如纯棉面料。真丝织物， 由于具有含蓄光泽、手感滑爽、精细柔润，适合制作华丽髙雅风格的蜡染作品。 </a:t>
            </a: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棉织物蜡染——易于生成质朴、厚重的艺术风格。</a:t>
            </a: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丝织物蜡染——易于构成艳丽、髙雅的艺术风格。 </a:t>
            </a: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毛织物——易于形成厚重、粗犷的艺术风格。</a:t>
            </a: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麻织物——易于造成纯朴、古拙的艺术风格。</a:t>
            </a: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242" name="图片 3" descr="QQ截图20180828170240"/>
          <p:cNvPicPr>
            <a:picLocks noChangeAspect="1"/>
          </p:cNvPicPr>
          <p:nvPr/>
        </p:nvPicPr>
        <p:blipFill>
          <a:blip r:embed="rId1">
            <a:lum bright="-12000" contrast="29998"/>
          </a:blip>
          <a:stretch>
            <a:fillRect/>
          </a:stretch>
        </p:blipFill>
        <p:spPr>
          <a:xfrm>
            <a:off x="858838" y="3244850"/>
            <a:ext cx="4075112" cy="2855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4" descr="QQ截图20180828165851"/>
          <p:cNvPicPr>
            <a:picLocks noChangeAspect="1"/>
          </p:cNvPicPr>
          <p:nvPr/>
        </p:nvPicPr>
        <p:blipFill>
          <a:blip r:embed="rId2">
            <a:lum bright="-12000" contrast="29998"/>
          </a:blip>
          <a:stretch>
            <a:fillRect/>
          </a:stretch>
        </p:blipFill>
        <p:spPr>
          <a:xfrm>
            <a:off x="5413375" y="2592388"/>
            <a:ext cx="2940050" cy="3508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 anchor="t" anchorCtr="0"/>
          <a:p>
            <a:r>
              <a:rPr lang="zh-CN" altLang="en-US" sz="1800"/>
              <a:t>蜡染织物与蜡染应用</a:t>
            </a:r>
            <a:endParaRPr lang="zh-CN" altLang="en-US" sz="1800"/>
          </a:p>
          <a:p>
            <a:r>
              <a:rPr lang="zh-CN" altLang="en-US" sz="1800"/>
              <a:t>根据蜡染的创作目的来选择相应的织物。选择蜡染用的织物，其根据有两个方面，一是用于欣赏的蜡染艺术；一是用于实用的蜡染设计。一般而言，丝织物最适合于制作髙档的蜡染服装与家纺用品。对于生活用蜡染或艺术蜡染来说，棉麻织物也是选择面最宽的织物。原色棉布或麻布价格较便宜，适宜用作服装、床单、枕套、桌布、壁挂这一类物品。 做流行蜡染衣物，可用纯丝，有时可用上等棉布；做挂帘、桌布等，可选用精织的生丝、上等亚麻布、细麻布、棉或苎麻布等。</a:t>
            </a:r>
            <a:endParaRPr lang="zh-CN" altLang="en-US" sz="1800"/>
          </a:p>
        </p:txBody>
      </p:sp>
      <p:pic>
        <p:nvPicPr>
          <p:cNvPr id="11266" name="图片 3" descr="6c626db1b6af17eed267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0363" y="2935288"/>
            <a:ext cx="4164012" cy="3127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4" descr="20120521205524_zRES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3" y="2935288"/>
            <a:ext cx="3009900" cy="3127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内容占位符 2"/>
          <p:cNvSpPr>
            <a:spLocks noGrp="1"/>
          </p:cNvSpPr>
          <p:nvPr>
            <p:ph idx="1"/>
          </p:nvPr>
        </p:nvSpPr>
        <p:spPr>
          <a:xfrm>
            <a:off x="457200" y="538163"/>
            <a:ext cx="8229600" cy="4525962"/>
          </a:xfrm>
        </p:spPr>
        <p:txBody>
          <a:bodyPr anchor="t" anchorCtr="0"/>
          <a:p>
            <a:r>
              <a:rPr lang="zh-CN" altLang="en-US" sz="1800"/>
              <a:t>蜡染染料的类型特点</a:t>
            </a:r>
            <a:endParaRPr lang="zh-CN" altLang="en-US" sz="1800"/>
          </a:p>
        </p:txBody>
      </p:sp>
      <p:pic>
        <p:nvPicPr>
          <p:cNvPr id="15362" name="图片 1" descr="QQ截图201809021056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1012825"/>
            <a:ext cx="6497637" cy="5100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内容占位符 2"/>
          <p:cNvSpPr>
            <a:spLocks noGrp="1"/>
          </p:cNvSpPr>
          <p:nvPr>
            <p:ph idx="1"/>
          </p:nvPr>
        </p:nvSpPr>
        <p:spPr>
          <a:xfrm>
            <a:off x="457200" y="365125"/>
            <a:ext cx="8229600" cy="4525963"/>
          </a:xfrm>
        </p:spPr>
        <p:txBody>
          <a:bodyPr anchor="t" anchorCtr="0"/>
          <a:p>
            <a:r>
              <a:rPr lang="zh-CN" altLang="en-US" sz="1600"/>
              <a:t>（1）自然染料</a:t>
            </a:r>
            <a:endParaRPr lang="zh-CN" altLang="en-US" sz="1600"/>
          </a:p>
          <a:p>
            <a:r>
              <a:rPr lang="zh-CN" altLang="en-US" sz="1600"/>
              <a:t>自然染料，有植物、动物、矿物染料三大类。其中植物染料使用最多也最广泛。自然染料的染色，大部分色牢度不髙，染色过程繁复且时间长，大批量生产价格昂贵，迄今用于染色者，仅有数种植物及矿物染料而已，自然染料已趋于被淘汰边缘。但是，自然染料与人工染料相比，具有很多独特的优点，如制作过程中污染小，人们使用自然染料染成的蜡染，不仅对人的皮肤没有副作用， 而且还具有保健的功效。如今，还有许多植物性染料由于取材方便，染价便宜， 仍然保留于我国民间染色工艺中。</a:t>
            </a:r>
            <a:endParaRPr lang="zh-CN" altLang="en-US" sz="1600"/>
          </a:p>
          <a:p>
            <a:r>
              <a:rPr lang="zh-CN" altLang="en-US" sz="1600"/>
              <a:t>1）植物染料</a:t>
            </a:r>
            <a:endParaRPr lang="zh-CN" altLang="en-US" sz="1600"/>
          </a:p>
          <a:p>
            <a:r>
              <a:rPr lang="zh-CN" altLang="en-US" sz="1600"/>
              <a:t>我国植物染料资源极为丰富，特別是西南少数民族地区，民间染色的素材极为丰富。在云南大理周城乡，至今还保留着古老的制作靛蓝的技艺，方法是每年3</a:t>
            </a:r>
            <a:r>
              <a:rPr lang="en-US" altLang="zh-CN" sz="1600"/>
              <a:t>-</a:t>
            </a:r>
            <a:r>
              <a:rPr lang="zh-CN" altLang="en-US" sz="1600"/>
              <a:t>4月份播种，9月份以后收割，将收割的蓝草放入大木桶中，加水浸泡，气温高时一周左右，气温低时则需半个月左右。这时蓝草中的颜色就发酵、浸泡出来，把茎叶捞出加入石灰，直径为2米、高为1.5米 的木桶，需加2.5公斤左右石灰。接着用打靛机子抨击水面，促使水和靛蓝分离， 然后放掉上面的水，沉淀在下面的便是膏状土靛。</a:t>
            </a:r>
            <a:endParaRPr lang="zh-CN" altLang="en-US" sz="1600"/>
          </a:p>
        </p:txBody>
      </p:sp>
      <p:pic>
        <p:nvPicPr>
          <p:cNvPr id="16386" name="图片 3" descr="2-1310061505413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4149725"/>
            <a:ext cx="3354388" cy="224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4" descr="515b8411h76f1d146cd5b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8238" y="4149725"/>
            <a:ext cx="3014662" cy="225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内容占位符 2"/>
          <p:cNvSpPr>
            <a:spLocks noGrp="1"/>
          </p:cNvSpPr>
          <p:nvPr>
            <p:ph idx="1"/>
          </p:nvPr>
        </p:nvSpPr>
        <p:spPr>
          <a:xfrm>
            <a:off x="457200" y="1284288"/>
            <a:ext cx="8229600" cy="4525962"/>
          </a:xfrm>
        </p:spPr>
        <p:txBody>
          <a:bodyPr anchor="t" anchorCtr="0"/>
          <a:p>
            <a:r>
              <a:rPr lang="zh-CN" altLang="en-US" sz="1800"/>
              <a:t>2）矿物染料</a:t>
            </a:r>
            <a:endParaRPr lang="zh-CN" altLang="en-US" sz="1800"/>
          </a:p>
          <a:p>
            <a:r>
              <a:rPr lang="zh-CN" altLang="en-US" sz="1800"/>
              <a:t>用矿物染料进行织物染色，称为“石染”。它的最大优点是色彩艳而不俗， 色泽经久不变，最大缺点是制作困难、价格高。如今，主要用于高档产品和装饰品的型印、手绘染色。赭石、石青、石绿等，是最常用的矿物染料。 由于矿物性物质一般不易溶于水，因而在织物染色上很少采用。</a:t>
            </a:r>
            <a:endParaRPr lang="zh-CN" altLang="en-US" sz="1800"/>
          </a:p>
          <a:p>
            <a:endParaRPr lang="zh-CN" altLang="en-US" sz="1800"/>
          </a:p>
        </p:txBody>
      </p:sp>
      <p:pic>
        <p:nvPicPr>
          <p:cNvPr id="19458" name="图片 3" descr="QQ截图20180902114004"/>
          <p:cNvPicPr>
            <a:picLocks noChangeAspect="1"/>
          </p:cNvPicPr>
          <p:nvPr/>
        </p:nvPicPr>
        <p:blipFill>
          <a:blip r:embed="rId1">
            <a:lum contrast="6000"/>
          </a:blip>
          <a:stretch>
            <a:fillRect/>
          </a:stretch>
        </p:blipFill>
        <p:spPr>
          <a:xfrm>
            <a:off x="457200" y="3270250"/>
            <a:ext cx="2505075" cy="199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4" descr="QQ截图20180902114014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3433763" y="3270250"/>
            <a:ext cx="2476500" cy="199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5" descr="QQ截图20180902114041"/>
          <p:cNvPicPr>
            <a:picLocks noChangeAspect="1"/>
          </p:cNvPicPr>
          <p:nvPr/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6348413" y="3251200"/>
            <a:ext cx="2447925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内容占位符 2"/>
          <p:cNvSpPr>
            <a:spLocks noGrp="1"/>
          </p:cNvSpPr>
          <p:nvPr>
            <p:ph idx="1"/>
          </p:nvPr>
        </p:nvSpPr>
        <p:spPr>
          <a:xfrm>
            <a:off x="457200" y="527050"/>
            <a:ext cx="8229600" cy="4525963"/>
          </a:xfrm>
        </p:spPr>
        <p:txBody>
          <a:bodyPr anchor="t" anchorCtr="0"/>
          <a:p>
            <a:r>
              <a:rPr lang="zh-CN" altLang="en-US" sz="1600"/>
              <a:t>3）动物染料</a:t>
            </a:r>
            <a:endParaRPr lang="zh-CN" altLang="en-US" sz="1600"/>
          </a:p>
          <a:p>
            <a:r>
              <a:rPr lang="zh-CN" altLang="en-US" sz="1600"/>
              <a:t>在我国历史上，有用动物血进行染色的记载，但近代已基本不再使用。动物染料中，有一种胭脂（cochineal）,也称脂红。这是产于墨西哥和澳大利亚的一种虫。因其含有红色素，故在古代欧洲多用以染羊毛。</a:t>
            </a:r>
            <a:endParaRPr lang="zh-CN" altLang="en-US" sz="1600"/>
          </a:p>
          <a:p>
            <a:r>
              <a:rPr lang="zh-CN" altLang="en-US" sz="1600"/>
              <a:t>紫铆，是一种胶蛤科的寄生动物，在树上分泌出来的含有胶质的物质，呈固体状。紫铆的使用可分为两部分。一是色素，呈红色， 是很好的红色染料。用明矾作媒染剂，可得到纯正的红紫色。 还有是分离出来的胶质，此种胶是现代工业常用的原料。</a:t>
            </a:r>
            <a:endParaRPr lang="zh-CN" altLang="en-US" sz="1600"/>
          </a:p>
          <a:p>
            <a:r>
              <a:rPr lang="zh-CN" altLang="en-US" sz="1600"/>
              <a:t>麒麟竭作为红色染料，并不是像植物色那样用沸煮 或浸泡的办法。它不溶于水，必须经过研磨成细粉，加适量水后才能绘染着色， 因其内含胶质，因此无须添加黏合剂。</a:t>
            </a:r>
            <a:endParaRPr lang="zh-CN" altLang="en-US" sz="1600"/>
          </a:p>
        </p:txBody>
      </p:sp>
      <p:pic>
        <p:nvPicPr>
          <p:cNvPr id="20482" name="图片 3" descr="QQ截图20180902114741"/>
          <p:cNvPicPr>
            <a:picLocks noChangeAspect="1"/>
          </p:cNvPicPr>
          <p:nvPr/>
        </p:nvPicPr>
        <p:blipFill>
          <a:blip r:embed="rId1">
            <a:lum bright="-6000" contrast="11999"/>
          </a:blip>
          <a:stretch>
            <a:fillRect/>
          </a:stretch>
        </p:blipFill>
        <p:spPr>
          <a:xfrm>
            <a:off x="5813425" y="3090863"/>
            <a:ext cx="2600325" cy="1385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4" descr="QQ截图20180902114750"/>
          <p:cNvPicPr>
            <a:picLocks noChangeAspect="1"/>
          </p:cNvPicPr>
          <p:nvPr/>
        </p:nvPicPr>
        <p:blipFill>
          <a:blip r:embed="rId2">
            <a:lum bright="-6000" contrast="6000"/>
          </a:blip>
          <a:stretch>
            <a:fillRect/>
          </a:stretch>
        </p:blipFill>
        <p:spPr>
          <a:xfrm>
            <a:off x="4660900" y="3090863"/>
            <a:ext cx="808038" cy="142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5" descr="QQ截图20180902115524"/>
          <p:cNvPicPr>
            <a:picLocks noChangeAspect="1"/>
          </p:cNvPicPr>
          <p:nvPr/>
        </p:nvPicPr>
        <p:blipFill>
          <a:blip r:embed="rId3">
            <a:lum bright="-6000" contrast="11999"/>
          </a:blip>
          <a:stretch>
            <a:fillRect/>
          </a:stretch>
        </p:blipFill>
        <p:spPr>
          <a:xfrm>
            <a:off x="869950" y="4686300"/>
            <a:ext cx="7543800" cy="1319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内容占位符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 anchor="t" anchorCtr="0"/>
          <a:p>
            <a:r>
              <a:rPr lang="zh-CN" altLang="en-US" sz="1600">
                <a:latin typeface="宋体" panose="02010600030101010101" pitchFamily="2" charset="-122"/>
              </a:rPr>
              <a:t>蜡染艺术与蜡材</a:t>
            </a:r>
            <a:endParaRPr lang="zh-CN" altLang="en-US" sz="1600">
              <a:latin typeface="宋体" panose="02010600030101010101" pitchFamily="2" charset="-122"/>
            </a:endParaRPr>
          </a:p>
          <a:p>
            <a:r>
              <a:rPr lang="zh-CN" altLang="en-US" sz="1600">
                <a:latin typeface="宋体" panose="02010600030101010101" pitchFamily="2" charset="-122"/>
              </a:rPr>
              <a:t>醋染蜡材的类型与特点</a:t>
            </a:r>
            <a:endParaRPr lang="zh-CN" altLang="en-US" sz="1600">
              <a:latin typeface="宋体" panose="02010600030101010101" pitchFamily="2" charset="-122"/>
            </a:endParaRPr>
          </a:p>
          <a:p>
            <a:r>
              <a:rPr lang="zh-CN" altLang="en-US" sz="1600">
                <a:latin typeface="宋体" panose="02010600030101010101" pitchFamily="2" charset="-122"/>
              </a:rPr>
              <a:t>蜂蜡,属动物性蜡,也称蜜蜡、黄蜡,主要为豆蔻酸醋醇酯和蜡酸的混合物。蜂蜡系工蜂腹部蜡腺的分泌物,是采集蜂巢提炼而成。在所有蜡材中,蜂蜡是最纯浄的一种,也是传统蜡染中常用的。蜂蜡熔点较高,熔点为62-66℃。蜂蜡有黄白两种,以黄色为主,也有少量白色。蜂蜡特点与石蜡相反，柔性高、韧性大、不易碎裂，易于渗透、黏着于织物上。因此，其防染力极强，如果不经意揉搓，染料是不会渗透到织物里的。染色时， 蜂蜡不易龟裂，故所出裂纹较细。常用它描画纤细线条、精致图案的蜡染品。因为有的蜡染并不需要蜡的肌理纹，所以，蜂蜡多用于细线表现或不需要裂纹的地方。不过，大面积单独使用蜂蜡，会使图案过于呆板。另外蜂蜡不容易脱蜡，蜂蜡较石蜡贵。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pic>
        <p:nvPicPr>
          <p:cNvPr id="22530" name="图片 3" descr="597726_20141129233321815200_1"/>
          <p:cNvPicPr>
            <a:picLocks noChangeAspect="1"/>
          </p:cNvPicPr>
          <p:nvPr/>
        </p:nvPicPr>
        <p:blipFill>
          <a:blip r:embed="rId1"/>
          <a:srcRect b="4366"/>
          <a:stretch>
            <a:fillRect/>
          </a:stretch>
        </p:blipFill>
        <p:spPr>
          <a:xfrm>
            <a:off x="866775" y="3644900"/>
            <a:ext cx="3060700" cy="2047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4" descr="1353054575Ynk8CHF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050" y="4870450"/>
            <a:ext cx="2886075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5" descr="t016ba48235dcedeb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0663" y="2987675"/>
            <a:ext cx="2649537" cy="176688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箭头连接符 6"/>
          <p:cNvCxnSpPr/>
          <p:nvPr/>
        </p:nvCxnSpPr>
        <p:spPr>
          <a:xfrm>
            <a:off x="4146550" y="5060950"/>
            <a:ext cx="714375" cy="239713"/>
          </a:xfrm>
          <a:prstGeom prst="straightConnector1">
            <a:avLst/>
          </a:prstGeom>
          <a:ln>
            <a:solidFill>
              <a:srgbClr val="002060"/>
            </a:solidFill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4146550" y="4005263"/>
            <a:ext cx="714375" cy="295275"/>
          </a:xfrm>
          <a:prstGeom prst="straightConnector1">
            <a:avLst/>
          </a:prstGeom>
          <a:ln>
            <a:solidFill>
              <a:srgbClr val="002060"/>
            </a:solidFill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 descr="E:\zaran\vv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71736" y="1380400"/>
            <a:ext cx="5348287" cy="51321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第二章 传统印染工艺的常用材料与染色技术</a:t>
            </a:r>
            <a:endParaRPr lang="zh-CN" altLang="en-US" sz="32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2.1</a:t>
            </a:r>
            <a:r>
              <a:rPr lang="zh-CN" altLang="en-US" dirty="0" smtClean="0"/>
              <a:t>扎染工艺的材料</a:t>
            </a:r>
            <a:endParaRPr lang="en-US" altLang="zh-CN" dirty="0" smtClean="0"/>
          </a:p>
          <a:p>
            <a:r>
              <a:rPr lang="zh-CN" altLang="en-US" dirty="0" smtClean="0"/>
              <a:t>面料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457200" y="944563"/>
            <a:ext cx="8229600" cy="4525962"/>
          </a:xfrm>
        </p:spPr>
        <p:txBody>
          <a:bodyPr anchor="t" anchorCtr="0"/>
          <a:p>
            <a:r>
              <a:rPr lang="zh-CN" altLang="en-US" sz="1800"/>
              <a:t>石蜡，是一种矿物性的合成化合物，是从石油中提炼制成的白色半透明固体。石蜡质地坚硬，它的熔点、黏着力低，易龟裂，易脱蜡，其松脆易碎的特性使这种蜡能形成更多的蜡纹。所出裂纹较粗，是制作粗犷蜡染裂纹的理想材料。石蜡熔点可分成48 ~ 58</a:t>
            </a:r>
            <a:r>
              <a:rPr lang="zh-CN" altLang="en-US" sz="1800">
                <a:latin typeface="宋体" panose="02010600030101010101" pitchFamily="2" charset="-122"/>
              </a:rPr>
              <a:t>℃</a:t>
            </a:r>
            <a:r>
              <a:rPr lang="zh-CN" altLang="en-US" sz="1800"/>
              <a:t>若干等级，以熔点高者为佳。石蜡在国内易于购买， 化工商店都有出售，且价格很低。如果临时用一点蜡，也可用普通蜡烛代替。</a:t>
            </a:r>
            <a:endParaRPr lang="zh-CN" altLang="en-US" sz="1800"/>
          </a:p>
        </p:txBody>
      </p:sp>
      <p:pic>
        <p:nvPicPr>
          <p:cNvPr id="23554" name="图片 3" descr="20130827131813-3001462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838" y="2879725"/>
            <a:ext cx="3579812" cy="268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5" descr="12773434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213" y="2886075"/>
            <a:ext cx="3568700" cy="2676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内容占位符 2"/>
          <p:cNvSpPr>
            <a:spLocks noGrp="1"/>
          </p:cNvSpPr>
          <p:nvPr>
            <p:ph idx="1"/>
          </p:nvPr>
        </p:nvSpPr>
        <p:spPr>
          <a:xfrm>
            <a:off x="457200" y="892175"/>
            <a:ext cx="8229600" cy="4525963"/>
          </a:xfrm>
        </p:spPr>
        <p:txBody>
          <a:bodyPr anchor="t" anchorCtr="0"/>
          <a:p>
            <a:r>
              <a:rPr lang="zh-CN" altLang="en-US" sz="1800"/>
              <a:t>混合蜡，是根据需要而将上述不同性质的蜡材调混而成的蜡。在实际应用中， 混合蜡的使用尤为普遍。混合蜡一般是用60%的石蜡和40%的蜂蜡，再加少许松香调配而成。</a:t>
            </a:r>
            <a:endParaRPr lang="zh-CN" altLang="en-US" sz="1800"/>
          </a:p>
        </p:txBody>
      </p:sp>
      <p:pic>
        <p:nvPicPr>
          <p:cNvPr id="24578" name="图片 3" descr="TB1eiJlHXXXXXXMXpXXXXXXXXXX_!!0-item_pic.jpg_800x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2132013"/>
            <a:ext cx="3271838" cy="3271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4" descr="1469426030_topic_d0096e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913" y="2139950"/>
            <a:ext cx="4348162" cy="325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内容占位符 2"/>
          <p:cNvSpPr>
            <a:spLocks noGrp="1"/>
          </p:cNvSpPr>
          <p:nvPr>
            <p:ph idx="1"/>
          </p:nvPr>
        </p:nvSpPr>
        <p:spPr>
          <a:xfrm>
            <a:off x="558800" y="722313"/>
            <a:ext cx="8229600" cy="4525962"/>
          </a:xfrm>
        </p:spPr>
        <p:txBody>
          <a:bodyPr anchor="t" anchorCtr="0"/>
          <a:p>
            <a:r>
              <a:rPr lang="zh-CN" altLang="en-US" sz="1800"/>
              <a:t>5.4  蜡染艺术与工具</a:t>
            </a:r>
            <a:endParaRPr lang="zh-CN" altLang="en-US" sz="1800"/>
          </a:p>
          <a:p>
            <a:r>
              <a:rPr lang="zh-CN" altLang="en-US" sz="1800"/>
              <a:t>5.4.1   蜡染工具的类型与特点</a:t>
            </a:r>
            <a:endParaRPr lang="zh-CN" altLang="en-US" sz="1800"/>
          </a:p>
          <a:p>
            <a:r>
              <a:rPr lang="zh-CN" altLang="en-US" sz="1800"/>
              <a:t>1 熔蜡工具</a:t>
            </a:r>
            <a:endParaRPr lang="zh-CN" altLang="en-US" sz="1800"/>
          </a:p>
        </p:txBody>
      </p:sp>
      <p:pic>
        <p:nvPicPr>
          <p:cNvPr id="27650" name="图片 3" descr="T1UypfFJtdXXXXXXXX_!!0-item_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588" y="2112963"/>
            <a:ext cx="3243262" cy="326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4" descr="T1hwvYFwXcXXXXXXXX_!!0-item_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913" y="2509838"/>
            <a:ext cx="3987800" cy="2738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内容占位符 2"/>
          <p:cNvSpPr>
            <a:spLocks noGrp="1"/>
          </p:cNvSpPr>
          <p:nvPr>
            <p:ph idx="1"/>
          </p:nvPr>
        </p:nvSpPr>
        <p:spPr>
          <a:xfrm>
            <a:off x="457200" y="493713"/>
            <a:ext cx="8229600" cy="4525962"/>
          </a:xfrm>
        </p:spPr>
        <p:txBody>
          <a:bodyPr anchor="t" anchorCtr="0"/>
          <a:p>
            <a:r>
              <a:rPr lang="zh-CN" altLang="en-US" sz="1800"/>
              <a:t>2.绘蜡工具</a:t>
            </a:r>
            <a:endParaRPr lang="zh-CN" altLang="en-US" sz="1800"/>
          </a:p>
          <a:p>
            <a:r>
              <a:rPr lang="zh-CN" altLang="en-US" sz="1800"/>
              <a:t>(1) 铜蜡刀</a:t>
            </a:r>
            <a:endParaRPr lang="zh-CN" altLang="en-US" sz="1800"/>
          </a:p>
          <a:p>
            <a:r>
              <a:rPr lang="zh-CN" altLang="en-US" sz="1800"/>
              <a:t>铜蜡刀, 是我国云贵地区使用的最主要的绘蜡工具,非常适合绘制均匀的点和线条。用铜蜡刀画出的图案精工细作,明确有力,但要熟练掌握铜蜡刀的使用技巧并不容易,需要较长时间地练习。铜蜡刀的不足之处是,每次蘸蜡液不多,画长线比较困难,反复蘸蜡液制作速度较慢,另外画蜡时也容易滴蜡。</a:t>
            </a:r>
            <a:endParaRPr lang="zh-CN" altLang="en-US" sz="1800"/>
          </a:p>
        </p:txBody>
      </p:sp>
      <p:pic>
        <p:nvPicPr>
          <p:cNvPr id="28674" name="图片 3" descr="TB1GAJwIXXXXXabXFXXXXXXXXXX_!!0-item_pic"/>
          <p:cNvPicPr>
            <a:picLocks noChangeAspect="1"/>
          </p:cNvPicPr>
          <p:nvPr/>
        </p:nvPicPr>
        <p:blipFill>
          <a:blip r:embed="rId1">
            <a:lum bright="-12000" contrast="11999"/>
          </a:blip>
          <a:stretch>
            <a:fillRect/>
          </a:stretch>
        </p:blipFill>
        <p:spPr>
          <a:xfrm>
            <a:off x="457200" y="2565400"/>
            <a:ext cx="1979613" cy="197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4" descr="524380499_16871733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5713" y="2552700"/>
            <a:ext cx="2005012" cy="2005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5" descr="TB2hUcFlrRkpuFjSspmXXc.9XXa_!!19463956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0725" y="2493963"/>
            <a:ext cx="2147888" cy="2147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6" descr="TB2M9Ees3xlpuFjy0FoXXa.lXXa_!!19463956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0775" y="4741863"/>
            <a:ext cx="2397125" cy="187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图片 7" descr="T2rSC9XwJaXXXXXXXX_!!194639568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6075" y="2552700"/>
            <a:ext cx="1993900" cy="1992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图片 8" descr="TB1jv66KFXXXXbwXVXXXXXXXXXX_!!0-item_pic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5138" y="4832350"/>
            <a:ext cx="1789112" cy="178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图片 9" descr="TB2hdAbdILJ8KJjy0FnXXcFDpXa_!!16430618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763" y="4786313"/>
            <a:ext cx="3170237" cy="179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内容占位符 2"/>
          <p:cNvSpPr>
            <a:spLocks noGrp="1"/>
          </p:cNvSpPr>
          <p:nvPr>
            <p:ph idx="1"/>
          </p:nvPr>
        </p:nvSpPr>
        <p:spPr>
          <a:xfrm>
            <a:off x="457200" y="663575"/>
            <a:ext cx="8229600" cy="4525963"/>
          </a:xfrm>
        </p:spPr>
        <p:txBody>
          <a:bodyPr anchor="t" anchorCtr="0"/>
          <a:p>
            <a:r>
              <a:rPr lang="zh-CN" altLang="en-US" sz="1600"/>
              <a:t>(2)铜壶笔</a:t>
            </a:r>
            <a:endParaRPr lang="zh-CN" altLang="en-US" sz="1600"/>
          </a:p>
          <a:p>
            <a:r>
              <a:rPr lang="zh-CN" altLang="en-US" sz="1600"/>
              <a:t>铜壶笔(tiant of copper or canting), 是流行于东南亚马来西亚群岛的、人们最爱使用的画蜡工具。史料表明.这是印尼爪哇人在15世纪前后发明的一种比较先进的绘蜡工具。 目前,这种工具已在世界许多国家被广泛采用, 因为铜壶笔在描绘细线、直曲线、小圆点方面, 是最方便、最完美的工具。使蜡染驰名于世的小国点,只有用这铜壶笔才能画得最完美。</a:t>
            </a:r>
            <a:endParaRPr lang="zh-CN" altLang="en-US" sz="1600"/>
          </a:p>
        </p:txBody>
      </p:sp>
      <p:pic>
        <p:nvPicPr>
          <p:cNvPr id="29698" name="图片 4" descr="TB2297yXtXnpuFjSZFoXXXLcpXa_!!770384"/>
          <p:cNvPicPr>
            <a:picLocks noChangeAspect="1"/>
          </p:cNvPicPr>
          <p:nvPr/>
        </p:nvPicPr>
        <p:blipFill>
          <a:blip r:embed="rId1"/>
          <a:srcRect r="11015" b="31845"/>
          <a:stretch>
            <a:fillRect/>
          </a:stretch>
        </p:blipFill>
        <p:spPr>
          <a:xfrm>
            <a:off x="4498975" y="2746375"/>
            <a:ext cx="3763963" cy="269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图片 5" descr="201111291712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3" y="2744788"/>
            <a:ext cx="3597275" cy="2700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内容占位符 2"/>
          <p:cNvSpPr>
            <a:spLocks noGrp="1"/>
          </p:cNvSpPr>
          <p:nvPr>
            <p:ph idx="1"/>
          </p:nvPr>
        </p:nvSpPr>
        <p:spPr>
          <a:xfrm>
            <a:off x="457200" y="509588"/>
            <a:ext cx="8229600" cy="4525962"/>
          </a:xfrm>
        </p:spPr>
        <p:txBody>
          <a:bodyPr anchor="t" anchorCtr="0"/>
          <a:p>
            <a:r>
              <a:rPr lang="zh-CN" altLang="en-US" sz="1600"/>
              <a:t>(3)毛笔与排笔</a:t>
            </a:r>
            <a:endParaRPr lang="zh-CN" altLang="en-US" sz="1600"/>
          </a:p>
          <a:p>
            <a:r>
              <a:rPr lang="zh-CN" altLang="en-US" sz="1600"/>
              <a:t>选用蜡染毛笔与排笔时,有其具体要求。一是笔毛在45-70℃温度的热蜡中不卷毛又能够绘蜡;二是笔毛要硬挺,因为含有蜡液的硬挺笔宜于表現图案,能够使蜡液渗入织物。笔锋要长,可含较多蜡液,否则含蜡少,一笔所画的线条未完就没有蜡液了。可供选用的毛笔与排笔很多,如毛笔、油画笔、底纹笔、油漆刷等。毛笔中用小牛毛做的笔最佳,硬性狼毫笔也好,羊毫笔太软且不经用。毛笔工具适合画较细小的图案。即较小面积、细线条、小点均可使用毛笔描绘。排刷工具,适合画较大的图案或大写意作品,较抽象作品.可用排刷蘸蜡液，直接刷在布上。</a:t>
            </a:r>
            <a:endParaRPr lang="zh-CN" altLang="en-US" sz="1600"/>
          </a:p>
        </p:txBody>
      </p:sp>
      <p:pic>
        <p:nvPicPr>
          <p:cNvPr id="30722" name="图片 3" descr="QQ截图20180828165316"/>
          <p:cNvPicPr>
            <a:picLocks noChangeAspect="1"/>
          </p:cNvPicPr>
          <p:nvPr/>
        </p:nvPicPr>
        <p:blipFill>
          <a:blip r:embed="rId1">
            <a:lum bright="-12000" contrast="29998"/>
          </a:blip>
          <a:stretch>
            <a:fillRect/>
          </a:stretch>
        </p:blipFill>
        <p:spPr>
          <a:xfrm>
            <a:off x="758825" y="2922588"/>
            <a:ext cx="4152900" cy="328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4" descr="942546838_1879725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50" y="2463800"/>
            <a:ext cx="2352675" cy="176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5" descr="T13zV0Fg8aXXXXXXXX_!!0-item_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850" y="4452938"/>
            <a:ext cx="2352675" cy="1751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内容占位符 2"/>
          <p:cNvSpPr>
            <a:spLocks noGrp="1"/>
          </p:cNvSpPr>
          <p:nvPr>
            <p:ph idx="1"/>
          </p:nvPr>
        </p:nvSpPr>
        <p:spPr>
          <a:xfrm>
            <a:off x="457200" y="569913"/>
            <a:ext cx="8229600" cy="4525962"/>
          </a:xfrm>
        </p:spPr>
        <p:txBody>
          <a:bodyPr anchor="t" anchorCtr="0"/>
          <a:p>
            <a:r>
              <a:rPr lang="zh-CN" altLang="en-US" sz="1600"/>
              <a:t>(4)印蜡模版</a:t>
            </a:r>
            <a:endParaRPr lang="zh-CN" altLang="en-US" sz="1600"/>
          </a:p>
          <a:p>
            <a:r>
              <a:rPr lang="zh-CN" altLang="en-US" sz="1600"/>
              <a:t>这种方法不用蜡刀、铜壶笔或毛笔等来进行绘蜡,而是用特制的帶有图案的印章工具, 蘸热蜡液印出图案。再进行染色、除蜡,最终形成蜡染。这种印蜡模版工具,是一种固定图案的蜡染技术,适合制作四方连续的面料。采用印蜡模版,可以使蜡染产量增加、速度快、省时省力,可以批量化与标准化生产,而且蜡染图案纹理清晰, 富丽凝重。缺点是图案变化少，可以采用风格相同但图案不同的印模,按照一定的排列进行组合变化，使国案丰富起来。或先用印模印出图案,再用笔刷或铜壶笔画出一些手绘的图案,同样会省时省力、效果突出。 </a:t>
            </a:r>
            <a:endParaRPr lang="zh-CN" altLang="en-US" sz="1600"/>
          </a:p>
        </p:txBody>
      </p:sp>
      <p:pic>
        <p:nvPicPr>
          <p:cNvPr id="31746" name="图片 3" descr="QQ截图20180902151123"/>
          <p:cNvPicPr>
            <a:picLocks noChangeAspect="1"/>
          </p:cNvPicPr>
          <p:nvPr/>
        </p:nvPicPr>
        <p:blipFill>
          <a:blip r:embed="rId1">
            <a:lum bright="-12000" contrast="17998"/>
          </a:blip>
          <a:stretch>
            <a:fillRect/>
          </a:stretch>
        </p:blipFill>
        <p:spPr>
          <a:xfrm>
            <a:off x="4637088" y="2841625"/>
            <a:ext cx="3976687" cy="3005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4" descr="QQ截图20180902151311"/>
          <p:cNvPicPr>
            <a:picLocks noChangeAspect="1"/>
          </p:cNvPicPr>
          <p:nvPr/>
        </p:nvPicPr>
        <p:blipFill>
          <a:blip r:embed="rId2">
            <a:lum bright="-6000" contrast="17998"/>
          </a:blip>
          <a:stretch>
            <a:fillRect/>
          </a:stretch>
        </p:blipFill>
        <p:spPr>
          <a:xfrm>
            <a:off x="457200" y="3786188"/>
            <a:ext cx="4032250" cy="2009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内容占位符 2"/>
          <p:cNvSpPr>
            <a:spLocks noGrp="1"/>
          </p:cNvSpPr>
          <p:nvPr>
            <p:ph idx="1"/>
          </p:nvPr>
        </p:nvSpPr>
        <p:spPr>
          <a:xfrm>
            <a:off x="371475" y="407988"/>
            <a:ext cx="8229600" cy="4525962"/>
          </a:xfrm>
        </p:spPr>
        <p:txBody>
          <a:bodyPr anchor="t" anchorCtr="0"/>
          <a:p>
            <a:r>
              <a:rPr lang="zh-CN" altLang="en-US" sz="1800"/>
              <a:t>(5)刷蜡型版</a:t>
            </a:r>
            <a:endParaRPr lang="zh-CN" altLang="en-US" sz="1800"/>
          </a:p>
          <a:p>
            <a:r>
              <a:rPr lang="zh-CN" altLang="en-US" sz="1800"/>
              <a:t>利用厚纸板或型纸,以刻纸方式将图案部分镂空,或保留图案部分而将非图案部分镂空,刷上一遍桐油,使花版坚硬、不吸蜡。然后特其平铺于织物上, 再涂印以蜡液,这称为型版印蜡法。刷蜡方法是，把花版放在所需显花的布料上, 用油漆刷或底纹笔蘸上蜡液后,在花版上刷蜡（蜡液不应蘸得太多,防止蜡液往外渗透)。染色后便可产生花纹。如果希望花纹是深色,底数为浅色,就按底纹部分的花型刻花版。</a:t>
            </a:r>
            <a:endParaRPr lang="zh-CN" altLang="en-US" sz="1800"/>
          </a:p>
        </p:txBody>
      </p:sp>
      <p:pic>
        <p:nvPicPr>
          <p:cNvPr id="32770" name="图片 3" descr="t017503cb5ec72404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3863" y="2324100"/>
            <a:ext cx="2824162" cy="392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图片 4" descr="20131214200619_47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338" y="3273425"/>
            <a:ext cx="4459287" cy="2974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内容占位符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4525962"/>
          </a:xfrm>
        </p:spPr>
        <p:txBody>
          <a:bodyPr anchor="t" anchorCtr="0"/>
          <a:p>
            <a:r>
              <a:rPr lang="zh-CN" altLang="en-US" sz="1800">
                <a:latin typeface="宋体" panose="02010600030101010101" pitchFamily="2" charset="-122"/>
              </a:rPr>
              <a:t>（</a:t>
            </a:r>
            <a:r>
              <a:rPr lang="en-US" altLang="zh-CN" sz="1800">
                <a:latin typeface="宋体" panose="02010600030101010101" pitchFamily="2" charset="-122"/>
              </a:rPr>
              <a:t>6</a:t>
            </a:r>
            <a:r>
              <a:rPr lang="zh-CN" altLang="en-US" sz="1800">
                <a:latin typeface="宋体" panose="02010600030101010101" pitchFamily="2" charset="-122"/>
              </a:rPr>
              <a:t>）卡拉姆卡利笔</a:t>
            </a:r>
            <a:endParaRPr lang="zh-CN" altLang="en-US" sz="1800">
              <a:latin typeface="宋体" panose="02010600030101010101" pitchFamily="2" charset="-122"/>
            </a:endParaRPr>
          </a:p>
          <a:p>
            <a:r>
              <a:rPr lang="zh-CN" altLang="en-US" sz="1800">
                <a:latin typeface="宋体" panose="02010600030101010101" pitchFamily="2" charset="-122"/>
              </a:rPr>
              <a:t>卡拉姆卡利笔（kalamkari pen）,是南印度人最常用的蜡染工具。这种笔 制作简便，在家中即可以制作。这种笔看上去显得很粗糙，但其性能却是非同一般。</a:t>
            </a:r>
            <a:endParaRPr lang="zh-CN" altLang="en-US" sz="1800">
              <a:latin typeface="宋体" panose="02010600030101010101" pitchFamily="2" charset="-122"/>
            </a:endParaRPr>
          </a:p>
        </p:txBody>
      </p:sp>
      <p:pic>
        <p:nvPicPr>
          <p:cNvPr id="33794" name="图片 3" descr="QQ截图20180902151641"/>
          <p:cNvPicPr>
            <a:picLocks noChangeAspect="1"/>
          </p:cNvPicPr>
          <p:nvPr/>
        </p:nvPicPr>
        <p:blipFill>
          <a:blip r:embed="rId1">
            <a:lum bright="-6000" contrast="11999"/>
          </a:blip>
          <a:stretch>
            <a:fillRect/>
          </a:stretch>
        </p:blipFill>
        <p:spPr>
          <a:xfrm>
            <a:off x="4411663" y="1966913"/>
            <a:ext cx="4275137" cy="3484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图片 4" descr="QQ截图20180902153208"/>
          <p:cNvPicPr>
            <a:picLocks noChangeAspect="1"/>
          </p:cNvPicPr>
          <p:nvPr/>
        </p:nvPicPr>
        <p:blipFill>
          <a:blip r:embed="rId2">
            <a:lum bright="-6000" contrast="17998"/>
          </a:blip>
          <a:stretch>
            <a:fillRect/>
          </a:stretch>
        </p:blipFill>
        <p:spPr>
          <a:xfrm>
            <a:off x="485775" y="3606800"/>
            <a:ext cx="3925888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内容占位符 2"/>
          <p:cNvSpPr>
            <a:spLocks noGrp="1"/>
          </p:cNvSpPr>
          <p:nvPr>
            <p:ph idx="1"/>
          </p:nvPr>
        </p:nvSpPr>
        <p:spPr>
          <a:xfrm>
            <a:off x="508000" y="450850"/>
            <a:ext cx="8229600" cy="4525963"/>
          </a:xfrm>
        </p:spPr>
        <p:txBody>
          <a:bodyPr anchor="t" anchorCtr="0"/>
          <a:p>
            <a:r>
              <a:rPr lang="zh-CN" altLang="en-US" sz="1600"/>
              <a:t>3.除蜡工具</a:t>
            </a:r>
            <a:endParaRPr lang="zh-CN" altLang="en-US" sz="1600"/>
          </a:p>
          <a:p>
            <a:r>
              <a:rPr lang="zh-CN" altLang="en-US" sz="1600"/>
              <a:t>蒸锅,是常见除蜡工具。将染完色织物,放入锅中水煮,这是民间除蜡的方法之一。水煮,是民间蜡染最常用的方法。锅蒸,则是家庭手工蜡染的方法。这些都需要一个大小适度的金属蒸锅。一般来说,平底锅容积要大一些，并且可以充分搅拌,这样才能很快地脱掉上面的蜡。</a:t>
            </a:r>
            <a:endParaRPr lang="zh-CN" altLang="en-US" sz="1600"/>
          </a:p>
          <a:p>
            <a:r>
              <a:rPr lang="zh-CN" altLang="en-US" sz="1600"/>
              <a:t>熨斗与报纸,也是最简便的除蜡工具, 尤其对家庭制作蜡染来说更为便利。当我们将蜡染绘染完成后,可把蜡染织物放在两张报纸之间，用熨斗熨烫织物,熨烫过程中使蜡熔化在报纸上, 这样一遍遍地用报纸熨烫, 便可去除织物上的蜡。</a:t>
            </a:r>
            <a:endParaRPr lang="zh-CN" altLang="en-US" sz="1600"/>
          </a:p>
        </p:txBody>
      </p:sp>
      <p:pic>
        <p:nvPicPr>
          <p:cNvPr id="34818" name="图片 3" descr="QQ截图20180902153509"/>
          <p:cNvPicPr>
            <a:picLocks noChangeAspect="1"/>
          </p:cNvPicPr>
          <p:nvPr/>
        </p:nvPicPr>
        <p:blipFill>
          <a:blip r:embed="rId1">
            <a:lum bright="-6000" contrast="11999"/>
          </a:blip>
          <a:stretch>
            <a:fillRect/>
          </a:stretch>
        </p:blipFill>
        <p:spPr>
          <a:xfrm>
            <a:off x="4937125" y="2789238"/>
            <a:ext cx="34925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图片 4" descr="QQ截图20180902153516"/>
          <p:cNvPicPr>
            <a:picLocks noChangeAspect="1"/>
          </p:cNvPicPr>
          <p:nvPr/>
        </p:nvPicPr>
        <p:blipFill>
          <a:blip r:embed="rId2">
            <a:lum bright="-6000" contrast="17998"/>
          </a:blip>
          <a:stretch>
            <a:fillRect/>
          </a:stretch>
        </p:blipFill>
        <p:spPr>
          <a:xfrm>
            <a:off x="727075" y="3114675"/>
            <a:ext cx="4021138" cy="3179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1563"/>
          </a:xfrm>
        </p:spPr>
        <p:txBody>
          <a:bodyPr/>
          <a:lstStyle/>
          <a:p>
            <a:r>
              <a:rPr lang="zh-CN" altLang="en-US" dirty="0" smtClean="0"/>
              <a:t>染料</a:t>
            </a:r>
            <a:endParaRPr lang="en-US" altLang="zh-CN" dirty="0" smtClean="0"/>
          </a:p>
          <a:p>
            <a:r>
              <a:rPr lang="zh-CN" altLang="en-US" dirty="0" smtClean="0"/>
              <a:t>植物染料是扎染制作常用的天然染料，植物染料色又称为草木染。在我国西南少数民族地区，把栀子或槐花等捣烂，再泡入染缸内制成染液，染制深浅不同的黄色。用茜草、椿树皮等染制红色。用板栗壳、野杜鹃，野山柳等染制黑色。其中蓝染是最普遍，常见的。</a:t>
            </a:r>
            <a:endParaRPr lang="en-US" altLang="zh-CN" dirty="0" smtClean="0"/>
          </a:p>
          <a:p>
            <a:r>
              <a:rPr lang="zh-CN" altLang="en-US" dirty="0" smtClean="0"/>
              <a:t>人工合成的化学染料，以其色彩的多样性和色牢度强以及可标准化、批量化生产的特点，在现代染色行业中发挥着重要的作用。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内容占位符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4525962"/>
          </a:xfrm>
        </p:spPr>
        <p:txBody>
          <a:bodyPr anchor="t" anchorCtr="0"/>
          <a:p>
            <a:r>
              <a:rPr lang="en-US" altLang="zh-CN" sz="1800"/>
              <a:t>4</a:t>
            </a:r>
            <a:r>
              <a:rPr lang="zh-CN" altLang="en-US" sz="1800"/>
              <a:t>.固色工具</a:t>
            </a:r>
            <a:endParaRPr lang="zh-CN" altLang="en-US" sz="1800"/>
          </a:p>
          <a:p>
            <a:r>
              <a:rPr lang="zh-CN" altLang="en-US" sz="1800"/>
              <a:t>采用熨斗和报纸熨烫除蜡完成后, 织物上染的色彩还没有固色于织物上, 因此,还需要进行高温水蒸来固色,这样就需要一个蒸布器。简易的方法是采用蒸笼、蒸锅等来蒸小块染物,每次固色约50分钟。织物较大时，须用专业大型蒸箱。</a:t>
            </a:r>
            <a:endParaRPr lang="zh-CN" altLang="en-US" sz="1800"/>
          </a:p>
        </p:txBody>
      </p:sp>
      <p:pic>
        <p:nvPicPr>
          <p:cNvPr id="35842" name="图片 3" descr="QQ截图20180902153527"/>
          <p:cNvPicPr>
            <a:picLocks noChangeAspect="1"/>
          </p:cNvPicPr>
          <p:nvPr/>
        </p:nvPicPr>
        <p:blipFill>
          <a:blip r:embed="rId1">
            <a:lum bright="-6000" contrast="17998"/>
          </a:blip>
          <a:stretch>
            <a:fillRect/>
          </a:stretch>
        </p:blipFill>
        <p:spPr>
          <a:xfrm>
            <a:off x="1616075" y="2044700"/>
            <a:ext cx="5610225" cy="428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 descr="E:\zaran\公共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357298"/>
            <a:ext cx="9111882" cy="36528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578687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、直接染料</a:t>
            </a:r>
            <a:endParaRPr lang="en-US" altLang="zh-CN" dirty="0" smtClean="0"/>
          </a:p>
          <a:p>
            <a:r>
              <a:rPr lang="zh-CN" altLang="en-US" dirty="0" smtClean="0"/>
              <a:t>直接染料色谱齐全、色艳，染色程序简便，溶解于水即可配成染液，加温至沸腾，适于煮染棉、麻、丝、毛等天然动植物纤维，是制作扎染品的常用染料。但因直接染料的色牢度和耐日晒、耐水洗性能较差，常需要进行固色等然后处理。</a:t>
            </a:r>
            <a:endParaRPr lang="en-US" altLang="zh-CN" dirty="0" smtClean="0"/>
          </a:p>
          <a:p>
            <a:r>
              <a:rPr lang="zh-CN" altLang="en-US" dirty="0" smtClean="0"/>
              <a:t>方法：先将染料用水化开（染料与染物重量比：浅色</a:t>
            </a:r>
            <a:r>
              <a:rPr lang="en-US" altLang="zh-CN" dirty="0" smtClean="0"/>
              <a:t>1%</a:t>
            </a:r>
            <a:r>
              <a:rPr lang="zh-CN" altLang="en-US" dirty="0" smtClean="0"/>
              <a:t>左右，中色</a:t>
            </a:r>
            <a:r>
              <a:rPr lang="en-US" altLang="zh-CN" dirty="0" smtClean="0"/>
              <a:t>3%</a:t>
            </a:r>
            <a:r>
              <a:rPr lang="zh-CN" altLang="en-US" dirty="0" smtClean="0"/>
              <a:t>左右，重色</a:t>
            </a:r>
            <a:r>
              <a:rPr lang="en-US" altLang="zh-CN" dirty="0" smtClean="0"/>
              <a:t>5%</a:t>
            </a:r>
            <a:r>
              <a:rPr lang="zh-CN" altLang="en-US" dirty="0" smtClean="0"/>
              <a:t>左右），再按</a:t>
            </a:r>
            <a:r>
              <a:rPr lang="en-US" altLang="zh-CN" dirty="0" smtClean="0"/>
              <a:t>1:20</a:t>
            </a:r>
            <a:r>
              <a:rPr lang="zh-CN" altLang="en-US" dirty="0" smtClean="0"/>
              <a:t>左右的比例用水稀释，加入适量食盐，并加温至</a:t>
            </a:r>
            <a:r>
              <a:rPr lang="en-US" altLang="zh-CN" dirty="0" smtClean="0"/>
              <a:t>60</a:t>
            </a:r>
            <a:r>
              <a:rPr lang="zh-CN" altLang="en-US" dirty="0" smtClean="0"/>
              <a:t>度左右，然后将充分浸湿，挤净水分的染物浸入染液，一般继续加温至沸腾后改小火，再煮染</a:t>
            </a:r>
            <a:r>
              <a:rPr lang="en-US" altLang="zh-CN" dirty="0" smtClean="0"/>
              <a:t>10-30</a:t>
            </a:r>
            <a:r>
              <a:rPr lang="zh-CN" altLang="en-US" dirty="0" smtClean="0"/>
              <a:t>分钟（染物越大，染色时间越长）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435811"/>
          </a:xfrm>
        </p:spPr>
        <p:txBody>
          <a:bodyPr/>
          <a:lstStyle/>
          <a:p>
            <a:r>
              <a:rPr lang="zh-CN" altLang="en-US" dirty="0" smtClean="0"/>
              <a:t>固色剂：是起到固色作用的一种制剂。由于染料性质和染色程序的不同，为使染色牢固，有些需要在染色完成，水洗后，进行固色处理。</a:t>
            </a:r>
            <a:endParaRPr lang="en-US" altLang="zh-CN" dirty="0" smtClean="0"/>
          </a:p>
          <a:p>
            <a:r>
              <a:rPr lang="zh-CN" altLang="en-US" dirty="0" smtClean="0"/>
              <a:t>方法：在染物染色、漂洗后进行固色处理。一般固色温度为</a:t>
            </a:r>
            <a:r>
              <a:rPr lang="en-US" altLang="zh-CN" dirty="0" smtClean="0"/>
              <a:t>50-60</a:t>
            </a:r>
            <a:r>
              <a:rPr lang="zh-CN" altLang="en-US" dirty="0" smtClean="0"/>
              <a:t>度，固色时间为</a:t>
            </a:r>
            <a:r>
              <a:rPr lang="en-US" altLang="zh-CN" dirty="0" smtClean="0"/>
              <a:t>10-15</a:t>
            </a:r>
            <a:r>
              <a:rPr lang="zh-CN" altLang="en-US" dirty="0" smtClean="0"/>
              <a:t>分钟，固色剂用量浅色</a:t>
            </a:r>
            <a:r>
              <a:rPr lang="en-US" altLang="zh-CN" dirty="0" smtClean="0"/>
              <a:t>1%-3%</a:t>
            </a:r>
            <a:r>
              <a:rPr lang="zh-CN" altLang="en-US" dirty="0" smtClean="0"/>
              <a:t>，中色</a:t>
            </a:r>
            <a:r>
              <a:rPr lang="en-US" altLang="zh-CN" dirty="0" smtClean="0"/>
              <a:t>3%-5%</a:t>
            </a:r>
            <a:r>
              <a:rPr lang="zh-CN" altLang="en-US" dirty="0" smtClean="0"/>
              <a:t>，重色</a:t>
            </a:r>
            <a:r>
              <a:rPr lang="en-US" altLang="zh-CN" dirty="0" smtClean="0"/>
              <a:t>5%-10%</a:t>
            </a:r>
            <a:r>
              <a:rPr lang="zh-CN" altLang="en-US" dirty="0" smtClean="0"/>
              <a:t>，固色液按面料重量计算。</a:t>
            </a:r>
            <a:endParaRPr lang="en-US" altLang="zh-CN" dirty="0" smtClean="0"/>
          </a:p>
          <a:p>
            <a:r>
              <a:rPr lang="zh-CN" altLang="en-US" dirty="0" smtClean="0"/>
              <a:t>也可用纯碱或食盐作为固色剂，用量纯碱为布料重量的</a:t>
            </a:r>
            <a:r>
              <a:rPr lang="en-US" altLang="zh-CN" dirty="0" smtClean="0"/>
              <a:t>1.5%</a:t>
            </a:r>
            <a:r>
              <a:rPr lang="zh-CN" altLang="en-US" dirty="0" smtClean="0"/>
              <a:t>，食盐为</a:t>
            </a:r>
            <a:r>
              <a:rPr lang="en-US" altLang="zh-CN" dirty="0" smtClean="0"/>
              <a:t>10%</a:t>
            </a:r>
            <a:r>
              <a:rPr lang="zh-CN" altLang="en-US" dirty="0" smtClean="0"/>
              <a:t>，使用时用水化开，加入染料中与染物一起煮染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、活性染料</a:t>
            </a:r>
            <a:endParaRPr lang="en-US" altLang="zh-CN" dirty="0" smtClean="0"/>
          </a:p>
          <a:p>
            <a:r>
              <a:rPr lang="zh-CN" altLang="en-US" dirty="0" smtClean="0"/>
              <a:t>又称反应性染料</a:t>
            </a:r>
            <a:endParaRPr lang="en-US" altLang="zh-CN" dirty="0" smtClean="0"/>
          </a:p>
          <a:p>
            <a:r>
              <a:rPr lang="zh-CN" altLang="en-US" dirty="0" smtClean="0"/>
              <a:t>方法：以约</a:t>
            </a:r>
            <a:r>
              <a:rPr lang="en-US" altLang="zh-CN" dirty="0" smtClean="0"/>
              <a:t>5%</a:t>
            </a:r>
            <a:r>
              <a:rPr lang="zh-CN" altLang="en-US" dirty="0" smtClean="0"/>
              <a:t>的染料用少量水化开，加入食盐约</a:t>
            </a:r>
            <a:r>
              <a:rPr lang="en-US" altLang="zh-CN" dirty="0" smtClean="0"/>
              <a:t>25%</a:t>
            </a:r>
            <a:r>
              <a:rPr lang="zh-CN" altLang="en-US" dirty="0" smtClean="0"/>
              <a:t>，搅匀化开后加入约</a:t>
            </a:r>
            <a:r>
              <a:rPr lang="en-US" altLang="zh-CN" dirty="0" smtClean="0"/>
              <a:t>20</a:t>
            </a:r>
            <a:r>
              <a:rPr lang="zh-CN" altLang="en-US" dirty="0" smtClean="0"/>
              <a:t>倍的水，加温至</a:t>
            </a:r>
            <a:r>
              <a:rPr lang="en-US" altLang="zh-CN" dirty="0" smtClean="0"/>
              <a:t>30</a:t>
            </a:r>
            <a:r>
              <a:rPr lang="zh-CN" altLang="en-US" dirty="0" smtClean="0"/>
              <a:t>度，放入织物搅动染色，浸泡约</a:t>
            </a:r>
            <a:r>
              <a:rPr lang="en-US" altLang="zh-CN" dirty="0" smtClean="0"/>
              <a:t>30</a:t>
            </a:r>
            <a:r>
              <a:rPr lang="zh-CN" altLang="en-US" dirty="0" smtClean="0"/>
              <a:t>分钟后加入固色剂纯碱，继续浸泡约</a:t>
            </a:r>
            <a:r>
              <a:rPr lang="en-US" altLang="zh-CN" dirty="0" smtClean="0"/>
              <a:t>30</a:t>
            </a:r>
            <a:r>
              <a:rPr lang="zh-CN" altLang="en-US" dirty="0" smtClean="0"/>
              <a:t>分钟后取出冲洗。用肥皂水或洗涤剂煮洗</a:t>
            </a:r>
            <a:r>
              <a:rPr lang="en-US" altLang="zh-CN" dirty="0" smtClean="0"/>
              <a:t>15</a:t>
            </a:r>
            <a:r>
              <a:rPr lang="zh-CN" altLang="en-US" dirty="0" smtClean="0"/>
              <a:t>分钟，之后冲水晾干</a:t>
            </a:r>
            <a:endParaRPr lang="en-US" altLang="zh-CN" dirty="0" smtClean="0"/>
          </a:p>
          <a:p>
            <a:r>
              <a:rPr lang="en-US" altLang="zh-CN" dirty="0" smtClean="0"/>
              <a:t>3.1.3</a:t>
            </a:r>
            <a:r>
              <a:rPr lang="zh-CN" altLang="en-US" dirty="0" smtClean="0"/>
              <a:t>其他材料</a:t>
            </a:r>
            <a:endParaRPr lang="en-US" altLang="zh-CN" dirty="0" smtClean="0"/>
          </a:p>
          <a:p>
            <a:r>
              <a:rPr lang="zh-CN" altLang="en-US" dirty="0" smtClean="0"/>
              <a:t>线：棉线、尼龙线</a:t>
            </a:r>
            <a:endParaRPr lang="en-US" altLang="zh-CN" dirty="0" smtClean="0"/>
          </a:p>
          <a:p>
            <a:r>
              <a:rPr lang="zh-CN" altLang="en-US" dirty="0" smtClean="0"/>
              <a:t>绳：麻绳、橡皮筋、金属丝、塑料绳</a:t>
            </a:r>
            <a:endParaRPr lang="en-US" altLang="zh-CN" dirty="0" smtClean="0"/>
          </a:p>
          <a:p>
            <a:r>
              <a:rPr lang="zh-CN" altLang="en-US" dirty="0" smtClean="0"/>
              <a:t>木板：木板、金属板、塑料板</a:t>
            </a:r>
            <a:endParaRPr lang="en-US" altLang="zh-CN" dirty="0" smtClean="0"/>
          </a:p>
          <a:p>
            <a:r>
              <a:rPr lang="zh-CN" altLang="en-US" dirty="0" smtClean="0"/>
              <a:t>保鲜膜、圆木棍、木条、竹条、剪刀、针、别针、硬币、石子，种子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507249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3.2</a:t>
            </a:r>
            <a:r>
              <a:rPr lang="zh-CN" altLang="en-US" dirty="0" smtClean="0"/>
              <a:t>扎染工艺的工具</a:t>
            </a:r>
            <a:endParaRPr lang="en-US" altLang="zh-CN" dirty="0" smtClean="0"/>
          </a:p>
          <a:p>
            <a:r>
              <a:rPr lang="en-US" altLang="zh-CN" dirty="0" smtClean="0"/>
              <a:t>3.2.1</a:t>
            </a:r>
            <a:r>
              <a:rPr lang="zh-CN" altLang="en-US" dirty="0" smtClean="0"/>
              <a:t>绘图工具</a:t>
            </a:r>
            <a:endParaRPr lang="en-US" altLang="zh-CN" dirty="0" smtClean="0"/>
          </a:p>
          <a:p>
            <a:r>
              <a:rPr lang="zh-CN" altLang="en-US" dirty="0" smtClean="0"/>
              <a:t>铅笔、绘图纸、拷贝纸、坐标纸、直尺、橡皮、画粉、青花液</a:t>
            </a:r>
            <a:endParaRPr lang="en-US" altLang="zh-CN" dirty="0" smtClean="0"/>
          </a:p>
          <a:p>
            <a:r>
              <a:rPr lang="en-US" altLang="zh-CN" dirty="0" smtClean="0"/>
              <a:t>3.2.2</a:t>
            </a:r>
            <a:r>
              <a:rPr lang="zh-CN" altLang="en-US" dirty="0" smtClean="0"/>
              <a:t>扎结工具</a:t>
            </a:r>
            <a:endParaRPr lang="en-US" altLang="zh-CN" dirty="0" smtClean="0"/>
          </a:p>
          <a:p>
            <a:r>
              <a:rPr lang="zh-CN" altLang="en-US" dirty="0" smtClean="0"/>
              <a:t>针、金属夹、竹夹、塑料夹、别针、锥子、顶针</a:t>
            </a:r>
            <a:endParaRPr lang="en-US" altLang="zh-CN" dirty="0" smtClean="0"/>
          </a:p>
          <a:p>
            <a:r>
              <a:rPr lang="en-US" altLang="zh-CN" dirty="0" smtClean="0"/>
              <a:t>3.2.3</a:t>
            </a:r>
            <a:r>
              <a:rPr lang="zh-CN" altLang="en-US" dirty="0" smtClean="0"/>
              <a:t>染色工具</a:t>
            </a:r>
            <a:endParaRPr lang="en-US" altLang="zh-CN" dirty="0" smtClean="0"/>
          </a:p>
          <a:p>
            <a:r>
              <a:rPr lang="zh-CN" altLang="en-US" dirty="0" smtClean="0"/>
              <a:t>染器、染料、加热炉、搅棒、橡胶手套</a:t>
            </a:r>
            <a:endParaRPr lang="en-US" altLang="zh-CN" dirty="0" smtClean="0"/>
          </a:p>
          <a:p>
            <a:r>
              <a:rPr lang="en-US" altLang="zh-CN" dirty="0" smtClean="0"/>
              <a:t>3.2.4</a:t>
            </a:r>
            <a:r>
              <a:rPr lang="zh-CN" altLang="en-US" dirty="0" smtClean="0"/>
              <a:t>拆线工具</a:t>
            </a:r>
            <a:endParaRPr lang="en-US" altLang="zh-CN" dirty="0" smtClean="0"/>
          </a:p>
          <a:p>
            <a:r>
              <a:rPr lang="zh-CN" altLang="en-US" dirty="0" smtClean="0"/>
              <a:t>镊子、剪刀</a:t>
            </a:r>
            <a:endParaRPr lang="en-US" altLang="zh-CN" dirty="0" smtClean="0"/>
          </a:p>
          <a:p>
            <a:r>
              <a:rPr lang="en-US" altLang="zh-CN" dirty="0" smtClean="0"/>
              <a:t>3.2.5</a:t>
            </a:r>
            <a:r>
              <a:rPr lang="zh-CN" altLang="en-US" dirty="0" smtClean="0"/>
              <a:t>其他工具</a:t>
            </a:r>
            <a:endParaRPr lang="en-US" altLang="zh-CN" dirty="0" smtClean="0"/>
          </a:p>
          <a:p>
            <a:r>
              <a:rPr lang="zh-CN" altLang="en-US" dirty="0" smtClean="0"/>
              <a:t>温度计、量水器、电熨斗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6475"/>
            <a:ext cx="8229600" cy="4525963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en-US" altLang="zh-CN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kumimoji="0" lang="en-US" altLang="zh-CN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蜡染艺术与织物</a:t>
            </a: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16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075" name="图片 3" descr="763940c812de4904a5f9254c6947e8ad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895" y="1772285"/>
            <a:ext cx="7400925" cy="3697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DYwODFjNzQ5NzZkOTQwZDhkZjA4YTAxYjI0NTE0YzgifQ=="/>
  <p:tag name="KSO_WPP_MARK_KEY" val="719cc434-1785-4d43-9b00-ee0bb092364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5123</Words>
  <Application>WPS 演示</Application>
  <PresentationFormat>全屏显示(4:3)</PresentationFormat>
  <Paragraphs>121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Wingdings 3</vt:lpstr>
      <vt:lpstr>Symbol</vt:lpstr>
      <vt:lpstr>Verdana</vt:lpstr>
      <vt:lpstr>Wingdings 2</vt:lpstr>
      <vt:lpstr>Wingdings</vt:lpstr>
      <vt:lpstr>Lucida Sans Unicode</vt:lpstr>
      <vt:lpstr>黑体</vt:lpstr>
      <vt:lpstr>微软雅黑</vt:lpstr>
      <vt:lpstr>Arial Unicode MS</vt:lpstr>
      <vt:lpstr>Calibri</vt:lpstr>
      <vt:lpstr>聚合</vt:lpstr>
      <vt:lpstr>印染工艺与设计</vt:lpstr>
      <vt:lpstr>第三章 扎染工艺的材料和工具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第五章 蜡染艺术与工具材料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asus1</dc:creator>
  <cp:lastModifiedBy>chen1212007</cp:lastModifiedBy>
  <cp:revision>285</cp:revision>
  <dcterms:created xsi:type="dcterms:W3CDTF">2015-03-04T03:48:00Z</dcterms:created>
  <dcterms:modified xsi:type="dcterms:W3CDTF">2023-07-27T14:04:46Z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commondata">
    <vt:lpwstr>eyJoZGlkIjoiMDYwODFjNzQ5NzZkOTQwZDhkZjA4YTAxYjI0NTE0YzgifQ==</vt:lpwstr>
  </property>
  <property fmtid="{D5CDD505-2E9C-101B-9397-08002B2CF9AE}" pid="4" name="ICV">
    <vt:lpwstr>9AC2C4DEF93D490486C5CB1FA0B03B2F</vt:lpwstr>
  </property>
</Properties>
</file>