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8" r:id="rId19"/>
    <p:sldId id="282" r:id="rId20"/>
    <p:sldId id="283" r:id="rId21"/>
    <p:sldId id="293" r:id="rId22"/>
    <p:sldId id="294" r:id="rId23"/>
    <p:sldId id="295" r:id="rId24"/>
    <p:sldId id="296" r:id="rId25"/>
    <p:sldId id="299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20" r:id="rId37"/>
    <p:sldId id="321" r:id="rId38"/>
    <p:sldId id="322" r:id="rId39"/>
    <p:sldId id="323" r:id="rId40"/>
    <p:sldId id="330" r:id="rId41"/>
    <p:sldId id="331" r:id="rId42"/>
    <p:sldId id="333" r:id="rId43"/>
    <p:sldId id="334" r:id="rId44"/>
    <p:sldId id="335" r:id="rId45"/>
    <p:sldId id="336" r:id="rId46"/>
    <p:sldId id="351" r:id="rId47"/>
    <p:sldId id="352" r:id="rId48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6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3.1</a:t>
            </a:r>
            <a:r>
              <a:rPr lang="zh-CN" altLang="en-US" dirty="0" smtClean="0"/>
              <a:t>扎染工艺流程</a:t>
            </a:r>
            <a:endParaRPr lang="en-US" altLang="zh-CN" dirty="0" smtClean="0"/>
          </a:p>
          <a:p>
            <a:r>
              <a:rPr lang="zh-CN" altLang="en-US" dirty="0" smtClean="0"/>
              <a:t>设计构思</a:t>
            </a:r>
            <a:r>
              <a:rPr lang="en-US" altLang="zh-CN" dirty="0" smtClean="0"/>
              <a:t>—</a:t>
            </a:r>
            <a:r>
              <a:rPr lang="zh-CN" altLang="en-US" dirty="0" smtClean="0"/>
              <a:t>选择面料</a:t>
            </a:r>
            <a:r>
              <a:rPr lang="en-US" altLang="zh-CN" dirty="0" smtClean="0"/>
              <a:t>—</a:t>
            </a:r>
            <a:r>
              <a:rPr lang="zh-CN" altLang="en-US" dirty="0" smtClean="0"/>
              <a:t>绘制图案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扎结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浸水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染色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冲洗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拆线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漂洗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晾干</a:t>
            </a:r>
            <a:r>
              <a:rPr lang="en-US" altLang="zh-CN" dirty="0" smtClean="0"/>
              <a:t>—</a:t>
            </a:r>
            <a:r>
              <a:rPr lang="zh-CN" altLang="en-US" dirty="0" smtClean="0"/>
              <a:t>熨烫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完成</a:t>
            </a:r>
            <a:endParaRPr lang="en-US" altLang="zh-CN" dirty="0" smtClean="0"/>
          </a:p>
          <a:p>
            <a:r>
              <a:rPr lang="zh-CN" altLang="en-US" dirty="0" smtClean="0"/>
              <a:t>染前处理</a:t>
            </a:r>
            <a:endParaRPr lang="en-US" altLang="zh-CN" dirty="0" smtClean="0"/>
          </a:p>
          <a:p>
            <a:r>
              <a:rPr lang="zh-CN" altLang="en-US" dirty="0" smtClean="0"/>
              <a:t>一般棉麻织物的染前处理，最简单的方法是把水煮至</a:t>
            </a:r>
            <a:r>
              <a:rPr lang="en-US" altLang="zh-CN" dirty="0" smtClean="0"/>
              <a:t>75-85</a:t>
            </a:r>
            <a:r>
              <a:rPr lang="zh-CN" altLang="en-US" dirty="0" smtClean="0"/>
              <a:t>度，加入适量洗衣粉或纯碱，搅拌使之充分溶解，放入面料，使之完全浸入液体内，并用木棒等不断搅动，煮至</a:t>
            </a:r>
            <a:r>
              <a:rPr lang="en-US" altLang="zh-CN" dirty="0" smtClean="0"/>
              <a:t>10-30</a:t>
            </a:r>
            <a:r>
              <a:rPr lang="zh-CN" altLang="en-US" dirty="0" smtClean="0"/>
              <a:t>分钟，看到液体变为粘稠浑浊的黄色后，取出面料，用清水冲洗、晾干、熨平待用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第三章 绞缬（</a:t>
            </a:r>
            <a:r>
              <a:rPr lang="zh-CN" altLang="en-US" dirty="0" smtClean="0">
                <a:sym typeface="+mn-ea"/>
              </a:rPr>
              <a:t>扎染</a:t>
            </a:r>
            <a:r>
              <a:rPr lang="zh-CN" altLang="en-US" dirty="0" smtClean="0"/>
              <a:t>）技艺与设计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zaran\1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81224" y="182889"/>
            <a:ext cx="7572428" cy="6532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zaran\1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52662" y="214290"/>
            <a:ext cx="7358114" cy="6445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zaran\1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52662" y="214290"/>
            <a:ext cx="7286676" cy="6423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zaran\1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24100" y="214290"/>
            <a:ext cx="7358114" cy="646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zaran\2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95670" y="-51019"/>
            <a:ext cx="5143536" cy="69090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714356"/>
            <a:ext cx="8229600" cy="5292935"/>
          </a:xfrm>
        </p:spPr>
        <p:txBody>
          <a:bodyPr/>
          <a:lstStyle/>
          <a:p>
            <a:r>
              <a:rPr lang="en-US" altLang="zh-CN" dirty="0" smtClean="0"/>
              <a:t>4.1.7</a:t>
            </a:r>
            <a:r>
              <a:rPr lang="zh-CN" altLang="en-US" dirty="0" smtClean="0"/>
              <a:t>水洗</a:t>
            </a:r>
            <a:endParaRPr lang="en-US" altLang="zh-CN" dirty="0" smtClean="0"/>
          </a:p>
          <a:p>
            <a:r>
              <a:rPr lang="en-US" altLang="zh-CN" dirty="0" smtClean="0"/>
              <a:t>4.1.8</a:t>
            </a:r>
            <a:r>
              <a:rPr lang="zh-CN" altLang="en-US" dirty="0" smtClean="0"/>
              <a:t>拆线</a:t>
            </a:r>
            <a:endParaRPr lang="en-US" altLang="zh-CN" dirty="0" smtClean="0"/>
          </a:p>
          <a:p>
            <a:r>
              <a:rPr lang="en-US" altLang="zh-CN" dirty="0" smtClean="0"/>
              <a:t>4.1.9</a:t>
            </a:r>
            <a:r>
              <a:rPr lang="zh-CN" altLang="en-US" dirty="0" smtClean="0"/>
              <a:t>晾干</a:t>
            </a:r>
            <a:endParaRPr lang="en-US" altLang="zh-CN" dirty="0" smtClean="0"/>
          </a:p>
          <a:p>
            <a:r>
              <a:rPr lang="zh-CN" altLang="en-US" dirty="0" smtClean="0"/>
              <a:t>不可暴晒</a:t>
            </a:r>
            <a:endParaRPr lang="en-US" altLang="zh-CN" dirty="0" smtClean="0"/>
          </a:p>
          <a:p>
            <a:r>
              <a:rPr lang="en-US" altLang="zh-CN" dirty="0" smtClean="0"/>
              <a:t>4.1.9</a:t>
            </a:r>
            <a:r>
              <a:rPr lang="zh-CN" altLang="en-US" dirty="0" smtClean="0"/>
              <a:t>染后处理</a:t>
            </a:r>
            <a:endParaRPr lang="en-US" altLang="zh-CN" dirty="0" smtClean="0"/>
          </a:p>
          <a:p>
            <a:r>
              <a:rPr lang="zh-CN" altLang="en-US" dirty="0" smtClean="0"/>
              <a:t>熨平或保留加强褶皱肌理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4.2</a:t>
            </a:r>
            <a:r>
              <a:rPr lang="zh-CN" altLang="en-US" dirty="0" smtClean="0"/>
              <a:t>扎染工艺的扎结方法</a:t>
            </a:r>
            <a:endParaRPr lang="en-US" altLang="zh-CN" dirty="0" smtClean="0"/>
          </a:p>
          <a:p>
            <a:r>
              <a:rPr lang="en-US" altLang="zh-CN" dirty="0" smtClean="0"/>
              <a:t>4.2.1</a:t>
            </a:r>
            <a:r>
              <a:rPr lang="zh-CN" altLang="en-US" dirty="0" smtClean="0"/>
              <a:t>基本扎结方法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、捆扎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E:\zaran\2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36700" y="1000108"/>
            <a:ext cx="9131300" cy="4182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E:\zaran\2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20" y="428604"/>
            <a:ext cx="8429652" cy="5983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E:\zaran\ziliao\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928670"/>
            <a:ext cx="9144000" cy="383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E:\zaran\ziliao\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533504"/>
            <a:ext cx="9144000" cy="3533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981200" y="500042"/>
            <a:ext cx="8229600" cy="6000792"/>
          </a:xfrm>
        </p:spPr>
        <p:txBody>
          <a:bodyPr>
            <a:normAutofit lnSpcReduction="20000"/>
          </a:bodyPr>
          <a:lstStyle/>
          <a:p>
            <a:r>
              <a:rPr lang="zh-CN" altLang="en-US" dirty="0" smtClean="0"/>
              <a:t>设计图案</a:t>
            </a:r>
            <a:endParaRPr lang="en-US" altLang="zh-CN" dirty="0" smtClean="0"/>
          </a:p>
          <a:p>
            <a:r>
              <a:rPr lang="zh-CN" altLang="en-US" dirty="0" smtClean="0"/>
              <a:t>画稿型、无画稿型</a:t>
            </a:r>
            <a:endParaRPr lang="en-US" altLang="zh-CN" dirty="0" smtClean="0"/>
          </a:p>
          <a:p>
            <a:r>
              <a:rPr lang="zh-CN" altLang="en-US" dirty="0" smtClean="0"/>
              <a:t>制作型版（漏花板）</a:t>
            </a:r>
            <a:endParaRPr lang="en-US" altLang="zh-CN" dirty="0" smtClean="0"/>
          </a:p>
          <a:p>
            <a:r>
              <a:rPr lang="zh-CN" altLang="en-US" dirty="0" smtClean="0"/>
              <a:t>绘刷</a:t>
            </a:r>
            <a:endParaRPr lang="en-US" altLang="zh-CN" dirty="0" smtClean="0"/>
          </a:p>
          <a:p>
            <a:r>
              <a:rPr lang="zh-CN" altLang="en-US" dirty="0" smtClean="0"/>
              <a:t>扎结工序</a:t>
            </a:r>
            <a:endParaRPr lang="en-US" altLang="zh-CN" dirty="0" smtClean="0"/>
          </a:p>
          <a:p>
            <a:r>
              <a:rPr lang="zh-CN" altLang="en-US" dirty="0" smtClean="0"/>
              <a:t>扎结的松紧度</a:t>
            </a:r>
            <a:endParaRPr lang="en-US" altLang="zh-CN" dirty="0" smtClean="0"/>
          </a:p>
          <a:p>
            <a:r>
              <a:rPr lang="zh-CN" altLang="en-US" dirty="0" smtClean="0"/>
              <a:t>染色</a:t>
            </a:r>
            <a:endParaRPr lang="en-US" altLang="zh-CN" dirty="0" smtClean="0"/>
          </a:p>
          <a:p>
            <a:r>
              <a:rPr lang="zh-CN" altLang="en-US" dirty="0" smtClean="0"/>
              <a:t>注意：染料要充分化开</a:t>
            </a:r>
            <a:endParaRPr lang="en-US" altLang="zh-CN" dirty="0" smtClean="0"/>
          </a:p>
          <a:p>
            <a:r>
              <a:rPr lang="en-US" altLang="zh-CN" dirty="0" smtClean="0"/>
              <a:t>          </a:t>
            </a:r>
            <a:r>
              <a:rPr lang="zh-CN" altLang="en-US" dirty="0" smtClean="0"/>
              <a:t>染前要将染物充分浸湿并挤去水分</a:t>
            </a:r>
            <a:endParaRPr lang="en-US" altLang="zh-CN" dirty="0" smtClean="0"/>
          </a:p>
          <a:p>
            <a:r>
              <a:rPr lang="en-US" altLang="zh-CN" dirty="0" smtClean="0"/>
              <a:t>          </a:t>
            </a:r>
            <a:r>
              <a:rPr lang="zh-CN" altLang="en-US" dirty="0" smtClean="0"/>
              <a:t>染物要完全浸泡在染液中</a:t>
            </a:r>
            <a:endParaRPr lang="en-US" altLang="zh-CN" dirty="0" smtClean="0"/>
          </a:p>
          <a:p>
            <a:r>
              <a:rPr lang="en-US" altLang="zh-CN" dirty="0" smtClean="0"/>
              <a:t>          </a:t>
            </a:r>
            <a:r>
              <a:rPr lang="zh-CN" altLang="en-US" dirty="0" smtClean="0"/>
              <a:t>染色过程要不断搅动</a:t>
            </a:r>
            <a:endParaRPr lang="en-US" altLang="zh-CN" dirty="0" smtClean="0"/>
          </a:p>
          <a:p>
            <a:r>
              <a:rPr lang="zh-CN" altLang="en-US" dirty="0" smtClean="0"/>
              <a:t>染色浓度、时间、温度的控制</a:t>
            </a:r>
            <a:endParaRPr lang="en-US" altLang="zh-CN" dirty="0" smtClean="0"/>
          </a:p>
          <a:p>
            <a:r>
              <a:rPr lang="zh-CN" altLang="en-US" dirty="0" smtClean="0"/>
              <a:t>单色染色</a:t>
            </a:r>
            <a:endParaRPr lang="en-US" altLang="zh-CN" dirty="0" smtClean="0"/>
          </a:p>
          <a:p>
            <a:r>
              <a:rPr lang="zh-CN" altLang="en-US" dirty="0" smtClean="0"/>
              <a:t>多色染色：同色相不同明度、不同色相（</a:t>
            </a:r>
            <a:r>
              <a:rPr lang="en-US" altLang="zh-CN" dirty="0" smtClean="0"/>
              <a:t>2-4</a:t>
            </a:r>
            <a:r>
              <a:rPr lang="zh-CN" altLang="en-US" dirty="0" smtClean="0"/>
              <a:t>色）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357166"/>
            <a:ext cx="8229600" cy="5650125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、扎缝</a:t>
            </a:r>
            <a:endParaRPr lang="en-US" altLang="zh-CN" dirty="0" smtClean="0"/>
          </a:p>
          <a:p>
            <a:r>
              <a:rPr lang="zh-CN" altLang="en-US" dirty="0" smtClean="0"/>
              <a:t>平缝</a:t>
            </a:r>
            <a:endParaRPr lang="zh-CN" altLang="en-US" dirty="0"/>
          </a:p>
        </p:txBody>
      </p:sp>
      <p:pic>
        <p:nvPicPr>
          <p:cNvPr id="144386" name="Picture 2" descr="E:\zaran\ziliao\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95406" y="1428736"/>
            <a:ext cx="9027095" cy="3971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E:\zaran\ziliao\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571612"/>
            <a:ext cx="9092382" cy="3638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E:\zaran\ziliao\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66910" y="691212"/>
            <a:ext cx="8001056" cy="559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E:\zaran\ziliao\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27656"/>
            <a:ext cx="9144000" cy="4577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E:\zaran\ziliao\1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857232"/>
            <a:ext cx="9144000" cy="2468532"/>
          </a:xfrm>
          <a:prstGeom prst="rect">
            <a:avLst/>
          </a:prstGeom>
          <a:noFill/>
        </p:spPr>
      </p:pic>
      <p:pic>
        <p:nvPicPr>
          <p:cNvPr id="3" name="Picture 2" descr="E:\zaran\ziliao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24" y="3580030"/>
            <a:ext cx="7858148" cy="3277970"/>
          </a:xfrm>
          <a:prstGeom prst="rect">
            <a:avLst/>
          </a:prstGeom>
          <a:noFill/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981200" y="285728"/>
            <a:ext cx="8229600" cy="5721563"/>
          </a:xfrm>
        </p:spPr>
        <p:txBody>
          <a:bodyPr/>
          <a:lstStyle/>
          <a:p>
            <a:r>
              <a:rPr lang="zh-CN" altLang="en-US" dirty="0" smtClean="0"/>
              <a:t>折缝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500042"/>
            <a:ext cx="8229600" cy="5507249"/>
          </a:xfrm>
        </p:spPr>
        <p:txBody>
          <a:bodyPr/>
          <a:lstStyle/>
          <a:p>
            <a:r>
              <a:rPr lang="zh-CN" altLang="en-US" dirty="0" smtClean="0"/>
              <a:t>卷缝</a:t>
            </a:r>
            <a:endParaRPr lang="zh-CN" altLang="en-US" dirty="0"/>
          </a:p>
        </p:txBody>
      </p:sp>
      <p:pic>
        <p:nvPicPr>
          <p:cNvPr id="154626" name="Picture 2" descr="E:\zaran\ziliao\1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586441"/>
            <a:ext cx="9144000" cy="3742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E:\zaran\ziliao\1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00108"/>
            <a:ext cx="9144000" cy="4519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 descr="E:\zaran\ziliao\1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71546"/>
            <a:ext cx="9037638" cy="3695700"/>
          </a:xfrm>
          <a:prstGeom prst="rect">
            <a:avLst/>
          </a:prstGeom>
          <a:noFill/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981200" y="357166"/>
            <a:ext cx="8229600" cy="5650125"/>
          </a:xfrm>
        </p:spPr>
        <p:txBody>
          <a:bodyPr/>
          <a:lstStyle/>
          <a:p>
            <a:r>
              <a:rPr lang="zh-CN" altLang="en-US" dirty="0" smtClean="0"/>
              <a:t>钉缝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E:\zaran\ziliao\2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22884"/>
            <a:ext cx="9144000" cy="3839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E:\zaran\ziliao\2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20838" y="1428736"/>
            <a:ext cx="9047162" cy="37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881158" y="642918"/>
            <a:ext cx="4329114" cy="5435811"/>
          </a:xfrm>
        </p:spPr>
        <p:txBody>
          <a:bodyPr/>
          <a:lstStyle/>
          <a:p>
            <a:r>
              <a:rPr lang="zh-CN" altLang="en-US" dirty="0" smtClean="0"/>
              <a:t>多色染色法，先染浅色后染深色</a:t>
            </a:r>
            <a:endParaRPr lang="en-US" altLang="zh-CN" dirty="0" smtClean="0"/>
          </a:p>
          <a:p>
            <a:r>
              <a:rPr lang="zh-CN" altLang="en-US" dirty="0" smtClean="0"/>
              <a:t>操作程序：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、集中拆线法</a:t>
            </a:r>
            <a:endParaRPr lang="en-US" altLang="zh-CN" dirty="0" smtClean="0"/>
          </a:p>
          <a:p>
            <a:r>
              <a:rPr lang="zh-CN" altLang="en-US" dirty="0" smtClean="0"/>
              <a:t>至始至终渐进扎结、染色，将各次扎结防染部分完整保留，中途多次染色但不拆线，只在全部染色结束后，一次性拆除全部扎结用线。形成图案较规律，预见性强。</a:t>
            </a:r>
            <a:endParaRPr lang="zh-CN" altLang="en-US" dirty="0"/>
          </a:p>
        </p:txBody>
      </p:sp>
      <p:pic>
        <p:nvPicPr>
          <p:cNvPr id="131074" name="Picture 2" descr="E:\zaran\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81752" y="1071546"/>
            <a:ext cx="4014757" cy="4388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E:\zaran\ziliao\2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357298"/>
            <a:ext cx="9066213" cy="389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E:\zaran\ziliao\2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285860"/>
            <a:ext cx="9118600" cy="3635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E:\zaran\ziliao\2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244400"/>
            <a:ext cx="9144000" cy="3680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E:\zaran\ziliao\2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285860"/>
            <a:ext cx="9144000" cy="3704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 descr="E:\zaran\ziliao\2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67042" y="428604"/>
            <a:ext cx="5429288" cy="6006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500042"/>
            <a:ext cx="8229600" cy="5507249"/>
          </a:xfrm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、结扎</a:t>
            </a:r>
            <a:endParaRPr lang="zh-CN" altLang="en-US" dirty="0"/>
          </a:p>
        </p:txBody>
      </p:sp>
      <p:pic>
        <p:nvPicPr>
          <p:cNvPr id="166914" name="Picture 2" descr="E:\zaran\ziliao\3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571612"/>
            <a:ext cx="9144000" cy="36110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 descr="E:\zaran\ziliao\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968254"/>
            <a:ext cx="9144000" cy="468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E:\zaran\ziliao\3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66910" y="285728"/>
            <a:ext cx="7543783" cy="3000368"/>
          </a:xfrm>
          <a:prstGeom prst="rect">
            <a:avLst/>
          </a:prstGeom>
          <a:noFill/>
        </p:spPr>
      </p:pic>
      <p:pic>
        <p:nvPicPr>
          <p:cNvPr id="3" name="Picture 2" descr="E:\zaran\ziliao\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4034" y="3500438"/>
            <a:ext cx="7715272" cy="302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7" name="Picture 3" descr="E:\zaran\ziliao\3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81290" y="357166"/>
            <a:ext cx="5857916" cy="6061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981200" y="357166"/>
            <a:ext cx="8229600" cy="5650125"/>
          </a:xfrm>
        </p:spPr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、包扎</a:t>
            </a:r>
            <a:endParaRPr lang="zh-CN" altLang="en-US" dirty="0"/>
          </a:p>
        </p:txBody>
      </p:sp>
      <p:pic>
        <p:nvPicPr>
          <p:cNvPr id="180227" name="Picture 3" descr="E:\zaran\ziliao\5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71546"/>
            <a:ext cx="9144000" cy="4550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zaran\1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214422"/>
            <a:ext cx="9127104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E:\zaran\ziliao\5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00108"/>
            <a:ext cx="9144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E:\zaran\ziliao\5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21" y="214290"/>
            <a:ext cx="4071966" cy="3263088"/>
          </a:xfrm>
          <a:prstGeom prst="rect">
            <a:avLst/>
          </a:prstGeom>
          <a:noFill/>
        </p:spPr>
      </p:pic>
      <p:pic>
        <p:nvPicPr>
          <p:cNvPr id="183299" name="Picture 3" descr="E:\zaran\ziliao\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438" y="142852"/>
            <a:ext cx="4000528" cy="3306372"/>
          </a:xfrm>
          <a:prstGeom prst="rect">
            <a:avLst/>
          </a:prstGeom>
          <a:noFill/>
        </p:spPr>
      </p:pic>
      <p:pic>
        <p:nvPicPr>
          <p:cNvPr id="183300" name="Picture 4" descr="E:\zaran\ziliao\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20" y="3498439"/>
            <a:ext cx="3957636" cy="3216709"/>
          </a:xfrm>
          <a:prstGeom prst="rect">
            <a:avLst/>
          </a:prstGeom>
          <a:noFill/>
        </p:spPr>
      </p:pic>
      <p:pic>
        <p:nvPicPr>
          <p:cNvPr id="183301" name="Picture 5" descr="E:\zaran\ziliao\5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7438" y="3500438"/>
            <a:ext cx="3870644" cy="3174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E:\zaran\ziliao\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24034" y="214290"/>
            <a:ext cx="3357586" cy="3097812"/>
          </a:xfrm>
          <a:prstGeom prst="rect">
            <a:avLst/>
          </a:prstGeom>
          <a:noFill/>
        </p:spPr>
      </p:pic>
      <p:pic>
        <p:nvPicPr>
          <p:cNvPr id="184323" name="Picture 3" descr="E:\zaran\ziliao\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372" y="1428736"/>
            <a:ext cx="4658712" cy="4022619"/>
          </a:xfrm>
          <a:prstGeom prst="rect">
            <a:avLst/>
          </a:prstGeom>
          <a:noFill/>
        </p:spPr>
      </p:pic>
      <p:pic>
        <p:nvPicPr>
          <p:cNvPr id="184324" name="Picture 4" descr="E:\zaran\ziliao\6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786" y="3286124"/>
            <a:ext cx="2955918" cy="3391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E:\zaran\ziliao\6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316838"/>
            <a:ext cx="9144000" cy="3812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E:\zaran\ziliao\6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500042"/>
            <a:ext cx="9144000" cy="5013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357166"/>
            <a:ext cx="8229600" cy="5650125"/>
          </a:xfrm>
        </p:spPr>
        <p:txBody>
          <a:bodyPr/>
          <a:lstStyle/>
          <a:p>
            <a:r>
              <a:rPr lang="en-US" altLang="zh-CN" dirty="0" smtClean="0"/>
              <a:t>4.2.2</a:t>
            </a:r>
            <a:r>
              <a:rPr lang="zh-CN" altLang="en-US" dirty="0" smtClean="0"/>
              <a:t>综合扎结法</a:t>
            </a:r>
            <a:endParaRPr lang="zh-CN" altLang="en-US" dirty="0"/>
          </a:p>
        </p:txBody>
      </p:sp>
      <p:pic>
        <p:nvPicPr>
          <p:cNvPr id="202754" name="Picture 2" descr="E:\zaran\3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66844" y="1298551"/>
            <a:ext cx="2928958" cy="3449289"/>
          </a:xfrm>
          <a:prstGeom prst="rect">
            <a:avLst/>
          </a:prstGeom>
          <a:noFill/>
        </p:spPr>
      </p:pic>
      <p:pic>
        <p:nvPicPr>
          <p:cNvPr id="202755" name="Picture 3" descr="E:\zaran\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8678" y="1357298"/>
            <a:ext cx="2805248" cy="3286148"/>
          </a:xfrm>
          <a:prstGeom prst="rect">
            <a:avLst/>
          </a:prstGeom>
          <a:noFill/>
        </p:spPr>
      </p:pic>
      <p:pic>
        <p:nvPicPr>
          <p:cNvPr id="202756" name="Picture 4" descr="E:\zaran\3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36" y="1571612"/>
            <a:ext cx="2770343" cy="2941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E:\zaran\3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20" y="928670"/>
            <a:ext cx="8572560" cy="4573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zaran\1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00108"/>
            <a:ext cx="9144000" cy="4255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zaran\1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000108"/>
            <a:ext cx="9144000" cy="4785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zaran\1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571480"/>
            <a:ext cx="9144000" cy="5036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zaran\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38414" y="7062"/>
            <a:ext cx="6786610" cy="6850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642918"/>
            <a:ext cx="8229600" cy="5364373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、分散拆线法</a:t>
            </a:r>
            <a:endParaRPr lang="en-US" altLang="zh-CN" dirty="0" smtClean="0"/>
          </a:p>
          <a:p>
            <a:r>
              <a:rPr lang="zh-CN" altLang="en-US" dirty="0" smtClean="0"/>
              <a:t>每次扎结、染色后，将此次扎结用线部分或全部拆除，再重新扎结、染色，通过下次的扎结，局部保留上次的防染部分，中途多次染色，多次拆线。分散拆线法形成的图案比较自由，偶然性强</a:t>
            </a:r>
            <a:endParaRPr lang="en-US" altLang="zh-CN" dirty="0" smtClean="0"/>
          </a:p>
          <a:p>
            <a:r>
              <a:rPr lang="zh-CN" altLang="en-US" dirty="0" smtClean="0"/>
              <a:t>染色方法：</a:t>
            </a:r>
            <a:endParaRPr lang="en-US" altLang="zh-CN" dirty="0" smtClean="0"/>
          </a:p>
          <a:p>
            <a:r>
              <a:rPr lang="zh-CN" altLang="en-US" dirty="0" smtClean="0"/>
              <a:t>完全染色</a:t>
            </a:r>
            <a:endParaRPr lang="en-US" altLang="zh-CN" dirty="0" smtClean="0"/>
          </a:p>
          <a:p>
            <a:r>
              <a:rPr lang="zh-CN" altLang="en-US" dirty="0" smtClean="0"/>
              <a:t>局部染色（吊染）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MDYwODFjNzQ5NzZkOTQwZDhkZjA4YTAxYjI0NTE0YzgifQ=="/>
  <p:tag name="KSO_WPP_MARK_KEY" val="66cfd89c-978a-43ef-b2fe-7fcabe96188d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645</Words>
  <Application>WPS 演示</Application>
  <PresentationFormat>宽屏</PresentationFormat>
  <Paragraphs>59</Paragraphs>
  <Slides>46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第三章 绞缬（扎染）技艺与设计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chen1212007</cp:lastModifiedBy>
  <cp:revision>156</cp:revision>
  <dcterms:created xsi:type="dcterms:W3CDTF">2019-06-19T02:08:00Z</dcterms:created>
  <dcterms:modified xsi:type="dcterms:W3CDTF">2023-07-27T13:53:02Z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9ED3CD9D9C234FBB8CC18C70AE0BE5B7_11</vt:lpwstr>
  </property>
</Properties>
</file>